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9"/>
  </p:notesMasterIdLst>
  <p:sldIdLst>
    <p:sldId id="329" r:id="rId2"/>
    <p:sldId id="556" r:id="rId3"/>
    <p:sldId id="562" r:id="rId4"/>
    <p:sldId id="564" r:id="rId5"/>
    <p:sldId id="558" r:id="rId6"/>
    <p:sldId id="568" r:id="rId7"/>
    <p:sldId id="557" r:id="rId8"/>
    <p:sldId id="571" r:id="rId9"/>
    <p:sldId id="639" r:id="rId10"/>
    <p:sldId id="694" r:id="rId11"/>
    <p:sldId id="561" r:id="rId12"/>
    <p:sldId id="480" r:id="rId13"/>
    <p:sldId id="570" r:id="rId14"/>
    <p:sldId id="481" r:id="rId15"/>
    <p:sldId id="625" r:id="rId16"/>
    <p:sldId id="616" r:id="rId17"/>
    <p:sldId id="619" r:id="rId18"/>
    <p:sldId id="620" r:id="rId19"/>
    <p:sldId id="574" r:id="rId20"/>
    <p:sldId id="610" r:id="rId21"/>
    <p:sldId id="611" r:id="rId22"/>
    <p:sldId id="612" r:id="rId23"/>
    <p:sldId id="613" r:id="rId24"/>
    <p:sldId id="614" r:id="rId25"/>
    <p:sldId id="626" r:id="rId26"/>
    <p:sldId id="615" r:id="rId27"/>
    <p:sldId id="674" r:id="rId28"/>
    <p:sldId id="552" r:id="rId29"/>
    <p:sldId id="577" r:id="rId30"/>
    <p:sldId id="549" r:id="rId31"/>
    <p:sldId id="553" r:id="rId32"/>
    <p:sldId id="692" r:id="rId33"/>
    <p:sldId id="693" r:id="rId34"/>
    <p:sldId id="551" r:id="rId35"/>
    <p:sldId id="513" r:id="rId36"/>
    <p:sldId id="695" r:id="rId37"/>
    <p:sldId id="696" r:id="rId38"/>
    <p:sldId id="697" r:id="rId39"/>
    <p:sldId id="698" r:id="rId40"/>
    <p:sldId id="699" r:id="rId41"/>
    <p:sldId id="700" r:id="rId42"/>
    <p:sldId id="701" r:id="rId43"/>
    <p:sldId id="702" r:id="rId44"/>
    <p:sldId id="703" r:id="rId45"/>
    <p:sldId id="704" r:id="rId46"/>
    <p:sldId id="705" r:id="rId47"/>
    <p:sldId id="706" r:id="rId48"/>
    <p:sldId id="583" r:id="rId49"/>
    <p:sldId id="584" r:id="rId50"/>
    <p:sldId id="635" r:id="rId51"/>
    <p:sldId id="707" r:id="rId52"/>
    <p:sldId id="708" r:id="rId53"/>
    <p:sldId id="712" r:id="rId54"/>
    <p:sldId id="677" r:id="rId55"/>
    <p:sldId id="678" r:id="rId56"/>
    <p:sldId id="679" r:id="rId57"/>
    <p:sldId id="680" r:id="rId58"/>
    <p:sldId id="681" r:id="rId59"/>
    <p:sldId id="682" r:id="rId60"/>
    <p:sldId id="683" r:id="rId61"/>
    <p:sldId id="684" r:id="rId62"/>
    <p:sldId id="675" r:id="rId63"/>
    <p:sldId id="623" r:id="rId64"/>
    <p:sldId id="621" r:id="rId65"/>
    <p:sldId id="686" r:id="rId66"/>
    <p:sldId id="585" r:id="rId67"/>
    <p:sldId id="595" r:id="rId68"/>
    <p:sldId id="586" r:id="rId69"/>
    <p:sldId id="587" r:id="rId70"/>
    <p:sldId id="588" r:id="rId71"/>
    <p:sldId id="589" r:id="rId72"/>
    <p:sldId id="590" r:id="rId73"/>
    <p:sldId id="591" r:id="rId74"/>
    <p:sldId id="592" r:id="rId75"/>
    <p:sldId id="593" r:id="rId76"/>
    <p:sldId id="713" r:id="rId77"/>
    <p:sldId id="605" r:id="rId78"/>
    <p:sldId id="606" r:id="rId79"/>
    <p:sldId id="607" r:id="rId80"/>
    <p:sldId id="645" r:id="rId81"/>
    <p:sldId id="627" r:id="rId82"/>
    <p:sldId id="714" r:id="rId83"/>
    <p:sldId id="646" r:id="rId84"/>
    <p:sldId id="649" r:id="rId85"/>
    <p:sldId id="548" r:id="rId86"/>
    <p:sldId id="648" r:id="rId87"/>
    <p:sldId id="547" r:id="rId88"/>
  </p:sldIdLst>
  <p:sldSz cx="9144000" cy="6858000" type="screen4x3"/>
  <p:notesSz cx="6858000" cy="9144000"/>
  <p:embeddedFontLst>
    <p:embeddedFont>
      <p:font typeface="Calibri" panose="020F0502020204030204" pitchFamily="34" charset="0"/>
      <p:regular r:id="rId90"/>
      <p:bold r:id="rId91"/>
      <p:italic r:id="rId92"/>
      <p:boldItalic r:id="rId93"/>
    </p:embeddedFont>
    <p:embeddedFont>
      <p:font typeface="Cheltenhm XBdCn BT" panose="02040606050705020403" pitchFamily="18" charset="0"/>
      <p:regular r:id="rId94"/>
    </p:embeddedFont>
    <p:embeddedFont>
      <p:font typeface="Cheltenhm BdItHd BT" panose="02040703050705090403" pitchFamily="18" charset="0"/>
      <p:regular r:id="rId95"/>
    </p:embeddedFont>
    <p:embeddedFont>
      <p:font typeface="Cheltenhm BdHd BT" panose="02040703050705020403" pitchFamily="18" charset="0"/>
      <p:regular r:id="rId96"/>
    </p:embeddedFont>
    <p:embeddedFont>
      <p:font typeface="Cheltenhm BdCn BT" panose="02040606050705020403" pitchFamily="18" charset="0"/>
      <p:regular r:id="rId97"/>
      <p:italic r:id="rId98"/>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99"/>
    <a:srgbClr val="CCECFF"/>
    <a:srgbClr val="003E1C"/>
    <a:srgbClr val="99FF99"/>
    <a:srgbClr val="99CCFF"/>
    <a:srgbClr val="CC66FF"/>
    <a:srgbClr val="66FF33"/>
    <a:srgbClr val="FFABAB"/>
    <a:srgbClr val="FF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18" autoAdjust="0"/>
  </p:normalViewPr>
  <p:slideViewPr>
    <p:cSldViewPr>
      <p:cViewPr varScale="1">
        <p:scale>
          <a:sx n="100" d="100"/>
          <a:sy n="100" d="100"/>
        </p:scale>
        <p:origin x="84" y="186"/>
      </p:cViewPr>
      <p:guideLst>
        <p:guide orient="horz" pos="2160"/>
        <p:guide pos="2880"/>
      </p:guideLst>
    </p:cSldViewPr>
  </p:slideViewPr>
  <p:outlineViewPr>
    <p:cViewPr>
      <p:scale>
        <a:sx n="33" d="100"/>
        <a:sy n="33" d="100"/>
      </p:scale>
      <p:origin x="0" y="744"/>
    </p:cViewPr>
  </p:outlineViewPr>
  <p:notesTextViewPr>
    <p:cViewPr>
      <p:scale>
        <a:sx n="100" d="100"/>
        <a:sy n="100" d="100"/>
      </p:scale>
      <p:origin x="0" y="0"/>
    </p:cViewPr>
  </p:notesTextViewPr>
  <p:sorterViewPr>
    <p:cViewPr varScale="1">
      <p:scale>
        <a:sx n="1" d="1"/>
        <a:sy n="1" d="1"/>
      </p:scale>
      <p:origin x="0" y="-238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9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1.fntdata"/><Relationship Id="rId95"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15A80B9-6CE4-4525-B31C-27FE1FB61582}" type="datetimeFigureOut">
              <a:rPr lang="en-US"/>
              <a:pPr>
                <a:defRPr/>
              </a:pPr>
              <a:t>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617856A-2886-47B6-BB77-55357D7020CA}" type="slidenum">
              <a:rPr lang="en-US"/>
              <a:pPr>
                <a:defRPr/>
              </a:pPr>
              <a:t>‹#›</a:t>
            </a:fld>
            <a:endParaRPr lang="en-US"/>
          </a:p>
        </p:txBody>
      </p:sp>
    </p:spTree>
    <p:extLst>
      <p:ext uri="{BB962C8B-B14F-4D97-AF65-F5344CB8AC3E}">
        <p14:creationId xmlns:p14="http://schemas.microsoft.com/office/powerpoint/2010/main" val="199083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5E4075-0B52-4E99-B7E0-E8A24809EDF5}" type="slidenum">
              <a:rPr lang="en-US" smtClean="0"/>
              <a:pPr/>
              <a:t>6</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60740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097A58A-3ADC-4D2C-B328-6C1A2883B3CB}" type="slidenum">
              <a:rPr lang="en-US" smtClean="0"/>
              <a:pPr/>
              <a:t>23</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4507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4668A64-6183-477B-AEFA-FF804C1A9351}" type="slidenum">
              <a:rPr lang="en-US" smtClean="0"/>
              <a:pPr/>
              <a:t>24</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83333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3955DF1-251A-4A04-ADDC-667620ED4CBC}" type="slidenum">
              <a:rPr lang="en-US" smtClean="0"/>
              <a:pPr/>
              <a:t>25</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72124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5304938-3D9E-4B04-95EE-E1FB6F7DF604}" type="slidenum">
              <a:rPr lang="en-US" smtClean="0"/>
              <a:pPr/>
              <a:t>26</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6324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7C8AB11-508D-47A8-B2BA-86FFBA36FB6F}" type="slidenum">
              <a:rPr lang="en-US" smtClean="0"/>
              <a:pPr/>
              <a:t>35</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90279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42</a:t>
            </a:fld>
            <a:endParaRPr lang="en-US" smtClean="0"/>
          </a:p>
        </p:txBody>
      </p:sp>
    </p:spTree>
    <p:extLst>
      <p:ext uri="{BB962C8B-B14F-4D97-AF65-F5344CB8AC3E}">
        <p14:creationId xmlns:p14="http://schemas.microsoft.com/office/powerpoint/2010/main" val="1572374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45</a:t>
            </a:fld>
            <a:endParaRPr lang="en-US" smtClean="0"/>
          </a:p>
        </p:txBody>
      </p:sp>
    </p:spTree>
    <p:extLst>
      <p:ext uri="{BB962C8B-B14F-4D97-AF65-F5344CB8AC3E}">
        <p14:creationId xmlns:p14="http://schemas.microsoft.com/office/powerpoint/2010/main" val="985600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46</a:t>
            </a:fld>
            <a:endParaRPr lang="en-US" smtClean="0"/>
          </a:p>
        </p:txBody>
      </p:sp>
    </p:spTree>
    <p:extLst>
      <p:ext uri="{BB962C8B-B14F-4D97-AF65-F5344CB8AC3E}">
        <p14:creationId xmlns:p14="http://schemas.microsoft.com/office/powerpoint/2010/main" val="230065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AC4BCD6-BA23-42CD-8E4F-8BEF3952E29F}" type="slidenum">
              <a:rPr lang="en-US" smtClean="0"/>
              <a:pPr/>
              <a:t>66</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26549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0B2922-EC39-4240-A17A-9DFB13DF61A2}" type="slidenum">
              <a:rPr lang="en-US" smtClean="0"/>
              <a:pPr/>
              <a:t>67</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330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BA90D4-5ECC-47ED-8DC1-6EEF97BC9D54}" type="slidenum">
              <a:rPr lang="en-US" smtClean="0"/>
              <a:pPr/>
              <a:t>8</a:t>
            </a:fld>
            <a:endParaRPr lang="en-US"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40914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0FC5F6-B061-44E6-9194-0C57D7409CC0}" type="slidenum">
              <a:rPr lang="en-US" smtClean="0"/>
              <a:pPr/>
              <a:t>82</a:t>
            </a:fld>
            <a:endParaRPr lang="en-US"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9286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2E06B5-3C0B-4956-B6E6-C572E7CAEAEA}" type="slidenum">
              <a:rPr lang="en-US" smtClean="0"/>
              <a:pPr/>
              <a:t>83</a:t>
            </a:fld>
            <a:endParaRPr lang="en-US" smtClean="0"/>
          </a:p>
        </p:txBody>
      </p:sp>
    </p:spTree>
    <p:extLst>
      <p:ext uri="{BB962C8B-B14F-4D97-AF65-F5344CB8AC3E}">
        <p14:creationId xmlns:p14="http://schemas.microsoft.com/office/powerpoint/2010/main" val="308168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12C5997-A708-4818-A005-7C7EE39250E8}" type="slidenum">
              <a:rPr lang="en-US" smtClean="0"/>
              <a:pPr/>
              <a:t>12</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33387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60351B9-9710-4C29-B027-D85F174F170A}" type="slidenum">
              <a:rPr lang="en-US" smtClean="0"/>
              <a:pPr/>
              <a:t>14</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46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6E68AF-7258-40A3-A858-DE510B836E72}" type="slidenum">
              <a:rPr lang="en-US" smtClean="0"/>
              <a:pPr/>
              <a:t>16</a:t>
            </a:fld>
            <a:endParaRPr lang="en-US"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304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146E46-C2EC-4296-98BE-FB39F9433423}" type="slidenum">
              <a:rPr lang="en-US" smtClean="0"/>
              <a:pPr/>
              <a:t>17</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6282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E813A00-C075-48AC-A92F-7F3FBE7C8957}" type="slidenum">
              <a:rPr lang="en-US" smtClean="0"/>
              <a:pPr/>
              <a:t>20</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6066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41283B-592E-431B-80C4-668A2E8912A4}" type="slidenum">
              <a:rPr lang="en-US" smtClean="0"/>
              <a:pPr/>
              <a:t>21</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7333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A4850B6-9D5C-4C64-B09C-B29A6EE04858}" type="slidenum">
              <a:rPr lang="en-US" smtClean="0"/>
              <a:pPr/>
              <a:t>22</a:t>
            </a:fld>
            <a:endParaRPr lang="en-US"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327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6354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pPr>
              <a:defRPr/>
            </a:pPr>
            <a:fld id="{A957A0E9-841F-46C9-AD64-94B6B8CD24D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7010400" y="6381750"/>
            <a:ext cx="2133600" cy="476250"/>
          </a:xfrm>
          <a:prstGeom prst="rect">
            <a:avLst/>
          </a:prstGeom>
        </p:spPr>
        <p:txBody>
          <a:bodyPr/>
          <a:lstStyle>
            <a:lvl1pPr>
              <a:defRPr/>
            </a:lvl1pPr>
          </a:lstStyle>
          <a:p>
            <a:fld id="{5E0374DB-8E4C-484F-AF53-FC3884D612D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Font typeface="Arial" pitchFamily="34" charset="0"/>
              <a:buChar char="•"/>
              <a:defRPr/>
            </a:lvl2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heltenhm BdHd BT" pitchFamily="18" charset="0"/>
        </a:defRPr>
      </a:lvl2pPr>
      <a:lvl3pPr algn="ctr" rtl="0" eaLnBrk="0" fontAlgn="base" hangingPunct="0">
        <a:spcBef>
          <a:spcPct val="0"/>
        </a:spcBef>
        <a:spcAft>
          <a:spcPct val="0"/>
        </a:spcAft>
        <a:defRPr sz="4400">
          <a:solidFill>
            <a:schemeClr val="bg1"/>
          </a:solidFill>
          <a:latin typeface="Cheltenhm BdHd BT" pitchFamily="18" charset="0"/>
        </a:defRPr>
      </a:lvl3pPr>
      <a:lvl4pPr algn="ctr" rtl="0" eaLnBrk="0" fontAlgn="base" hangingPunct="0">
        <a:spcBef>
          <a:spcPct val="0"/>
        </a:spcBef>
        <a:spcAft>
          <a:spcPct val="0"/>
        </a:spcAft>
        <a:defRPr sz="4400">
          <a:solidFill>
            <a:schemeClr val="bg1"/>
          </a:solidFill>
          <a:latin typeface="Cheltenhm BdHd BT" pitchFamily="18" charset="0"/>
        </a:defRPr>
      </a:lvl4pPr>
      <a:lvl5pPr algn="ctr" rtl="0" eaLnBrk="0" fontAlgn="base" hangingPunct="0">
        <a:spcBef>
          <a:spcPct val="0"/>
        </a:spcBef>
        <a:spcAft>
          <a:spcPct val="0"/>
        </a:spcAft>
        <a:defRPr sz="4400">
          <a:solidFill>
            <a:schemeClr val="bg1"/>
          </a:solidFill>
          <a:latin typeface="Cheltenhm BdHd BT" pitchFamily="18" charset="0"/>
        </a:defRPr>
      </a:lvl5pPr>
      <a:lvl6pPr marL="457200" algn="ctr" rtl="0" fontAlgn="base">
        <a:spcBef>
          <a:spcPct val="0"/>
        </a:spcBef>
        <a:spcAft>
          <a:spcPct val="0"/>
        </a:spcAft>
        <a:defRPr sz="4400">
          <a:solidFill>
            <a:schemeClr val="bg1"/>
          </a:solidFill>
          <a:latin typeface="Cheltenhm BdHd BT" pitchFamily="18" charset="0"/>
        </a:defRPr>
      </a:lvl6pPr>
      <a:lvl7pPr marL="914400" algn="ctr" rtl="0" fontAlgn="base">
        <a:spcBef>
          <a:spcPct val="0"/>
        </a:spcBef>
        <a:spcAft>
          <a:spcPct val="0"/>
        </a:spcAft>
        <a:defRPr sz="4400">
          <a:solidFill>
            <a:schemeClr val="bg1"/>
          </a:solidFill>
          <a:latin typeface="Cheltenhm BdHd BT" pitchFamily="18" charset="0"/>
        </a:defRPr>
      </a:lvl7pPr>
      <a:lvl8pPr marL="1371600" algn="ctr" rtl="0" fontAlgn="base">
        <a:spcBef>
          <a:spcPct val="0"/>
        </a:spcBef>
        <a:spcAft>
          <a:spcPct val="0"/>
        </a:spcAft>
        <a:defRPr sz="4400">
          <a:solidFill>
            <a:schemeClr val="bg1"/>
          </a:solidFill>
          <a:latin typeface="Cheltenhm BdHd BT" pitchFamily="18" charset="0"/>
        </a:defRPr>
      </a:lvl8pPr>
      <a:lvl9pPr marL="1828800" algn="ctr" rtl="0" fontAlgn="base">
        <a:spcBef>
          <a:spcPct val="0"/>
        </a:spcBef>
        <a:spcAft>
          <a:spcPct val="0"/>
        </a:spcAft>
        <a:defRPr sz="4400">
          <a:solidFill>
            <a:schemeClr val="bg1"/>
          </a:solidFill>
          <a:latin typeface="Cheltenhm BdHd BT"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0" y="3371433"/>
            <a:ext cx="9144000" cy="2800767"/>
          </a:xfrm>
          <a:prstGeom prst="rect">
            <a:avLst/>
          </a:prstGeom>
          <a:noFill/>
          <a:ln w="9525">
            <a:noFill/>
            <a:miter lim="800000"/>
            <a:headEnd/>
            <a:tailEnd/>
          </a:ln>
        </p:spPr>
        <p:txBody>
          <a:bodyPr anchor="b">
            <a:spAutoFit/>
          </a:bodyPr>
          <a:lstStyle/>
          <a:p>
            <a:pPr algn="ctr">
              <a:spcBef>
                <a:spcPct val="50000"/>
              </a:spcBef>
            </a:pPr>
            <a:r>
              <a:rPr lang="en-US" sz="8800" dirty="0">
                <a:solidFill>
                  <a:schemeClr val="bg1"/>
                </a:solidFill>
                <a:latin typeface="Cheltenhm XBdCn BT" pitchFamily="18" charset="0"/>
              </a:rPr>
              <a:t>Function the Ultimate</a:t>
            </a:r>
          </a:p>
        </p:txBody>
      </p:sp>
      <p:sp>
        <p:nvSpPr>
          <p:cNvPr id="2052" name="Rectangle 4"/>
          <p:cNvSpPr>
            <a:spLocks noChangeArrowheads="1"/>
          </p:cNvSpPr>
          <p:nvPr/>
        </p:nvSpPr>
        <p:spPr bwMode="auto">
          <a:xfrm>
            <a:off x="0" y="2362200"/>
            <a:ext cx="9144000" cy="1016000"/>
          </a:xfrm>
          <a:prstGeom prst="rect">
            <a:avLst/>
          </a:prstGeom>
          <a:noFill/>
          <a:ln w="9525">
            <a:noFill/>
            <a:miter lim="800000"/>
            <a:headEnd/>
            <a:tailEnd/>
          </a:ln>
        </p:spPr>
        <p:txBody>
          <a:bodyPr>
            <a:spAutoFit/>
          </a:bodyPr>
          <a:lstStyle/>
          <a:p>
            <a:pPr algn="ctr"/>
            <a:r>
              <a:rPr lang="en-US" sz="6000" dirty="0">
                <a:solidFill>
                  <a:schemeClr val="bg1"/>
                </a:solidFill>
                <a:latin typeface="Cheltenhm BdCn BT" pitchFamily="18" charset="0"/>
              </a:rPr>
              <a:t>Act III</a:t>
            </a: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8305800" cy="1470025"/>
          </a:xfrm>
        </p:spPr>
        <p:txBody>
          <a:bodyPr/>
          <a:lstStyle/>
          <a:p>
            <a:pPr algn="l"/>
            <a:r>
              <a:rPr lang="en-US" sz="4000" b="1" dirty="0" smtClean="0">
                <a:solidFill>
                  <a:srgbClr val="CCFFCC"/>
                </a:solidFill>
                <a:latin typeface="Courier New" pitchFamily="49" charset="0"/>
                <a:cs typeface="Courier New" pitchFamily="49" charset="0"/>
              </a:rPr>
              <a:t>function</a:t>
            </a:r>
            <a:r>
              <a:rPr lang="en-US" sz="4000" b="1" dirty="0" smtClean="0">
                <a:latin typeface="Courier New" pitchFamily="49" charset="0"/>
                <a:cs typeface="Courier New" pitchFamily="49" charset="0"/>
              </a:rPr>
              <a:t> foo</a:t>
            </a: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a:t>
            </a:r>
            <a:r>
              <a:rPr lang="en-US" sz="4000" b="1" dirty="0" smtClean="0">
                <a:latin typeface="Courier New" pitchFamily="49" charset="0"/>
                <a:cs typeface="Courier New" pitchFamily="49" charset="0"/>
              </a:rPr>
              <a:t/>
            </a:r>
            <a:br>
              <a:rPr lang="en-US" sz="4000" b="1" dirty="0" smtClean="0">
                <a:latin typeface="Courier New" pitchFamily="49" charset="0"/>
                <a:cs typeface="Courier New" pitchFamily="49" charset="0"/>
              </a:rPr>
            </a:br>
            <a:r>
              <a:rPr lang="en-US" sz="4000" b="1" dirty="0">
                <a:latin typeface="Courier New" pitchFamily="49" charset="0"/>
                <a:cs typeface="Courier New" pitchFamily="49" charset="0"/>
              </a:rPr>
              <a:t/>
            </a:r>
            <a:br>
              <a:rPr lang="en-US" sz="4000" b="1" dirty="0">
                <a:latin typeface="Courier New" pitchFamily="49" charset="0"/>
                <a:cs typeface="Courier New" pitchFamily="49" charset="0"/>
              </a:rPr>
            </a:br>
            <a:r>
              <a:rPr lang="en-US" sz="4000" b="1" dirty="0" err="1" smtClean="0">
                <a:latin typeface="Courier New" pitchFamily="49" charset="0"/>
                <a:cs typeface="Courier New" pitchFamily="49" charset="0"/>
              </a:rPr>
              <a:t>var</a:t>
            </a:r>
            <a:r>
              <a:rPr lang="en-US" sz="4000" b="1" dirty="0" smtClean="0">
                <a:latin typeface="Courier New" pitchFamily="49" charset="0"/>
                <a:cs typeface="Courier New" pitchFamily="49" charset="0"/>
              </a:rPr>
              <a:t> foo = </a:t>
            </a:r>
            <a:r>
              <a:rPr lang="en-US" sz="4000" b="1" dirty="0" smtClean="0">
                <a:solidFill>
                  <a:srgbClr val="CCFFCC"/>
                </a:solidFill>
                <a:latin typeface="Courier New" pitchFamily="49" charset="0"/>
                <a:cs typeface="Courier New" pitchFamily="49" charset="0"/>
              </a:rPr>
              <a:t>function foo()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    ...</a:t>
            </a:r>
            <a:br>
              <a:rPr lang="en-US" sz="4000" b="1" dirty="0" smtClean="0">
                <a:solidFill>
                  <a:srgbClr val="CCFFCC"/>
                </a:solidFill>
                <a:latin typeface="Courier New" pitchFamily="49" charset="0"/>
                <a:cs typeface="Courier New" pitchFamily="49" charset="0"/>
              </a:rPr>
            </a:br>
            <a:r>
              <a:rPr lang="en-US" sz="4000" b="1" dirty="0" smtClean="0">
                <a:solidFill>
                  <a:srgbClr val="CCFFCC"/>
                </a:solidFill>
                <a:latin typeface="Courier New" pitchFamily="49" charset="0"/>
                <a:cs typeface="Courier New" pitchFamily="49" charset="0"/>
              </a:rPr>
              <a:t>}</a:t>
            </a:r>
            <a:r>
              <a:rPr lang="en-US" sz="4000" b="1" dirty="0" smtClean="0">
                <a:latin typeface="Courier New" pitchFamily="49" charset="0"/>
                <a:cs typeface="Courier New" pitchFamily="49" charset="0"/>
              </a:rPr>
              <a:t>;</a:t>
            </a:r>
            <a:endParaRPr lang="en-US" sz="4000" b="1" dirty="0">
              <a:latin typeface="Courier New" pitchFamily="49" charset="0"/>
              <a:cs typeface="Courier New" pitchFamily="49" charset="0"/>
            </a:endParaRPr>
          </a:p>
        </p:txBody>
      </p:sp>
    </p:spTree>
    <p:extLst>
      <p:ext uri="{BB962C8B-B14F-4D97-AF65-F5344CB8AC3E}">
        <p14:creationId xmlns:p14="http://schemas.microsoft.com/office/powerpoint/2010/main" val="150799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p:txBody>
          <a:bodyPr/>
          <a:lstStyle/>
          <a:p>
            <a:r>
              <a:rPr lang="en-US" smtClean="0"/>
              <a:t>Scope</a:t>
            </a:r>
          </a:p>
        </p:txBody>
      </p:sp>
      <p:sp>
        <p:nvSpPr>
          <p:cNvPr id="14339" name="Subtitle 4"/>
          <p:cNvSpPr>
            <a:spLocks noGrp="1"/>
          </p:cNvSpPr>
          <p:nvPr>
            <p:ph type="subTitle" idx="1"/>
          </p:nvPr>
        </p:nvSpPr>
        <p:spPr/>
        <p:txBody>
          <a:bodyPr/>
          <a:lstStyle/>
          <a:p>
            <a:r>
              <a:rPr lang="en-US" dirty="0" smtClean="0"/>
              <a:t>Block scope v function scope</a:t>
            </a: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Scope</a:t>
            </a:r>
          </a:p>
        </p:txBody>
      </p:sp>
      <p:sp>
        <p:nvSpPr>
          <p:cNvPr id="15363" name="Rectangle 3"/>
          <p:cNvSpPr>
            <a:spLocks noGrp="1" noChangeArrowheads="1"/>
          </p:cNvSpPr>
          <p:nvPr>
            <p:ph type="body" idx="1"/>
          </p:nvPr>
        </p:nvSpPr>
        <p:spPr/>
        <p:txBody>
          <a:bodyPr/>
          <a:lstStyle/>
          <a:p>
            <a:pPr eaLnBrk="1" hangingPunct="1"/>
            <a:r>
              <a:rPr lang="en-US" sz="2400" dirty="0" smtClean="0"/>
              <a:t>In JavaScript, </a:t>
            </a:r>
            <a:r>
              <a:rPr lang="en-US" sz="2400" b="1" dirty="0" smtClean="0">
                <a:latin typeface="Courier New" pitchFamily="49" charset="0"/>
              </a:rPr>
              <a:t>{</a:t>
            </a:r>
            <a:r>
              <a:rPr lang="en-US" sz="2400" dirty="0" smtClean="0"/>
              <a:t>blocks</a:t>
            </a:r>
            <a:r>
              <a:rPr lang="en-US" sz="2400" b="1" dirty="0" smtClean="0">
                <a:latin typeface="Courier New" pitchFamily="49" charset="0"/>
              </a:rPr>
              <a:t>}</a:t>
            </a:r>
            <a:r>
              <a:rPr lang="en-US" sz="2400" dirty="0" smtClean="0"/>
              <a:t> do not have scope.</a:t>
            </a:r>
          </a:p>
          <a:p>
            <a:pPr eaLnBrk="1" hangingPunct="1"/>
            <a:r>
              <a:rPr lang="en-US" sz="2400" dirty="0" smtClean="0"/>
              <a:t>Only functions have scope.</a:t>
            </a:r>
          </a:p>
          <a:p>
            <a:pPr eaLnBrk="1" hangingPunct="1"/>
            <a:r>
              <a:rPr lang="en-US" sz="2400" dirty="0" smtClean="0"/>
              <a:t>Variables defined in a function are not visible outside of the function. Don’t do this:</a:t>
            </a:r>
          </a:p>
          <a:p>
            <a:pPr eaLnBrk="1" hangingPunct="1">
              <a:buFontTx/>
              <a:buNone/>
            </a:pPr>
            <a:r>
              <a:rPr lang="en-US" sz="2400" b="1" dirty="0" smtClean="0">
                <a:latin typeface="Courier New" pitchFamily="49" charset="0"/>
                <a:cs typeface="Courier New" pitchFamily="49" charset="0"/>
              </a:rPr>
              <a:t>function </a:t>
            </a:r>
            <a:r>
              <a:rPr lang="en-US" sz="2400" b="1" dirty="0" err="1" smtClean="0">
                <a:latin typeface="Courier New" pitchFamily="49" charset="0"/>
                <a:cs typeface="Courier New" pitchFamily="49" charset="0"/>
              </a:rPr>
              <a:t>assure_positive</a:t>
            </a:r>
            <a:r>
              <a:rPr lang="en-US" sz="2400" b="1" dirty="0" smtClean="0">
                <a:latin typeface="Courier New" pitchFamily="49" charset="0"/>
                <a:cs typeface="Courier New" pitchFamily="49" charset="0"/>
              </a:rPr>
              <a:t>(matrix, n) {</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n;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row = matrix[</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a:t>
            </a:r>
            <a:r>
              <a:rPr lang="en-US" sz="2400" b="1" dirty="0" err="1" smtClean="0">
                <a:latin typeface="Courier New" pitchFamily="49" charset="0"/>
                <a:cs typeface="Courier New" pitchFamily="49" charset="0"/>
              </a:rPr>
              <a:t>row.length</a:t>
            </a:r>
            <a:r>
              <a:rPr lang="en-US" sz="2400" b="1" dirty="0" smtClean="0">
                <a:latin typeface="Courier New" pitchFamily="49" charset="0"/>
                <a:cs typeface="Courier New" pitchFamily="49" charset="0"/>
              </a:rPr>
              <a:t>;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if (row[</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0) {</a:t>
            </a:r>
          </a:p>
          <a:p>
            <a:pPr eaLnBrk="1" hangingPunct="1">
              <a:buFontTx/>
              <a:buNone/>
            </a:pPr>
            <a:r>
              <a:rPr lang="en-US" sz="2400" b="1" dirty="0" smtClean="0">
                <a:latin typeface="Courier New" pitchFamily="49" charset="0"/>
                <a:cs typeface="Courier New" pitchFamily="49" charset="0"/>
              </a:rPr>
              <a:t>                throw new Error('Negative');</a:t>
            </a:r>
          </a:p>
          <a:p>
            <a:pPr eaLnBrk="1" hangingPunct="1">
              <a:buFontTx/>
              <a:buNone/>
            </a:pPr>
            <a:r>
              <a:rPr lang="en-US" sz="2400" b="1" dirty="0" smtClean="0">
                <a:latin typeface="Courier New" pitchFamily="49" charset="0"/>
                <a:cs typeface="Courier New" pitchFamily="49" charset="0"/>
              </a:rPr>
              <a:t>}   }   }   }</a:t>
            </a: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685800" y="685800"/>
            <a:ext cx="7772400" cy="5333999"/>
          </a:xfrm>
        </p:spPr>
        <p:txBody>
          <a:bodyPr>
            <a:normAutofit fontScale="90000"/>
          </a:bodyPr>
          <a:lstStyle/>
          <a:p>
            <a:r>
              <a:rPr lang="en-US" dirty="0" smtClean="0"/>
              <a:t>Declare all variables at the top of the function.</a:t>
            </a:r>
            <a:br>
              <a:rPr lang="en-US" dirty="0" smtClean="0"/>
            </a:br>
            <a:r>
              <a:rPr lang="en-US" dirty="0" smtClean="0"/>
              <a:t/>
            </a:r>
            <a:br>
              <a:rPr lang="en-US" dirty="0" smtClean="0"/>
            </a:br>
            <a:r>
              <a:rPr lang="en-US" dirty="0" smtClean="0"/>
              <a:t>Declare all functions before you call them.</a:t>
            </a:r>
            <a:br>
              <a:rPr lang="en-US" dirty="0" smtClean="0"/>
            </a:br>
            <a:r>
              <a:rPr lang="en-US" dirty="0" smtClean="0"/>
              <a:t/>
            </a:r>
            <a:br>
              <a:rPr lang="en-US" dirty="0" smtClean="0"/>
            </a:br>
            <a:r>
              <a:rPr lang="en-US" dirty="0" smtClean="0"/>
              <a:t>The language provides mechanisms that allow you to ignore this advice, but they are problematic.</a:t>
            </a: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Return statement</a:t>
            </a:r>
          </a:p>
        </p:txBody>
      </p:sp>
      <p:sp>
        <p:nvSpPr>
          <p:cNvPr id="17411" name="Rectangle 3"/>
          <p:cNvSpPr>
            <a:spLocks noGrp="1" noChangeArrowheads="1"/>
          </p:cNvSpPr>
          <p:nvPr>
            <p:ph type="body" idx="1"/>
          </p:nvPr>
        </p:nvSpPr>
        <p:spPr/>
        <p:txBody>
          <a:bodyPr/>
          <a:lstStyle/>
          <a:p>
            <a:pPr lvl="1" eaLnBrk="1" hangingPunct="1">
              <a:buFontTx/>
              <a:buNone/>
            </a:pPr>
            <a:r>
              <a:rPr lang="en-US" b="1" smtClean="0">
                <a:latin typeface="Courier New" pitchFamily="49" charset="0"/>
              </a:rPr>
              <a:t>return</a:t>
            </a:r>
            <a:r>
              <a:rPr lang="en-US" smtClean="0"/>
              <a:t> </a:t>
            </a:r>
            <a:r>
              <a:rPr lang="en-US" i="1" smtClean="0">
                <a:solidFill>
                  <a:srgbClr val="CCFFCC"/>
                </a:solidFill>
              </a:rPr>
              <a:t>expression</a:t>
            </a:r>
            <a:r>
              <a:rPr lang="en-US" b="1" smtClean="0">
                <a:latin typeface="Courier New" pitchFamily="49" charset="0"/>
              </a:rPr>
              <a:t>;</a:t>
            </a:r>
          </a:p>
          <a:p>
            <a:pPr eaLnBrk="1" hangingPunct="1">
              <a:buFontTx/>
              <a:buNone/>
            </a:pPr>
            <a:r>
              <a:rPr lang="en-US" smtClean="0"/>
              <a:t>or</a:t>
            </a:r>
          </a:p>
          <a:p>
            <a:pPr lvl="1" eaLnBrk="1" hangingPunct="1">
              <a:buFontTx/>
              <a:buNone/>
            </a:pPr>
            <a:r>
              <a:rPr lang="en-US" b="1" smtClean="0">
                <a:latin typeface="Courier New" pitchFamily="49" charset="0"/>
              </a:rPr>
              <a:t>return;    </a:t>
            </a:r>
          </a:p>
          <a:p>
            <a:pPr lvl="1" eaLnBrk="1" hangingPunct="1">
              <a:buFont typeface="Arial" charset="0"/>
              <a:buChar char="•"/>
            </a:pPr>
            <a:endParaRPr lang="en-US" b="1" smtClean="0">
              <a:latin typeface="Courier New" pitchFamily="49" charset="0"/>
            </a:endParaRPr>
          </a:p>
          <a:p>
            <a:pPr eaLnBrk="1" hangingPunct="1"/>
            <a:r>
              <a:rPr lang="en-US" smtClean="0"/>
              <a:t>If there is no </a:t>
            </a:r>
            <a:r>
              <a:rPr lang="en-US" i="1" smtClean="0">
                <a:solidFill>
                  <a:srgbClr val="CCFFCC"/>
                </a:solidFill>
              </a:rPr>
              <a:t>expression</a:t>
            </a:r>
            <a:r>
              <a:rPr lang="en-US" smtClean="0"/>
              <a:t>, then the return value is </a:t>
            </a:r>
            <a:r>
              <a:rPr lang="en-US" b="1" smtClean="0">
                <a:latin typeface="Courier New" pitchFamily="49" charset="0"/>
              </a:rPr>
              <a:t>undefined</a:t>
            </a:r>
            <a:r>
              <a:rPr lang="en-US" smtClean="0"/>
              <a:t>. </a:t>
            </a:r>
          </a:p>
          <a:p>
            <a:pPr eaLnBrk="1" hangingPunct="1"/>
            <a:r>
              <a:rPr lang="en-US" smtClean="0"/>
              <a:t>Except for constructors, whose default return value is </a:t>
            </a:r>
            <a:r>
              <a:rPr lang="en-US" b="1" smtClean="0">
                <a:latin typeface="Courier New" pitchFamily="49" charset="0"/>
              </a:rPr>
              <a:t>this</a:t>
            </a:r>
            <a:r>
              <a:rPr lang="en-US" smtClean="0"/>
              <a:t>.</a:t>
            </a: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r>
              <a:rPr lang="en-US" smtClean="0"/>
              <a:t>Two pseudo parameters</a:t>
            </a:r>
          </a:p>
        </p:txBody>
      </p:sp>
      <p:sp>
        <p:nvSpPr>
          <p:cNvPr id="18435" name="Content Placeholder 2"/>
          <p:cNvSpPr>
            <a:spLocks noGrp="1"/>
          </p:cNvSpPr>
          <p:nvPr>
            <p:ph type="subTitle" idx="1"/>
          </p:nvPr>
        </p:nvSpPr>
        <p:spPr/>
        <p:txBody>
          <a:bodyPr/>
          <a:lstStyle/>
          <a:p>
            <a:r>
              <a:rPr lang="en-US" b="1" smtClean="0">
                <a:latin typeface="Courier New" pitchFamily="49" charset="0"/>
                <a:cs typeface="Courier New" pitchFamily="49" charset="0"/>
              </a:rPr>
              <a:t>arguments</a:t>
            </a:r>
          </a:p>
          <a:p>
            <a:r>
              <a:rPr lang="en-US" b="1" smtClean="0">
                <a:latin typeface="Courier New" pitchFamily="49" charset="0"/>
                <a:cs typeface="Courier New" pitchFamily="49" charset="0"/>
              </a:rPr>
              <a:t>this</a:t>
            </a: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smtClean="0">
                <a:latin typeface="Courier New" pitchFamily="49" charset="0"/>
              </a:rPr>
              <a:t>arguments</a:t>
            </a:r>
          </a:p>
        </p:txBody>
      </p:sp>
      <p:sp>
        <p:nvSpPr>
          <p:cNvPr id="19459" name="Rectangle 3"/>
          <p:cNvSpPr>
            <a:spLocks noGrp="1" noChangeArrowheads="1"/>
          </p:cNvSpPr>
          <p:nvPr>
            <p:ph type="body" idx="1"/>
          </p:nvPr>
        </p:nvSpPr>
        <p:spPr/>
        <p:txBody>
          <a:bodyPr/>
          <a:lstStyle/>
          <a:p>
            <a:pPr>
              <a:lnSpc>
                <a:spcPct val="80000"/>
              </a:lnSpc>
            </a:pPr>
            <a:r>
              <a:rPr lang="en-US" sz="2800" dirty="0" smtClean="0"/>
              <a:t>When a function is invoked, in addition to its parameters, it also gets a special parameter called </a:t>
            </a:r>
            <a:r>
              <a:rPr lang="en-US" sz="2800" b="1" dirty="0" smtClean="0">
                <a:latin typeface="Courier New" pitchFamily="49" charset="0"/>
              </a:rPr>
              <a:t>arguments</a:t>
            </a:r>
            <a:r>
              <a:rPr lang="en-US" sz="2800" dirty="0" smtClean="0"/>
              <a:t>.</a:t>
            </a:r>
          </a:p>
          <a:p>
            <a:pPr>
              <a:lnSpc>
                <a:spcPct val="80000"/>
              </a:lnSpc>
            </a:pPr>
            <a:r>
              <a:rPr lang="en-US" sz="2800" dirty="0" smtClean="0"/>
              <a:t>It contains all of the arguments from the invocation.</a:t>
            </a:r>
          </a:p>
          <a:p>
            <a:pPr>
              <a:lnSpc>
                <a:spcPct val="80000"/>
              </a:lnSpc>
            </a:pPr>
            <a:r>
              <a:rPr lang="en-US" sz="2800" dirty="0" smtClean="0"/>
              <a:t>It is an array-like object.</a:t>
            </a:r>
          </a:p>
          <a:p>
            <a:pPr>
              <a:lnSpc>
                <a:spcPct val="80000"/>
              </a:lnSpc>
            </a:pPr>
            <a:r>
              <a:rPr lang="en-US" sz="2800" b="1" dirty="0" err="1" smtClean="0">
                <a:latin typeface="Courier New" pitchFamily="49" charset="0"/>
              </a:rPr>
              <a:t>arguments.length</a:t>
            </a:r>
            <a:r>
              <a:rPr lang="en-US" sz="2800" dirty="0" smtClean="0"/>
              <a:t> is the number of arguments passed.</a:t>
            </a:r>
          </a:p>
          <a:p>
            <a:pPr>
              <a:lnSpc>
                <a:spcPct val="80000"/>
              </a:lnSpc>
            </a:pPr>
            <a:r>
              <a:rPr lang="en-US" sz="2800" dirty="0" smtClean="0"/>
              <a:t>Weird interaction with parameters.</a:t>
            </a: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a:t>
            </a:r>
          </a:p>
        </p:txBody>
      </p:sp>
      <p:sp>
        <p:nvSpPr>
          <p:cNvPr id="20483" name="Rectangle 3"/>
          <p:cNvSpPr>
            <a:spLocks noGrp="1" noChangeArrowheads="1"/>
          </p:cNvSpPr>
          <p:nvPr>
            <p:ph type="body" idx="1"/>
          </p:nvPr>
        </p:nvSpPr>
        <p:spPr/>
        <p:txBody>
          <a:bodyPr/>
          <a:lstStyle/>
          <a:p>
            <a:pPr eaLnBrk="1" hangingPunct="1">
              <a:lnSpc>
                <a:spcPct val="90000"/>
              </a:lnSpc>
              <a:spcBef>
                <a:spcPct val="0"/>
              </a:spcBef>
              <a:buFontTx/>
              <a:buNone/>
            </a:pPr>
            <a:r>
              <a:rPr lang="en-US" sz="2900" b="1" dirty="0" smtClean="0">
                <a:latin typeface="Courier New" pitchFamily="49" charset="0"/>
              </a:rPr>
              <a:t>function sum() {</a:t>
            </a:r>
          </a:p>
          <a:p>
            <a:pPr eaLnBrk="1" hangingPunct="1">
              <a:lnSpc>
                <a:spcPct val="90000"/>
              </a:lnSpc>
              <a:spcBef>
                <a:spcPct val="0"/>
              </a:spcBef>
              <a:buFontTx/>
              <a:buNone/>
            </a:pPr>
            <a:r>
              <a:rPr lang="en-US" sz="2900" b="1" dirty="0" smtClean="0">
                <a:latin typeface="Courier New" pitchFamily="49" charset="0"/>
              </a:rPr>
              <a:t>    </a:t>
            </a:r>
            <a:r>
              <a:rPr lang="en-US" sz="2900" b="1" dirty="0" err="1" smtClean="0">
                <a:latin typeface="Courier New" pitchFamily="49" charset="0"/>
              </a:rPr>
              <a:t>var</a:t>
            </a:r>
            <a:r>
              <a:rPr lang="en-US" sz="2900" b="1" dirty="0" smtClean="0">
                <a:latin typeface="Courier New" pitchFamily="49" charset="0"/>
              </a:rPr>
              <a:t> </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n = </a:t>
            </a:r>
            <a:r>
              <a:rPr lang="en-US" sz="2900" b="1" dirty="0" err="1" smtClean="0">
                <a:solidFill>
                  <a:srgbClr val="FFFF99"/>
                </a:solidFill>
                <a:latin typeface="Courier New" pitchFamily="49" charset="0"/>
              </a:rPr>
              <a:t>arguments</a:t>
            </a:r>
            <a:r>
              <a:rPr lang="en-US" sz="2900" b="1" dirty="0" err="1" smtClean="0">
                <a:latin typeface="Courier New" pitchFamily="49" charset="0"/>
              </a:rPr>
              <a:t>.length</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total = 0;</a:t>
            </a:r>
          </a:p>
          <a:p>
            <a:pPr eaLnBrk="1" hangingPunct="1">
              <a:lnSpc>
                <a:spcPct val="90000"/>
              </a:lnSpc>
              <a:spcBef>
                <a:spcPct val="0"/>
              </a:spcBef>
              <a:buFontTx/>
              <a:buNone/>
            </a:pPr>
            <a:r>
              <a:rPr lang="en-US" sz="2900" b="1" dirty="0" smtClean="0">
                <a:latin typeface="Courier New" pitchFamily="49" charset="0"/>
              </a:rPr>
              <a:t>    for (</a:t>
            </a:r>
            <a:r>
              <a:rPr lang="en-US" sz="2900" b="1" dirty="0" err="1" smtClean="0">
                <a:latin typeface="Courier New" pitchFamily="49" charset="0"/>
              </a:rPr>
              <a:t>i</a:t>
            </a:r>
            <a:r>
              <a:rPr lang="en-US" sz="2900" b="1" dirty="0" smtClean="0">
                <a:latin typeface="Courier New" pitchFamily="49" charset="0"/>
              </a:rPr>
              <a:t> = 0; </a:t>
            </a:r>
            <a:r>
              <a:rPr lang="en-US" sz="2900" b="1" dirty="0" err="1" smtClean="0">
                <a:latin typeface="Courier New" pitchFamily="49" charset="0"/>
              </a:rPr>
              <a:t>i</a:t>
            </a:r>
            <a:r>
              <a:rPr lang="en-US" sz="2900" b="1" dirty="0" smtClean="0">
                <a:latin typeface="Courier New" pitchFamily="49" charset="0"/>
              </a:rPr>
              <a:t> &lt; n; </a:t>
            </a:r>
            <a:r>
              <a:rPr lang="en-US" sz="2900" b="1" dirty="0" err="1" smtClean="0">
                <a:latin typeface="Courier New" pitchFamily="49" charset="0"/>
              </a:rPr>
              <a:t>i</a:t>
            </a:r>
            <a:r>
              <a:rPr lang="en-US" sz="2900" b="1" dirty="0" smtClean="0">
                <a:latin typeface="Courier New" pitchFamily="49" charset="0"/>
              </a:rPr>
              <a:t> += 1) {</a:t>
            </a:r>
          </a:p>
          <a:p>
            <a:pPr eaLnBrk="1" hangingPunct="1">
              <a:lnSpc>
                <a:spcPct val="90000"/>
              </a:lnSpc>
              <a:spcBef>
                <a:spcPct val="0"/>
              </a:spcBef>
              <a:buFontTx/>
              <a:buNone/>
            </a:pPr>
            <a:r>
              <a:rPr lang="en-US" sz="2900" b="1" dirty="0" smtClean="0">
                <a:latin typeface="Courier New" pitchFamily="49" charset="0"/>
              </a:rPr>
              <a:t>        total += </a:t>
            </a:r>
            <a:r>
              <a:rPr lang="en-US" sz="2900" b="1" dirty="0" smtClean="0">
                <a:solidFill>
                  <a:srgbClr val="FFFF99"/>
                </a:solidFill>
                <a:latin typeface="Courier New" pitchFamily="49" charset="0"/>
              </a:rPr>
              <a:t>arguments</a:t>
            </a:r>
            <a:r>
              <a:rPr lang="en-US" sz="2900" b="1" dirty="0" smtClean="0">
                <a:latin typeface="Courier New" pitchFamily="49" charset="0"/>
              </a:rPr>
              <a:t>[</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a:t>
            </a:r>
          </a:p>
          <a:p>
            <a:pPr eaLnBrk="1" hangingPunct="1">
              <a:lnSpc>
                <a:spcPct val="90000"/>
              </a:lnSpc>
              <a:spcBef>
                <a:spcPct val="0"/>
              </a:spcBef>
              <a:buFontTx/>
              <a:buNone/>
            </a:pPr>
            <a:r>
              <a:rPr lang="en-US" sz="2900" b="1" dirty="0" smtClean="0">
                <a:latin typeface="Courier New" pitchFamily="49" charset="0"/>
              </a:rPr>
              <a:t>    return total;</a:t>
            </a:r>
          </a:p>
          <a:p>
            <a:pPr eaLnBrk="1" hangingPunct="1">
              <a:lnSpc>
                <a:spcPct val="90000"/>
              </a:lnSpc>
              <a:spcBef>
                <a:spcPct val="0"/>
              </a:spcBef>
              <a:buFontTx/>
              <a:buNone/>
            </a:pPr>
            <a:r>
              <a:rPr lang="en-US" sz="2900" b="1" dirty="0" smtClean="0">
                <a:latin typeface="Courier New" pitchFamily="49" charset="0"/>
              </a:rPr>
              <a:t>}</a:t>
            </a:r>
          </a:p>
          <a:p>
            <a:pPr eaLnBrk="1" hangingPunct="1">
              <a:lnSpc>
                <a:spcPct val="90000"/>
              </a:lnSpc>
              <a:spcBef>
                <a:spcPct val="0"/>
              </a:spcBef>
              <a:buFontTx/>
              <a:buNone/>
            </a:pPr>
            <a:endParaRPr lang="en-US" sz="2900" b="1" dirty="0" smtClean="0">
              <a:latin typeface="Courier New" pitchFamily="49" charset="0"/>
            </a:endParaRPr>
          </a:p>
          <a:p>
            <a:pPr eaLnBrk="1" hangingPunct="1">
              <a:lnSpc>
                <a:spcPct val="90000"/>
              </a:lnSpc>
              <a:spcBef>
                <a:spcPct val="0"/>
              </a:spcBef>
              <a:buFontTx/>
              <a:buNone/>
            </a:pPr>
            <a:r>
              <a:rPr lang="en-US" sz="2900" b="1" dirty="0" err="1" smtClean="0">
                <a:latin typeface="Courier New" pitchFamily="49" charset="0"/>
              </a:rPr>
              <a:t>var</a:t>
            </a:r>
            <a:r>
              <a:rPr lang="en-US" sz="2900" b="1" dirty="0" smtClean="0">
                <a:latin typeface="Courier New" pitchFamily="49" charset="0"/>
              </a:rPr>
              <a:t> ten = sum(1, 2, 3, 4); </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this</a:t>
            </a:r>
          </a:p>
        </p:txBody>
      </p:sp>
      <p:sp>
        <p:nvSpPr>
          <p:cNvPr id="22531" name="Content Placeholder 2"/>
          <p:cNvSpPr>
            <a:spLocks noGrp="1"/>
          </p:cNvSpPr>
          <p:nvPr>
            <p:ph idx="1"/>
          </p:nvPr>
        </p:nvSpPr>
        <p:spPr/>
        <p:txBody>
          <a:bodyPr/>
          <a:lstStyle/>
          <a:p>
            <a:r>
              <a:rPr lang="en-US" dirty="0" smtClean="0"/>
              <a:t>The </a:t>
            </a:r>
            <a:r>
              <a:rPr lang="en-US" b="1" dirty="0" smtClean="0">
                <a:latin typeface="Courier New" pitchFamily="49" charset="0"/>
                <a:cs typeface="Courier New" pitchFamily="49" charset="0"/>
              </a:rPr>
              <a:t>this</a:t>
            </a:r>
            <a:r>
              <a:rPr lang="en-US" dirty="0" smtClean="0"/>
              <a:t> parameter contains a reference to the object of invocation.</a:t>
            </a:r>
          </a:p>
          <a:p>
            <a:r>
              <a:rPr lang="en-US" b="1" dirty="0" smtClean="0">
                <a:latin typeface="Courier New" pitchFamily="49" charset="0"/>
                <a:cs typeface="Courier New" pitchFamily="49" charset="0"/>
              </a:rPr>
              <a:t>this</a:t>
            </a:r>
            <a:r>
              <a:rPr lang="en-US" dirty="0" smtClean="0"/>
              <a:t> allows a method to know what object it is concerned with.</a:t>
            </a:r>
          </a:p>
          <a:p>
            <a:r>
              <a:rPr lang="en-US" b="1" dirty="0" smtClean="0">
                <a:latin typeface="Courier New" pitchFamily="49" charset="0"/>
                <a:cs typeface="Courier New" pitchFamily="49" charset="0"/>
              </a:rPr>
              <a:t>this</a:t>
            </a:r>
            <a:r>
              <a:rPr lang="en-US" dirty="0" smtClean="0"/>
              <a:t> allows a single function object to service many objects.</a:t>
            </a:r>
          </a:p>
          <a:p>
            <a:r>
              <a:rPr lang="en-US" b="1" dirty="0" smtClean="0">
                <a:latin typeface="Courier New" pitchFamily="49" charset="0"/>
                <a:cs typeface="Courier New" pitchFamily="49" charset="0"/>
              </a:rPr>
              <a:t>this</a:t>
            </a:r>
            <a:r>
              <a:rPr lang="en-US" dirty="0" smtClean="0"/>
              <a:t> is key to prototypal inheritance.</a:t>
            </a: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Invocation</a:t>
            </a:r>
          </a:p>
        </p:txBody>
      </p:sp>
      <p:sp>
        <p:nvSpPr>
          <p:cNvPr id="23555" name="Content Placeholder 2"/>
          <p:cNvSpPr>
            <a:spLocks noGrp="1"/>
          </p:cNvSpPr>
          <p:nvPr>
            <p:ph idx="1"/>
          </p:nvPr>
        </p:nvSpPr>
        <p:spPr/>
        <p:txBody>
          <a:bodyPr/>
          <a:lstStyle/>
          <a:p>
            <a:r>
              <a:rPr lang="en-US" smtClean="0"/>
              <a:t>The </a:t>
            </a:r>
            <a:r>
              <a:rPr lang="en-US" b="1" smtClean="0">
                <a:latin typeface="Courier New" pitchFamily="49" charset="0"/>
                <a:cs typeface="Courier New" pitchFamily="49" charset="0"/>
              </a:rPr>
              <a:t>( )</a:t>
            </a:r>
            <a:r>
              <a:rPr lang="en-US" smtClean="0"/>
              <a:t> suffix operator surrounding zero or more comma separated arguments.</a:t>
            </a:r>
          </a:p>
          <a:p>
            <a:r>
              <a:rPr lang="en-US" smtClean="0"/>
              <a:t>The arguments will be bound to parameters.</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dirty="0" smtClean="0"/>
              <a:t>Function</a:t>
            </a:r>
          </a:p>
        </p:txBody>
      </p:sp>
      <p:sp>
        <p:nvSpPr>
          <p:cNvPr id="6147" name="Subtitle 2"/>
          <p:cNvSpPr>
            <a:spLocks noGrp="1"/>
          </p:cNvSpPr>
          <p:nvPr>
            <p:ph type="subTitle" idx="1"/>
          </p:nvPr>
        </p:nvSpPr>
        <p:spPr/>
        <p:txBody>
          <a:bodyPr/>
          <a:lstStyle/>
          <a:p>
            <a:r>
              <a:rPr lang="en-US" smtClean="0"/>
              <a:t>Method</a:t>
            </a:r>
          </a:p>
          <a:p>
            <a:r>
              <a:rPr lang="en-US" smtClean="0"/>
              <a:t>Class</a:t>
            </a:r>
          </a:p>
          <a:p>
            <a:r>
              <a:rPr lang="en-US" smtClean="0"/>
              <a:t>Constructor</a:t>
            </a:r>
          </a:p>
          <a:p>
            <a:r>
              <a:rPr lang="en-US" smtClean="0"/>
              <a:t>Module</a:t>
            </a: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Invocation</a:t>
            </a:r>
          </a:p>
        </p:txBody>
      </p:sp>
      <p:sp>
        <p:nvSpPr>
          <p:cNvPr id="24579" name="Rectangle 3"/>
          <p:cNvSpPr>
            <a:spLocks noGrp="1" noChangeArrowheads="1"/>
          </p:cNvSpPr>
          <p:nvPr>
            <p:ph type="body" idx="1"/>
          </p:nvPr>
        </p:nvSpPr>
        <p:spPr/>
        <p:txBody>
          <a:bodyPr/>
          <a:lstStyle/>
          <a:p>
            <a:r>
              <a:rPr lang="en-US" smtClean="0"/>
              <a:t>If a function is called with too many arguments, the extra arguments are ignored.</a:t>
            </a:r>
          </a:p>
          <a:p>
            <a:r>
              <a:rPr lang="en-US" smtClean="0"/>
              <a:t>If a function is called with too few arguments, the missing values will be </a:t>
            </a:r>
            <a:r>
              <a:rPr lang="en-US" b="1" smtClean="0">
                <a:latin typeface="Courier New" pitchFamily="49" charset="0"/>
              </a:rPr>
              <a:t>undefined</a:t>
            </a:r>
            <a:r>
              <a:rPr lang="en-US" smtClean="0"/>
              <a:t>.</a:t>
            </a:r>
          </a:p>
          <a:p>
            <a:r>
              <a:rPr lang="en-US" smtClean="0"/>
              <a:t>There is no implicit type checking on the arguments.</a:t>
            </a: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Invocation</a:t>
            </a:r>
          </a:p>
        </p:txBody>
      </p:sp>
      <p:sp>
        <p:nvSpPr>
          <p:cNvPr id="25603" name="Rectangle 3"/>
          <p:cNvSpPr>
            <a:spLocks noGrp="1" noChangeArrowheads="1"/>
          </p:cNvSpPr>
          <p:nvPr>
            <p:ph type="body" idx="1"/>
          </p:nvPr>
        </p:nvSpPr>
        <p:spPr/>
        <p:txBody>
          <a:bodyPr/>
          <a:lstStyle/>
          <a:p>
            <a:pPr>
              <a:lnSpc>
                <a:spcPct val="90000"/>
              </a:lnSpc>
            </a:pPr>
            <a:r>
              <a:rPr lang="en-US" sz="2800" smtClean="0"/>
              <a:t>There are four ways to call a function:</a:t>
            </a:r>
          </a:p>
          <a:p>
            <a:pPr lvl="1">
              <a:lnSpc>
                <a:spcPct val="90000"/>
              </a:lnSpc>
              <a:buFont typeface="Arial" charset="0"/>
              <a:buChar char="•"/>
            </a:pPr>
            <a:r>
              <a:rPr lang="en-US" sz="2400" smtClean="0"/>
              <a:t>Function form</a:t>
            </a:r>
          </a:p>
          <a:p>
            <a:pPr lvl="2">
              <a:lnSpc>
                <a:spcPct val="90000"/>
              </a:lnSpc>
            </a:pP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Method form</a:t>
            </a:r>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p>
          <a:p>
            <a:pPr lvl="1">
              <a:lnSpc>
                <a:spcPct val="90000"/>
              </a:lnSpc>
              <a:buFont typeface="Arial" charset="0"/>
              <a:buChar char="•"/>
            </a:pPr>
            <a:r>
              <a:rPr lang="en-US" sz="2400" smtClean="0"/>
              <a:t>Constructor form</a:t>
            </a:r>
          </a:p>
          <a:p>
            <a:pPr lvl="2">
              <a:lnSpc>
                <a:spcPct val="90000"/>
              </a:lnSpc>
            </a:pPr>
            <a:r>
              <a:rPr lang="en-US" b="1" smtClean="0">
                <a:latin typeface="Courier New" pitchFamily="49" charset="0"/>
              </a:rPr>
              <a:t>new</a:t>
            </a:r>
            <a:r>
              <a:rPr lang="en-US" smtClean="0"/>
              <a:t> </a:t>
            </a: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Apply form</a:t>
            </a:r>
          </a:p>
          <a:p>
            <a:pPr lvl="2">
              <a:lnSpc>
                <a:spcPct val="90000"/>
              </a:lnSpc>
            </a:pPr>
            <a:r>
              <a:rPr lang="en-US" i="1" smtClean="0"/>
              <a:t>functionObject</a:t>
            </a:r>
            <a:r>
              <a:rPr lang="en-US" b="1" smtClean="0">
                <a:latin typeface="Courier New" pitchFamily="49" charset="0"/>
              </a:rPr>
              <a:t>.apply(</a:t>
            </a:r>
            <a:r>
              <a:rPr lang="en-US" i="1" smtClean="0"/>
              <a:t>thisObject</a:t>
            </a:r>
            <a:r>
              <a:rPr lang="en-US" b="1" smtClean="0">
                <a:latin typeface="Courier New" pitchFamily="49" charset="0"/>
              </a:rPr>
              <a:t>,[</a:t>
            </a:r>
            <a:r>
              <a:rPr lang="en-US" i="1" smtClean="0"/>
              <a:t>arguments</a:t>
            </a:r>
            <a:r>
              <a:rPr lang="en-US" b="1"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Method form</a:t>
            </a:r>
          </a:p>
        </p:txBody>
      </p:sp>
      <p:sp>
        <p:nvSpPr>
          <p:cNvPr id="26627" name="Rectangle 3"/>
          <p:cNvSpPr>
            <a:spLocks noGrp="1" noChangeArrowheads="1"/>
          </p:cNvSpPr>
          <p:nvPr>
            <p:ph type="body" idx="1"/>
          </p:nvPr>
        </p:nvSpPr>
        <p:spPr/>
        <p:txBody>
          <a:bodyPr/>
          <a:lstStyle/>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nSpc>
                <a:spcPct val="90000"/>
              </a:lnSpc>
            </a:pPr>
            <a:endParaRPr lang="en-US" sz="2800" b="1" smtClean="0">
              <a:latin typeface="Courier New" pitchFamily="49" charset="0"/>
            </a:endParaRPr>
          </a:p>
          <a:p>
            <a:pPr>
              <a:lnSpc>
                <a:spcPct val="90000"/>
              </a:lnSpc>
            </a:pPr>
            <a:r>
              <a:rPr lang="en-US" smtClean="0"/>
              <a:t>When a function is called in the method form, </a:t>
            </a:r>
            <a:r>
              <a:rPr lang="en-US" b="1" smtClean="0">
                <a:latin typeface="Courier New" pitchFamily="49" charset="0"/>
              </a:rPr>
              <a:t>this</a:t>
            </a:r>
            <a:r>
              <a:rPr lang="en-US" smtClean="0"/>
              <a:t> is set to </a:t>
            </a:r>
            <a:r>
              <a:rPr lang="en-US" i="1" smtClean="0">
                <a:solidFill>
                  <a:srgbClr val="CCFFCC"/>
                </a:solidFill>
              </a:rPr>
              <a:t>thisObject</a:t>
            </a:r>
            <a:r>
              <a:rPr lang="en-US" smtClean="0"/>
              <a:t>, the object containing the function.</a:t>
            </a:r>
          </a:p>
          <a:p>
            <a:pPr>
              <a:lnSpc>
                <a:spcPct val="90000"/>
              </a:lnSpc>
            </a:pPr>
            <a:r>
              <a:rPr lang="en-US" smtClean="0"/>
              <a:t>This allows methods to have a reference to the object of interest.</a:t>
            </a:r>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Function form</a:t>
            </a:r>
          </a:p>
        </p:txBody>
      </p:sp>
      <p:sp>
        <p:nvSpPr>
          <p:cNvPr id="27651" name="Rectangle 3"/>
          <p:cNvSpPr>
            <a:spLocks noGrp="1" noChangeArrowheads="1"/>
          </p:cNvSpPr>
          <p:nvPr>
            <p:ph type="body" idx="1"/>
          </p:nvPr>
        </p:nvSpPr>
        <p:spPr/>
        <p:txBody>
          <a:bodyPr/>
          <a:lstStyle/>
          <a:p>
            <a:pPr algn="ctr">
              <a:buFontTx/>
              <a:buNone/>
            </a:pPr>
            <a:r>
              <a:rPr lang="en-US" i="1" dirty="0" err="1" smtClean="0"/>
              <a:t>functionObject</a:t>
            </a:r>
            <a:r>
              <a:rPr lang="en-US" b="1" dirty="0" smtClean="0">
                <a:latin typeface="Courier New" pitchFamily="49" charset="0"/>
              </a:rPr>
              <a:t>(</a:t>
            </a:r>
            <a:r>
              <a:rPr lang="en-US" i="1" dirty="0" smtClean="0"/>
              <a:t>arguments</a:t>
            </a:r>
            <a:r>
              <a:rPr lang="en-US" b="1" dirty="0" smtClean="0">
                <a:latin typeface="Courier New" pitchFamily="49" charset="0"/>
              </a:rPr>
              <a:t>)</a:t>
            </a:r>
          </a:p>
          <a:p>
            <a:r>
              <a:rPr lang="en-US" dirty="0" smtClean="0"/>
              <a:t>When a function is called in the function form, </a:t>
            </a:r>
            <a:r>
              <a:rPr lang="en-US" b="1" dirty="0" smtClean="0">
                <a:latin typeface="Courier New" pitchFamily="49" charset="0"/>
              </a:rPr>
              <a:t>this</a:t>
            </a:r>
            <a:r>
              <a:rPr lang="en-US" dirty="0" smtClean="0"/>
              <a:t> is set to the global object.</a:t>
            </a:r>
          </a:p>
          <a:p>
            <a:pPr lvl="1">
              <a:buFont typeface="Arial" charset="0"/>
              <a:buChar char="•"/>
            </a:pPr>
            <a:r>
              <a:rPr lang="en-US" dirty="0" smtClean="0"/>
              <a:t>That is not very useful. (Fixed in ES5/Strict)</a:t>
            </a:r>
          </a:p>
          <a:p>
            <a:pPr lvl="1">
              <a:buFont typeface="Arial" charset="0"/>
              <a:buChar char="•"/>
            </a:pPr>
            <a:r>
              <a:rPr lang="en-US" dirty="0" smtClean="0"/>
              <a:t>An inner function does not get access to the outer </a:t>
            </a:r>
            <a:r>
              <a:rPr lang="en-US" b="1" dirty="0" smtClean="0">
                <a:latin typeface="Courier New" pitchFamily="49" charset="0"/>
              </a:rPr>
              <a:t>this</a:t>
            </a:r>
            <a:r>
              <a:rPr lang="en-US" dirty="0" smtClean="0"/>
              <a:t>.</a:t>
            </a:r>
          </a:p>
          <a:p>
            <a:pPr algn="ctr">
              <a:buFontTx/>
              <a:buNone/>
            </a:pPr>
            <a:r>
              <a:rPr lang="en-US" b="1" dirty="0" err="1" smtClean="0">
                <a:latin typeface="Courier New" pitchFamily="49" charset="0"/>
              </a:rPr>
              <a:t>var</a:t>
            </a:r>
            <a:r>
              <a:rPr lang="en-US" b="1" dirty="0" smtClean="0">
                <a:latin typeface="Courier New" pitchFamily="49" charset="0"/>
              </a:rPr>
              <a:t> </a:t>
            </a:r>
            <a:r>
              <a:rPr lang="en-US" b="1" dirty="0" smtClean="0">
                <a:solidFill>
                  <a:srgbClr val="CCFFCC"/>
                </a:solidFill>
                <a:latin typeface="Courier New" pitchFamily="49" charset="0"/>
              </a:rPr>
              <a:t>that</a:t>
            </a:r>
            <a:r>
              <a:rPr lang="en-US" b="1" dirty="0" smtClean="0">
                <a:latin typeface="Courier New" pitchFamily="49" charset="0"/>
              </a:rPr>
              <a:t> = this;</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Constructor form</a:t>
            </a:r>
          </a:p>
        </p:txBody>
      </p:sp>
      <p:sp>
        <p:nvSpPr>
          <p:cNvPr id="28675" name="Rectangle 3"/>
          <p:cNvSpPr>
            <a:spLocks noGrp="1" noChangeArrowheads="1"/>
          </p:cNvSpPr>
          <p:nvPr>
            <p:ph type="body" idx="1"/>
          </p:nvPr>
        </p:nvSpPr>
        <p:spPr/>
        <p:txBody>
          <a:bodyPr/>
          <a:lstStyle/>
          <a:p>
            <a:pPr algn="ctr">
              <a:buFontTx/>
              <a:buNone/>
            </a:pPr>
            <a:r>
              <a:rPr lang="en-US" b="1" smtClean="0">
                <a:solidFill>
                  <a:srgbClr val="CCFFCC"/>
                </a:solidFill>
                <a:latin typeface="Courier New" pitchFamily="49" charset="0"/>
              </a:rPr>
              <a:t>new</a:t>
            </a:r>
            <a:r>
              <a:rPr lang="en-US" smtClean="0"/>
              <a:t> </a:t>
            </a:r>
            <a:r>
              <a:rPr lang="en-US" i="1" smtClean="0"/>
              <a:t>FunctionValue</a:t>
            </a:r>
            <a:r>
              <a:rPr lang="en-US" b="1" smtClean="0">
                <a:latin typeface="Courier New" pitchFamily="49" charset="0"/>
              </a:rPr>
              <a:t>(</a:t>
            </a:r>
            <a:r>
              <a:rPr lang="en-US" i="1" smtClean="0"/>
              <a:t>arguments</a:t>
            </a:r>
            <a:r>
              <a:rPr lang="en-US" b="1" smtClean="0">
                <a:latin typeface="Courier New" pitchFamily="49" charset="0"/>
              </a:rPr>
              <a:t>)</a:t>
            </a:r>
          </a:p>
          <a:p>
            <a:pPr lvl="1">
              <a:buFont typeface="Arial" charset="0"/>
              <a:buChar char="•"/>
            </a:pPr>
            <a:endParaRPr lang="en-US" b="1" smtClean="0">
              <a:latin typeface="Courier New" pitchFamily="49" charset="0"/>
            </a:endParaRPr>
          </a:p>
          <a:p>
            <a:r>
              <a:rPr lang="en-US" smtClean="0"/>
              <a:t>When a function is called with the </a:t>
            </a:r>
            <a:r>
              <a:rPr lang="en-US" b="1" smtClean="0">
                <a:solidFill>
                  <a:srgbClr val="CCFFCC"/>
                </a:solidFill>
                <a:latin typeface="Courier New" pitchFamily="49" charset="0"/>
              </a:rPr>
              <a:t>new</a:t>
            </a:r>
            <a:r>
              <a:rPr lang="en-US" smtClean="0"/>
              <a:t> operator, a new object is created and assigned to </a:t>
            </a:r>
            <a:r>
              <a:rPr lang="en-US" b="1" smtClean="0">
                <a:latin typeface="Courier New" pitchFamily="49" charset="0"/>
              </a:rPr>
              <a:t>this</a:t>
            </a:r>
            <a:r>
              <a:rPr lang="en-US" smtClean="0"/>
              <a:t>.</a:t>
            </a:r>
            <a:endParaRPr lang="en-US" sz="2800" b="1" smtClean="0">
              <a:latin typeface="Courier New" pitchFamily="49" charset="0"/>
            </a:endParaRPr>
          </a:p>
          <a:p>
            <a:r>
              <a:rPr lang="en-US" smtClean="0"/>
              <a:t>If there is not an explicit return value, then </a:t>
            </a:r>
            <a:r>
              <a:rPr lang="en-US" b="1" smtClean="0">
                <a:latin typeface="Courier New" pitchFamily="49" charset="0"/>
              </a:rPr>
              <a:t>this</a:t>
            </a:r>
            <a:r>
              <a:rPr lang="en-US" smtClean="0"/>
              <a:t> will be returned.</a:t>
            </a:r>
          </a:p>
          <a:p>
            <a:r>
              <a:rPr lang="en-US" smtClean="0"/>
              <a:t>Used in the Pseudoclassical style.</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Apply form</a:t>
            </a:r>
          </a:p>
        </p:txBody>
      </p:sp>
      <p:sp>
        <p:nvSpPr>
          <p:cNvPr id="29699" name="Rectangle 3"/>
          <p:cNvSpPr>
            <a:spLocks noGrp="1" noChangeArrowheads="1"/>
          </p:cNvSpPr>
          <p:nvPr>
            <p:ph type="body" idx="1"/>
          </p:nvPr>
        </p:nvSpPr>
        <p:spPr/>
        <p:txBody>
          <a:bodyPr/>
          <a:lstStyle/>
          <a:p>
            <a:pPr algn="ctr">
              <a:lnSpc>
                <a:spcPct val="90000"/>
              </a:lnSpc>
              <a:buFontTx/>
              <a:buNone/>
            </a:pPr>
            <a:r>
              <a:rPr lang="en-US" sz="2800" i="1" dirty="0" err="1" smtClean="0"/>
              <a:t>functionObject</a:t>
            </a:r>
            <a:r>
              <a:rPr lang="en-US" sz="2800" b="1" dirty="0" err="1" smtClean="0">
                <a:latin typeface="Courier New" pitchFamily="49" charset="0"/>
                <a:cs typeface="Courier New" pitchFamily="49" charset="0"/>
              </a:rPr>
              <a:t>.apply</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arguments</a:t>
            </a:r>
            <a:r>
              <a:rPr lang="en-US" sz="2800" b="1" dirty="0" smtClean="0">
                <a:latin typeface="Courier New" pitchFamily="49" charset="0"/>
              </a:rPr>
              <a:t>)</a:t>
            </a:r>
          </a:p>
          <a:p>
            <a:pPr>
              <a:lnSpc>
                <a:spcPct val="90000"/>
              </a:lnSpc>
              <a:buFontTx/>
              <a:buNone/>
            </a:pPr>
            <a:r>
              <a:rPr lang="en-US" sz="2800" i="1" dirty="0" smtClean="0"/>
              <a:t>   </a:t>
            </a:r>
            <a:r>
              <a:rPr lang="en-US" sz="2800" i="1" dirty="0" err="1" smtClean="0"/>
              <a:t>functionObject</a:t>
            </a:r>
            <a:r>
              <a:rPr lang="en-US" sz="2800" b="1" dirty="0" err="1" smtClean="0">
                <a:latin typeface="Courier New" pitchFamily="49" charset="0"/>
                <a:cs typeface="Courier New" pitchFamily="49" charset="0"/>
              </a:rPr>
              <a:t>.call</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a:t>
            </a:r>
            <a:r>
              <a:rPr lang="en-US" sz="2800" b="1" dirty="0" smtClean="0">
                <a:latin typeface="Courier New" pitchFamily="49" charset="0"/>
              </a:rPr>
              <a:t>)</a:t>
            </a:r>
          </a:p>
          <a:p>
            <a:pPr>
              <a:lnSpc>
                <a:spcPct val="90000"/>
              </a:lnSpc>
            </a:pPr>
            <a:endParaRPr lang="en-US" sz="2800" b="1" dirty="0" smtClean="0">
              <a:latin typeface="Courier New" pitchFamily="49" charset="0"/>
            </a:endParaRPr>
          </a:p>
          <a:p>
            <a:pPr>
              <a:lnSpc>
                <a:spcPct val="90000"/>
              </a:lnSpc>
            </a:pPr>
            <a:r>
              <a:rPr lang="en-US" sz="2800" dirty="0" smtClean="0"/>
              <a:t>A function’s </a:t>
            </a:r>
            <a:r>
              <a:rPr lang="en-US" sz="2800" b="1" dirty="0" smtClean="0">
                <a:latin typeface="Courier New" pitchFamily="49" charset="0"/>
                <a:cs typeface="Courier New" pitchFamily="49" charset="0"/>
              </a:rPr>
              <a:t>apply</a:t>
            </a:r>
            <a:r>
              <a:rPr lang="en-US" sz="2800" dirty="0" smtClean="0"/>
              <a:t> or </a:t>
            </a:r>
            <a:r>
              <a:rPr lang="en-US" sz="2800" b="1" dirty="0" smtClean="0">
                <a:latin typeface="Courier New" pitchFamily="49" charset="0"/>
                <a:cs typeface="Courier New" pitchFamily="49" charset="0"/>
              </a:rPr>
              <a:t>call</a:t>
            </a:r>
            <a:r>
              <a:rPr lang="en-US" sz="2800" dirty="0" smtClean="0"/>
              <a:t> method allows for calling the function, explicitly specifying </a:t>
            </a:r>
            <a:r>
              <a:rPr lang="en-US" sz="2800" i="1" dirty="0" err="1" smtClean="0">
                <a:solidFill>
                  <a:srgbClr val="CCFFCC"/>
                </a:solidFill>
              </a:rPr>
              <a:t>thisObject</a:t>
            </a:r>
            <a:r>
              <a:rPr lang="en-US" sz="2800" dirty="0" smtClean="0"/>
              <a:t>.</a:t>
            </a:r>
          </a:p>
          <a:p>
            <a:pPr>
              <a:lnSpc>
                <a:spcPct val="90000"/>
              </a:lnSpc>
            </a:pPr>
            <a:r>
              <a:rPr lang="en-US" sz="2800" dirty="0" smtClean="0"/>
              <a:t>It can also take an array of parameters or a sequence of parameters.</a:t>
            </a:r>
          </a:p>
          <a:p>
            <a:pPr lvl="1">
              <a:lnSpc>
                <a:spcPct val="90000"/>
              </a:lnSpc>
              <a:buFontTx/>
              <a:buNone/>
            </a:pPr>
            <a:endParaRPr lang="en-US" sz="2000" b="1" dirty="0" smtClean="0">
              <a:latin typeface="Courier New" pitchFamily="49" charset="0"/>
              <a:cs typeface="Courier New" pitchFamily="49" charset="0"/>
            </a:endParaRPr>
          </a:p>
          <a:p>
            <a:pPr lvl="1">
              <a:lnSpc>
                <a:spcPct val="90000"/>
              </a:lnSpc>
              <a:buFontTx/>
              <a:buNone/>
            </a:pPr>
            <a:r>
              <a:rPr lang="en-US" sz="2000" b="1" dirty="0" err="1" smtClean="0">
                <a:latin typeface="Courier New" pitchFamily="49" charset="0"/>
                <a:cs typeface="Courier New" pitchFamily="49" charset="0"/>
              </a:rPr>
              <a:t>Function.prototype.call</a:t>
            </a:r>
            <a:r>
              <a:rPr lang="en-US" sz="2000" b="1" dirty="0" smtClean="0">
                <a:latin typeface="Courier New" pitchFamily="49" charset="0"/>
                <a:cs typeface="Courier New" pitchFamily="49" charset="0"/>
              </a:rPr>
              <a:t> = function (</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t>
            </a:r>
          </a:p>
          <a:p>
            <a:pPr lvl="1">
              <a:lnSpc>
                <a:spcPct val="90000"/>
              </a:lnSpc>
              <a:buFontTx/>
              <a:buNone/>
            </a:pPr>
            <a:r>
              <a:rPr lang="en-US" sz="2000" b="1" dirty="0" smtClean="0">
                <a:latin typeface="Courier New" pitchFamily="49" charset="0"/>
                <a:cs typeface="Courier New" pitchFamily="49" charset="0"/>
              </a:rPr>
              <a:t>    return </a:t>
            </a:r>
            <a:r>
              <a:rPr lang="en-US" sz="2000" b="1" dirty="0" err="1" smtClean="0">
                <a:latin typeface="Courier New" pitchFamily="49" charset="0"/>
                <a:cs typeface="Courier New" pitchFamily="49" charset="0"/>
              </a:rPr>
              <a:t>this.apply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Array</a:t>
            </a:r>
          </a:p>
          <a:p>
            <a:pPr lvl="1">
              <a:lnSpc>
                <a:spcPct val="90000"/>
              </a:lnSpc>
              <a:buFontTx/>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prototype.slice.apply</a:t>
            </a:r>
            <a:r>
              <a:rPr lang="en-US" sz="2000" b="1" dirty="0" smtClean="0">
                <a:latin typeface="Courier New" pitchFamily="49" charset="0"/>
                <a:cs typeface="Courier New" pitchFamily="49" charset="0"/>
              </a:rPr>
              <a:t>(arguments, [1]));</a:t>
            </a:r>
          </a:p>
          <a:p>
            <a:pPr lvl="1">
              <a:lnSpc>
                <a:spcPct val="90000"/>
              </a:lnSpc>
              <a:buFontTx/>
              <a:buNone/>
            </a:pPr>
            <a:r>
              <a:rPr lang="en-US" sz="2000" b="1" dirty="0" smtClean="0">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smtClean="0">
                <a:latin typeface="Courier New" pitchFamily="49" charset="0"/>
              </a:rPr>
              <a:t>this</a:t>
            </a:r>
          </a:p>
        </p:txBody>
      </p:sp>
      <p:sp>
        <p:nvSpPr>
          <p:cNvPr id="30723" name="Rectangle 3"/>
          <p:cNvSpPr>
            <a:spLocks noGrp="1" noChangeArrowheads="1"/>
          </p:cNvSpPr>
          <p:nvPr>
            <p:ph type="body" sz="half" idx="1"/>
          </p:nvPr>
        </p:nvSpPr>
        <p:spPr/>
        <p:txBody>
          <a:bodyPr/>
          <a:lstStyle/>
          <a:p>
            <a:pPr>
              <a:lnSpc>
                <a:spcPct val="90000"/>
              </a:lnSpc>
            </a:pPr>
            <a:r>
              <a:rPr lang="en-US" sz="2800" b="1" smtClean="0">
                <a:latin typeface="Courier New" pitchFamily="49" charset="0"/>
              </a:rPr>
              <a:t>this</a:t>
            </a:r>
            <a:r>
              <a:rPr lang="en-US" sz="2800" smtClean="0"/>
              <a:t> is an bonus parameter. Its value depends on the calling form.</a:t>
            </a:r>
          </a:p>
          <a:p>
            <a:pPr>
              <a:lnSpc>
                <a:spcPct val="90000"/>
              </a:lnSpc>
            </a:pPr>
            <a:endParaRPr lang="en-US" sz="2800" smtClean="0"/>
          </a:p>
          <a:p>
            <a:pPr>
              <a:lnSpc>
                <a:spcPct val="90000"/>
              </a:lnSpc>
            </a:pPr>
            <a:r>
              <a:rPr lang="en-US" sz="2800" b="1" smtClean="0">
                <a:latin typeface="Courier New" pitchFamily="49" charset="0"/>
              </a:rPr>
              <a:t>this</a:t>
            </a:r>
            <a:r>
              <a:rPr lang="en-US" sz="2800" smtClean="0"/>
              <a:t> gives methods access to their objects.</a:t>
            </a:r>
          </a:p>
          <a:p>
            <a:pPr>
              <a:lnSpc>
                <a:spcPct val="90000"/>
              </a:lnSpc>
            </a:pPr>
            <a:endParaRPr lang="en-US" sz="2800" smtClean="0"/>
          </a:p>
          <a:p>
            <a:pPr>
              <a:lnSpc>
                <a:spcPct val="90000"/>
              </a:lnSpc>
            </a:pPr>
            <a:r>
              <a:rPr lang="en-US" sz="2800" b="1" smtClean="0">
                <a:latin typeface="Courier New" pitchFamily="49" charset="0"/>
              </a:rPr>
              <a:t>this</a:t>
            </a:r>
            <a:r>
              <a:rPr lang="en-US" sz="2800" smtClean="0"/>
              <a:t> is bound at invocation time.</a:t>
            </a:r>
          </a:p>
        </p:txBody>
      </p:sp>
      <p:graphicFrame>
        <p:nvGraphicFramePr>
          <p:cNvPr id="93341" name="Group 157"/>
          <p:cNvGraphicFramePr>
            <a:graphicFrameLocks noGrp="1"/>
          </p:cNvGraphicFramePr>
          <p:nvPr>
            <p:ph sz="half" idx="2"/>
          </p:nvPr>
        </p:nvGraphicFramePr>
        <p:xfrm>
          <a:off x="4667250" y="1600200"/>
          <a:ext cx="4019550" cy="4953000"/>
        </p:xfrm>
        <a:graphic>
          <a:graphicData uri="http://schemas.openxmlformats.org/drawingml/2006/table">
            <a:tbl>
              <a:tblPr/>
              <a:tblGrid>
                <a:gridCol w="2000250"/>
                <a:gridCol w="2019300"/>
              </a:tblGrid>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Invocation form</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800" b="1" i="0" u="none" strike="noStrike" cap="none" normalizeH="0" baseline="0" smtClean="0">
                          <a:ln>
                            <a:noFill/>
                          </a:ln>
                          <a:solidFill>
                            <a:schemeClr val="bg1"/>
                          </a:solidFill>
                          <a:effectLst/>
                          <a:latin typeface="Courier New" pitchFamily="49" charset="0"/>
                        </a:rPr>
                        <a:t>this</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function</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global object</a:t>
                      </a:r>
                    </a:p>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undefined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method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the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constructor</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new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apply</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argument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r>
            </a:tbl>
          </a:graphicData>
        </a:graphic>
      </p:graphicFrame>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ctrTitle"/>
          </p:nvPr>
        </p:nvSpPr>
        <p:spPr/>
        <p:txBody>
          <a:bodyPr/>
          <a:lstStyle/>
          <a:p>
            <a:r>
              <a:rPr lang="en-US" smtClean="0"/>
              <a:t>Side Effects</a:t>
            </a:r>
          </a:p>
        </p:txBody>
      </p:sp>
      <p:sp>
        <p:nvSpPr>
          <p:cNvPr id="31747" name="Subtitle 5"/>
          <p:cNvSpPr>
            <a:spLocks noGrp="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p:txBody>
          <a:bodyPr/>
          <a:lstStyle/>
          <a:p>
            <a:r>
              <a:rPr lang="en-US" smtClean="0"/>
              <a:t>Subroutine</a:t>
            </a:r>
          </a:p>
        </p:txBody>
      </p:sp>
      <p:sp>
        <p:nvSpPr>
          <p:cNvPr id="32771" name="Subtitle 2"/>
          <p:cNvSpPr>
            <a:spLocks noGrp="1"/>
          </p:cNvSpPr>
          <p:nvPr>
            <p:ph type="subTitle" idx="1"/>
          </p:nvPr>
        </p:nvSpPr>
        <p:spPr/>
        <p:txBody>
          <a:bodyPr/>
          <a:lstStyle/>
          <a:p>
            <a:r>
              <a:rPr lang="en-US" smtClean="0"/>
              <a:t> call &amp; return</a:t>
            </a:r>
          </a:p>
          <a:p>
            <a:endParaRPr lang="en-US" smtClean="0"/>
          </a:p>
          <a:p>
            <a:r>
              <a:rPr lang="en-US" smtClean="0"/>
              <a:t>aka sub, procedure, proc, func, function, lambda</a:t>
            </a:r>
          </a:p>
        </p:txBody>
      </p:sp>
    </p:spTree>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lstStyle/>
          <a:p>
            <a:r>
              <a:rPr lang="en-US" smtClean="0"/>
              <a:t>Why are there subroutines?</a:t>
            </a:r>
          </a:p>
        </p:txBody>
      </p:sp>
      <p:sp>
        <p:nvSpPr>
          <p:cNvPr id="33795" name="Content Placeholder 4"/>
          <p:cNvSpPr>
            <a:spLocks noGrp="1"/>
          </p:cNvSpPr>
          <p:nvPr>
            <p:ph idx="1"/>
          </p:nvPr>
        </p:nvSpPr>
        <p:spPr/>
        <p:txBody>
          <a:bodyPr/>
          <a:lstStyle/>
          <a:p>
            <a:r>
              <a:rPr lang="en-US" smtClean="0"/>
              <a:t>Code reuse</a:t>
            </a:r>
          </a:p>
          <a:p>
            <a:r>
              <a:rPr lang="en-US" smtClean="0"/>
              <a:t>Decomposition</a:t>
            </a:r>
          </a:p>
          <a:p>
            <a:r>
              <a:rPr lang="en-US" smtClean="0"/>
              <a:t>Modularity</a:t>
            </a:r>
          </a:p>
          <a:p>
            <a:r>
              <a:rPr lang="en-US" smtClean="0"/>
              <a:t>Expressiveness</a:t>
            </a:r>
          </a:p>
          <a:p>
            <a:r>
              <a:rPr lang="en-US" smtClean="0"/>
              <a:t>Higher Order</a:t>
            </a: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7171"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optional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en-US" smtClean="0"/>
              <a:t>Recursion</a:t>
            </a:r>
          </a:p>
        </p:txBody>
      </p:sp>
      <p:sp>
        <p:nvSpPr>
          <p:cNvPr id="34819" name="Subtitle 2"/>
          <p:cNvSpPr>
            <a:spLocks noGrp="1"/>
          </p:cNvSpPr>
          <p:nvPr>
            <p:ph type="subTitle" idx="1"/>
          </p:nvPr>
        </p:nvSpPr>
        <p:spPr/>
        <p:txBody>
          <a:bodyPr/>
          <a:lstStyle/>
          <a:p>
            <a:r>
              <a:rPr lang="en-US" smtClean="0"/>
              <a:t>When a function calls itself.</a:t>
            </a:r>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Quicksort</a:t>
            </a:r>
          </a:p>
        </p:txBody>
      </p:sp>
      <p:sp>
        <p:nvSpPr>
          <p:cNvPr id="35843" name="Content Placeholder 2"/>
          <p:cNvSpPr>
            <a:spLocks noGrp="1"/>
          </p:cNvSpPr>
          <p:nvPr>
            <p:ph idx="1"/>
          </p:nvPr>
        </p:nvSpPr>
        <p:spPr/>
        <p:txBody>
          <a:bodyPr/>
          <a:lstStyle/>
          <a:p>
            <a:pPr marL="514350" indent="-514350">
              <a:buFont typeface="Cheltenhm BdHd BT" pitchFamily="18" charset="0"/>
              <a:buAutoNum type="arabicPeriod"/>
            </a:pPr>
            <a:r>
              <a:rPr lang="en-US" smtClean="0"/>
              <a:t>Divide the array into two groups, low and high.</a:t>
            </a:r>
          </a:p>
          <a:p>
            <a:pPr marL="514350" indent="-514350">
              <a:buFont typeface="Cheltenhm BdHd BT" pitchFamily="18" charset="0"/>
              <a:buAutoNum type="arabicPeriod"/>
            </a:pPr>
            <a:r>
              <a:rPr lang="en-US" smtClean="0"/>
              <a:t>Call Quicksort on each group containing more than one element.</a:t>
            </a:r>
          </a:p>
        </p:txBody>
      </p:sp>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p:txBody>
          <a:bodyPr>
            <a:normAutofit lnSpcReduction="10000"/>
          </a:bodyPr>
          <a:lstStyle/>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a:t>
            </a:r>
            <a:r>
              <a:rPr lang="en-US" sz="2000" b="1" dirty="0" err="1" smtClean="0">
                <a:latin typeface="Courier New" pitchFamily="49" charset="0"/>
              </a:rPr>
              <a:t>var</a:t>
            </a: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1;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variable</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a:t>
            </a:r>
            <a:r>
              <a:rPr lang="en-US" sz="2000" b="1" dirty="0" smtClean="0">
                <a:latin typeface="Courier New" pitchFamily="49" charset="0"/>
              </a:rPr>
              <a:t>function (</a:t>
            </a:r>
            <a:r>
              <a:rPr lang="en-US" sz="2000" b="1" dirty="0" smtClean="0">
                <a:solidFill>
                  <a:srgbClr val="FFFF00"/>
                </a:solidFill>
                <a:latin typeface="Courier New" pitchFamily="49" charset="0"/>
              </a:rPr>
              <a:t>result</a:t>
            </a:r>
            <a:r>
              <a:rPr lang="en-US" sz="2000" b="1" dirty="0" smtClean="0">
                <a:latin typeface="Courier New" pitchFamily="49" charset="0"/>
              </a:rPr>
              <a:t>) {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parameter</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}(1)</a:t>
            </a:r>
            <a:r>
              <a:rPr lang="en-US" sz="2000" b="1" dirty="0" smtClean="0">
                <a:solidFill>
                  <a:srgbClr val="FFFF00"/>
                </a:solidFill>
                <a:latin typeface="Courier New" pitchFamily="49" charset="0"/>
              </a:rPr>
              <a: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a:t>
            </a: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1420927863"/>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a:xfrm>
            <a:off x="457200" y="1828800"/>
            <a:ext cx="8229600" cy="4800600"/>
          </a:xfrm>
        </p:spPr>
        <p:txBody>
          <a:bodyPr>
            <a:normAutofit/>
          </a:bodyPr>
          <a:lstStyle/>
          <a:p>
            <a:pPr>
              <a:lnSpc>
                <a:spcPct val="80000"/>
              </a:lnSpc>
              <a:buFontTx/>
              <a:buNone/>
            </a:pPr>
            <a:endParaRPr lang="en-US" sz="2000" b="1" dirty="0" smtClean="0">
              <a:latin typeface="Cheltenhm BdItHd BT" pitchFamily="18" charset="0"/>
            </a:endParaRPr>
          </a:p>
          <a:p>
            <a:pPr>
              <a:lnSpc>
                <a:spcPct val="80000"/>
              </a:lnSpc>
              <a:buFontTx/>
              <a:buNone/>
            </a:pPr>
            <a:endParaRPr lang="en-US" sz="2000" b="1" dirty="0">
              <a:latin typeface="Cheltenhm BdItHd BT" pitchFamily="18" charset="0"/>
            </a:endParaRPr>
          </a:p>
          <a:p>
            <a:pPr>
              <a:lnSpc>
                <a:spcPct val="80000"/>
              </a:lnSpc>
              <a:buFontTx/>
              <a:buNone/>
            </a:pPr>
            <a:endParaRPr lang="en-US" sz="2800" b="1" dirty="0" smtClean="0">
              <a:latin typeface="Cheltenhm BdItHd BT" pitchFamily="18" charset="0"/>
            </a:endParaRPr>
          </a:p>
          <a:p>
            <a:pPr>
              <a:lnSpc>
                <a:spcPct val="80000"/>
              </a:lnSpc>
              <a:buFontTx/>
              <a:buNone/>
            </a:pPr>
            <a:endParaRPr lang="en-US" sz="2800" b="1" dirty="0">
              <a:latin typeface="Cheltenhm BdItHd BT" pitchFamily="18" charset="0"/>
            </a:endParaRPr>
          </a:p>
          <a:p>
            <a:pPr>
              <a:lnSpc>
                <a:spcPct val="80000"/>
              </a:lnSpc>
              <a:buFontTx/>
              <a:buNone/>
            </a:pPr>
            <a:r>
              <a:rPr lang="en-US" sz="2800" b="1" dirty="0" smtClean="0">
                <a:latin typeface="Cheltenhm BdItHd BT" pitchFamily="18" charset="0"/>
              </a:rPr>
              <a:t>expression</a:t>
            </a:r>
          </a:p>
          <a:p>
            <a:pPr>
              <a:lnSpc>
                <a:spcPct val="80000"/>
              </a:lnSpc>
              <a:buFontTx/>
              <a:buNone/>
            </a:pPr>
            <a:endParaRPr lang="en-US" sz="2800" b="1" dirty="0" smtClean="0">
              <a:latin typeface="Courier New" pitchFamily="49" charset="0"/>
            </a:endParaRPr>
          </a:p>
          <a:p>
            <a:pPr>
              <a:lnSpc>
                <a:spcPct val="80000"/>
              </a:lnSpc>
              <a:buFontTx/>
              <a:buNone/>
            </a:pPr>
            <a:r>
              <a:rPr lang="en-US" sz="2800" b="1" dirty="0" smtClean="0">
                <a:latin typeface="Courier New" pitchFamily="49" charset="0"/>
              </a:rPr>
              <a:t>(</a:t>
            </a:r>
            <a:r>
              <a:rPr lang="en-US" sz="2800" b="1" dirty="0" smtClean="0">
                <a:solidFill>
                  <a:srgbClr val="CCFFCC"/>
                </a:solidFill>
                <a:latin typeface="Courier New" pitchFamily="49" charset="0"/>
              </a:rPr>
              <a:t>function () { </a:t>
            </a:r>
          </a:p>
          <a:p>
            <a:pPr>
              <a:lnSpc>
                <a:spcPct val="80000"/>
              </a:lnSpc>
              <a:buFontTx/>
              <a:buNone/>
            </a:pPr>
            <a:r>
              <a:rPr lang="en-US" sz="2800" b="1" dirty="0" smtClean="0">
                <a:solidFill>
                  <a:srgbClr val="CCFFCC"/>
                </a:solidFill>
                <a:latin typeface="Courier New" pitchFamily="49" charset="0"/>
              </a:rPr>
              <a:t>    return</a:t>
            </a:r>
            <a:r>
              <a:rPr lang="en-US" sz="2800" b="1" dirty="0" smtClean="0">
                <a:latin typeface="Courier New" pitchFamily="49" charset="0"/>
              </a:rPr>
              <a:t> </a:t>
            </a:r>
            <a:r>
              <a:rPr lang="en-US" sz="2800" b="1" dirty="0" smtClean="0">
                <a:latin typeface="Cheltenhm BdItHd BT" pitchFamily="18" charset="0"/>
              </a:rPr>
              <a:t>expression</a:t>
            </a:r>
            <a:r>
              <a:rPr lang="en-US" sz="2800" b="1" dirty="0" smtClean="0">
                <a:solidFill>
                  <a:srgbClr val="CCFFCC"/>
                </a:solidFill>
                <a:latin typeface="Courier New" pitchFamily="49" charset="0"/>
              </a:rPr>
              <a:t>;</a:t>
            </a:r>
          </a:p>
          <a:p>
            <a:pPr>
              <a:lnSpc>
                <a:spcPct val="80000"/>
              </a:lnSpc>
              <a:buFontTx/>
              <a:buNone/>
            </a:pPr>
            <a:r>
              <a:rPr lang="en-US" sz="2800" b="1" dirty="0" smtClean="0">
                <a:solidFill>
                  <a:srgbClr val="CCFFCC"/>
                </a:solidFill>
                <a:latin typeface="Courier New" pitchFamily="49" charset="0"/>
              </a:rPr>
              <a:t>}</a:t>
            </a:r>
            <a:r>
              <a:rPr lang="en-US" sz="2800" b="1" dirty="0" smtClean="0">
                <a:latin typeface="Courier New" pitchFamily="49" charset="0"/>
              </a:rPr>
              <a:t>())</a:t>
            </a:r>
          </a:p>
          <a:p>
            <a:pPr>
              <a:lnSpc>
                <a:spcPct val="80000"/>
              </a:lnSpc>
              <a:buFontTx/>
              <a:buNone/>
            </a:pPr>
            <a:endParaRPr lang="en-US" sz="2800" b="1" dirty="0" smtClean="0">
              <a:latin typeface="Courier New" pitchFamily="49" charset="0"/>
            </a:endParaRP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
        <p:nvSpPr>
          <p:cNvPr id="2" name="TextBox 1"/>
          <p:cNvSpPr txBox="1"/>
          <p:nvPr/>
        </p:nvSpPr>
        <p:spPr>
          <a:xfrm>
            <a:off x="4419600" y="505974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Except</a:t>
            </a:r>
          </a:p>
          <a:p>
            <a:pPr algn="ctr"/>
            <a:r>
              <a:rPr lang="en-US" sz="2400" b="1" dirty="0" err="1" smtClean="0">
                <a:solidFill>
                  <a:schemeClr val="bg1"/>
                </a:solidFill>
                <a:latin typeface="Courier New" pitchFamily="49" charset="0"/>
                <a:cs typeface="Courier New" pitchFamily="49" charset="0"/>
              </a:rPr>
              <a:t>var</a:t>
            </a:r>
            <a:r>
              <a:rPr lang="en-US" sz="2400" b="1" dirty="0" smtClean="0">
                <a:solidFill>
                  <a:schemeClr val="bg1"/>
                </a:solidFill>
                <a:latin typeface="Courier New" pitchFamily="49" charset="0"/>
                <a:cs typeface="Courier New" pitchFamily="49" charset="0"/>
              </a:rPr>
              <a:t>  function</a:t>
            </a:r>
            <a:br>
              <a:rPr lang="en-US" sz="2400" b="1" dirty="0" smtClean="0">
                <a:solidFill>
                  <a:schemeClr val="bg1"/>
                </a:solidFill>
                <a:latin typeface="Courier New" pitchFamily="49" charset="0"/>
                <a:cs typeface="Courier New" pitchFamily="49" charset="0"/>
              </a:rPr>
            </a:br>
            <a:r>
              <a:rPr lang="en-US" sz="2400" b="1" dirty="0" smtClean="0">
                <a:solidFill>
                  <a:schemeClr val="bg1"/>
                </a:solidFill>
                <a:latin typeface="Courier New" pitchFamily="49" charset="0"/>
                <a:cs typeface="Courier New" pitchFamily="49" charset="0"/>
              </a:rPr>
              <a:t>break  continue  return</a:t>
            </a:r>
          </a:p>
          <a:p>
            <a:pPr algn="ctr"/>
            <a:r>
              <a:rPr lang="en-US" sz="2400" b="1" dirty="0" smtClean="0">
                <a:solidFill>
                  <a:schemeClr val="bg1"/>
                </a:solidFill>
                <a:latin typeface="Courier New" pitchFamily="49" charset="0"/>
                <a:cs typeface="Courier New" pitchFamily="49" charset="0"/>
              </a:rPr>
              <a:t>this  arguments</a:t>
            </a:r>
            <a:endParaRPr lang="en-US" sz="2400" b="1" dirty="0">
              <a:solidFill>
                <a:schemeClr val="bg1"/>
              </a:solidFill>
              <a:latin typeface="Courier New" pitchFamily="49" charset="0"/>
              <a:cs typeface="Courier New" pitchFamily="49" charset="0"/>
            </a:endParaRPr>
          </a:p>
        </p:txBody>
      </p:sp>
      <p:sp>
        <p:nvSpPr>
          <p:cNvPr id="6" name="TextBox 5"/>
          <p:cNvSpPr txBox="1"/>
          <p:nvPr/>
        </p:nvSpPr>
        <p:spPr>
          <a:xfrm>
            <a:off x="4419600" y="205740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Any expression or statement can be wrapped in an immediately invoked function without changing meaning…</a:t>
            </a:r>
          </a:p>
        </p:txBody>
      </p:sp>
    </p:spTree>
    <p:extLst>
      <p:ext uri="{BB962C8B-B14F-4D97-AF65-F5344CB8AC3E}">
        <p14:creationId xmlns:p14="http://schemas.microsoft.com/office/powerpoint/2010/main" val="2228391845"/>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ctrTitle"/>
          </p:nvPr>
        </p:nvSpPr>
        <p:spPr/>
        <p:txBody>
          <a:bodyPr/>
          <a:lstStyle/>
          <a:p>
            <a:r>
              <a:rPr lang="en-US" dirty="0" smtClean="0"/>
              <a:t>Closure</a:t>
            </a:r>
          </a:p>
        </p:txBody>
      </p:sp>
      <p:sp>
        <p:nvSpPr>
          <p:cNvPr id="38915" name="Subtitle 4"/>
          <p:cNvSpPr>
            <a:spLocks noGrp="1"/>
          </p:cNvSpPr>
          <p:nvPr>
            <p:ph type="subTitle" idx="1"/>
          </p:nvPr>
        </p:nvSpPr>
        <p:spPr/>
        <p:txBody>
          <a:bodyPr/>
          <a:lstStyle/>
          <a:p>
            <a:r>
              <a:rPr lang="en-US" dirty="0" smtClean="0"/>
              <a:t>Lexical Scoping</a:t>
            </a:r>
          </a:p>
          <a:p>
            <a:r>
              <a:rPr lang="en-US" dirty="0" smtClean="0"/>
              <a:t>Static Scoping</a:t>
            </a:r>
          </a:p>
          <a:p>
            <a:endParaRPr lang="en-US" dirty="0"/>
          </a:p>
          <a:p>
            <a:r>
              <a:rPr lang="en-US" dirty="0" smtClean="0"/>
              <a:t>Functions can nest.</a:t>
            </a:r>
          </a:p>
          <a:p>
            <a:r>
              <a:rPr lang="en-US" dirty="0" smtClean="0"/>
              <a:t>Functions are values.</a:t>
            </a:r>
          </a:p>
        </p:txBody>
      </p:sp>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Closure</a:t>
            </a:r>
          </a:p>
        </p:txBody>
      </p:sp>
      <p:sp>
        <p:nvSpPr>
          <p:cNvPr id="39939" name="Rectangle 3"/>
          <p:cNvSpPr>
            <a:spLocks noGrp="1" noChangeArrowheads="1"/>
          </p:cNvSpPr>
          <p:nvPr>
            <p:ph type="body" idx="1"/>
          </p:nvPr>
        </p:nvSpPr>
        <p:spPr/>
        <p:txBody>
          <a:bodyPr/>
          <a:lstStyle/>
          <a:p>
            <a:pPr eaLnBrk="1" hangingPunct="1"/>
            <a:r>
              <a:rPr lang="en-US" dirty="0" smtClean="0"/>
              <a:t>The context of an inner function includes the scope of the outer function.</a:t>
            </a:r>
          </a:p>
          <a:p>
            <a:pPr eaLnBrk="1" hangingPunct="1"/>
            <a:r>
              <a:rPr lang="en-US" dirty="0" smtClean="0"/>
              <a:t>An inner function enjoys that context even after the parent functions have </a:t>
            </a:r>
            <a:r>
              <a:rPr lang="en-US" smtClean="0"/>
              <a:t>returned.</a:t>
            </a:r>
          </a:p>
          <a:p>
            <a:pPr eaLnBrk="1" hangingPunct="1"/>
            <a:endParaRPr lang="en-US" dirty="0" smtClean="0"/>
          </a:p>
          <a:p>
            <a:pPr eaLnBrk="1" hangingPunct="1"/>
            <a:r>
              <a:rPr lang="en-US" dirty="0" smtClean="0"/>
              <a:t>Function scope works like block scope.</a:t>
            </a:r>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215815379"/>
      </p:ext>
    </p:extLst>
  </p:cSld>
  <p:clrMapOvr>
    <a:masterClrMapping/>
  </p:clrMapOvr>
  <p:transition spd="slow">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436297372"/>
      </p:ext>
    </p:extLst>
  </p:cSld>
  <p:clrMapOvr>
    <a:masterClrMapping/>
  </p:clrMapOvr>
  <p:transition spd="slow">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Tree>
    <p:extLst>
      <p:ext uri="{BB962C8B-B14F-4D97-AF65-F5344CB8AC3E}">
        <p14:creationId xmlns:p14="http://schemas.microsoft.com/office/powerpoint/2010/main" val="155672030"/>
      </p:ext>
    </p:extLst>
  </p:cSld>
  <p:clrMapOvr>
    <a:masterClrMapping/>
  </p:clrMapOvr>
  <p:transition spd="slow">
    <p:strip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4" name="Oval 3"/>
          <p:cNvSpPr/>
          <p:nvPr/>
        </p:nvSpPr>
        <p:spPr bwMode="auto">
          <a:xfrm>
            <a:off x="4896740" y="3854153"/>
            <a:ext cx="3845608" cy="2649197"/>
          </a:xfrm>
          <a:prstGeom prst="ellipse">
            <a:avLst/>
          </a:prstGeom>
          <a:solidFill>
            <a:srgbClr val="FFFF99"/>
          </a:solid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
        <p:nvSpPr>
          <p:cNvPr id="6" name="TextBox 5"/>
          <p:cNvSpPr txBox="1"/>
          <p:nvPr/>
        </p:nvSpPr>
        <p:spPr>
          <a:xfrm>
            <a:off x="7674123" y="4578586"/>
            <a:ext cx="606752" cy="1200329"/>
          </a:xfrm>
          <a:prstGeom prst="rect">
            <a:avLst/>
          </a:prstGeom>
          <a:noFill/>
        </p:spPr>
        <p:txBody>
          <a:bodyPr wrap="square" rtlCol="0">
            <a:spAutoFit/>
          </a:bodyPr>
          <a:lstStyle/>
          <a:p>
            <a:r>
              <a:rPr lang="en-US" sz="7200" b="1" dirty="0" smtClean="0">
                <a:latin typeface="Courier New" pitchFamily="49" charset="0"/>
                <a:cs typeface="Courier New" pitchFamily="49" charset="0"/>
              </a:rPr>
              <a:t>b</a:t>
            </a:r>
            <a:endParaRPr lang="en-US" sz="7200" b="1" dirty="0">
              <a:latin typeface="Courier New" pitchFamily="49" charset="0"/>
              <a:cs typeface="Courier New" pitchFamily="49" charset="0"/>
            </a:endParaRPr>
          </a:p>
        </p:txBody>
      </p:sp>
    </p:spTree>
    <p:extLst>
      <p:ext uri="{BB962C8B-B14F-4D97-AF65-F5344CB8AC3E}">
        <p14:creationId xmlns:p14="http://schemas.microsoft.com/office/powerpoint/2010/main" val="1174054678"/>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8195" name="Content Placeholder 2"/>
          <p:cNvSpPr>
            <a:spLocks noGrp="1"/>
          </p:cNvSpPr>
          <p:nvPr>
            <p:ph idx="1"/>
          </p:nvPr>
        </p:nvSpPr>
        <p:spPr/>
        <p:txBody>
          <a:bodyPr/>
          <a:lstStyle/>
          <a:p>
            <a:r>
              <a:rPr lang="en-US" dirty="0" smtClean="0"/>
              <a:t>Produces an instance of a function object.</a:t>
            </a:r>
          </a:p>
          <a:p>
            <a:r>
              <a:rPr lang="en-US" dirty="0" smtClean="0"/>
              <a:t>Function objects are first class.</a:t>
            </a:r>
          </a:p>
          <a:p>
            <a:pPr lvl="1">
              <a:buFont typeface="Arial" charset="0"/>
              <a:buChar char="•"/>
            </a:pPr>
            <a:r>
              <a:rPr lang="en-US" dirty="0" smtClean="0"/>
              <a:t>May be passed as an argument to a function</a:t>
            </a:r>
          </a:p>
          <a:p>
            <a:pPr lvl="1">
              <a:buFont typeface="Arial" charset="0"/>
              <a:buChar char="•"/>
            </a:pPr>
            <a:r>
              <a:rPr lang="en-US" dirty="0" smtClean="0"/>
              <a:t>May be returned from a function</a:t>
            </a:r>
          </a:p>
          <a:p>
            <a:pPr lvl="1">
              <a:buFont typeface="Arial" charset="0"/>
              <a:buChar char="•"/>
            </a:pPr>
            <a:r>
              <a:rPr lang="en-US" dirty="0" smtClean="0"/>
              <a:t>May assigned to a variable</a:t>
            </a:r>
          </a:p>
          <a:p>
            <a:pPr lvl="1">
              <a:buFont typeface="Arial" charset="0"/>
              <a:buChar char="•"/>
            </a:pPr>
            <a:r>
              <a:rPr lang="en-US" dirty="0" smtClean="0"/>
              <a:t>May be stored in an object or array</a:t>
            </a:r>
          </a:p>
          <a:p>
            <a:r>
              <a:rPr lang="en-US" dirty="0" smtClean="0"/>
              <a:t>Function objects inherit from </a:t>
            </a:r>
            <a:r>
              <a:rPr lang="en-US" b="1" dirty="0" err="1" smtClean="0">
                <a:latin typeface="Courier New" pitchFamily="49" charset="0"/>
                <a:cs typeface="Courier New" pitchFamily="49" charset="0"/>
              </a:rPr>
              <a:t>Function.prototype</a:t>
            </a:r>
            <a:r>
              <a:rPr lang="en-US" dirty="0" smtClean="0"/>
              <a:t>.</a:t>
            </a:r>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0736"/>
            <a:ext cx="8229600" cy="6474864"/>
          </a:xfrm>
        </p:spPr>
        <p:txBody>
          <a:bodyPr>
            <a:normAutofit/>
          </a:bodyPr>
          <a:lstStyle/>
          <a:p>
            <a:r>
              <a:rPr lang="en-US" dirty="0" smtClean="0"/>
              <a:t>Lisp [1958]</a:t>
            </a:r>
          </a:p>
          <a:p>
            <a:pPr lvl="1"/>
            <a:r>
              <a:rPr lang="en-US" dirty="0" smtClean="0">
                <a:solidFill>
                  <a:srgbClr val="FF99CC"/>
                </a:solidFill>
              </a:rPr>
              <a:t>dynamic scope</a:t>
            </a:r>
          </a:p>
          <a:p>
            <a:pPr lvl="1"/>
            <a:r>
              <a:rPr lang="en-US" dirty="0" smtClean="0"/>
              <a:t>nested functions</a:t>
            </a:r>
          </a:p>
          <a:p>
            <a:pPr lvl="1"/>
            <a:r>
              <a:rPr lang="en-US" dirty="0" smtClean="0"/>
              <a:t>function values</a:t>
            </a:r>
            <a:endParaRPr lang="en-US" dirty="0"/>
          </a:p>
          <a:p>
            <a:r>
              <a:rPr lang="en-US" dirty="0" err="1" smtClean="0"/>
              <a:t>Algol</a:t>
            </a:r>
            <a:r>
              <a:rPr lang="en-US" dirty="0" smtClean="0"/>
              <a:t> 60 [1960]</a:t>
            </a:r>
          </a:p>
          <a:p>
            <a:pPr lvl="1"/>
            <a:r>
              <a:rPr lang="en-US" dirty="0" smtClean="0"/>
              <a:t>lexical scope</a:t>
            </a:r>
          </a:p>
          <a:p>
            <a:pPr lvl="1"/>
            <a:r>
              <a:rPr lang="en-US" dirty="0" smtClean="0"/>
              <a:t>nested functions</a:t>
            </a:r>
          </a:p>
          <a:p>
            <a:pPr lvl="1"/>
            <a:r>
              <a:rPr lang="en-US" dirty="0" smtClean="0">
                <a:solidFill>
                  <a:srgbClr val="FF99CC"/>
                </a:solidFill>
              </a:rPr>
              <a:t>functions are not values</a:t>
            </a:r>
            <a:endParaRPr lang="en-US" dirty="0">
              <a:solidFill>
                <a:srgbClr val="FF99CC"/>
              </a:solidFill>
            </a:endParaRPr>
          </a:p>
          <a:p>
            <a:r>
              <a:rPr lang="en-US" dirty="0" smtClean="0"/>
              <a:t>C [1972]</a:t>
            </a:r>
          </a:p>
          <a:p>
            <a:pPr lvl="1"/>
            <a:r>
              <a:rPr lang="en-US" dirty="0" smtClean="0"/>
              <a:t>lexical scope</a:t>
            </a:r>
          </a:p>
          <a:p>
            <a:pPr lvl="1"/>
            <a:r>
              <a:rPr lang="en-US" dirty="0" smtClean="0">
                <a:solidFill>
                  <a:srgbClr val="FF99CC"/>
                </a:solidFill>
              </a:rPr>
              <a:t>functions cannot nest</a:t>
            </a:r>
          </a:p>
          <a:p>
            <a:pPr lvl="1"/>
            <a:r>
              <a:rPr lang="en-US" dirty="0" smtClean="0"/>
              <a:t>functions are values</a:t>
            </a:r>
          </a:p>
          <a:p>
            <a:endParaRPr lang="en-US" dirty="0"/>
          </a:p>
        </p:txBody>
      </p:sp>
    </p:spTree>
    <p:extLst>
      <p:ext uri="{BB962C8B-B14F-4D97-AF65-F5344CB8AC3E}">
        <p14:creationId xmlns:p14="http://schemas.microsoft.com/office/powerpoint/2010/main" val="1746763106"/>
      </p:ext>
    </p:extLst>
  </p:cSld>
  <p:clrMapOvr>
    <a:masterClrMapping/>
  </p:clrMapOvr>
  <p:transition spd="slow">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survives the outer</a:t>
            </a:r>
            <a:endParaRPr lang="en-US" dirty="0"/>
          </a:p>
        </p:txBody>
      </p:sp>
      <p:sp>
        <p:nvSpPr>
          <p:cNvPr id="3" name="Content Placeholder 2"/>
          <p:cNvSpPr>
            <a:spLocks noGrp="1"/>
          </p:cNvSpPr>
          <p:nvPr>
            <p:ph idx="1"/>
          </p:nvPr>
        </p:nvSpPr>
        <p:spPr>
          <a:xfrm>
            <a:off x="457199" y="1600200"/>
            <a:ext cx="8617131" cy="5105400"/>
          </a:xfrm>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a:t>
            </a:r>
            <a:r>
              <a:rPr lang="en-US" sz="3600" b="1" dirty="0" smtClean="0">
                <a:latin typeface="Courier New" pitchFamily="49" charset="0"/>
                <a:cs typeface="Courier New" pitchFamily="49" charset="0"/>
              </a:rPr>
              <a:t> 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return </a:t>
            </a:r>
            <a:r>
              <a:rPr lang="en-US" sz="3600" b="1" dirty="0" smtClean="0">
                <a:solidFill>
                  <a:srgbClr val="FFFF99"/>
                </a:solidFill>
                <a:latin typeface="Courier New" pitchFamily="49" charset="0"/>
                <a:cs typeface="Courier New" pitchFamily="49" charset="0"/>
              </a:rPr>
              <a:t>function</a:t>
            </a: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yellow()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115022768"/>
      </p:ext>
    </p:extLst>
  </p:cSld>
  <p:clrMapOvr>
    <a:masterClrMapping/>
  </p:clrMapOvr>
  <p:transition spd="slow">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Global</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623051332"/>
      </p:ext>
    </p:extLst>
  </p:cSld>
  <p:clrMapOvr>
    <a:masterClrMapping/>
  </p:clrMapOvr>
  <p:transition spd="slow">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Slow</a:t>
            </a:r>
          </a:p>
        </p:txBody>
      </p:sp>
      <p:sp>
        <p:nvSpPr>
          <p:cNvPr id="41987"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solidFill>
                  <a:srgbClr val="FFFFCC"/>
                </a:solidFill>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a:t>
            </a:r>
          </a:p>
          <a:p>
            <a:pPr>
              <a:lnSpc>
                <a:spcPct val="90000"/>
              </a:lnSpc>
              <a:buFontTx/>
              <a:buNone/>
            </a:pPr>
            <a:r>
              <a:rPr lang="en-US" sz="2000" b="1" dirty="0" smtClean="0">
                <a:solidFill>
                  <a:srgbClr val="CCFFCC"/>
                </a:solidFill>
                <a:latin typeface="Courier New" pitchFamily="49" charset="0"/>
              </a:rPr>
              <a:t>    return names[n];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800566669"/>
      </p:ext>
    </p:extLst>
  </p:cSld>
  <p:clrMapOvr>
    <a:masterClrMapping/>
  </p:clrMapOvr>
  <p:transition spd="slow">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976748008"/>
      </p:ext>
    </p:extLst>
  </p:cSld>
  <p:clrMapOvr>
    <a:masterClrMapping/>
  </p:clrMapOvr>
  <p:transition spd="slow">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Start Over</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291115514"/>
      </p:ext>
    </p:extLst>
  </p:cSld>
  <p:clrMapOvr>
    <a:masterClrMapping/>
  </p:clrMapOvr>
  <p:transition spd="slow">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74638"/>
            <a:ext cx="9144000" cy="1143000"/>
          </a:xfrm>
        </p:spPr>
        <p:txBody>
          <a:bodyPr>
            <a:normAutofit fontScale="90000"/>
          </a:bodyPr>
          <a:lstStyle/>
          <a:p>
            <a:r>
              <a:rPr lang="en-US" dirty="0" smtClean="0"/>
              <a:t>Immediate function returns a function</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a:t>
            </a:r>
            <a:r>
              <a:rPr lang="en-US" sz="2000" b="1" dirty="0" smtClean="0">
                <a:solidFill>
                  <a:srgbClr val="CCFFCC"/>
                </a:solidFill>
                <a:latin typeface="Courier New" pitchFamily="49" charset="0"/>
              </a:rPr>
              <a:t> </a:t>
            </a:r>
            <a:r>
              <a:rPr lang="en-US" sz="2000" b="1" dirty="0" smtClean="0">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983874582"/>
      </p:ext>
    </p:extLst>
  </p:cSld>
  <p:clrMapOvr>
    <a:masterClrMapping/>
  </p:clrMapOvr>
  <p:transition spd="slow">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756615658"/>
      </p:ext>
    </p:extLst>
  </p:cSld>
  <p:clrMapOvr>
    <a:masterClrMapping/>
  </p:clrMapOvr>
  <p:transition spd="slow">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Lazy (Don’t Do This)</a:t>
            </a:r>
          </a:p>
        </p:txBody>
      </p:sp>
      <p:sp>
        <p:nvSpPr>
          <p:cNvPr id="44035" name="Rectangle 3"/>
          <p:cNvSpPr>
            <a:spLocks noGrp="1" noChangeArrowheads="1"/>
          </p:cNvSpPr>
          <p:nvPr>
            <p:ph type="body" idx="1"/>
          </p:nvPr>
        </p:nvSpPr>
        <p:spPr/>
        <p:txBody>
          <a:bodyPr/>
          <a:lstStyle/>
          <a:p>
            <a:pPr>
              <a:lnSpc>
                <a:spcPct val="90000"/>
              </a:lnSpc>
              <a:buFontTx/>
              <a:buNone/>
            </a:pPr>
            <a:r>
              <a:rPr lang="en-US" sz="2400" b="1" dirty="0" err="1" smtClean="0">
                <a:latin typeface="Courier New" pitchFamily="49" charset="0"/>
              </a:rPr>
              <a:t>var</a:t>
            </a:r>
            <a:r>
              <a:rPr lang="en-US" sz="2400" b="1" dirty="0" smtClean="0">
                <a:latin typeface="Courier New" pitchFamily="49" charset="0"/>
              </a:rPr>
              <a:t> </a:t>
            </a:r>
            <a:r>
              <a:rPr lang="en-US" sz="2400" b="1" dirty="0" err="1" smtClean="0">
                <a:solidFill>
                  <a:srgbClr val="FFFFCC"/>
                </a:solidFill>
                <a:latin typeface="Courier New" pitchFamily="49" charset="0"/>
              </a:rPr>
              <a:t>digit_name</a:t>
            </a:r>
            <a:r>
              <a:rPr lang="en-US" sz="2400" b="1" dirty="0" smtClean="0">
                <a:latin typeface="Courier New" pitchFamily="49" charset="0"/>
              </a:rPr>
              <a:t> = function (n) {</a:t>
            </a:r>
          </a:p>
          <a:p>
            <a:pPr>
              <a:lnSpc>
                <a:spcPct val="90000"/>
              </a:lnSpc>
              <a:buFontTx/>
              <a:buNone/>
            </a:pPr>
            <a:r>
              <a:rPr lang="en-US" sz="2400" b="1" dirty="0" smtClean="0">
                <a:latin typeface="Courier New" pitchFamily="49" charset="0"/>
              </a:rPr>
              <a:t>    </a:t>
            </a:r>
            <a:r>
              <a:rPr lang="en-US" sz="2400" b="1" dirty="0" err="1" smtClean="0">
                <a:latin typeface="Courier New" pitchFamily="49" charset="0"/>
              </a:rPr>
              <a:t>var</a:t>
            </a:r>
            <a:r>
              <a:rPr lang="en-US" sz="2400" b="1" dirty="0" smtClean="0">
                <a:latin typeface="Courier New" pitchFamily="49" charset="0"/>
              </a:rPr>
              <a:t> </a:t>
            </a:r>
            <a:r>
              <a:rPr lang="en-US" sz="2400" b="1" dirty="0" smtClean="0">
                <a:solidFill>
                  <a:srgbClr val="FF99CC"/>
                </a:solidFill>
                <a:latin typeface="Courier New" pitchFamily="49" charset="0"/>
              </a:rPr>
              <a:t>names</a:t>
            </a:r>
            <a:r>
              <a:rPr lang="en-US" sz="2400" b="1" dirty="0" smtClean="0">
                <a:latin typeface="Courier New" pitchFamily="49" charset="0"/>
              </a:rPr>
              <a:t> = ['zero', 'one', 'two', </a:t>
            </a:r>
          </a:p>
          <a:p>
            <a:pPr>
              <a:lnSpc>
                <a:spcPct val="90000"/>
              </a:lnSpc>
              <a:buFontTx/>
              <a:buNone/>
            </a:pPr>
            <a:r>
              <a:rPr lang="en-US" sz="2400" b="1" dirty="0" smtClean="0">
                <a:latin typeface="Courier New" pitchFamily="49" charset="0"/>
              </a:rPr>
              <a:t>        'three', 'four', 'five', 'six', </a:t>
            </a:r>
          </a:p>
          <a:p>
            <a:pPr>
              <a:lnSpc>
                <a:spcPct val="90000"/>
              </a:lnSpc>
              <a:buFontTx/>
              <a:buNone/>
            </a:pPr>
            <a:r>
              <a:rPr lang="en-US" sz="2400" b="1" dirty="0" smtClean="0">
                <a:latin typeface="Courier New" pitchFamily="49" charset="0"/>
              </a:rPr>
              <a:t>        'seven', 'eight', 'nine'];</a:t>
            </a:r>
          </a:p>
          <a:p>
            <a:pPr>
              <a:lnSpc>
                <a:spcPct val="90000"/>
              </a:lnSpc>
              <a:buFontTx/>
              <a:buNone/>
            </a:pPr>
            <a:endParaRPr lang="en-US" sz="2400" b="1" dirty="0" smtClean="0">
              <a:latin typeface="Courier New" pitchFamily="49" charset="0"/>
            </a:endParaRPr>
          </a:p>
          <a:p>
            <a:pPr>
              <a:lnSpc>
                <a:spcPct val="90000"/>
              </a:lnSpc>
              <a:buFontTx/>
              <a:buNone/>
            </a:pPr>
            <a:r>
              <a:rPr lang="en-US" sz="2400" b="1" dirty="0" smtClean="0">
                <a:latin typeface="Courier New" pitchFamily="49" charset="0"/>
              </a:rPr>
              <a:t>    </a:t>
            </a:r>
            <a:r>
              <a:rPr lang="en-US" sz="2400" b="1" dirty="0" err="1" smtClean="0">
                <a:solidFill>
                  <a:srgbClr val="FFFFCC"/>
                </a:solidFill>
                <a:latin typeface="Courier New" pitchFamily="49" charset="0"/>
              </a:rPr>
              <a:t>digit_name</a:t>
            </a:r>
            <a:r>
              <a:rPr lang="en-US" sz="2400" b="1" dirty="0" smtClean="0">
                <a:latin typeface="Courier New" pitchFamily="49" charset="0"/>
              </a:rPr>
              <a:t> = </a:t>
            </a:r>
            <a:r>
              <a:rPr lang="en-US" sz="2400" b="1" dirty="0" smtClean="0">
                <a:solidFill>
                  <a:srgbClr val="CCFFCC"/>
                </a:solidFill>
                <a:latin typeface="Courier New" pitchFamily="49" charset="0"/>
              </a:rPr>
              <a:t>function (n) {</a:t>
            </a:r>
          </a:p>
          <a:p>
            <a:pPr>
              <a:lnSpc>
                <a:spcPct val="90000"/>
              </a:lnSpc>
              <a:buFontTx/>
              <a:buNone/>
            </a:pPr>
            <a:r>
              <a:rPr lang="en-US" sz="2400" b="1" dirty="0" smtClean="0">
                <a:solidFill>
                  <a:srgbClr val="CCFFCC"/>
                </a:solidFill>
                <a:latin typeface="Courier New" pitchFamily="49" charset="0"/>
              </a:rPr>
              <a:t>        return </a:t>
            </a:r>
            <a:r>
              <a:rPr lang="en-US" sz="2400" b="1" dirty="0" smtClean="0">
                <a:solidFill>
                  <a:srgbClr val="FF99CC"/>
                </a:solidFill>
                <a:latin typeface="Courier New" pitchFamily="49" charset="0"/>
              </a:rPr>
              <a:t>names</a:t>
            </a:r>
            <a:r>
              <a:rPr lang="en-US" sz="2400" b="1" dirty="0" smtClean="0">
                <a:solidFill>
                  <a:srgbClr val="CCFFCC"/>
                </a:solidFill>
                <a:latin typeface="Courier New" pitchFamily="49" charset="0"/>
              </a:rPr>
              <a:t>[n];</a:t>
            </a:r>
          </a:p>
          <a:p>
            <a:pPr>
              <a:lnSpc>
                <a:spcPct val="90000"/>
              </a:lnSpc>
              <a:buFontTx/>
              <a:buNone/>
            </a:pPr>
            <a:r>
              <a:rPr lang="en-US" sz="2400" b="1" dirty="0" smtClean="0">
                <a:solidFill>
                  <a:srgbClr val="CCFFCC"/>
                </a:solidFill>
                <a:latin typeface="Courier New" pitchFamily="49" charset="0"/>
              </a:rPr>
              <a:t>    };</a:t>
            </a:r>
          </a:p>
          <a:p>
            <a:pPr>
              <a:lnSpc>
                <a:spcPct val="90000"/>
              </a:lnSpc>
              <a:buFontTx/>
              <a:buNone/>
            </a:pPr>
            <a:r>
              <a:rPr lang="en-US" sz="2400" b="1" dirty="0" smtClean="0">
                <a:solidFill>
                  <a:srgbClr val="CCFFCC"/>
                </a:solidFill>
                <a:latin typeface="Courier New" pitchFamily="49" charset="0"/>
              </a:rPr>
              <a:t>    </a:t>
            </a:r>
            <a:r>
              <a:rPr lang="en-US" sz="2400" b="1" dirty="0" smtClean="0">
                <a:latin typeface="Courier New" pitchFamily="49" charset="0"/>
              </a:rPr>
              <a:t>return </a:t>
            </a:r>
            <a:r>
              <a:rPr lang="en-US" sz="2400" b="1" dirty="0" err="1" smtClean="0">
                <a:solidFill>
                  <a:srgbClr val="FFFFCC"/>
                </a:solidFill>
                <a:latin typeface="Courier New" pitchFamily="49" charset="0"/>
              </a:rPr>
              <a:t>digit_name</a:t>
            </a:r>
            <a:r>
              <a:rPr lang="en-US" sz="2400" b="1" dirty="0" smtClean="0">
                <a:latin typeface="Courier New" pitchFamily="49" charset="0"/>
              </a:rPr>
              <a:t>(n);</a:t>
            </a:r>
            <a:endParaRPr lang="en-US" sz="2400" b="1" dirty="0" smtClean="0">
              <a:solidFill>
                <a:srgbClr val="CCFFCC"/>
              </a:solidFill>
              <a:latin typeface="Courier New" pitchFamily="49" charset="0"/>
            </a:endParaRPr>
          </a:p>
          <a:p>
            <a:pPr>
              <a:lnSpc>
                <a:spcPct val="90000"/>
              </a:lnSpc>
              <a:buFontTx/>
              <a:buNone/>
            </a:pPr>
            <a:r>
              <a:rPr lang="en-US" sz="2400" b="1" dirty="0" smtClean="0">
                <a:latin typeface="Courier New" pitchFamily="49" charset="0"/>
              </a:rPr>
              <a:t>};</a:t>
            </a:r>
          </a:p>
          <a:p>
            <a:pPr>
              <a:lnSpc>
                <a:spcPct val="90000"/>
              </a:lnSpc>
              <a:buFontTx/>
              <a:buNone/>
            </a:pPr>
            <a:endParaRPr lang="en-US" sz="2400" b="1" dirty="0" smtClean="0">
              <a:latin typeface="Courier New" pitchFamily="49" charset="0"/>
            </a:endParaRPr>
          </a:p>
          <a:p>
            <a:pPr>
              <a:lnSpc>
                <a:spcPct val="90000"/>
              </a:lnSpc>
              <a:buFontTx/>
              <a:buNone/>
            </a:pPr>
            <a:r>
              <a:rPr lang="en-US" sz="2400" b="1" dirty="0" smtClean="0">
                <a:latin typeface="Courier New" pitchFamily="49" charset="0"/>
              </a:rPr>
              <a:t>alert(</a:t>
            </a:r>
            <a:r>
              <a:rPr lang="en-US" sz="2400" b="1" dirty="0" err="1" smtClean="0">
                <a:solidFill>
                  <a:srgbClr val="FFFFCC"/>
                </a:solidFill>
                <a:latin typeface="Courier New" pitchFamily="49" charset="0"/>
              </a:rPr>
              <a:t>digit_name</a:t>
            </a:r>
            <a:r>
              <a:rPr lang="en-US" sz="2400" b="1" dirty="0" smtClean="0">
                <a:latin typeface="Courier New" pitchFamily="49" charset="0"/>
              </a:rPr>
              <a:t>(3));    // 'three'</a:t>
            </a:r>
          </a:p>
        </p:txBody>
      </p:sp>
    </p:spTree>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Closure Conditional</a:t>
            </a:r>
          </a:p>
        </p:txBody>
      </p:sp>
      <p:sp>
        <p:nvSpPr>
          <p:cNvPr id="45059" name="Rectangle 3"/>
          <p:cNvSpPr>
            <a:spLocks noGrp="1" noChangeArrowheads="1"/>
          </p:cNvSpPr>
          <p:nvPr>
            <p:ph type="body" idx="1"/>
          </p:nvPr>
        </p:nvSpPr>
        <p:spPr>
          <a:xfrm>
            <a:off x="457200" y="1600200"/>
            <a:ext cx="8686800" cy="5029200"/>
          </a:xfrm>
        </p:spPr>
        <p:txBody>
          <a:bodyPr/>
          <a:lstStyle/>
          <a:p>
            <a:pPr>
              <a:lnSpc>
                <a:spcPct val="90000"/>
              </a:lnSpc>
              <a:buFontTx/>
              <a:buNone/>
            </a:pPr>
            <a:r>
              <a:rPr lang="en-US" sz="2400" b="1" smtClean="0">
                <a:latin typeface="Courier New" pitchFamily="49" charset="0"/>
              </a:rPr>
              <a:t>var </a:t>
            </a:r>
            <a:r>
              <a:rPr lang="en-US" sz="2400" b="1" smtClean="0">
                <a:solidFill>
                  <a:srgbClr val="FFFFCC"/>
                </a:solidFill>
                <a:latin typeface="Courier New" pitchFamily="49" charset="0"/>
              </a:rPr>
              <a:t>digit_name</a:t>
            </a:r>
            <a:r>
              <a:rPr lang="en-US" sz="2400" b="1" smtClean="0">
                <a:latin typeface="Courier New" pitchFamily="49" charset="0"/>
              </a:rPr>
              <a:t> = </a:t>
            </a:r>
            <a:r>
              <a:rPr lang="en-US" sz="2400" b="1" smtClean="0">
                <a:solidFill>
                  <a:srgbClr val="FFFF00"/>
                </a:solidFill>
                <a:latin typeface="Courier New" pitchFamily="49" charset="0"/>
              </a:rPr>
              <a:t>(</a:t>
            </a:r>
            <a:r>
              <a:rPr lang="en-US" sz="2400" b="1" smtClean="0">
                <a:latin typeface="Courier New" pitchFamily="49" charset="0"/>
              </a:rPr>
              <a:t>function () {</a:t>
            </a:r>
          </a:p>
          <a:p>
            <a:pPr>
              <a:lnSpc>
                <a:spcPct val="90000"/>
              </a:lnSpc>
              <a:buFontTx/>
              <a:buNone/>
            </a:pPr>
            <a:r>
              <a:rPr lang="en-US" sz="2400" b="1" smtClean="0">
                <a:latin typeface="Courier New" pitchFamily="49" charset="0"/>
              </a:rPr>
              <a:t>    var </a:t>
            </a:r>
            <a:r>
              <a:rPr lang="en-US" sz="2400" b="1" smtClean="0">
                <a:solidFill>
                  <a:srgbClr val="FF99CC"/>
                </a:solidFill>
                <a:latin typeface="Courier New" pitchFamily="49" charset="0"/>
              </a:rPr>
              <a:t>names</a:t>
            </a:r>
            <a:r>
              <a:rPr lang="en-US" sz="2400" b="1" smtClean="0">
                <a:latin typeface="Courier New" pitchFamily="49" charset="0"/>
              </a:rPr>
              <a:t>;</a:t>
            </a:r>
          </a:p>
          <a:p>
            <a:pPr>
              <a:lnSpc>
                <a:spcPct val="90000"/>
              </a:lnSpc>
              <a:buFontTx/>
              <a:buNone/>
            </a:pPr>
            <a:r>
              <a:rPr lang="en-US" sz="2400" b="1" smtClean="0">
                <a:latin typeface="Courier New" pitchFamily="49" charset="0"/>
              </a:rPr>
              <a:t>    return </a:t>
            </a:r>
            <a:r>
              <a:rPr lang="en-US" sz="2400" b="1" smtClean="0">
                <a:solidFill>
                  <a:srgbClr val="CCFFCC"/>
                </a:solidFill>
                <a:latin typeface="Courier New" pitchFamily="49" charset="0"/>
              </a:rPr>
              <a:t>function (n) {</a:t>
            </a:r>
          </a:p>
          <a:p>
            <a:pPr>
              <a:lnSpc>
                <a:spcPct val="90000"/>
              </a:lnSpc>
              <a:buFontTx/>
              <a:buNone/>
            </a:pPr>
            <a:r>
              <a:rPr lang="en-US" sz="2400" b="1" smtClean="0">
                <a:solidFill>
                  <a:srgbClr val="CCFFCC"/>
                </a:solidFill>
                <a:latin typeface="Courier New" pitchFamily="49" charset="0"/>
              </a:rPr>
              <a:t>        if (!</a:t>
            </a:r>
            <a:r>
              <a:rPr lang="en-US" sz="2400" b="1" smtClean="0">
                <a:solidFill>
                  <a:srgbClr val="FF99CC"/>
                </a:solidFill>
                <a:latin typeface="Courier New" pitchFamily="49" charset="0"/>
              </a:rPr>
              <a:t>names</a:t>
            </a:r>
            <a:r>
              <a:rPr lang="en-US" sz="2400" b="1" smtClean="0">
                <a:solidFill>
                  <a:srgbClr val="CCFFCC"/>
                </a:solidFill>
                <a:latin typeface="Courier New" pitchFamily="49" charset="0"/>
              </a:rPr>
              <a:t>) {</a:t>
            </a:r>
          </a:p>
          <a:p>
            <a:pPr>
              <a:lnSpc>
                <a:spcPct val="90000"/>
              </a:lnSpc>
              <a:buFontTx/>
              <a:buNone/>
            </a:pPr>
            <a:r>
              <a:rPr lang="en-US" sz="2400" b="1" smtClean="0">
                <a:solidFill>
                  <a:srgbClr val="CCFFCC"/>
                </a:solidFill>
                <a:latin typeface="Courier New" pitchFamily="49" charset="0"/>
              </a:rPr>
              <a:t>            </a:t>
            </a:r>
            <a:r>
              <a:rPr lang="en-US" sz="2400" b="1" smtClean="0">
                <a:solidFill>
                  <a:srgbClr val="FF99CC"/>
                </a:solidFill>
                <a:latin typeface="Courier New" pitchFamily="49" charset="0"/>
              </a:rPr>
              <a:t>names</a:t>
            </a:r>
            <a:r>
              <a:rPr lang="en-US" sz="2400" b="1" smtClean="0">
                <a:latin typeface="Courier New" pitchFamily="49" charset="0"/>
              </a:rPr>
              <a:t> = ['zero', 'one', 'two', </a:t>
            </a:r>
          </a:p>
          <a:p>
            <a:pPr>
              <a:lnSpc>
                <a:spcPct val="90000"/>
              </a:lnSpc>
              <a:buFontTx/>
              <a:buNone/>
            </a:pPr>
            <a:r>
              <a:rPr lang="en-US" sz="2400" b="1" smtClean="0">
                <a:latin typeface="Courier New" pitchFamily="49" charset="0"/>
              </a:rPr>
              <a:t>               'three', 'four', 'five', 'six',  </a:t>
            </a:r>
          </a:p>
          <a:p>
            <a:pPr>
              <a:lnSpc>
                <a:spcPct val="90000"/>
              </a:lnSpc>
              <a:buFontTx/>
              <a:buNone/>
            </a:pPr>
            <a:r>
              <a:rPr lang="en-US" sz="2400" b="1" smtClean="0">
                <a:latin typeface="Courier New" pitchFamily="49" charset="0"/>
              </a:rPr>
              <a:t>               'seven', 'eight’, 'nine'];</a:t>
            </a:r>
            <a:endParaRPr lang="en-US" sz="2400" b="1" smtClean="0">
              <a:solidFill>
                <a:srgbClr val="CCFFCC"/>
              </a:solidFill>
              <a:latin typeface="Courier New" pitchFamily="49" charset="0"/>
            </a:endParaRPr>
          </a:p>
          <a:p>
            <a:pPr>
              <a:lnSpc>
                <a:spcPct val="90000"/>
              </a:lnSpc>
              <a:buFontTx/>
              <a:buNone/>
            </a:pPr>
            <a:r>
              <a:rPr lang="en-US" sz="2400" b="1" smtClean="0">
                <a:solidFill>
                  <a:srgbClr val="CCFFCC"/>
                </a:solidFill>
                <a:latin typeface="Courier New" pitchFamily="49" charset="0"/>
              </a:rPr>
              <a:t>        }</a:t>
            </a:r>
          </a:p>
          <a:p>
            <a:pPr>
              <a:lnSpc>
                <a:spcPct val="90000"/>
              </a:lnSpc>
              <a:buFontTx/>
              <a:buNone/>
            </a:pPr>
            <a:r>
              <a:rPr lang="en-US" sz="2400" b="1" smtClean="0">
                <a:solidFill>
                  <a:srgbClr val="CCFFCC"/>
                </a:solidFill>
                <a:latin typeface="Courier New" pitchFamily="49" charset="0"/>
              </a:rPr>
              <a:t>        return </a:t>
            </a:r>
            <a:r>
              <a:rPr lang="en-US" sz="2400" b="1" smtClean="0">
                <a:solidFill>
                  <a:srgbClr val="FF99CC"/>
                </a:solidFill>
                <a:latin typeface="Courier New" pitchFamily="49" charset="0"/>
              </a:rPr>
              <a:t>names</a:t>
            </a:r>
            <a:r>
              <a:rPr lang="en-US" sz="2400" b="1" smtClean="0">
                <a:solidFill>
                  <a:srgbClr val="CCFFCC"/>
                </a:solidFill>
                <a:latin typeface="Courier New" pitchFamily="49" charset="0"/>
              </a:rPr>
              <a:t>[n];</a:t>
            </a:r>
          </a:p>
          <a:p>
            <a:pPr>
              <a:lnSpc>
                <a:spcPct val="90000"/>
              </a:lnSpc>
              <a:buFontTx/>
              <a:buNone/>
            </a:pPr>
            <a:r>
              <a:rPr lang="en-US" sz="2400" b="1" smtClean="0">
                <a:solidFill>
                  <a:srgbClr val="CCFFCC"/>
                </a:solidFill>
                <a:latin typeface="Courier New" pitchFamily="49" charset="0"/>
              </a:rPr>
              <a:t>    };</a:t>
            </a:r>
          </a:p>
          <a:p>
            <a:pPr>
              <a:lnSpc>
                <a:spcPct val="90000"/>
              </a:lnSpc>
              <a:buFontTx/>
              <a:buNone/>
            </a:pPr>
            <a:r>
              <a:rPr lang="en-US" sz="2400" b="1" smtClean="0">
                <a:latin typeface="Courier New" pitchFamily="49" charset="0"/>
              </a:rPr>
              <a:t>}</a:t>
            </a:r>
            <a:r>
              <a:rPr lang="en-US" sz="2400" b="1" smtClean="0">
                <a:solidFill>
                  <a:srgbClr val="FFFFCC"/>
                </a:solidFill>
                <a:latin typeface="Courier New" pitchFamily="49" charset="0"/>
              </a:rPr>
              <a:t>()</a:t>
            </a:r>
            <a:r>
              <a:rPr lang="en-US" sz="2400" b="1" smtClean="0">
                <a:solidFill>
                  <a:srgbClr val="FFFF00"/>
                </a:solidFill>
                <a:latin typeface="Courier New" pitchFamily="49" charset="0"/>
              </a:rPr>
              <a:t>)</a:t>
            </a:r>
            <a:r>
              <a:rPr lang="en-US" sz="2400" b="1" smtClean="0">
                <a:latin typeface="Courier New" pitchFamily="49" charset="0"/>
              </a:rPr>
              <a:t>;</a:t>
            </a:r>
          </a:p>
          <a:p>
            <a:pPr>
              <a:lnSpc>
                <a:spcPct val="90000"/>
              </a:lnSpc>
              <a:buFontTx/>
              <a:buNone/>
            </a:pPr>
            <a:r>
              <a:rPr lang="en-US" sz="2400" b="1" smtClean="0">
                <a:latin typeface="Courier New" pitchFamily="49" charset="0"/>
              </a:rPr>
              <a:t>alert(</a:t>
            </a:r>
            <a:r>
              <a:rPr lang="en-US" sz="2400" b="1" smtClean="0">
                <a:solidFill>
                  <a:srgbClr val="FFFFCC"/>
                </a:solidFill>
                <a:latin typeface="Courier New" pitchFamily="49" charset="0"/>
              </a:rPr>
              <a:t>digit_name</a:t>
            </a:r>
            <a:r>
              <a:rPr lang="en-US" sz="2400" b="1" smtClean="0">
                <a:latin typeface="Courier New" pitchFamily="49" charset="0"/>
              </a:rPr>
              <a:t>(3));    // 'three'</a:t>
            </a: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latin typeface="Courier New" pitchFamily="49" charset="0"/>
                <a:cs typeface="Courier New" pitchFamily="49" charset="0"/>
              </a:rPr>
              <a:t>var</a:t>
            </a:r>
            <a:r>
              <a:rPr lang="en-US" smtClean="0"/>
              <a:t> statement</a:t>
            </a:r>
          </a:p>
        </p:txBody>
      </p:sp>
      <p:sp>
        <p:nvSpPr>
          <p:cNvPr id="9219" name="Content Placeholder 2"/>
          <p:cNvSpPr>
            <a:spLocks noGrp="1"/>
          </p:cNvSpPr>
          <p:nvPr>
            <p:ph idx="1"/>
          </p:nvPr>
        </p:nvSpPr>
        <p:spPr/>
        <p:txBody>
          <a:bodyPr/>
          <a:lstStyle/>
          <a:p>
            <a:r>
              <a:rPr lang="en-US" dirty="0" smtClean="0"/>
              <a:t>Declares and initializes variables within a function.</a:t>
            </a:r>
          </a:p>
          <a:p>
            <a:r>
              <a:rPr lang="en-US" dirty="0" smtClean="0"/>
              <a:t>Types are not specified.</a:t>
            </a:r>
          </a:p>
          <a:p>
            <a:r>
              <a:rPr lang="en-US" dirty="0" smtClean="0"/>
              <a:t>A variable declared anywhere within a function is visible everywhere within the function.</a:t>
            </a:r>
          </a:p>
        </p:txBody>
      </p:sp>
    </p:spTree>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304800"/>
            <a:ext cx="8229600" cy="6324600"/>
          </a:xfrm>
        </p:spPr>
        <p:txBody>
          <a:bodyPr/>
          <a:lstStyle/>
          <a:p>
            <a:pPr>
              <a:buFontTx/>
              <a:buNone/>
            </a:pPr>
            <a:r>
              <a:rPr lang="en-US" sz="2400" b="1" dirty="0" smtClean="0">
                <a:solidFill>
                  <a:srgbClr val="FFFF99"/>
                </a:solidFill>
                <a:latin typeface="Courier New" pitchFamily="49" charset="0"/>
                <a:cs typeface="Courier New" pitchFamily="49" charset="0"/>
              </a:rPr>
              <a:t>function fade(id) {</a:t>
            </a:r>
          </a:p>
          <a:p>
            <a:pPr>
              <a:buFontTx/>
              <a:buNone/>
            </a:pP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dom</a:t>
            </a:r>
            <a:r>
              <a:rPr lang="en-US" sz="2400" b="1" dirty="0" smtClean="0">
                <a:solidFill>
                  <a:srgbClr val="FFFF99"/>
                </a:solidFill>
                <a:latin typeface="Courier New" pitchFamily="49" charset="0"/>
                <a:cs typeface="Courier New" pitchFamily="49" charset="0"/>
              </a:rPr>
              <a:t> = </a:t>
            </a:r>
            <a:r>
              <a:rPr lang="en-US" sz="2400" b="1" dirty="0" err="1" smtClean="0">
                <a:solidFill>
                  <a:srgbClr val="FFFF99"/>
                </a:solidFill>
                <a:latin typeface="Courier New" pitchFamily="49" charset="0"/>
                <a:cs typeface="Courier New" pitchFamily="49" charset="0"/>
              </a:rPr>
              <a:t>document.getElementById</a:t>
            </a:r>
            <a:r>
              <a:rPr lang="en-US" sz="2400" b="1" dirty="0" smtClean="0">
                <a:solidFill>
                  <a:srgbClr val="FFFF99"/>
                </a:solidFill>
                <a:latin typeface="Courier New" pitchFamily="49" charset="0"/>
                <a:cs typeface="Courier New" pitchFamily="49" charset="0"/>
              </a:rPr>
              <a:t>(id),</a:t>
            </a:r>
          </a:p>
          <a:p>
            <a:pPr>
              <a:buFontTx/>
              <a:buNone/>
            </a:pPr>
            <a:r>
              <a:rPr lang="en-US" sz="2400" b="1" dirty="0" smtClean="0">
                <a:solidFill>
                  <a:srgbClr val="FFFF99"/>
                </a:solidFill>
                <a:latin typeface="Courier New" pitchFamily="49" charset="0"/>
                <a:cs typeface="Courier New" pitchFamily="49" charset="0"/>
              </a:rPr>
              <a:t>        level = 1;</a:t>
            </a:r>
          </a:p>
          <a:p>
            <a:pPr>
              <a:buFontTx/>
              <a:buNone/>
            </a:pPr>
            <a:r>
              <a:rPr lang="en-US" sz="2400" b="1" dirty="0" smtClean="0">
                <a:latin typeface="Courier New" pitchFamily="49" charset="0"/>
                <a:cs typeface="Courier New" pitchFamily="49" charset="0"/>
              </a:rPr>
              <a:t>    </a:t>
            </a:r>
            <a:r>
              <a:rPr lang="en-US" sz="2400" b="1" dirty="0" smtClean="0">
                <a:solidFill>
                  <a:srgbClr val="99FF99"/>
                </a:solidFill>
                <a:latin typeface="Courier New" pitchFamily="49" charset="0"/>
                <a:cs typeface="Courier New" pitchFamily="49" charset="0"/>
              </a:rPr>
              <a:t>function </a:t>
            </a:r>
            <a:r>
              <a:rPr lang="en-US" sz="2400" b="1" dirty="0" smtClean="0">
                <a:solidFill>
                  <a:srgbClr val="FFFF99"/>
                </a:solidFill>
                <a:latin typeface="Courier New" pitchFamily="49" charset="0"/>
                <a:cs typeface="Courier New" pitchFamily="49" charset="0"/>
              </a:rPr>
              <a:t>step</a:t>
            </a: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99FF99"/>
                </a:solidFill>
                <a:latin typeface="Courier New" pitchFamily="49" charset="0"/>
                <a:cs typeface="Courier New" pitchFamily="49" charset="0"/>
              </a:rPr>
              <a:t>var</a:t>
            </a:r>
            <a:r>
              <a:rPr lang="en-US" sz="2400" b="1" dirty="0" smtClean="0">
                <a:solidFill>
                  <a:srgbClr val="99FF99"/>
                </a:solidFill>
                <a:latin typeface="Courier New" pitchFamily="49" charset="0"/>
                <a:cs typeface="Courier New" pitchFamily="49" charset="0"/>
              </a:rPr>
              <a:t> h = </a:t>
            </a:r>
            <a:r>
              <a:rPr lang="en-US" sz="2400" b="1" dirty="0" err="1" smtClean="0">
                <a:solidFill>
                  <a:srgbClr val="FFFF99"/>
                </a:solidFill>
                <a:latin typeface="Courier New" pitchFamily="49" charset="0"/>
                <a:cs typeface="Courier New" pitchFamily="49" charset="0"/>
              </a:rPr>
              <a:t>level</a:t>
            </a:r>
            <a:r>
              <a:rPr lang="en-US" sz="2400" b="1" dirty="0" err="1" smtClean="0">
                <a:solidFill>
                  <a:srgbClr val="99FF99"/>
                </a:solidFill>
                <a:latin typeface="Courier New" pitchFamily="49" charset="0"/>
                <a:cs typeface="Courier New" pitchFamily="49" charset="0"/>
              </a:rPr>
              <a:t>.toString</a:t>
            </a:r>
            <a:r>
              <a:rPr lang="en-US" sz="2400" b="1" dirty="0" smtClean="0">
                <a:solidFill>
                  <a:srgbClr val="99FF99"/>
                </a:solidFill>
                <a:latin typeface="Courier New" pitchFamily="49" charset="0"/>
                <a:cs typeface="Courier New" pitchFamily="49" charset="0"/>
              </a:rPr>
              <a:t>(16);</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dom</a:t>
            </a:r>
            <a:r>
              <a:rPr lang="en-US" sz="2400" b="1" dirty="0" err="1" smtClean="0">
                <a:solidFill>
                  <a:srgbClr val="99FF99"/>
                </a:solidFill>
                <a:latin typeface="Courier New" pitchFamily="49" charset="0"/>
                <a:cs typeface="Courier New" pitchFamily="49" charset="0"/>
              </a:rPr>
              <a:t>.style.backgroundColor</a:t>
            </a: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'#FFFF' + h + h;</a:t>
            </a:r>
          </a:p>
          <a:p>
            <a:pPr>
              <a:buFontTx/>
              <a:buNone/>
            </a:pPr>
            <a:r>
              <a:rPr lang="en-US" sz="2400" b="1" dirty="0" smtClean="0">
                <a:solidFill>
                  <a:srgbClr val="99FF99"/>
                </a:solidFill>
                <a:latin typeface="Courier New" pitchFamily="49" charset="0"/>
                <a:cs typeface="Courier New" pitchFamily="49" charset="0"/>
              </a:rPr>
              <a:t>        if (</a:t>
            </a:r>
            <a:r>
              <a:rPr lang="en-US" sz="2400" b="1" dirty="0" smtClean="0">
                <a:solidFill>
                  <a:srgbClr val="FFFF99"/>
                </a:solidFill>
                <a:latin typeface="Courier New" pitchFamily="49" charset="0"/>
                <a:cs typeface="Courier New" pitchFamily="49" charset="0"/>
              </a:rPr>
              <a:t>level</a:t>
            </a:r>
            <a:r>
              <a:rPr lang="en-US" sz="2400" b="1" dirty="0" smtClean="0">
                <a:solidFill>
                  <a:srgbClr val="99FF99"/>
                </a:solidFill>
                <a:latin typeface="Courier New" pitchFamily="49" charset="0"/>
                <a:cs typeface="Courier New" pitchFamily="49" charset="0"/>
              </a:rPr>
              <a:t> &lt; 15) {</a:t>
            </a:r>
          </a:p>
          <a:p>
            <a:pPr>
              <a:buFontTx/>
              <a:buNone/>
            </a:pPr>
            <a:r>
              <a:rPr lang="en-US" sz="2400" b="1" dirty="0" smtClean="0">
                <a:solidFill>
                  <a:srgbClr val="99FF99"/>
                </a:solidFill>
                <a:latin typeface="Courier New" pitchFamily="49" charset="0"/>
                <a:cs typeface="Courier New" pitchFamily="49" charset="0"/>
              </a:rPr>
              <a:t>            </a:t>
            </a:r>
            <a:r>
              <a:rPr lang="en-US" sz="2400" b="1" dirty="0" smtClean="0">
                <a:solidFill>
                  <a:srgbClr val="FFFF99"/>
                </a:solidFill>
                <a:latin typeface="Courier New" pitchFamily="49" charset="0"/>
                <a:cs typeface="Courier New" pitchFamily="49" charset="0"/>
              </a:rPr>
              <a:t>level</a:t>
            </a:r>
            <a:r>
              <a:rPr lang="en-US" sz="2400" b="1" dirty="0" smtClean="0">
                <a:solidFill>
                  <a:srgbClr val="99FF99"/>
                </a:solidFill>
                <a:latin typeface="Courier New" pitchFamily="49" charset="0"/>
                <a:cs typeface="Courier New" pitchFamily="49" charset="0"/>
              </a:rPr>
              <a:t> += 1;</a:t>
            </a:r>
          </a:p>
          <a:p>
            <a:pPr>
              <a:buFontTx/>
              <a:buNone/>
            </a:pPr>
            <a:r>
              <a:rPr lang="en-US" sz="2400" b="1" dirty="0" smtClean="0">
                <a:solidFill>
                  <a:srgbClr val="99FF99"/>
                </a:solidFill>
                <a:latin typeface="Courier New" pitchFamily="49" charset="0"/>
                <a:cs typeface="Courier New" pitchFamily="49" charset="0"/>
              </a:rPr>
              <a:t>            </a:t>
            </a:r>
            <a:r>
              <a:rPr lang="en-US" sz="2400" b="1" dirty="0" err="1" smtClean="0">
                <a:solidFill>
                  <a:srgbClr val="99FF99"/>
                </a:solidFill>
                <a:latin typeface="Courier New" pitchFamily="49" charset="0"/>
                <a:cs typeface="Courier New" pitchFamily="49" charset="0"/>
              </a:rPr>
              <a:t>setTimeout</a:t>
            </a:r>
            <a:r>
              <a:rPr lang="en-US" sz="2400" b="1" dirty="0" smtClean="0">
                <a:solidFill>
                  <a:srgbClr val="99FF99"/>
                </a:solidFill>
                <a:latin typeface="Courier New" pitchFamily="49" charset="0"/>
                <a:cs typeface="Courier New" pitchFamily="49" charset="0"/>
              </a:rPr>
              <a:t>(</a:t>
            </a:r>
            <a:r>
              <a:rPr lang="en-US" sz="2400" b="1" dirty="0" smtClean="0">
                <a:solidFill>
                  <a:srgbClr val="FFFF99"/>
                </a:solidFill>
                <a:latin typeface="Courier New" pitchFamily="49" charset="0"/>
                <a:cs typeface="Courier New" pitchFamily="49" charset="0"/>
              </a:rPr>
              <a:t>step</a:t>
            </a:r>
            <a:r>
              <a:rPr lang="en-US" sz="2400" b="1" dirty="0" smtClean="0">
                <a:solidFill>
                  <a:srgbClr val="99FF99"/>
                </a:solidFill>
                <a:latin typeface="Courier New" pitchFamily="49" charset="0"/>
                <a:cs typeface="Courier New" pitchFamily="49" charset="0"/>
              </a:rPr>
              <a:t>, 100);</a:t>
            </a:r>
          </a:p>
          <a:p>
            <a:pPr>
              <a:buFontTx/>
              <a:buNone/>
            </a:pPr>
            <a:r>
              <a:rPr lang="en-US" sz="2400" b="1" dirty="0" smtClean="0">
                <a:solidFill>
                  <a:srgbClr val="99FF99"/>
                </a:solidFill>
                <a:latin typeface="Courier New" pitchFamily="49" charset="0"/>
                <a:cs typeface="Courier New" pitchFamily="49" charset="0"/>
              </a:rPr>
              <a:t>        }</a:t>
            </a:r>
          </a:p>
          <a:p>
            <a:pPr>
              <a:buFontTx/>
              <a:buNone/>
            </a:pPr>
            <a:r>
              <a:rPr lang="en-US" sz="2400" b="1" dirty="0" smtClean="0">
                <a:solidFill>
                  <a:srgbClr val="99FF99"/>
                </a:solidFill>
                <a:latin typeface="Courier New" pitchFamily="49" charset="0"/>
                <a:cs typeface="Courier New" pitchFamily="49" charset="0"/>
              </a:rPr>
              <a:t>    }</a:t>
            </a:r>
          </a:p>
          <a:p>
            <a:pPr>
              <a:buFontTx/>
              <a:buNone/>
            </a:pPr>
            <a:r>
              <a:rPr lang="en-US" sz="2400" b="1" dirty="0" smtClean="0">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setTimeout</a:t>
            </a:r>
            <a:r>
              <a:rPr lang="en-US" sz="2400" b="1" dirty="0" smtClean="0">
                <a:solidFill>
                  <a:srgbClr val="FFFF99"/>
                </a:solidFill>
                <a:latin typeface="Courier New" pitchFamily="49" charset="0"/>
                <a:cs typeface="Courier New" pitchFamily="49" charset="0"/>
              </a:rPr>
              <a:t>(step, 100);</a:t>
            </a:r>
          </a:p>
          <a:p>
            <a:pPr>
              <a:buFontTx/>
              <a:buNone/>
            </a:pPr>
            <a:r>
              <a:rPr lang="en-US" sz="2400" b="1" dirty="0" smtClean="0">
                <a:solidFill>
                  <a:srgbClr val="FFFF99"/>
                </a:solidFill>
                <a:latin typeface="Courier New" pitchFamily="49" charset="0"/>
                <a:cs typeface="Courier New" pitchFamily="49" charset="0"/>
              </a:rPr>
              <a:t>}</a:t>
            </a:r>
            <a:endParaRPr lang="en-US" sz="2400" dirty="0" smtClean="0">
              <a:solidFill>
                <a:srgbClr val="FFFF99"/>
              </a:solidFill>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470025"/>
          </a:xfrm>
        </p:spPr>
        <p:txBody>
          <a:bodyPr/>
          <a:lstStyle/>
          <a:p>
            <a:r>
              <a:rPr lang="en-US" b="1" dirty="0" err="1" smtClean="0">
                <a:latin typeface="Courier New" pitchFamily="49" charset="0"/>
                <a:cs typeface="Courier New" pitchFamily="49" charset="0"/>
              </a:rPr>
              <a:t>Object.create</a:t>
            </a:r>
            <a:r>
              <a:rPr lang="en-US" b="1" dirty="0" smtClean="0">
                <a:latin typeface="Courier New" pitchFamily="49" charset="0"/>
                <a:cs typeface="Courier New" pitchFamily="49" charset="0"/>
              </a:rPr>
              <a:t>(</a:t>
            </a:r>
            <a:r>
              <a:rPr lang="en-US" dirty="0" smtClean="0">
                <a:latin typeface="Cheltenhm BdItHd BT" pitchFamily="18" charset="0"/>
                <a:cs typeface="Courier New" pitchFamily="49" charset="0"/>
              </a:rPr>
              <a:t>prototype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365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470025"/>
          </a:xfrm>
        </p:spPr>
        <p:txBody>
          <a:bodyPr/>
          <a:lstStyle/>
          <a:p>
            <a:r>
              <a:rPr lang="en-US" b="1" dirty="0" err="1" smtClean="0">
                <a:latin typeface="Courier New" pitchFamily="49" charset="0"/>
                <a:cs typeface="Courier New" pitchFamily="49" charset="0"/>
              </a:rPr>
              <a:t>Object.create</a:t>
            </a:r>
            <a:r>
              <a:rPr lang="en-US" b="1" dirty="0" smtClean="0">
                <a:latin typeface="Courier New" pitchFamily="49" charset="0"/>
                <a:cs typeface="Courier New" pitchFamily="49" charset="0"/>
              </a:rPr>
              <a:t>(null)</a:t>
            </a:r>
            <a:endParaRPr lang="en-US" b="1" dirty="0">
              <a:latin typeface="Courier New" pitchFamily="49" charset="0"/>
              <a:cs typeface="Courier New" pitchFamily="49"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427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new</a:t>
            </a:r>
            <a:r>
              <a:rPr lang="en-US" smtClean="0"/>
              <a:t> prefix operator</a:t>
            </a:r>
          </a:p>
        </p:txBody>
      </p:sp>
      <p:sp>
        <p:nvSpPr>
          <p:cNvPr id="22531" name="Content Placeholder 2"/>
          <p:cNvSpPr>
            <a:spLocks noGrp="1"/>
          </p:cNvSpPr>
          <p:nvPr>
            <p:ph idx="1"/>
          </p:nvPr>
        </p:nvSpPr>
        <p:spPr>
          <a:xfrm>
            <a:off x="457200" y="1600200"/>
            <a:ext cx="8686800" cy="5029200"/>
          </a:xfrm>
        </p:spPr>
        <p:txBody>
          <a:bodyPr/>
          <a:lstStyle/>
          <a:p>
            <a:pPr>
              <a:buFontTx/>
              <a:buNone/>
            </a:pPr>
            <a:r>
              <a:rPr lang="en-US" sz="2400" b="1" dirty="0" err="1" smtClean="0">
                <a:latin typeface="Courier New" pitchFamily="49" charset="0"/>
                <a:cs typeface="Courier New" pitchFamily="49" charset="0"/>
              </a:rPr>
              <a:t>Function.prototype.new</a:t>
            </a:r>
            <a:r>
              <a:rPr lang="en-US" sz="2400" b="1" dirty="0" smtClean="0">
                <a:latin typeface="Courier New" pitchFamily="49" charset="0"/>
                <a:cs typeface="Courier New" pitchFamily="49" charset="0"/>
              </a:rPr>
              <a:t> = function new() {</a:t>
            </a:r>
          </a:p>
          <a:p>
            <a:pPr>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that = </a:t>
            </a:r>
            <a:r>
              <a:rPr lang="en-US" sz="2400" b="1" dirty="0" err="1" smtClean="0">
                <a:latin typeface="Courier New" pitchFamily="49" charset="0"/>
                <a:cs typeface="Courier New" pitchFamily="49" charset="0"/>
              </a:rPr>
              <a:t>Object.create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func.prototype</a:t>
            </a:r>
            <a:r>
              <a:rPr lang="en-US" sz="2400" b="1" dirty="0" smtClean="0">
                <a:latin typeface="Courier New" pitchFamily="49" charset="0"/>
                <a:cs typeface="Courier New" pitchFamily="49" charset="0"/>
              </a:rPr>
              <a:t>),</a:t>
            </a:r>
          </a:p>
          <a:p>
            <a:pPr>
              <a:buFontTx/>
              <a:buNone/>
            </a:pPr>
            <a:r>
              <a:rPr lang="en-US" sz="2400" b="1" dirty="0" smtClean="0">
                <a:latin typeface="Courier New" pitchFamily="49" charset="0"/>
                <a:cs typeface="Courier New" pitchFamily="49" charset="0"/>
              </a:rPr>
              <a:t>        result = </a:t>
            </a:r>
            <a:r>
              <a:rPr lang="en-US" sz="2400" b="1" dirty="0" err="1" smtClean="0">
                <a:latin typeface="Courier New" pitchFamily="49" charset="0"/>
                <a:cs typeface="Courier New" pitchFamily="49" charset="0"/>
              </a:rPr>
              <a:t>this.apply</a:t>
            </a:r>
            <a:r>
              <a:rPr lang="en-US" sz="2400" b="1" dirty="0" smtClean="0">
                <a:latin typeface="Courier New" pitchFamily="49" charset="0"/>
                <a:cs typeface="Courier New" pitchFamily="49" charset="0"/>
              </a:rPr>
              <a:t>(that, arguments);</a:t>
            </a:r>
          </a:p>
          <a:p>
            <a:pPr>
              <a:buFontTx/>
              <a:buNone/>
            </a:pPr>
            <a:r>
              <a:rPr lang="en-US" sz="2400" b="1" dirty="0" smtClean="0">
                <a:latin typeface="Courier New" pitchFamily="49" charset="0"/>
                <a:cs typeface="Courier New" pitchFamily="49" charset="0"/>
              </a:rPr>
              <a:t>    return (</a:t>
            </a:r>
            <a:r>
              <a:rPr lang="en-US" sz="2400" b="1" dirty="0" err="1" smtClean="0">
                <a:latin typeface="Courier New" pitchFamily="49" charset="0"/>
                <a:cs typeface="Courier New" pitchFamily="49" charset="0"/>
              </a:rPr>
              <a:t>typeof</a:t>
            </a:r>
            <a:r>
              <a:rPr lang="en-US" sz="2400" b="1" dirty="0" smtClean="0">
                <a:latin typeface="Courier New" pitchFamily="49" charset="0"/>
                <a:cs typeface="Courier New" pitchFamily="49" charset="0"/>
              </a:rPr>
              <a:t> result === 'object' &amp;&amp;</a:t>
            </a:r>
          </a:p>
          <a:p>
            <a:pPr>
              <a:buFontTx/>
              <a:buNone/>
            </a:pPr>
            <a:r>
              <a:rPr lang="en-US" sz="2400" b="1" dirty="0" smtClean="0">
                <a:latin typeface="Courier New" pitchFamily="49" charset="0"/>
                <a:cs typeface="Courier New" pitchFamily="49" charset="0"/>
              </a:rPr>
              <a:t>        result) || that;</a:t>
            </a:r>
          </a:p>
          <a:p>
            <a:pPr>
              <a:buFontTx/>
              <a:buNone/>
            </a:pPr>
            <a:r>
              <a:rPr lang="en-US" sz="2400" b="1" dirty="0" smtClean="0">
                <a:latin typeface="Courier New" pitchFamily="49" charset="0"/>
                <a:cs typeface="Courier New" pitchFamily="49" charset="0"/>
              </a:rPr>
              <a:t>}</a:t>
            </a:r>
          </a:p>
        </p:txBody>
      </p:sp>
    </p:spTree>
    <p:extLst>
      <p:ext uri="{BB962C8B-B14F-4D97-AF65-F5344CB8AC3E}">
        <p14:creationId xmlns:p14="http://schemas.microsoft.com/office/powerpoint/2010/main" val="697872824"/>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smtClean="0"/>
              <a:t>Pseudoclassical</a:t>
            </a:r>
            <a:endParaRPr lang="en-US" dirty="0"/>
          </a:p>
        </p:txBody>
      </p:sp>
      <p:sp>
        <p:nvSpPr>
          <p:cNvPr id="172035" name="Text Box 3"/>
          <p:cNvSpPr txBox="1">
            <a:spLocks noChangeArrowheads="1"/>
          </p:cNvSpPr>
          <p:nvPr/>
        </p:nvSpPr>
        <p:spPr bwMode="auto">
          <a:xfrm>
            <a:off x="762000" y="2133600"/>
            <a:ext cx="7772400" cy="3195638"/>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latin typeface="Courier New" pitchFamily="49" charset="0"/>
              </a:rPr>
              <a:t>function Gizmo(id) {</a:t>
            </a:r>
          </a:p>
          <a:p>
            <a:pPr algn="l">
              <a:spcBef>
                <a:spcPct val="50000"/>
              </a:spcBef>
            </a:pPr>
            <a:r>
              <a:rPr lang="en-US" sz="2400" b="1">
                <a:solidFill>
                  <a:schemeClr val="bg1"/>
                </a:solidFill>
                <a:latin typeface="Courier New" pitchFamily="49" charset="0"/>
              </a:rPr>
              <a:t>    this.id = id;</a:t>
            </a:r>
          </a:p>
          <a:p>
            <a:pPr algn="l">
              <a:spcBef>
                <a:spcPct val="50000"/>
              </a:spcBef>
            </a:pPr>
            <a:r>
              <a:rPr lang="en-US" sz="2400" b="1">
                <a:solidFill>
                  <a:schemeClr val="bg1"/>
                </a:solidFill>
                <a:latin typeface="Courier New" pitchFamily="49" charset="0"/>
              </a:rPr>
              <a:t>}</a:t>
            </a:r>
          </a:p>
          <a:p>
            <a:pPr algn="l">
              <a:spcBef>
                <a:spcPct val="50000"/>
              </a:spcBef>
            </a:pPr>
            <a:r>
              <a:rPr lang="en-US" sz="2400" b="1">
                <a:solidFill>
                  <a:schemeClr val="bg1"/>
                </a:solidFill>
                <a:latin typeface="Courier New" pitchFamily="49" charset="0"/>
              </a:rPr>
              <a:t>Gizmo.prototype.toString = function () {</a:t>
            </a:r>
          </a:p>
          <a:p>
            <a:pPr algn="l">
              <a:spcBef>
                <a:spcPct val="50000"/>
              </a:spcBef>
            </a:pPr>
            <a:r>
              <a:rPr lang="en-US" sz="2400" b="1">
                <a:solidFill>
                  <a:schemeClr val="bg1"/>
                </a:solidFill>
                <a:latin typeface="Courier New" pitchFamily="49" charset="0"/>
              </a:rPr>
              <a:t>    return "gizmo " + this.id;</a:t>
            </a:r>
          </a:p>
          <a:p>
            <a:pPr algn="l">
              <a:spcBef>
                <a:spcPct val="50000"/>
              </a:spcBef>
            </a:pPr>
            <a:r>
              <a:rPr lang="en-US" sz="2400"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3119" name="Group 127"/>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27" name="Group 135"/>
          <p:cNvGraphicFramePr>
            <a:graphicFrameLocks noGrp="1"/>
          </p:cNvGraphicFramePr>
          <p:nvPr>
            <p:ph sz="quarter" idx="2"/>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2995" name="Text Box 3"/>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13134" name="Group 142"/>
          <p:cNvGraphicFramePr>
            <a:graphicFrameLocks noGrp="1"/>
          </p:cNvGraphicFramePr>
          <p:nvPr>
            <p:ph sz="quarter" idx="4"/>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23" name="Group 13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3130" name="Group 138"/>
          <p:cNvGraphicFramePr>
            <a:graphicFrameLocks noGrp="1"/>
          </p:cNvGraphicFramePr>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3138" name="Text Box 146"/>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13139" name="Line 147"/>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41" name="Line 149"/>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35" name="Text Box 14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13137" name="Text Box 145"/>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283"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294" name="Group 14"/>
          <p:cNvGraphicFramePr>
            <a:graphicFrameLocks noGrp="1"/>
          </p:cNvGraphicFramePr>
          <p:nvPr>
            <p:ph sz="quarter" idx="2"/>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5316"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25317" name="Group 37"/>
          <p:cNvGraphicFramePr>
            <a:graphicFrameLocks noGrp="1"/>
          </p:cNvGraphicFramePr>
          <p:nvPr>
            <p:ph sz="quarter" idx="4"/>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331" name="Group 5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5356" name="Group 76"/>
          <p:cNvGraphicFramePr>
            <a:graphicFrameLocks noGrp="1"/>
          </p:cNvGraphicFramePr>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5370"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5371"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5378"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5379"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5381"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5383"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5384"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40"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dirty="0">
                <a:solidFill>
                  <a:schemeClr val="bg1"/>
                </a:solidFill>
                <a:latin typeface="Courier New" pitchFamily="49" charset="0"/>
              </a:rPr>
              <a:t>function Gizmo(id) {</a:t>
            </a:r>
          </a:p>
          <a:p>
            <a:pPr algn="l">
              <a:spcBef>
                <a:spcPct val="50000"/>
              </a:spcBef>
            </a:pPr>
            <a:r>
              <a:rPr lang="en-US" sz="1200" b="1" dirty="0">
                <a:solidFill>
                  <a:schemeClr val="bg1"/>
                </a:solidFill>
                <a:latin typeface="Courier New" pitchFamily="49" charset="0"/>
              </a:rPr>
              <a:t>    this.id = id;</a:t>
            </a:r>
          </a:p>
          <a:p>
            <a:pPr algn="l">
              <a:spcBef>
                <a:spcPct val="50000"/>
              </a:spcBef>
            </a:pPr>
            <a:r>
              <a:rPr lang="en-US" sz="1200" b="1" dirty="0">
                <a:solidFill>
                  <a:schemeClr val="bg1"/>
                </a:solidFill>
                <a:latin typeface="Courier New" pitchFamily="49" charset="0"/>
              </a:rPr>
              <a:t>}</a:t>
            </a:r>
          </a:p>
          <a:p>
            <a:pPr algn="l">
              <a:spcBef>
                <a:spcPct val="50000"/>
              </a:spcBef>
            </a:pPr>
            <a:r>
              <a:rPr lang="en-US" sz="1200" b="1" dirty="0" err="1">
                <a:solidFill>
                  <a:schemeClr val="bg1"/>
                </a:solidFill>
                <a:latin typeface="Courier New" pitchFamily="49" charset="0"/>
              </a:rPr>
              <a:t>Gizmo.prototype.toString</a:t>
            </a:r>
            <a:r>
              <a:rPr lang="en-US" sz="1200" b="1" dirty="0">
                <a:solidFill>
                  <a:schemeClr val="bg1"/>
                </a:solidFill>
                <a:latin typeface="Courier New" pitchFamily="49" charset="0"/>
              </a:rPr>
              <a:t> = function () {</a:t>
            </a:r>
          </a:p>
          <a:p>
            <a:pPr algn="l">
              <a:spcBef>
                <a:spcPct val="50000"/>
              </a:spcBef>
            </a:pPr>
            <a:r>
              <a:rPr lang="en-US" sz="1200" b="1" dirty="0">
                <a:solidFill>
                  <a:schemeClr val="bg1"/>
                </a:solidFill>
                <a:latin typeface="Courier New" pitchFamily="49" charset="0"/>
              </a:rPr>
              <a:t>    return "gizmo " + this.id;</a:t>
            </a:r>
          </a:p>
          <a:p>
            <a:pPr algn="l">
              <a:spcBef>
                <a:spcPct val="50000"/>
              </a:spcBef>
            </a:pPr>
            <a:r>
              <a:rPr lang="en-US" sz="1200" b="1" dirty="0">
                <a:solidFill>
                  <a:schemeClr val="bg1"/>
                </a:solidFill>
                <a:latin typeface="Courier New" pitchFamily="49" charset="0"/>
              </a:rPr>
              <a:t>};</a:t>
            </a:r>
          </a:p>
        </p:txBody>
      </p:sp>
      <p:graphicFrame>
        <p:nvGraphicFramePr>
          <p:cNvPr id="22630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18" name="Group 14"/>
          <p:cNvGraphicFramePr>
            <a:graphicFrameLocks noGrp="1"/>
          </p:cNvGraphicFramePr>
          <p:nvPr>
            <p:ph sz="quarter" idx="2"/>
          </p:nvPr>
        </p:nvGraphicFramePr>
        <p:xfrm>
          <a:off x="6400800" y="9144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41" name="Group 37"/>
          <p:cNvGraphicFramePr>
            <a:graphicFrameLocks noGrp="1"/>
          </p:cNvGraphicFramePr>
          <p:nvPr>
            <p:ph sz="quarter" idx="4"/>
          </p:nvPr>
        </p:nvGraphicFramePr>
        <p:xfrm>
          <a:off x="3657600" y="5029200"/>
          <a:ext cx="2743200" cy="100584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55" name="Group 51"/>
          <p:cNvGraphicFramePr>
            <a:graphicFrameLocks noGrp="1"/>
          </p:cNvGraphicFramePr>
          <p:nvPr/>
        </p:nvGraphicFramePr>
        <p:xfrm>
          <a:off x="914400" y="5257800"/>
          <a:ext cx="1828800" cy="670560"/>
        </p:xfrm>
        <a:graphic>
          <a:graphicData uri="http://schemas.openxmlformats.org/drawingml/2006/table">
            <a:tbl>
              <a:tblPr/>
              <a:tblGrid>
                <a:gridCol w="1371600"/>
                <a:gridCol w="457200"/>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26380" name="Group 76"/>
          <p:cNvGraphicFramePr>
            <a:graphicFrameLocks noGrp="1"/>
          </p:cNvGraphicFramePr>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6394"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6395"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6402"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6403"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6405"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6407"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6397" name="Line 93"/>
          <p:cNvSpPr>
            <a:spLocks noChangeShapeType="1"/>
          </p:cNvSpPr>
          <p:nvPr/>
        </p:nvSpPr>
        <p:spPr bwMode="auto">
          <a:xfrm flipH="1">
            <a:off x="3667125" y="1385888"/>
            <a:ext cx="3868738" cy="896937"/>
          </a:xfrm>
          <a:prstGeom prst="line">
            <a:avLst/>
          </a:prstGeom>
          <a:noFill/>
          <a:ln w="127000">
            <a:solidFill>
              <a:srgbClr val="FF0101"/>
            </a:solidFill>
            <a:round/>
            <a:headEnd type="oval" w="med" len="med"/>
            <a:tailEnd type="triangle" w="med" len="med"/>
          </a:ln>
          <a:effectLst/>
        </p:spPr>
        <p:txBody>
          <a:bodyPr/>
          <a:lstStyle/>
          <a:p>
            <a:endParaRPr lang="en-US"/>
          </a:p>
        </p:txBody>
      </p:sp>
      <p:sp>
        <p:nvSpPr>
          <p:cNvPr id="226408"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
        <p:nvSpPr>
          <p:cNvPr id="226400" name="Line 96"/>
          <p:cNvSpPr>
            <a:spLocks noChangeShapeType="1"/>
          </p:cNvSpPr>
          <p:nvPr/>
        </p:nvSpPr>
        <p:spPr bwMode="auto">
          <a:xfrm flipH="1">
            <a:off x="3805238" y="3074988"/>
            <a:ext cx="2052637" cy="1927225"/>
          </a:xfrm>
          <a:prstGeom prst="line">
            <a:avLst/>
          </a:prstGeom>
          <a:noFill/>
          <a:ln w="127000">
            <a:solidFill>
              <a:srgbClr val="FF0101"/>
            </a:solidFill>
            <a:round/>
            <a:headEnd type="oval" w="med" len="med"/>
            <a:tailEnd type="triangle" w="med" len="med"/>
          </a:ln>
          <a:effectLst/>
        </p:spPr>
        <p:txBody>
          <a:bodyPr/>
          <a:lstStyle/>
          <a:p>
            <a:endParaRPr lang="en-US"/>
          </a:p>
        </p:txBody>
      </p:sp>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dirty="0" err="1" smtClean="0"/>
              <a:t>Pseudoclassical</a:t>
            </a:r>
            <a:r>
              <a:rPr lang="en-US" dirty="0" smtClean="0"/>
              <a:t> Inheritance</a:t>
            </a:r>
            <a:endParaRPr lang="en-US" dirty="0"/>
          </a:p>
        </p:txBody>
      </p:sp>
      <p:sp>
        <p:nvSpPr>
          <p:cNvPr id="40963" name="Rectangle 3"/>
          <p:cNvSpPr>
            <a:spLocks noGrp="1" noChangeArrowheads="1"/>
          </p:cNvSpPr>
          <p:nvPr>
            <p:ph type="subTitle" idx="1"/>
          </p:nvPr>
        </p:nvSpPr>
        <p:spPr/>
        <p:txBody>
          <a:bodyPr/>
          <a:lstStyle/>
          <a:p>
            <a:r>
              <a:rPr lang="en-US"/>
              <a:t>If we replace the original prototype object, then we can inherit another object's stuff.</a:t>
            </a:r>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762000" y="2133600"/>
            <a:ext cx="7772400" cy="3743325"/>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latin typeface="Courier New" pitchFamily="49" charset="0"/>
              </a:rPr>
              <a:t>function Hoozit(id) {</a:t>
            </a:r>
          </a:p>
          <a:p>
            <a:pPr algn="l">
              <a:spcBef>
                <a:spcPct val="50000"/>
              </a:spcBef>
            </a:pPr>
            <a:r>
              <a:rPr lang="en-US" sz="2400" b="1">
                <a:solidFill>
                  <a:schemeClr val="bg1"/>
                </a:solidFill>
                <a:latin typeface="Courier New" pitchFamily="49" charset="0"/>
              </a:rPr>
              <a:t>    this.id = id;</a:t>
            </a:r>
          </a:p>
          <a:p>
            <a:pPr algn="l">
              <a:spcBef>
                <a:spcPct val="50000"/>
              </a:spcBef>
            </a:pPr>
            <a:r>
              <a:rPr lang="en-US" sz="2400" b="1">
                <a:solidFill>
                  <a:schemeClr val="bg1"/>
                </a:solidFill>
                <a:latin typeface="Courier New" pitchFamily="49" charset="0"/>
              </a:rPr>
              <a:t>}</a:t>
            </a:r>
          </a:p>
          <a:p>
            <a:pPr algn="l">
              <a:spcBef>
                <a:spcPct val="50000"/>
              </a:spcBef>
            </a:pPr>
            <a:r>
              <a:rPr lang="en-US" sz="2400" b="1">
                <a:solidFill>
                  <a:schemeClr val="bg1"/>
                </a:solidFill>
                <a:latin typeface="Courier New" pitchFamily="49" charset="0"/>
              </a:rPr>
              <a:t>Hoozit.prototype = new Gizmo();</a:t>
            </a:r>
          </a:p>
          <a:p>
            <a:pPr algn="l">
              <a:spcBef>
                <a:spcPct val="50000"/>
              </a:spcBef>
            </a:pPr>
            <a:r>
              <a:rPr lang="en-US" sz="2400" b="1">
                <a:solidFill>
                  <a:schemeClr val="bg1"/>
                </a:solidFill>
                <a:latin typeface="Courier New" pitchFamily="49" charset="0"/>
              </a:rPr>
              <a:t>Hoozit.prototype.test = function (id) {</a:t>
            </a:r>
          </a:p>
          <a:p>
            <a:pPr algn="l">
              <a:spcBef>
                <a:spcPct val="50000"/>
              </a:spcBef>
            </a:pPr>
            <a:r>
              <a:rPr lang="en-US" sz="2400" b="1">
                <a:solidFill>
                  <a:schemeClr val="bg1"/>
                </a:solidFill>
                <a:latin typeface="Courier New" pitchFamily="49" charset="0"/>
              </a:rPr>
              <a:t>    return this.id === id;</a:t>
            </a:r>
          </a:p>
          <a:p>
            <a:pPr algn="l">
              <a:spcBef>
                <a:spcPct val="50000"/>
              </a:spcBef>
            </a:pPr>
            <a:r>
              <a:rPr lang="en-US" sz="2400"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latin typeface="Courier New" pitchFamily="49" charset="0"/>
                <a:cs typeface="Courier New" pitchFamily="49" charset="0"/>
              </a:rPr>
              <a:t>var</a:t>
            </a:r>
            <a:r>
              <a:rPr lang="en-US" smtClean="0"/>
              <a:t> statement</a:t>
            </a:r>
          </a:p>
        </p:txBody>
      </p:sp>
      <p:sp>
        <p:nvSpPr>
          <p:cNvPr id="20483"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smtClean="0"/>
              <a:t>It gets split into two parts: </a:t>
            </a:r>
          </a:p>
          <a:p>
            <a:pPr lvl="1" eaLnBrk="1" hangingPunct="1">
              <a:lnSpc>
                <a:spcPct val="90000"/>
              </a:lnSpc>
              <a:defRPr/>
            </a:pPr>
            <a:r>
              <a:rPr lang="en-US" dirty="0" smtClean="0"/>
              <a:t>The declaration part gets hoisted to the top of the function, initializing with </a:t>
            </a:r>
            <a:r>
              <a:rPr lang="en-US" b="1" dirty="0" smtClean="0">
                <a:latin typeface="Courier New" pitchFamily="49" charset="0"/>
                <a:cs typeface="Courier New" pitchFamily="49" charset="0"/>
              </a:rPr>
              <a:t>undefined</a:t>
            </a:r>
            <a:r>
              <a:rPr lang="en-US" dirty="0" smtClean="0"/>
              <a:t>.</a:t>
            </a:r>
          </a:p>
          <a:p>
            <a:pPr lvl="1" eaLnBrk="1" hangingPunct="1">
              <a:lnSpc>
                <a:spcPct val="90000"/>
              </a:lnSpc>
              <a:defRPr/>
            </a:pPr>
            <a:r>
              <a:rPr lang="en-US" dirty="0" smtClean="0"/>
              <a:t>The initialization part turns into an ordinary assignment.</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 </a:t>
            </a:r>
            <a:r>
              <a:rPr lang="en-US" b="1" dirty="0" err="1" smtClean="0">
                <a:latin typeface="Courier New" pitchFamily="49" charset="0"/>
              </a:rPr>
              <a:t>myOtherVar</a:t>
            </a:r>
            <a:r>
              <a:rPr lang="en-US" b="1" dirty="0" smtClean="0">
                <a:latin typeface="Courier New" pitchFamily="49" charset="0"/>
              </a:rPr>
              <a:t>;</a:t>
            </a:r>
          </a:p>
          <a:p>
            <a:pPr marL="342900" lvl="1" indent="-342900" eaLnBrk="1" hangingPunct="1">
              <a:lnSpc>
                <a:spcPct val="90000"/>
              </a:lnSpc>
              <a:buFontTx/>
              <a:buChar char="•"/>
              <a:defRPr/>
            </a:pPr>
            <a:r>
              <a:rPr lang="en-US" dirty="0" smtClean="0"/>
              <a:t>Expands into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myOtherVar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a:t>
            </a:r>
          </a:p>
          <a:p>
            <a:pPr eaLnBrk="1" hangingPunct="1">
              <a:lnSpc>
                <a:spcPct val="90000"/>
              </a:lnSpc>
              <a:defRPr/>
            </a:pPr>
            <a:endParaRPr lang="en-US" dirty="0" smtClean="0"/>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8115"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137" name="Group 25"/>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gridCol w="457200"/>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148" name="Text Box 36"/>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dirty="0">
                <a:solidFill>
                  <a:schemeClr val="bg1"/>
                </a:solidFill>
                <a:latin typeface="Courier New" pitchFamily="49" charset="0"/>
              </a:rPr>
              <a:t>function </a:t>
            </a:r>
            <a:r>
              <a:rPr lang="en-US" sz="1200" b="1" dirty="0" err="1">
                <a:solidFill>
                  <a:schemeClr val="bg1"/>
                </a:solidFill>
                <a:latin typeface="Courier New" pitchFamily="49" charset="0"/>
              </a:rPr>
              <a:t>Hoozit</a:t>
            </a:r>
            <a:r>
              <a:rPr lang="en-US" sz="1200" b="1" dirty="0">
                <a:solidFill>
                  <a:schemeClr val="bg1"/>
                </a:solidFill>
                <a:latin typeface="Courier New" pitchFamily="49" charset="0"/>
              </a:rPr>
              <a:t>(id) {</a:t>
            </a:r>
          </a:p>
          <a:p>
            <a:pPr algn="l"/>
            <a:r>
              <a:rPr lang="en-US" sz="1200" b="1" dirty="0">
                <a:solidFill>
                  <a:schemeClr val="bg1"/>
                </a:solidFill>
                <a:latin typeface="Courier New" pitchFamily="49" charset="0"/>
              </a:rPr>
              <a:t>    this.id = id;</a:t>
            </a:r>
          </a:p>
          <a:p>
            <a:pPr algn="l"/>
            <a:r>
              <a:rPr lang="en-US" sz="1200" b="1" dirty="0">
                <a:solidFill>
                  <a:schemeClr val="bg1"/>
                </a:solidFill>
                <a:latin typeface="Courier New" pitchFamily="49" charset="0"/>
              </a:rPr>
              <a:t>}</a:t>
            </a:r>
          </a:p>
          <a:p>
            <a:pPr algn="l"/>
            <a:r>
              <a:rPr lang="en-US" sz="1200" b="1" dirty="0" err="1">
                <a:solidFill>
                  <a:srgbClr val="CCFFCC"/>
                </a:solidFill>
                <a:latin typeface="Courier New" pitchFamily="49" charset="0"/>
              </a:rPr>
              <a:t>Hoozit.prototype</a:t>
            </a:r>
            <a:r>
              <a:rPr lang="en-US" sz="1200" b="1" dirty="0">
                <a:solidFill>
                  <a:srgbClr val="CCFFCC"/>
                </a:solidFill>
                <a:latin typeface="Courier New" pitchFamily="49" charset="0"/>
              </a:rPr>
              <a:t> = new Gizmo();</a:t>
            </a:r>
          </a:p>
          <a:p>
            <a:pPr algn="l"/>
            <a:r>
              <a:rPr lang="en-US" sz="1200" b="1" dirty="0" err="1">
                <a:solidFill>
                  <a:schemeClr val="bg1"/>
                </a:solidFill>
                <a:latin typeface="Courier New" pitchFamily="49" charset="0"/>
              </a:rPr>
              <a:t>Hoozit.prototype.test</a:t>
            </a:r>
            <a:r>
              <a:rPr lang="en-US" sz="1200" b="1" dirty="0">
                <a:solidFill>
                  <a:schemeClr val="bg1"/>
                </a:solidFill>
                <a:latin typeface="Courier New" pitchFamily="49" charset="0"/>
              </a:rPr>
              <a:t> = function (id) {</a:t>
            </a:r>
          </a:p>
          <a:p>
            <a:pPr algn="l"/>
            <a:r>
              <a:rPr lang="en-US" sz="1200" b="1" dirty="0">
                <a:solidFill>
                  <a:schemeClr val="bg1"/>
                </a:solidFill>
                <a:latin typeface="Courier New" pitchFamily="49" charset="0"/>
              </a:rPr>
              <a:t>    return this.id === id;</a:t>
            </a:r>
          </a:p>
          <a:p>
            <a:pPr algn="l"/>
            <a:r>
              <a:rPr lang="en-US" sz="1200" b="1" dirty="0">
                <a:solidFill>
                  <a:schemeClr val="bg1"/>
                </a:solidFill>
                <a:latin typeface="Courier New" pitchFamily="49" charset="0"/>
              </a:rPr>
              <a:t>};</a:t>
            </a:r>
          </a:p>
        </p:txBody>
      </p:sp>
      <p:graphicFrame>
        <p:nvGraphicFramePr>
          <p:cNvPr id="218245" name="Group 133"/>
          <p:cNvGraphicFramePr>
            <a:graphicFrameLocks noGrp="1"/>
          </p:cNvGraphicFramePr>
          <p:nvPr>
            <p:ph sz="quarter" idx="4"/>
          </p:nvPr>
        </p:nvGraphicFramePr>
        <p:xfrm>
          <a:off x="3657600" y="5029200"/>
          <a:ext cx="2743200" cy="670560"/>
        </p:xfrm>
        <a:graphic>
          <a:graphicData uri="http://schemas.openxmlformats.org/drawingml/2006/table">
            <a:tbl>
              <a:tblPr/>
              <a:tblGrid>
                <a:gridCol w="1600200"/>
                <a:gridCol w="1143000"/>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246" name="Group 134"/>
          <p:cNvGraphicFramePr>
            <a:graphicFrameLocks noGrp="1"/>
          </p:cNvGraphicFramePr>
          <p:nvPr/>
        </p:nvGraphicFramePr>
        <p:xfrm>
          <a:off x="3657600" y="3657600"/>
          <a:ext cx="2743200" cy="67056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8188" name="Group 76"/>
          <p:cNvGraphicFramePr>
            <a:graphicFrameLocks noGrp="1"/>
          </p:cNvGraphicFramePr>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202" name="Text Box 90"/>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18204" name="Line 92"/>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8205" name="Line 93"/>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8209" name="Text Box 97"/>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Hoozit</a:t>
            </a:r>
          </a:p>
        </p:txBody>
      </p:sp>
      <p:graphicFrame>
        <p:nvGraphicFramePr>
          <p:cNvPr id="218232" name="Group 120"/>
          <p:cNvGraphicFramePr>
            <a:graphicFrameLocks noGrp="1"/>
          </p:cNvGraphicFramePr>
          <p:nvPr>
            <p:ph sz="quarter" idx="2"/>
          </p:nvPr>
        </p:nvGraphicFramePr>
        <p:xfrm>
          <a:off x="6629400" y="11430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8243" name="Text Box 131"/>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166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gridCol w="427038"/>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41678" name="Group 14"/>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gridCol w="457200"/>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689" name="Text Box 25"/>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a:solidFill>
                  <a:schemeClr val="bg1"/>
                </a:solidFill>
                <a:latin typeface="Courier New" pitchFamily="49" charset="0"/>
              </a:rPr>
              <a:t>function Hoozit(id) {</a:t>
            </a:r>
          </a:p>
          <a:p>
            <a:pPr algn="l"/>
            <a:r>
              <a:rPr lang="en-US" sz="1200" b="1">
                <a:solidFill>
                  <a:schemeClr val="bg1"/>
                </a:solidFill>
                <a:latin typeface="Courier New" pitchFamily="49" charset="0"/>
              </a:rPr>
              <a:t>    this.id = id;</a:t>
            </a:r>
          </a:p>
          <a:p>
            <a:pPr algn="l"/>
            <a:r>
              <a:rPr lang="en-US" sz="1200" b="1">
                <a:solidFill>
                  <a:schemeClr val="bg1"/>
                </a:solidFill>
                <a:latin typeface="Courier New" pitchFamily="49" charset="0"/>
              </a:rPr>
              <a:t>}</a:t>
            </a:r>
          </a:p>
          <a:p>
            <a:pPr algn="l"/>
            <a:r>
              <a:rPr lang="en-US" sz="1200" b="1">
                <a:solidFill>
                  <a:schemeClr val="bg1"/>
                </a:solidFill>
                <a:latin typeface="Courier New" pitchFamily="49" charset="0"/>
              </a:rPr>
              <a:t>Hoozit.prototype = new Gizmo();</a:t>
            </a:r>
          </a:p>
          <a:p>
            <a:pPr algn="l"/>
            <a:r>
              <a:rPr lang="en-US" sz="1200" b="1">
                <a:solidFill>
                  <a:schemeClr val="bg1"/>
                </a:solidFill>
                <a:latin typeface="Courier New" pitchFamily="49" charset="0"/>
              </a:rPr>
              <a:t>Hoozit.prototype.test = function (id) {</a:t>
            </a:r>
          </a:p>
          <a:p>
            <a:pPr algn="l"/>
            <a:r>
              <a:rPr lang="en-US" sz="1200" b="1">
                <a:solidFill>
                  <a:schemeClr val="bg1"/>
                </a:solidFill>
                <a:latin typeface="Courier New" pitchFamily="49" charset="0"/>
              </a:rPr>
              <a:t>    return this.id === id;</a:t>
            </a:r>
          </a:p>
          <a:p>
            <a:pPr algn="l"/>
            <a:r>
              <a:rPr lang="en-US" sz="1200" b="1">
                <a:solidFill>
                  <a:schemeClr val="bg1"/>
                </a:solidFill>
                <a:latin typeface="Courier New" pitchFamily="49" charset="0"/>
              </a:rPr>
              <a:t>};</a:t>
            </a:r>
          </a:p>
        </p:txBody>
      </p:sp>
      <p:graphicFrame>
        <p:nvGraphicFramePr>
          <p:cNvPr id="241690" name="Group 26"/>
          <p:cNvGraphicFramePr>
            <a:graphicFrameLocks noGrp="1"/>
          </p:cNvGraphicFramePr>
          <p:nvPr>
            <p:ph sz="quarter" idx="4"/>
          </p:nvPr>
        </p:nvGraphicFramePr>
        <p:xfrm>
          <a:off x="3657600" y="5029200"/>
          <a:ext cx="2743200" cy="670560"/>
        </p:xfrm>
        <a:graphic>
          <a:graphicData uri="http://schemas.openxmlformats.org/drawingml/2006/table">
            <a:tbl>
              <a:tblPr/>
              <a:tblGrid>
                <a:gridCol w="1600200"/>
                <a:gridCol w="1143000"/>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41701" name="Group 37"/>
          <p:cNvGraphicFramePr>
            <a:graphicFrameLocks noGrp="1"/>
          </p:cNvGraphicFramePr>
          <p:nvPr/>
        </p:nvGraphicFramePr>
        <p:xfrm>
          <a:off x="3657600" y="3657600"/>
          <a:ext cx="2743200" cy="670560"/>
        </p:xfrm>
        <a:graphic>
          <a:graphicData uri="http://schemas.openxmlformats.org/drawingml/2006/table">
            <a:tbl>
              <a:tblPr/>
              <a:tblGrid>
                <a:gridCol w="1600200"/>
                <a:gridCol w="1143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41712" name="Group 48"/>
          <p:cNvGraphicFramePr>
            <a:graphicFrameLocks noGrp="1"/>
          </p:cNvGraphicFramePr>
          <p:nvPr/>
        </p:nvGraphicFramePr>
        <p:xfrm>
          <a:off x="3657600" y="2286000"/>
          <a:ext cx="2743200" cy="1005840"/>
        </p:xfrm>
        <a:graphic>
          <a:graphicData uri="http://schemas.openxmlformats.org/drawingml/2006/table">
            <a:tbl>
              <a:tblPr/>
              <a:tblGrid>
                <a:gridCol w="1600200"/>
                <a:gridCol w="11430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726" name="Text Box 62"/>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41727" name="Line 63"/>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41728" name="Line 64"/>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41729" name="Text Box 65"/>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Hoozit</a:t>
            </a:r>
          </a:p>
        </p:txBody>
      </p:sp>
      <p:graphicFrame>
        <p:nvGraphicFramePr>
          <p:cNvPr id="241730" name="Group 66"/>
          <p:cNvGraphicFramePr>
            <a:graphicFrameLocks noGrp="1"/>
          </p:cNvGraphicFramePr>
          <p:nvPr>
            <p:ph sz="quarter" idx="2"/>
          </p:nvPr>
        </p:nvGraphicFramePr>
        <p:xfrm>
          <a:off x="6629400" y="1143000"/>
          <a:ext cx="1828800" cy="694055"/>
        </p:xfrm>
        <a:graphic>
          <a:graphicData uri="http://schemas.openxmlformats.org/drawingml/2006/table">
            <a:tbl>
              <a:tblPr/>
              <a:tblGrid>
                <a:gridCol w="590550"/>
                <a:gridCol w="12382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Cooper Md BT"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41741" name="Text Box 77"/>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cxnSp>
        <p:nvCxnSpPr>
          <p:cNvPr id="241742" name="AutoShape 78"/>
          <p:cNvCxnSpPr>
            <a:cxnSpLocks noChangeShapeType="1"/>
            <a:stCxn id="0" idx="2"/>
          </p:cNvCxnSpPr>
          <p:nvPr/>
        </p:nvCxnSpPr>
        <p:spPr bwMode="auto">
          <a:xfrm rot="5400000">
            <a:off x="4168775" y="1376363"/>
            <a:ext cx="3209925" cy="4130675"/>
          </a:xfrm>
          <a:prstGeom prst="curvedConnector2">
            <a:avLst/>
          </a:prstGeom>
          <a:noFill/>
          <a:ln w="127000">
            <a:solidFill>
              <a:srgbClr val="FF0101"/>
            </a:solidFill>
            <a:round/>
            <a:headEnd type="oval" w="med" len="med"/>
            <a:tailEnd type="triangle" w="med" len="med"/>
          </a:ln>
          <a:effectLst/>
        </p:spPr>
      </p:cxnSp>
      <p:cxnSp>
        <p:nvCxnSpPr>
          <p:cNvPr id="241743" name="AutoShape 79"/>
          <p:cNvCxnSpPr>
            <a:cxnSpLocks noChangeShapeType="1"/>
            <a:endCxn id="0" idx="0"/>
          </p:cNvCxnSpPr>
          <p:nvPr/>
        </p:nvCxnSpPr>
        <p:spPr bwMode="auto">
          <a:xfrm rot="16200000" flipV="1">
            <a:off x="3089276" y="2840037"/>
            <a:ext cx="3306762" cy="2170113"/>
          </a:xfrm>
          <a:prstGeom prst="curvedConnector5">
            <a:avLst>
              <a:gd name="adj1" fmla="val -13588"/>
              <a:gd name="adj2" fmla="val 122602"/>
              <a:gd name="adj3" fmla="val 91116"/>
            </a:avLst>
          </a:prstGeom>
          <a:noFill/>
          <a:ln w="127000">
            <a:solidFill>
              <a:srgbClr val="FF0101"/>
            </a:solidFill>
            <a:round/>
            <a:headEnd type="oval" w="med" len="med"/>
            <a:tailEnd type="triangle" w="med" len="med"/>
          </a:ln>
          <a:effectLst/>
        </p:spPr>
      </p:cxnSp>
    </p:spTree>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Pseudoclassical Inheritance</a:t>
            </a:r>
          </a:p>
        </p:txBody>
      </p:sp>
      <p:sp>
        <p:nvSpPr>
          <p:cNvPr id="54275" name="Content Placeholder 2"/>
          <p:cNvSpPr>
            <a:spLocks noGrp="1"/>
          </p:cNvSpPr>
          <p:nvPr>
            <p:ph idx="1"/>
          </p:nvPr>
        </p:nvSpPr>
        <p:spPr/>
        <p:txBody>
          <a:bodyPr/>
          <a:lstStyle/>
          <a:p>
            <a:pPr>
              <a:buFontTx/>
              <a:buNone/>
            </a:pPr>
            <a:r>
              <a:rPr lang="en-US" sz="1800" b="1" dirty="0" smtClean="0">
                <a:latin typeface="Courier New" pitchFamily="49" charset="0"/>
              </a:rPr>
              <a:t>function Gizmo(id)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Gizmo.prototype.toString</a:t>
            </a:r>
            <a:r>
              <a:rPr lang="en-US" sz="1800" b="1" dirty="0" smtClean="0">
                <a:latin typeface="Courier New" pitchFamily="49" charset="0"/>
              </a:rPr>
              <a:t> =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endParaRPr lang="en-US" sz="1800" b="1" dirty="0" smtClean="0">
              <a:latin typeface="Courier New" pitchFamily="49" charset="0"/>
            </a:endParaRPr>
          </a:p>
          <a:p>
            <a:pPr>
              <a:buFontTx/>
              <a:buNone/>
            </a:pPr>
            <a:r>
              <a:rPr lang="en-US" sz="1800" b="1" dirty="0" smtClean="0">
                <a:latin typeface="Courier New" pitchFamily="49" charset="0"/>
              </a:rPr>
              <a:t>function </a:t>
            </a:r>
            <a:r>
              <a:rPr lang="en-US" sz="1800" b="1" dirty="0" err="1" smtClean="0">
                <a:latin typeface="Courier New" pitchFamily="49" charset="0"/>
              </a:rPr>
              <a:t>Hoozit</a:t>
            </a:r>
            <a:r>
              <a:rPr lang="en-US" sz="1800" b="1" dirty="0" smtClean="0">
                <a:latin typeface="Courier New" pitchFamily="49" charset="0"/>
              </a:rPr>
              <a:t>(id)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Hoozit.prototype</a:t>
            </a:r>
            <a:r>
              <a:rPr lang="en-US" sz="1800" b="1" dirty="0" smtClean="0">
                <a:latin typeface="Courier New" pitchFamily="49" charset="0"/>
              </a:rPr>
              <a:t> = new Gizmo();</a:t>
            </a:r>
          </a:p>
          <a:p>
            <a:pPr>
              <a:buFontTx/>
              <a:buNone/>
            </a:pPr>
            <a:r>
              <a:rPr lang="en-US" sz="1800" b="1" dirty="0" err="1" smtClean="0">
                <a:latin typeface="Courier New" pitchFamily="49" charset="0"/>
              </a:rPr>
              <a:t>Hoozit.prototype.test</a:t>
            </a:r>
            <a:r>
              <a:rPr lang="en-US" sz="1800" b="1" dirty="0" smtClean="0">
                <a:latin typeface="Courier New" pitchFamily="49" charset="0"/>
              </a:rPr>
              <a:t> =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Prototypal Inheritance</a:t>
            </a:r>
          </a:p>
        </p:txBody>
      </p:sp>
      <p:sp>
        <p:nvSpPr>
          <p:cNvPr id="57347" name="Content Placeholder 2"/>
          <p:cNvSpPr>
            <a:spLocks noGrp="1"/>
          </p:cNvSpPr>
          <p:nvPr>
            <p:ph idx="1"/>
          </p:nvPr>
        </p:nvSpPr>
        <p:spPr/>
        <p:txBody>
          <a:bodyPr/>
          <a:lstStyle/>
          <a:p>
            <a:pPr>
              <a:buFontTx/>
              <a:buNone/>
            </a:pPr>
            <a:r>
              <a:rPr lang="en-US" sz="1800" b="1" dirty="0" err="1" smtClean="0">
                <a:latin typeface="Courier New" pitchFamily="49" charset="0"/>
              </a:rPr>
              <a:t>var</a:t>
            </a:r>
            <a:r>
              <a:rPr lang="en-US" sz="1800" b="1" dirty="0" smtClean="0">
                <a:latin typeface="Courier New" pitchFamily="49" charset="0"/>
              </a:rPr>
              <a:t> gizmo = </a:t>
            </a:r>
            <a:r>
              <a:rPr lang="en-US" sz="1800" b="1" dirty="0" err="1" smtClean="0">
                <a:latin typeface="Courier New" pitchFamily="49" charset="0"/>
              </a:rPr>
              <a:t>new_constructor</a:t>
            </a:r>
            <a:r>
              <a:rPr lang="en-US" sz="1800" b="1" dirty="0" smtClean="0">
                <a:latin typeface="Courier New" pitchFamily="49" charset="0"/>
              </a:rPr>
              <a:t>(Object,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a:t>
            </a:r>
            <a:r>
              <a:rPr lang="en-US" sz="1800" b="1" dirty="0" err="1" smtClean="0">
                <a:latin typeface="Courier New" pitchFamily="49" charset="0"/>
              </a:rPr>
              <a:t>toString</a:t>
            </a:r>
            <a:r>
              <a:rPr lang="en-US" sz="1800" b="1" dirty="0" smtClean="0">
                <a:latin typeface="Courier New" pitchFamily="49" charset="0"/>
              </a:rPr>
              <a:t>: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r>
              <a:rPr lang="en-US" sz="1800" b="1" dirty="0" err="1" smtClean="0">
                <a:latin typeface="Courier New" pitchFamily="49" charset="0"/>
              </a:rPr>
              <a:t>var</a:t>
            </a:r>
            <a:r>
              <a:rPr lang="en-US" sz="1800" b="1" dirty="0" smtClean="0">
                <a:latin typeface="Courier New" pitchFamily="49" charset="0"/>
              </a:rPr>
              <a:t> </a:t>
            </a:r>
            <a:r>
              <a:rPr lang="en-US" sz="1800" b="1" dirty="0" err="1" smtClean="0">
                <a:latin typeface="Courier New" pitchFamily="49" charset="0"/>
              </a:rPr>
              <a:t>hoozit</a:t>
            </a:r>
            <a:r>
              <a:rPr lang="en-US" sz="1800" b="1" dirty="0" smtClean="0">
                <a:latin typeface="Courier New" pitchFamily="49" charset="0"/>
              </a:rPr>
              <a:t> = </a:t>
            </a:r>
            <a:r>
              <a:rPr lang="en-US" sz="1800" b="1" dirty="0" err="1" smtClean="0">
                <a:latin typeface="Courier New" pitchFamily="49" charset="0"/>
              </a:rPr>
              <a:t>new_constructor</a:t>
            </a:r>
            <a:r>
              <a:rPr lang="en-US" sz="1800" b="1" dirty="0" smtClean="0">
                <a:latin typeface="Courier New" pitchFamily="49" charset="0"/>
              </a:rPr>
              <a:t>(gizmo,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test: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dirty="0" smtClean="0"/>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4"/>
          <p:cNvSpPr>
            <a:spLocks noGrp="1"/>
          </p:cNvSpPr>
          <p:nvPr>
            <p:ph idx="1"/>
          </p:nvPr>
        </p:nvSpPr>
        <p:spPr>
          <a:xfrm>
            <a:off x="457200" y="152400"/>
            <a:ext cx="8686800" cy="6477000"/>
          </a:xfrm>
        </p:spPr>
        <p:txBody>
          <a:bodyPr/>
          <a:lstStyle/>
          <a:p>
            <a:pPr>
              <a:buFontTx/>
              <a:buNone/>
            </a:pPr>
            <a:r>
              <a:rPr lang="en-US" sz="1800" b="1" dirty="0" smtClean="0">
                <a:solidFill>
                  <a:srgbClr val="FFFF99"/>
                </a:solidFill>
                <a:latin typeface="Courier New" pitchFamily="49" charset="0"/>
                <a:cs typeface="Courier New" pitchFamily="49" charset="0"/>
              </a:rPr>
              <a:t>function </a:t>
            </a:r>
            <a:r>
              <a:rPr lang="en-US" sz="1800" b="1" dirty="0" err="1" smtClean="0">
                <a:latin typeface="Courier New" pitchFamily="49" charset="0"/>
                <a:cs typeface="Courier New" pitchFamily="49" charset="0"/>
              </a:rPr>
              <a:t>new_constructor</a:t>
            </a:r>
            <a:r>
              <a:rPr lang="en-US" sz="1800" b="1" dirty="0" smtClean="0">
                <a:solidFill>
                  <a:srgbClr val="FFFF99"/>
                </a:solidFill>
                <a:latin typeface="Courier New" pitchFamily="49" charset="0"/>
                <a:cs typeface="Courier New" pitchFamily="49" charset="0"/>
              </a:rPr>
              <a:t>(initializer, </a:t>
            </a:r>
            <a:r>
              <a:rPr lang="en-US" sz="1800" b="1" dirty="0">
                <a:solidFill>
                  <a:srgbClr val="FFFF99"/>
                </a:solidFill>
                <a:latin typeface="Courier New" pitchFamily="49" charset="0"/>
                <a:cs typeface="Courier New" pitchFamily="49" charset="0"/>
              </a:rPr>
              <a:t>methods, extend) </a:t>
            </a:r>
            <a:r>
              <a:rPr lang="en-US" sz="1800" b="1" dirty="0" smtClean="0">
                <a:solidFill>
                  <a:srgbClr val="FFFF99"/>
                </a:solidFill>
                <a:latin typeface="Courier New" pitchFamily="49" charset="0"/>
                <a:cs typeface="Courier New" pitchFamily="49" charset="0"/>
              </a:rPr>
              <a:t>{</a:t>
            </a:r>
          </a:p>
          <a:p>
            <a:pPr>
              <a:buFontTx/>
              <a:buNone/>
            </a:pP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var</a:t>
            </a:r>
            <a:r>
              <a:rPr lang="en-US" sz="1800" b="1" dirty="0" smtClean="0">
                <a:solidFill>
                  <a:srgbClr val="FFFF99"/>
                </a:solidFill>
                <a:latin typeface="Courier New" pitchFamily="49" charset="0"/>
                <a:cs typeface="Courier New" pitchFamily="49" charset="0"/>
              </a:rPr>
              <a:t> prototype = </a:t>
            </a:r>
            <a:r>
              <a:rPr lang="en-US" sz="1800" b="1" dirty="0" err="1" smtClean="0">
                <a:latin typeface="Courier New" pitchFamily="49" charset="0"/>
                <a:cs typeface="Courier New" pitchFamily="49" charset="0"/>
              </a:rPr>
              <a:t>Object</a:t>
            </a:r>
            <a:r>
              <a:rPr lang="en-US" sz="1800" b="1" dirty="0" err="1" smtClean="0">
                <a:solidFill>
                  <a:srgbClr val="FFFF99"/>
                </a:solidFill>
                <a:latin typeface="Courier New" pitchFamily="49" charset="0"/>
                <a:cs typeface="Courier New" pitchFamily="49" charset="0"/>
              </a:rPr>
              <a:t>.create</a:t>
            </a:r>
            <a:r>
              <a:rPr lang="en-US" sz="1800" b="1" dirty="0" smtClean="0">
                <a:solidFill>
                  <a:srgbClr val="FFFF99"/>
                </a:solidFill>
                <a:latin typeface="Courier New" pitchFamily="49" charset="0"/>
                <a:cs typeface="Courier New" pitchFamily="49" charset="0"/>
              </a:rPr>
              <a:t>(</a:t>
            </a:r>
            <a:r>
              <a:rPr lang="en-US" sz="1800" b="1" dirty="0" err="1" smtClean="0">
                <a:solidFill>
                  <a:srgbClr val="FFFF99"/>
                </a:solidFill>
                <a:latin typeface="Courier New" pitchFamily="49" charset="0"/>
                <a:cs typeface="Courier New" pitchFamily="49" charset="0"/>
              </a:rPr>
              <a:t>typeof</a:t>
            </a:r>
            <a:r>
              <a:rPr lang="en-US" sz="1800" b="1" dirty="0" smtClean="0">
                <a:solidFill>
                  <a:srgbClr val="FFFF99"/>
                </a:solidFill>
                <a:latin typeface="Courier New" pitchFamily="49" charset="0"/>
                <a:cs typeface="Courier New" pitchFamily="49" charset="0"/>
              </a:rPr>
              <a:t> extend === 'function'</a:t>
            </a: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 </a:t>
            </a:r>
            <a:r>
              <a:rPr lang="en-US" sz="1800" b="1" dirty="0" err="1" smtClean="0">
                <a:solidFill>
                  <a:srgbClr val="FFFF99"/>
                </a:solidFill>
                <a:latin typeface="Courier New" pitchFamily="49" charset="0"/>
                <a:cs typeface="Courier New" pitchFamily="49" charset="0"/>
              </a:rPr>
              <a:t>extend.prototype</a:t>
            </a:r>
            <a:endParaRPr lang="en-US" sz="1800" b="1" dirty="0" smtClean="0">
              <a:solidFill>
                <a:srgbClr val="FFFF99"/>
              </a:solidFill>
              <a:latin typeface="Courier New" pitchFamily="49" charset="0"/>
              <a:cs typeface="Courier New" pitchFamily="49" charset="0"/>
            </a:endParaRP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 extend);</a:t>
            </a:r>
          </a:p>
          <a:p>
            <a:pPr>
              <a:buFontTx/>
              <a:buNone/>
            </a:pPr>
            <a:r>
              <a:rPr lang="en-US" sz="1800" b="1" dirty="0" smtClean="0">
                <a:solidFill>
                  <a:srgbClr val="FFFF99"/>
                </a:solidFill>
                <a:latin typeface="Courier New" pitchFamily="49" charset="0"/>
                <a:cs typeface="Courier New" pitchFamily="49" charset="0"/>
              </a:rPr>
              <a:t>    if (methods) {</a:t>
            </a:r>
          </a:p>
          <a:p>
            <a:pPr>
              <a:buFontTx/>
              <a:buNone/>
            </a:pP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methods.keys</a:t>
            </a:r>
            <a:r>
              <a:rPr lang="en-US" sz="1800" b="1" dirty="0" smtClean="0">
                <a:solidFill>
                  <a:srgbClr val="FFFF99"/>
                </a:solidFill>
                <a:latin typeface="Courier New" pitchFamily="49" charset="0"/>
                <a:cs typeface="Courier New" pitchFamily="49" charset="0"/>
              </a:rPr>
              <a:t>().</a:t>
            </a:r>
            <a:r>
              <a:rPr lang="en-US" sz="1800" b="1" dirty="0" err="1" smtClean="0">
                <a:solidFill>
                  <a:srgbClr val="FFFF99"/>
                </a:solidFill>
                <a:latin typeface="Courier New" pitchFamily="49" charset="0"/>
                <a:cs typeface="Courier New" pitchFamily="49" charset="0"/>
              </a:rPr>
              <a:t>forEach</a:t>
            </a:r>
            <a:r>
              <a:rPr lang="en-US" sz="1800" b="1" dirty="0" smtClean="0">
                <a:solidFill>
                  <a:srgbClr val="FFFF99"/>
                </a:solidFill>
                <a:latin typeface="Courier New" pitchFamily="49" charset="0"/>
                <a:cs typeface="Courier New" pitchFamily="49" charset="0"/>
              </a:rPr>
              <a:t>(function (key) {</a:t>
            </a:r>
          </a:p>
          <a:p>
            <a:pPr>
              <a:buFontTx/>
              <a:buNone/>
            </a:pPr>
            <a:r>
              <a:rPr lang="en-US" sz="1800" b="1" dirty="0" smtClean="0">
                <a:solidFill>
                  <a:srgbClr val="FFFF99"/>
                </a:solidFill>
                <a:latin typeface="Courier New" pitchFamily="49" charset="0"/>
                <a:cs typeface="Courier New" pitchFamily="49" charset="0"/>
              </a:rPr>
              <a:t>            prototype[key] = methods[key];</a:t>
            </a:r>
          </a:p>
          <a:p>
            <a:pPr>
              <a:buFontTx/>
              <a:buNone/>
            </a:pPr>
            <a:r>
              <a:rPr lang="en-US" sz="1800" b="1" dirty="0" smtClean="0">
                <a:solidFill>
                  <a:srgbClr val="FFFF99"/>
                </a:solidFill>
                <a:latin typeface="Courier New" pitchFamily="49" charset="0"/>
                <a:cs typeface="Courier New" pitchFamily="49" charset="0"/>
              </a:rPr>
              <a:t>        });</a:t>
            </a:r>
          </a:p>
          <a:p>
            <a:pPr>
              <a:buFontTx/>
              <a:buNone/>
            </a:pPr>
            <a:r>
              <a:rPr lang="en-US" sz="1800" b="1" dirty="0" smtClean="0">
                <a:solidFill>
                  <a:srgbClr val="FFFF99"/>
                </a:solidFill>
                <a:latin typeface="Courier New" pitchFamily="49" charset="0"/>
                <a:cs typeface="Courier New" pitchFamily="49" charset="0"/>
              </a:rPr>
              <a:t>    }</a:t>
            </a:r>
          </a:p>
          <a:p>
            <a:pPr>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smtClean="0">
                <a:solidFill>
                  <a:srgbClr val="99FF99"/>
                </a:solidFill>
                <a:latin typeface="Courier New" pitchFamily="49" charset="0"/>
                <a:cs typeface="Courier New" pitchFamily="49" charset="0"/>
              </a:rPr>
              <a:t>function </a:t>
            </a:r>
            <a:r>
              <a:rPr lang="en-US" sz="1800" b="1" dirty="0">
                <a:solidFill>
                  <a:srgbClr val="FFFF99"/>
                </a:solidFill>
                <a:latin typeface="Courier New" pitchFamily="49" charset="0"/>
                <a:cs typeface="Courier New" pitchFamily="49" charset="0"/>
              </a:rPr>
              <a:t>constructor</a:t>
            </a:r>
            <a:r>
              <a:rPr lang="en-US" sz="1800" b="1" dirty="0">
                <a:solidFill>
                  <a:srgbClr val="99FF99"/>
                </a:solidFill>
                <a:latin typeface="Courier New" pitchFamily="49" charset="0"/>
                <a:cs typeface="Courier New" pitchFamily="49" charset="0"/>
              </a:rPr>
              <a:t>() {</a:t>
            </a:r>
          </a:p>
          <a:p>
            <a:pPr>
              <a:buFontTx/>
              <a:buNone/>
            </a:pPr>
            <a:r>
              <a:rPr lang="en-US" sz="1800" b="1" dirty="0">
                <a:solidFill>
                  <a:srgbClr val="99FF99"/>
                </a:solidFill>
                <a:latin typeface="Courier New" pitchFamily="49" charset="0"/>
                <a:cs typeface="Courier New" pitchFamily="49" charset="0"/>
              </a:rPr>
              <a:t>        </a:t>
            </a:r>
            <a:r>
              <a:rPr lang="en-US" sz="1800" b="1" dirty="0" err="1">
                <a:solidFill>
                  <a:srgbClr val="99FF99"/>
                </a:solidFill>
                <a:latin typeface="Courier New" pitchFamily="49" charset="0"/>
                <a:cs typeface="Courier New" pitchFamily="49" charset="0"/>
              </a:rPr>
              <a:t>var</a:t>
            </a:r>
            <a:r>
              <a:rPr lang="en-US" sz="1800" b="1" dirty="0">
                <a:solidFill>
                  <a:srgbClr val="99FF99"/>
                </a:solidFill>
                <a:latin typeface="Courier New" pitchFamily="49" charset="0"/>
                <a:cs typeface="Courier New" pitchFamily="49" charset="0"/>
              </a:rPr>
              <a:t> that = </a:t>
            </a:r>
            <a:r>
              <a:rPr lang="en-US" sz="1800" b="1" dirty="0" err="1">
                <a:latin typeface="Courier New" pitchFamily="49" charset="0"/>
                <a:cs typeface="Courier New" pitchFamily="49" charset="0"/>
              </a:rPr>
              <a:t>Object</a:t>
            </a:r>
            <a:r>
              <a:rPr lang="en-US" sz="1800" b="1" dirty="0" err="1">
                <a:solidFill>
                  <a:srgbClr val="99FF99"/>
                </a:solidFill>
                <a:latin typeface="Courier New" pitchFamily="49" charset="0"/>
                <a:cs typeface="Courier New" pitchFamily="49" charset="0"/>
              </a:rPr>
              <a:t>.create</a:t>
            </a:r>
            <a:r>
              <a:rPr lang="en-US" sz="1800" b="1" dirty="0">
                <a:solidFill>
                  <a:srgbClr val="99FF99"/>
                </a:solidFill>
                <a:latin typeface="Courier New" pitchFamily="49" charset="0"/>
                <a:cs typeface="Courier New" pitchFamily="49" charset="0"/>
              </a:rPr>
              <a:t>(</a:t>
            </a:r>
            <a:r>
              <a:rPr lang="en-US" sz="1800" b="1" dirty="0">
                <a:solidFill>
                  <a:srgbClr val="FFFF99"/>
                </a:solidFill>
                <a:latin typeface="Courier New" pitchFamily="49" charset="0"/>
                <a:cs typeface="Courier New" pitchFamily="49" charset="0"/>
              </a:rPr>
              <a:t>prototype</a:t>
            </a:r>
            <a:r>
              <a:rPr lang="en-US" sz="1800" b="1" dirty="0">
                <a:solidFill>
                  <a:srgbClr val="99FF99"/>
                </a:solidFill>
                <a:latin typeface="Courier New" pitchFamily="49" charset="0"/>
                <a:cs typeface="Courier New" pitchFamily="49" charset="0"/>
              </a:rPr>
              <a:t>);</a:t>
            </a:r>
          </a:p>
          <a:p>
            <a:pPr>
              <a:buFontTx/>
              <a:buNone/>
            </a:pPr>
            <a:r>
              <a:rPr lang="en-US" sz="1800" b="1" dirty="0">
                <a:solidFill>
                  <a:srgbClr val="99FF99"/>
                </a:solidFill>
                <a:latin typeface="Courier New" pitchFamily="49" charset="0"/>
                <a:cs typeface="Courier New" pitchFamily="49" charset="0"/>
              </a:rPr>
              <a:t>        if (</a:t>
            </a:r>
            <a:r>
              <a:rPr lang="en-US" sz="1800" b="1" dirty="0" err="1">
                <a:solidFill>
                  <a:srgbClr val="99FF99"/>
                </a:solidFill>
                <a:latin typeface="Courier New" pitchFamily="49" charset="0"/>
                <a:cs typeface="Courier New" pitchFamily="49" charset="0"/>
              </a:rPr>
              <a:t>typeof</a:t>
            </a:r>
            <a:r>
              <a:rPr lang="en-US" sz="1800" b="1" dirty="0">
                <a:solidFill>
                  <a:srgbClr val="99FF99"/>
                </a:solidFill>
                <a:latin typeface="Courier New" pitchFamily="49" charset="0"/>
                <a:cs typeface="Courier New" pitchFamily="49" charset="0"/>
              </a:rPr>
              <a:t> </a:t>
            </a:r>
            <a:r>
              <a:rPr lang="en-US" sz="1800" b="1" dirty="0">
                <a:solidFill>
                  <a:srgbClr val="FFFF99"/>
                </a:solidFill>
                <a:latin typeface="Courier New" pitchFamily="49" charset="0"/>
                <a:cs typeface="Courier New" pitchFamily="49" charset="0"/>
              </a:rPr>
              <a:t>initializer</a:t>
            </a:r>
            <a:r>
              <a:rPr lang="en-US" sz="1800" b="1" dirty="0">
                <a:solidFill>
                  <a:srgbClr val="99FF99"/>
                </a:solidFill>
                <a:latin typeface="Courier New" pitchFamily="49" charset="0"/>
                <a:cs typeface="Courier New" pitchFamily="49" charset="0"/>
              </a:rPr>
              <a:t> === 'function') {</a:t>
            </a:r>
          </a:p>
          <a:p>
            <a:pPr>
              <a:buFontTx/>
              <a:buNone/>
            </a:pPr>
            <a:r>
              <a:rPr lang="en-US" sz="1800" b="1" dirty="0">
                <a:solidFill>
                  <a:srgbClr val="99FF99"/>
                </a:solidFill>
                <a:latin typeface="Courier New" pitchFamily="49" charset="0"/>
                <a:cs typeface="Courier New" pitchFamily="49" charset="0"/>
              </a:rPr>
              <a:t>            </a:t>
            </a:r>
            <a:r>
              <a:rPr lang="en-US" sz="1800" b="1" dirty="0" err="1">
                <a:solidFill>
                  <a:srgbClr val="FFFF99"/>
                </a:solidFill>
                <a:latin typeface="Courier New" pitchFamily="49" charset="0"/>
                <a:cs typeface="Courier New" pitchFamily="49" charset="0"/>
              </a:rPr>
              <a:t>initializer</a:t>
            </a:r>
            <a:r>
              <a:rPr lang="en-US" sz="1800" b="1" dirty="0" err="1">
                <a:solidFill>
                  <a:srgbClr val="99FF99"/>
                </a:solidFill>
                <a:latin typeface="Courier New" pitchFamily="49" charset="0"/>
                <a:cs typeface="Courier New" pitchFamily="49" charset="0"/>
              </a:rPr>
              <a:t>.apply</a:t>
            </a:r>
            <a:r>
              <a:rPr lang="en-US" sz="1800" b="1" dirty="0">
                <a:solidFill>
                  <a:srgbClr val="99FF99"/>
                </a:solidFill>
                <a:latin typeface="Courier New" pitchFamily="49" charset="0"/>
                <a:cs typeface="Courier New" pitchFamily="49" charset="0"/>
              </a:rPr>
              <a:t>(that, arguments);</a:t>
            </a:r>
          </a:p>
          <a:p>
            <a:pPr>
              <a:buFontTx/>
              <a:buNone/>
            </a:pPr>
            <a:r>
              <a:rPr lang="en-US" sz="1800" b="1" dirty="0">
                <a:solidFill>
                  <a:srgbClr val="99FF99"/>
                </a:solidFill>
                <a:latin typeface="Courier New" pitchFamily="49" charset="0"/>
                <a:cs typeface="Courier New" pitchFamily="49" charset="0"/>
              </a:rPr>
              <a:t>        }</a:t>
            </a:r>
          </a:p>
          <a:p>
            <a:pPr>
              <a:buFontTx/>
              <a:buNone/>
            </a:pPr>
            <a:r>
              <a:rPr lang="en-US" sz="1800" b="1" dirty="0">
                <a:solidFill>
                  <a:srgbClr val="99FF99"/>
                </a:solidFill>
                <a:latin typeface="Courier New" pitchFamily="49" charset="0"/>
                <a:cs typeface="Courier New" pitchFamily="49" charset="0"/>
              </a:rPr>
              <a:t>        return that;</a:t>
            </a:r>
          </a:p>
          <a:p>
            <a:pPr>
              <a:buFontTx/>
              <a:buNone/>
            </a:pPr>
            <a:r>
              <a:rPr lang="en-US" sz="1800" b="1" dirty="0">
                <a:solidFill>
                  <a:srgbClr val="99FF99"/>
                </a:solidFill>
                <a:latin typeface="Courier New" pitchFamily="49" charset="0"/>
                <a:cs typeface="Courier New" pitchFamily="49" charset="0"/>
              </a:rPr>
              <a:t>    }</a:t>
            </a: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a:t>
            </a:r>
          </a:p>
          <a:p>
            <a:pPr>
              <a:buFontTx/>
              <a:buNone/>
            </a:pPr>
            <a:r>
              <a:rPr lang="en-US" sz="1800" b="1" dirty="0">
                <a:solidFill>
                  <a:srgbClr val="FFFF99"/>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   </a:t>
            </a:r>
            <a:r>
              <a:rPr lang="en-US" sz="1800" b="1" dirty="0" err="1" smtClean="0">
                <a:solidFill>
                  <a:srgbClr val="FFFF99"/>
                </a:solidFill>
                <a:latin typeface="Courier New" pitchFamily="49" charset="0"/>
                <a:cs typeface="Courier New" pitchFamily="49" charset="0"/>
              </a:rPr>
              <a:t>constructor.prototype</a:t>
            </a:r>
            <a:r>
              <a:rPr lang="en-US" sz="1800" b="1" dirty="0" smtClean="0">
                <a:solidFill>
                  <a:srgbClr val="FFFF99"/>
                </a:solidFill>
                <a:latin typeface="Courier New" pitchFamily="49" charset="0"/>
                <a:cs typeface="Courier New" pitchFamily="49" charset="0"/>
              </a:rPr>
              <a:t> = prototype;</a:t>
            </a:r>
          </a:p>
          <a:p>
            <a:pPr>
              <a:buFontTx/>
              <a:buNone/>
            </a:pPr>
            <a:r>
              <a:rPr lang="en-US" sz="1800" b="1" dirty="0" smtClean="0">
                <a:solidFill>
                  <a:srgbClr val="FFFF99"/>
                </a:solidFill>
                <a:latin typeface="Courier New" pitchFamily="49" charset="0"/>
                <a:cs typeface="Courier New" pitchFamily="49" charset="0"/>
              </a:rPr>
              <a:t>    </a:t>
            </a:r>
            <a:r>
              <a:rPr lang="en-US" sz="1800" b="1" u="sng" dirty="0" err="1" smtClean="0">
                <a:solidFill>
                  <a:srgbClr val="FFFF99"/>
                </a:solidFill>
                <a:latin typeface="Courier New" pitchFamily="49" charset="0"/>
                <a:cs typeface="Courier New" pitchFamily="49" charset="0"/>
              </a:rPr>
              <a:t>prototype.constructor</a:t>
            </a:r>
            <a:r>
              <a:rPr lang="en-US" sz="1800" b="1" u="sng" dirty="0" smtClean="0">
                <a:solidFill>
                  <a:srgbClr val="FFFF99"/>
                </a:solidFill>
                <a:latin typeface="Courier New" pitchFamily="49" charset="0"/>
                <a:cs typeface="Courier New" pitchFamily="49" charset="0"/>
              </a:rPr>
              <a:t> = </a:t>
            </a:r>
            <a:r>
              <a:rPr lang="en-US" sz="1800" b="1" u="sng" dirty="0">
                <a:solidFill>
                  <a:srgbClr val="FFFF99"/>
                </a:solidFill>
                <a:latin typeface="Courier New" pitchFamily="49" charset="0"/>
                <a:cs typeface="Courier New" pitchFamily="49" charset="0"/>
              </a:rPr>
              <a:t>constructor;</a:t>
            </a:r>
            <a:endParaRPr lang="en-US" sz="1800" b="1" u="sng" dirty="0" smtClean="0">
              <a:solidFill>
                <a:srgbClr val="FFFF99"/>
              </a:solidFill>
              <a:latin typeface="Courier New" pitchFamily="49" charset="0"/>
              <a:cs typeface="Courier New" pitchFamily="49" charset="0"/>
            </a:endParaRPr>
          </a:p>
          <a:p>
            <a:pPr>
              <a:buFontTx/>
              <a:buNone/>
            </a:pPr>
            <a:r>
              <a:rPr lang="en-US" sz="1800" b="1" dirty="0" smtClean="0">
                <a:solidFill>
                  <a:srgbClr val="FFFF99"/>
                </a:solidFill>
                <a:latin typeface="Courier New" pitchFamily="49" charset="0"/>
                <a:cs typeface="Courier New" pitchFamily="49" charset="0"/>
              </a:rPr>
              <a:t>    return </a:t>
            </a:r>
            <a:r>
              <a:rPr lang="en-US" sz="1800" b="1" dirty="0">
                <a:solidFill>
                  <a:srgbClr val="FFFF99"/>
                </a:solidFill>
                <a:latin typeface="Courier New" pitchFamily="49" charset="0"/>
                <a:cs typeface="Courier New" pitchFamily="49" charset="0"/>
              </a:rPr>
              <a:t>constructor;</a:t>
            </a:r>
            <a:endParaRPr lang="en-US" sz="1800" b="1" dirty="0" smtClean="0">
              <a:solidFill>
                <a:srgbClr val="FFFF99"/>
              </a:solidFill>
              <a:latin typeface="Courier New" pitchFamily="49" charset="0"/>
              <a:cs typeface="Courier New" pitchFamily="49" charset="0"/>
            </a:endParaRPr>
          </a:p>
          <a:p>
            <a:pPr>
              <a:buFontTx/>
              <a:buNone/>
            </a:pPr>
            <a:r>
              <a:rPr lang="en-US" sz="1800" b="1" dirty="0" smtClean="0">
                <a:solidFill>
                  <a:srgbClr val="FFFF99"/>
                </a:solidFill>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as module</a:t>
            </a:r>
            <a:endParaRPr lang="en-US" dirty="0"/>
          </a:p>
        </p:txBody>
      </p:sp>
      <p:sp>
        <p:nvSpPr>
          <p:cNvPr id="3" name="Content Placeholder 2"/>
          <p:cNvSpPr>
            <a:spLocks noGrp="1"/>
          </p:cNvSpPr>
          <p:nvPr>
            <p:ph sz="half" idx="1"/>
          </p:nvPr>
        </p:nvSpPr>
        <p:spPr/>
        <p:txBody>
          <a:bodyPr/>
          <a:lstStyle/>
          <a:p>
            <a:pPr marL="0" indent="0">
              <a:buNone/>
            </a:pPr>
            <a:endParaRPr lang="en-US" b="1" dirty="0" smtClean="0">
              <a:latin typeface="Courier New" pitchFamily="49" charset="0"/>
              <a:cs typeface="Courier New" pitchFamily="49" charset="0"/>
            </a:endParaRPr>
          </a:p>
          <a:p>
            <a:pPr marL="0" indent="0">
              <a:buNone/>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p>
          <a:p>
            <a:pPr marL="0" indent="0">
              <a:buNone/>
            </a:pPr>
            <a:r>
              <a:rPr lang="en-US" b="1" dirty="0" smtClean="0">
                <a:latin typeface="Courier New" pitchFamily="49" charset="0"/>
                <a:cs typeface="Courier New" pitchFamily="49" charset="0"/>
              </a:rPr>
              <a:t>function …</a:t>
            </a:r>
          </a:p>
          <a:p>
            <a:pPr marL="0" indent="0">
              <a:buNone/>
            </a:pPr>
            <a:r>
              <a:rPr lang="en-US" b="1" dirty="0" smtClean="0">
                <a:latin typeface="Courier New" pitchFamily="49" charset="0"/>
                <a:cs typeface="Courier New" pitchFamily="49" charset="0"/>
              </a:rPr>
              <a:t>function …</a:t>
            </a:r>
            <a:endParaRPr lang="en-US" b="1" dirty="0">
              <a:latin typeface="Courier New" pitchFamily="49" charset="0"/>
              <a:cs typeface="Courier New" pitchFamily="49" charset="0"/>
            </a:endParaRPr>
          </a:p>
        </p:txBody>
      </p:sp>
      <p:sp>
        <p:nvSpPr>
          <p:cNvPr id="4" name="Content Placeholder 3"/>
          <p:cNvSpPr>
            <a:spLocks noGrp="1"/>
          </p:cNvSpPr>
          <p:nvPr>
            <p:ph sz="half" idx="2"/>
          </p:nvPr>
        </p:nvSpPr>
        <p:spPr/>
        <p:txBody>
          <a:bodyPr/>
          <a:lstStyle/>
          <a:p>
            <a:pPr marL="0" indent="0">
              <a:buNone/>
            </a:pPr>
            <a:r>
              <a:rPr lang="en-US" b="1" dirty="0" smtClean="0">
                <a:latin typeface="Courier New" pitchFamily="49" charset="0"/>
                <a:cs typeface="Courier New" pitchFamily="49" charset="0"/>
              </a:rPr>
              <a:t>(</a:t>
            </a:r>
            <a:r>
              <a:rPr lang="en-US" b="1" dirty="0" smtClean="0">
                <a:solidFill>
                  <a:srgbClr val="FFFF99"/>
                </a:solidFill>
                <a:latin typeface="Courier New" pitchFamily="49" charset="0"/>
                <a:cs typeface="Courier New" pitchFamily="49" charset="0"/>
              </a:rPr>
              <a:t>function () {</a:t>
            </a:r>
          </a:p>
          <a:p>
            <a:pPr marL="0" indent="0">
              <a:buNone/>
            </a:pPr>
            <a:r>
              <a:rPr lang="en-US" b="1" dirty="0" smtClean="0">
                <a:solidFill>
                  <a:srgbClr val="FFFF99"/>
                </a:solidFill>
                <a:latin typeface="Courier New" pitchFamily="49" charset="0"/>
                <a:cs typeface="Courier New" pitchFamily="49" charset="0"/>
              </a:rPr>
              <a:t>    </a:t>
            </a:r>
            <a:r>
              <a:rPr lang="en-US" b="1" dirty="0" err="1" smtClean="0">
                <a:solidFill>
                  <a:srgbClr val="FFFF99"/>
                </a:solidFill>
                <a:latin typeface="Courier New" pitchFamily="49" charset="0"/>
                <a:cs typeface="Courier New" pitchFamily="49" charset="0"/>
              </a:rPr>
              <a:t>var</a:t>
            </a:r>
            <a:r>
              <a:rPr lang="en-US" b="1" dirty="0" smtClean="0">
                <a:solidFill>
                  <a:srgbClr val="FFFF99"/>
                </a:solidFill>
                <a:latin typeface="Courier New" pitchFamily="49" charset="0"/>
                <a:cs typeface="Courier New" pitchFamily="49" charset="0"/>
              </a:rPr>
              <a:t> </a:t>
            </a:r>
            <a:r>
              <a:rPr lang="en-US" b="1" dirty="0">
                <a:solidFill>
                  <a:srgbClr val="FFFF99"/>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    </a:t>
            </a:r>
            <a:r>
              <a:rPr lang="en-US" b="1" dirty="0" smtClean="0">
                <a:solidFill>
                  <a:srgbClr val="CCFFCC"/>
                </a:solidFill>
                <a:latin typeface="Courier New" pitchFamily="49" charset="0"/>
                <a:cs typeface="Courier New" pitchFamily="49" charset="0"/>
              </a:rPr>
              <a:t>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CCFFCC"/>
                </a:solidFill>
                <a:latin typeface="Courier New" pitchFamily="49" charset="0"/>
                <a:cs typeface="Courier New" pitchFamily="49" charset="0"/>
              </a:rPr>
              <a:t>    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79365313"/>
      </p:ext>
    </p:extLst>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 Module Pattern</a:t>
            </a:r>
          </a:p>
        </p:txBody>
      </p:sp>
      <p:sp>
        <p:nvSpPr>
          <p:cNvPr id="58371" name="Rectangle 3"/>
          <p:cNvSpPr>
            <a:spLocks noGrp="1" noChangeArrowheads="1"/>
          </p:cNvSpPr>
          <p:nvPr>
            <p:ph type="body" idx="1"/>
          </p:nvPr>
        </p:nvSpPr>
        <p:spPr/>
        <p:txBody>
          <a:bodyPr/>
          <a:lstStyle/>
          <a:p>
            <a:pPr>
              <a:lnSpc>
                <a:spcPct val="80000"/>
              </a:lnSpc>
              <a:buFontTx/>
              <a:buNone/>
            </a:pPr>
            <a:r>
              <a:rPr lang="en-US" sz="2000" b="1" dirty="0" err="1" smtClean="0">
                <a:latin typeface="Courier New" pitchFamily="49" charset="0"/>
              </a:rPr>
              <a:t>var</a:t>
            </a:r>
            <a:r>
              <a:rPr lang="en-US" sz="2000" b="1" dirty="0" smtClean="0">
                <a:latin typeface="Courier New" pitchFamily="49" charset="0"/>
              </a:rPr>
              <a:t> singleton =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var</a:t>
            </a: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a:t>
            </a: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privateFunction</a:t>
            </a:r>
            <a:r>
              <a:rPr lang="en-US" sz="2000" b="1" dirty="0" smtClean="0">
                <a:solidFill>
                  <a:srgbClr val="CCFFCC"/>
                </a:solidFill>
                <a:latin typeface="Courier New" pitchFamily="49" charset="0"/>
              </a:rPr>
              <a:t>(x)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firstMethod</a:t>
            </a: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 (a, b)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FFFF99"/>
                </a:solidFill>
                <a:latin typeface="Courier New" pitchFamily="49" charset="0"/>
              </a:rPr>
              <a:t>secondMethod</a:t>
            </a: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function (c)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FFFF99"/>
                </a:solidFill>
                <a:latin typeface="Courier New" pitchFamily="49" charset="0"/>
              </a:rPr>
              <a:t>privateFunction</a:t>
            </a:r>
            <a:r>
              <a:rPr lang="en-US" sz="2000" b="1" dirty="0" smtClean="0">
                <a:solidFill>
                  <a:srgbClr val="FFFF99"/>
                </a:solidFill>
                <a:latin typeface="Courier New" pitchFamily="49" charset="0"/>
              </a:rPr>
              <a:t>()</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a:t>
            </a:r>
            <a:r>
              <a:rPr lang="en-US" sz="2000" b="1" dirty="0"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A Module Pattern</a:t>
            </a:r>
          </a:p>
        </p:txBody>
      </p:sp>
      <p:sp>
        <p:nvSpPr>
          <p:cNvPr id="59395" name="Rectangle 3"/>
          <p:cNvSpPr>
            <a:spLocks noGrp="1" noChangeArrowheads="1"/>
          </p:cNvSpPr>
          <p:nvPr>
            <p:ph type="body" idx="1"/>
          </p:nvPr>
        </p:nvSpPr>
        <p:spPr/>
        <p:txBody>
          <a:bodyPr/>
          <a:lstStyle/>
          <a:p>
            <a:pPr>
              <a:lnSpc>
                <a:spcPct val="80000"/>
              </a:lnSpc>
              <a:buFontTx/>
              <a:buNone/>
            </a:pPr>
            <a:r>
              <a:rPr lang="en-US" sz="2000" b="1" dirty="0" smtClean="0">
                <a:latin typeface="Courier New" pitchFamily="49" charset="0"/>
              </a:rPr>
              <a:t>(</a:t>
            </a:r>
            <a:r>
              <a:rPr lang="en-US" sz="2000" b="1" dirty="0">
                <a:solidFill>
                  <a:srgbClr val="FFFF99"/>
                </a:solidFill>
                <a:latin typeface="Courier New" pitchFamily="49" charset="0"/>
              </a:rPr>
              <a:t>function () {</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var</a:t>
            </a:r>
            <a:r>
              <a:rPr lang="en-US" sz="2000" b="1" dirty="0">
                <a:solidFill>
                  <a:srgbClr val="FFFF99"/>
                </a:solidFill>
                <a:latin typeface="Courier New" pitchFamily="49" charset="0"/>
              </a:rPr>
              <a:t> </a:t>
            </a:r>
            <a:r>
              <a:rPr lang="en-US" sz="2000" b="1" dirty="0" err="1">
                <a:solidFill>
                  <a:srgbClr val="FFFF99"/>
                </a:solidFill>
                <a:latin typeface="Courier New" pitchFamily="49" charset="0"/>
              </a:rPr>
              <a:t>privateVariable</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a:t>
            </a:r>
            <a:r>
              <a:rPr lang="en-US" sz="2000" b="1" dirty="0">
                <a:solidFill>
                  <a:srgbClr val="FFFF99"/>
                </a:solidFill>
                <a:latin typeface="Courier New" pitchFamily="49" charset="0"/>
              </a:rPr>
              <a:t> </a:t>
            </a:r>
            <a:r>
              <a:rPr lang="en-US" sz="2000" b="1" dirty="0" err="1">
                <a:solidFill>
                  <a:srgbClr val="FFFF99"/>
                </a:solidFill>
                <a:latin typeface="Courier New" pitchFamily="49" charset="0"/>
              </a:rPr>
              <a:t>privateFunction</a:t>
            </a:r>
            <a:r>
              <a:rPr lang="en-US" sz="2000" b="1" dirty="0">
                <a:solidFill>
                  <a:srgbClr val="CCFFCC"/>
                </a:solidFill>
                <a:latin typeface="Courier New" pitchFamily="49" charset="0"/>
              </a:rPr>
              <a:t>(x) {</a:t>
            </a:r>
          </a:p>
          <a:p>
            <a:pPr>
              <a:lnSpc>
                <a:spcPct val="80000"/>
              </a:lnSpc>
              <a:buFontTx/>
              <a:buNone/>
            </a:pPr>
            <a:r>
              <a:rPr lang="en-US" sz="2000" b="1" dirty="0">
                <a:solidFill>
                  <a:srgbClr val="CCFFCC"/>
                </a:solidFill>
                <a:latin typeface="Courier New" pitchFamily="49" charset="0"/>
              </a:rPr>
              <a:t>        ...</a:t>
            </a:r>
            <a:r>
              <a:rPr lang="en-US" sz="2000" b="1" dirty="0" err="1">
                <a:solidFill>
                  <a:srgbClr val="FFFF99"/>
                </a:solidFill>
                <a:latin typeface="Courier New" pitchFamily="49" charset="0"/>
              </a:rPr>
              <a:t>privateVariable</a:t>
            </a:r>
            <a:r>
              <a:rPr lang="en-US" sz="2000" b="1" dirty="0">
                <a:solidFill>
                  <a:srgbClr val="CCFFCC"/>
                </a:solidFill>
                <a:latin typeface="Courier New" pitchFamily="49" charset="0"/>
              </a:rPr>
              <a:t>...</a:t>
            </a:r>
          </a:p>
          <a:p>
            <a:pPr>
              <a:lnSpc>
                <a:spcPct val="80000"/>
              </a:lnSpc>
              <a:buFontTx/>
              <a:buNone/>
            </a:pPr>
            <a:r>
              <a:rPr lang="en-US" sz="2000" b="1" dirty="0">
                <a:solidFill>
                  <a:srgbClr val="CCFFCC"/>
                </a:solidFill>
                <a:latin typeface="Courier New" pitchFamily="49" charset="0"/>
              </a:rPr>
              <a:t>    }</a:t>
            </a:r>
          </a:p>
          <a:p>
            <a:pPr>
              <a:lnSpc>
                <a:spcPct val="80000"/>
              </a:lnSpc>
              <a:buFontTx/>
              <a:buNone/>
            </a:pPr>
            <a:r>
              <a:rPr lang="en-US" sz="2000" b="1" dirty="0">
                <a:solidFill>
                  <a:srgbClr val="FFFF99"/>
                </a:solidFill>
                <a:latin typeface="Courier New" pitchFamily="49" charset="0"/>
              </a:rPr>
              <a:t> </a:t>
            </a:r>
            <a:r>
              <a:rPr lang="en-US" sz="2000" b="1" dirty="0" smtClean="0">
                <a:solidFill>
                  <a:srgbClr val="FFFF99"/>
                </a:solidFill>
                <a:latin typeface="Courier New" pitchFamily="49" charset="0"/>
              </a:rPr>
              <a:t>   </a:t>
            </a:r>
            <a:r>
              <a:rPr lang="en-US" sz="2000" b="1" dirty="0" err="1" smtClean="0">
                <a:latin typeface="Courier New" pitchFamily="49" charset="0"/>
              </a:rPr>
              <a:t>GLOBAL</a:t>
            </a:r>
            <a:r>
              <a:rPr lang="en-US" sz="2000" b="1" dirty="0" err="1" smtClean="0">
                <a:solidFill>
                  <a:srgbClr val="FFFF99"/>
                </a:solidFill>
                <a:latin typeface="Courier New" pitchFamily="49" charset="0"/>
              </a:rPr>
              <a:t>.methodical</a:t>
            </a:r>
            <a:r>
              <a:rPr lang="en-US" sz="2000" b="1" dirty="0" smtClean="0">
                <a:solidFill>
                  <a:srgbClr val="FFFF99"/>
                </a:solidFill>
                <a:latin typeface="Courier New" pitchFamily="49" charset="0"/>
              </a:rPr>
              <a:t> </a:t>
            </a:r>
            <a:r>
              <a:rPr lang="en-US" sz="2000" b="1" dirty="0">
                <a:solidFill>
                  <a:srgbClr val="FFFF99"/>
                </a:solidFill>
                <a:latin typeface="Courier New" pitchFamily="49" charset="0"/>
              </a:rPr>
              <a:t>=</a:t>
            </a:r>
            <a:r>
              <a:rPr lang="en-US" sz="2000" b="1" dirty="0" smtClean="0">
                <a:solidFill>
                  <a:srgbClr val="FFFF99"/>
                </a:solidFill>
                <a:latin typeface="Courier New" pitchFamily="49" charset="0"/>
              </a:rPr>
              <a:t> </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firstMethod</a:t>
            </a: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 (a, b) {</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r>
              <a:rPr lang="en-US" sz="2000" b="1" dirty="0" err="1">
                <a:solidFill>
                  <a:srgbClr val="FFFF99"/>
                </a:solidFill>
                <a:latin typeface="Courier New" pitchFamily="49" charset="0"/>
              </a:rPr>
              <a:t>privateVariable</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err="1">
                <a:solidFill>
                  <a:srgbClr val="FFFF99"/>
                </a:solidFill>
                <a:latin typeface="Courier New" pitchFamily="49" charset="0"/>
              </a:rPr>
              <a:t>secondMethod</a:t>
            </a:r>
            <a:r>
              <a:rPr lang="en-US" sz="2000" b="1" dirty="0">
                <a:solidFill>
                  <a:srgbClr val="FFFF99"/>
                </a:solidFill>
                <a:latin typeface="Courier New" pitchFamily="49" charset="0"/>
              </a:rPr>
              <a:t>: </a:t>
            </a:r>
            <a:r>
              <a:rPr lang="en-US" sz="2000" b="1" dirty="0">
                <a:solidFill>
                  <a:srgbClr val="CCFFCC"/>
                </a:solidFill>
                <a:latin typeface="Courier New" pitchFamily="49" charset="0"/>
              </a:rPr>
              <a:t>function (c) {</a:t>
            </a:r>
          </a:p>
          <a:p>
            <a:pPr>
              <a:lnSpc>
                <a:spcPct val="80000"/>
              </a:lnSpc>
              <a:buFontTx/>
              <a:buNone/>
            </a:pPr>
            <a:r>
              <a:rPr lang="en-US" sz="2000" b="1" dirty="0">
                <a:solidFill>
                  <a:srgbClr val="CCFFCC"/>
                </a:solidFill>
                <a:latin typeface="Courier New" pitchFamily="49" charset="0"/>
              </a:rPr>
              <a:t>            ...</a:t>
            </a:r>
            <a:r>
              <a:rPr lang="en-US" sz="2000" b="1" dirty="0" err="1">
                <a:solidFill>
                  <a:srgbClr val="FFFF99"/>
                </a:solidFill>
                <a:latin typeface="Courier New" pitchFamily="49" charset="0"/>
              </a:rPr>
              <a:t>privateFunction</a:t>
            </a:r>
            <a:r>
              <a:rPr lang="en-US" sz="2000" b="1" dirty="0">
                <a:solidFill>
                  <a:srgbClr val="FFFF99"/>
                </a:solidFill>
                <a:latin typeface="Courier New" pitchFamily="49" charset="0"/>
              </a:rPr>
              <a:t>()</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p>
          <a:p>
            <a:pPr>
              <a:lnSpc>
                <a:spcPct val="80000"/>
              </a:lnSpc>
              <a:buFontTx/>
              <a:buNone/>
            </a:pPr>
            <a:r>
              <a:rPr lang="en-US" sz="2000" b="1" dirty="0">
                <a:solidFill>
                  <a:srgbClr val="FFFF99"/>
                </a:solidFill>
                <a:latin typeface="Courier New" pitchFamily="49" charset="0"/>
              </a:rPr>
              <a:t>}()</a:t>
            </a:r>
            <a:r>
              <a:rPr lang="en-US" sz="2000" b="1" dirty="0">
                <a:latin typeface="Courier New" pitchFamily="49" charset="0"/>
              </a:rPr>
              <a:t>);</a:t>
            </a:r>
            <a:endParaRPr lang="en-US" sz="2000" b="1" dirty="0" smtClean="0">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en-US" sz="4000" smtClean="0"/>
              <a:t>Module pattern is easily transformed into a powerful constructor pattern.</a:t>
            </a:r>
          </a:p>
        </p:txBody>
      </p:sp>
      <p:sp>
        <p:nvSpPr>
          <p:cNvPr id="61443" name="Rectangle 5"/>
          <p:cNvSpPr>
            <a:spLocks noGrp="1" noChangeArrowheads="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Power Constructors</a:t>
            </a:r>
          </a:p>
        </p:txBody>
      </p:sp>
      <p:sp>
        <p:nvSpPr>
          <p:cNvPr id="62467"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a:t>
            </a:r>
          </a:p>
          <a:p>
            <a:pPr marL="990600" lvl="1" indent="-533400">
              <a:buFontTx/>
              <a:buChar char="•"/>
            </a:pPr>
            <a:r>
              <a:rPr lang="en-US" b="1" smtClean="0">
                <a:latin typeface="Courier New" pitchFamily="49" charset="0"/>
              </a:rPr>
              <a:t>new</a:t>
            </a:r>
          </a:p>
          <a:p>
            <a:pPr marL="990600" lvl="1" indent="-533400">
              <a:buFontTx/>
              <a:buChar char="•"/>
            </a:pPr>
            <a:r>
              <a:rPr lang="en-US" b="1" smtClean="0">
                <a:latin typeface="Courier New" pitchFamily="49" charset="0"/>
              </a:rPr>
              <a:t>Object.create</a:t>
            </a:r>
          </a:p>
          <a:p>
            <a:pPr marL="990600" lvl="1" indent="-533400">
              <a:buFontTx/>
              <a:buChar char="•"/>
            </a:pPr>
            <a:r>
              <a:rPr lang="en-US" smtClean="0"/>
              <a:t>call another power constructor</a:t>
            </a: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function statement</a:t>
            </a:r>
          </a:p>
        </p:txBody>
      </p:sp>
      <p:sp>
        <p:nvSpPr>
          <p:cNvPr id="11267"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mandatory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Power Constructors</a:t>
            </a:r>
          </a:p>
        </p:txBody>
      </p:sp>
      <p:sp>
        <p:nvSpPr>
          <p:cNvPr id="63491"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p:txBody>
      </p:sp>
    </p:spTree>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Power Constructors</a:t>
            </a:r>
          </a:p>
        </p:txBody>
      </p:sp>
      <p:sp>
        <p:nvSpPr>
          <p:cNvPr id="64515"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p:txBody>
      </p:sp>
    </p:spTree>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Power Constructors</a:t>
            </a:r>
          </a:p>
        </p:txBody>
      </p:sp>
      <p:sp>
        <p:nvSpPr>
          <p:cNvPr id="65539"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a:p>
            <a:pPr marL="609600" indent="-609600">
              <a:buFontTx/>
              <a:buAutoNum type="arabicPeriod"/>
            </a:pPr>
            <a:r>
              <a:rPr lang="en-US" smtClean="0"/>
              <a:t>Return the object.</a:t>
            </a:r>
          </a:p>
        </p:txBody>
      </p:sp>
    </p:spTree>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Step One</a:t>
            </a:r>
          </a:p>
        </p:txBody>
      </p:sp>
      <p:sp>
        <p:nvSpPr>
          <p:cNvPr id="66563" name="Rectangle 3"/>
          <p:cNvSpPr>
            <a:spLocks noGrp="1" noChangeArrowheads="1"/>
          </p:cNvSpPr>
          <p:nvPr>
            <p:ph type="body" idx="1"/>
          </p:nvPr>
        </p:nvSpPr>
        <p:spPr/>
        <p:txBody>
          <a:bodyPr/>
          <a:lstStyle/>
          <a:p>
            <a:pPr>
              <a:spcBef>
                <a:spcPct val="0"/>
              </a:spcBef>
              <a:buFontTx/>
              <a:buNone/>
            </a:pPr>
            <a:r>
              <a:rPr lang="en-US" b="1" dirty="0" smtClean="0">
                <a:solidFill>
                  <a:srgbClr val="CCFFCC"/>
                </a:solidFill>
                <a:latin typeface="Courier New" pitchFamily="49" charset="0"/>
              </a:rPr>
              <a:t>function</a:t>
            </a:r>
            <a:r>
              <a:rPr lang="en-US" b="1" dirty="0" smtClean="0">
                <a:latin typeface="Courier New" pitchFamily="49" charset="0"/>
              </a:rPr>
              <a:t> </a:t>
            </a:r>
            <a:r>
              <a:rPr lang="en-US" b="1" dirty="0" smtClean="0">
                <a:latin typeface="Courier New" pitchFamily="49" charset="0"/>
              </a:rPr>
              <a:t>constructor</a:t>
            </a:r>
            <a:r>
              <a:rPr lang="en-US" b="1" dirty="0" smtClean="0">
                <a:solidFill>
                  <a:srgbClr val="CCFFCC"/>
                </a:solidFill>
                <a:latin typeface="Courier New" pitchFamily="49" charset="0"/>
              </a:rPr>
              <a:t>(spec) </a:t>
            </a:r>
            <a:r>
              <a:rPr lang="en-US" b="1" dirty="0" smtClean="0">
                <a:solidFill>
                  <a:srgbClr val="CCFFCC"/>
                </a:solidFill>
                <a:latin typeface="Courier New" pitchFamily="49" charset="0"/>
              </a:rPr>
              <a:t>{</a:t>
            </a:r>
          </a:p>
          <a:p>
            <a:pPr>
              <a:spcBef>
                <a:spcPct val="0"/>
              </a:spcBef>
              <a:buFontTx/>
              <a:buNone/>
            </a:pP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var</a:t>
            </a:r>
            <a:r>
              <a:rPr lang="en-US" b="1" dirty="0" smtClean="0">
                <a:solidFill>
                  <a:srgbClr val="CCFFCC"/>
                </a:solidFill>
                <a:latin typeface="Courier New" pitchFamily="49" charset="0"/>
              </a:rPr>
              <a:t> that = </a:t>
            </a:r>
            <a:r>
              <a:rPr lang="en-US" b="1" dirty="0" err="1" smtClean="0">
                <a:latin typeface="Courier New" pitchFamily="49" charset="0"/>
              </a:rPr>
              <a:t>otherMaker</a:t>
            </a:r>
            <a:r>
              <a:rPr lang="en-US" b="1" dirty="0" smtClean="0">
                <a:solidFill>
                  <a:srgbClr val="CCFFCC"/>
                </a:solidFill>
                <a:latin typeface="Courier New" pitchFamily="49" charset="0"/>
              </a:rPr>
              <a:t>(spec);</a:t>
            </a:r>
            <a:endParaRPr lang="en-US" b="1" dirty="0" smtClean="0">
              <a:solidFill>
                <a:srgbClr val="CCFFCC"/>
              </a:solidFill>
              <a:latin typeface="Courier New" pitchFamily="49" charset="0"/>
            </a:endParaRPr>
          </a:p>
          <a:p>
            <a:pPr>
              <a:spcBef>
                <a:spcPct val="0"/>
              </a:spcBef>
              <a:buFontTx/>
              <a:buNone/>
            </a:pPr>
            <a:r>
              <a:rPr lang="en-US" b="1" dirty="0" smtClean="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Step Two</a:t>
            </a:r>
          </a:p>
        </p:txBody>
      </p:sp>
      <p:sp>
        <p:nvSpPr>
          <p:cNvPr id="67587" name="Rectangle 3"/>
          <p:cNvSpPr>
            <a:spLocks noGrp="1" noChangeArrowheads="1"/>
          </p:cNvSpPr>
          <p:nvPr>
            <p:ph type="body" idx="1"/>
          </p:nvPr>
        </p:nvSpPr>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member;</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Step Three</a:t>
            </a:r>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endParaRPr lang="en-US" b="1" dirty="0">
              <a:solidFill>
                <a:srgbClr val="CCFFCC"/>
              </a:solidFill>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Step </a:t>
            </a:r>
            <a:r>
              <a:rPr lang="en-US" dirty="0" smtClean="0"/>
              <a:t>Four</a:t>
            </a:r>
            <a:endParaRPr lang="en-US" dirty="0" smtClean="0"/>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return that;</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endParaRPr lang="en-US" b="1" dirty="0">
              <a:solidFill>
                <a:srgbClr val="CCFFCC"/>
              </a:solidFill>
              <a:latin typeface="Courier New" pitchFamily="49" charset="0"/>
            </a:endParaRPr>
          </a:p>
        </p:txBody>
      </p:sp>
    </p:spTree>
    <p:extLst>
      <p:ext uri="{BB962C8B-B14F-4D97-AF65-F5344CB8AC3E}">
        <p14:creationId xmlns:p14="http://schemas.microsoft.com/office/powerpoint/2010/main" val="3636757066"/>
      </p:ext>
    </p:extLst>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Pseudoclassical Inheritance</a:t>
            </a:r>
          </a:p>
        </p:txBody>
      </p:sp>
      <p:sp>
        <p:nvSpPr>
          <p:cNvPr id="70659" name="Content Placeholder 2"/>
          <p:cNvSpPr>
            <a:spLocks noGrp="1"/>
          </p:cNvSpPr>
          <p:nvPr>
            <p:ph idx="1"/>
          </p:nvPr>
        </p:nvSpPr>
        <p:spPr/>
        <p:txBody>
          <a:bodyPr/>
          <a:lstStyle/>
          <a:p>
            <a:pPr>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Gizmo.prototype.toString</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buFontTx/>
              <a:buNone/>
            </a:pPr>
            <a:r>
              <a:rPr lang="en-US" sz="2000" b="1" dirty="0" smtClean="0">
                <a:solidFill>
                  <a:srgbClr val="CCFFCC"/>
                </a:solidFill>
                <a:latin typeface="Courier New" pitchFamily="49" charset="0"/>
              </a:rPr>
              <a:t>    return "gizmo " + this.id;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b="1" dirty="0" smtClean="0">
              <a:latin typeface="Courier New" pitchFamily="49" charset="0"/>
            </a:endParaRPr>
          </a:p>
          <a:p>
            <a:pPr>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Hoozit.prototype</a:t>
            </a:r>
            <a:r>
              <a:rPr lang="en-US" sz="2000" b="1" dirty="0" smtClean="0">
                <a:latin typeface="Courier New" pitchFamily="49" charset="0"/>
              </a:rPr>
              <a:t> = new Gizmo();</a:t>
            </a:r>
          </a:p>
          <a:p>
            <a:pPr>
              <a:buFontTx/>
              <a:buNone/>
            </a:pPr>
            <a:r>
              <a:rPr lang="en-US" sz="2000" b="1" dirty="0" err="1" smtClean="0">
                <a:latin typeface="Courier New" pitchFamily="49" charset="0"/>
              </a:rPr>
              <a:t>Hoozit.prototype.test</a:t>
            </a:r>
            <a:r>
              <a:rPr lang="en-US" sz="2000" b="1" dirty="0" smtClean="0">
                <a:latin typeface="Courier New" pitchFamily="49" charset="0"/>
              </a:rPr>
              <a:t> = </a:t>
            </a:r>
            <a:r>
              <a:rPr lang="en-US" sz="2000" b="1" dirty="0" smtClean="0">
                <a:solidFill>
                  <a:srgbClr val="CCFFCC"/>
                </a:solidFill>
                <a:latin typeface="Courier New" pitchFamily="49" charset="0"/>
              </a:rPr>
              <a:t>function (id) {</a:t>
            </a:r>
          </a:p>
          <a:p>
            <a:pPr>
              <a:buFontTx/>
              <a:buNone/>
            </a:pPr>
            <a:r>
              <a:rPr lang="en-US" sz="2000" b="1" dirty="0" smtClean="0">
                <a:solidFill>
                  <a:srgbClr val="CCFFCC"/>
                </a:solidFill>
                <a:latin typeface="Courier New" pitchFamily="49" charset="0"/>
              </a:rPr>
              <a:t>    return this.id === 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Functional Inheritance</a:t>
            </a:r>
          </a:p>
        </p:txBody>
      </p:sp>
      <p:sp>
        <p:nvSpPr>
          <p:cNvPr id="71683"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id: 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this.id;</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ECFF"/>
                </a:solidFill>
                <a:latin typeface="Courier New" pitchFamily="49" charset="0"/>
              </a:rPr>
              <a:t>};</a:t>
            </a:r>
          </a:p>
          <a:p>
            <a:pPr>
              <a:lnSpc>
                <a:spcPct val="80000"/>
              </a:lnSpc>
              <a:buFontTx/>
              <a:buNone/>
            </a:pPr>
            <a:r>
              <a:rPr lang="en-US" sz="2000" b="1" dirty="0" smtClean="0">
                <a:solidFill>
                  <a:srgbClr val="CCECFF"/>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a:t>
            </a:r>
            <a:r>
              <a:rPr lang="en-US" sz="2000" b="1" dirty="0" smtClean="0">
                <a:solidFill>
                  <a:srgbClr val="CCECFF"/>
                </a:solidFill>
                <a:latin typeface="Courier New" pitchFamily="49" charset="0"/>
              </a:rPr>
              <a:t>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this.id;</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Privacy</a:t>
            </a:r>
          </a:p>
        </p:txBody>
      </p:sp>
      <p:sp>
        <p:nvSpPr>
          <p:cNvPr id="72707"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 </a:t>
            </a:r>
            <a:r>
              <a:rPr lang="en-US" sz="2000" b="1" dirty="0" smtClean="0">
                <a:latin typeface="Courier New" pitchFamily="49" charset="0"/>
              </a:rPr>
              <a:t>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latin typeface="Courier New" pitchFamily="49" charset="0"/>
                <a:cs typeface="Courier New" pitchFamily="49" charset="0"/>
              </a:rPr>
              <a:t>function</a:t>
            </a:r>
            <a:r>
              <a:rPr lang="en-US" dirty="0" smtClean="0"/>
              <a:t> statement</a:t>
            </a:r>
          </a:p>
        </p:txBody>
      </p:sp>
      <p:sp>
        <p:nvSpPr>
          <p:cNvPr id="12291" name="Rectangle 3"/>
          <p:cNvSpPr>
            <a:spLocks noGrp="1" noChangeArrowheads="1"/>
          </p:cNvSpPr>
          <p:nvPr>
            <p:ph type="body" idx="1"/>
          </p:nvPr>
        </p:nvSpPr>
        <p:spPr/>
        <p:txBody>
          <a:bodyPr>
            <a:normAutofit fontScale="92500"/>
          </a:bodyPr>
          <a:lstStyle/>
          <a:p>
            <a:pPr eaLnBrk="1" hangingPunct="1">
              <a:defRPr/>
            </a:pPr>
            <a:r>
              <a:rPr lang="en-US" dirty="0" smtClean="0"/>
              <a:t>The </a:t>
            </a:r>
            <a:r>
              <a:rPr lang="en-US" b="1" dirty="0" smtClean="0">
                <a:latin typeface="Courier New" pitchFamily="49" charset="0"/>
                <a:cs typeface="Courier New" pitchFamily="49" charset="0"/>
              </a:rPr>
              <a:t>function</a:t>
            </a:r>
            <a:r>
              <a:rPr lang="en-US" dirty="0" smtClean="0"/>
              <a:t> statement is a short-hand for a </a:t>
            </a:r>
            <a:r>
              <a:rPr lang="en-US" b="1" dirty="0" err="1" smtClean="0">
                <a:latin typeface="Courier New" pitchFamily="49" charset="0"/>
              </a:rPr>
              <a:t>var</a:t>
            </a:r>
            <a:r>
              <a:rPr lang="en-US" dirty="0" smtClean="0"/>
              <a:t> statement with a function value.</a:t>
            </a:r>
            <a:endParaRPr lang="en-US" b="1" dirty="0" smtClean="0">
              <a:latin typeface="Courier New" pitchFamily="49" charset="0"/>
            </a:endParaRPr>
          </a:p>
          <a:p>
            <a:pPr eaLnBrk="1" hangingPunct="1">
              <a:buFontTx/>
              <a:buNone/>
              <a:defRPr/>
            </a:pPr>
            <a:r>
              <a:rPr lang="en-US" b="1" dirty="0" smtClean="0">
                <a:latin typeface="Courier New" pitchFamily="49" charset="0"/>
              </a:rPr>
              <a:t>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which further 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undefined;</a:t>
            </a:r>
          </a:p>
          <a:p>
            <a:pPr eaLnBrk="1" hangingPunct="1">
              <a:buFontTx/>
              <a:buNone/>
              <a:defRPr/>
            </a:pP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The assignment of the function is also hoisted.</a:t>
            </a:r>
          </a:p>
        </p:txBody>
      </p:sp>
    </p:spTree>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04800"/>
            <a:ext cx="8610600" cy="6324600"/>
          </a:xfrm>
        </p:spPr>
        <p:txBody>
          <a:bodyPr anchor="ctr"/>
          <a:lstStyle/>
          <a:p>
            <a:pPr>
              <a:spcBef>
                <a:spcPts val="0"/>
              </a:spcBef>
              <a:buFontTx/>
              <a:buNone/>
            </a:pPr>
            <a:r>
              <a:rPr lang="en-US" sz="2400" b="1" dirty="0" err="1" smtClean="0">
                <a:latin typeface="Courier New" pitchFamily="49" charset="0"/>
                <a:cs typeface="Courier New" pitchFamily="49" charset="0"/>
              </a:rPr>
              <a:t>Function.prototype.new</a:t>
            </a:r>
            <a:r>
              <a:rPr lang="en-US" sz="2400" b="1" dirty="0" smtClean="0">
                <a:latin typeface="Courier New" pitchFamily="49" charset="0"/>
                <a:cs typeface="Courier New" pitchFamily="49" charset="0"/>
              </a:rPr>
              <a:t> = </a:t>
            </a:r>
            <a:r>
              <a:rPr lang="en-US" sz="2400" b="1" dirty="0" smtClean="0">
                <a:solidFill>
                  <a:srgbClr val="CCFFCC"/>
                </a:solidFill>
                <a:latin typeface="Courier New" pitchFamily="49" charset="0"/>
                <a:cs typeface="Courier New" pitchFamily="49" charset="0"/>
              </a:rPr>
              <a:t>function () {</a:t>
            </a:r>
          </a:p>
          <a:p>
            <a:pPr>
              <a:spcBef>
                <a:spcPts val="0"/>
              </a:spcBef>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var</a:t>
            </a:r>
            <a:r>
              <a:rPr lang="en-US" sz="2400" b="1" dirty="0" smtClean="0">
                <a:solidFill>
                  <a:srgbClr val="CCFFCC"/>
                </a:solidFill>
                <a:latin typeface="Courier New" pitchFamily="49" charset="0"/>
                <a:cs typeface="Courier New" pitchFamily="49" charset="0"/>
              </a:rPr>
              <a:t> that = </a:t>
            </a:r>
            <a:r>
              <a:rPr lang="en-US" sz="2400" b="1" dirty="0" err="1" smtClean="0">
                <a:latin typeface="Courier New" pitchFamily="49" charset="0"/>
                <a:cs typeface="Courier New" pitchFamily="49" charset="0"/>
              </a:rPr>
              <a:t>Object</a:t>
            </a:r>
            <a:r>
              <a:rPr lang="en-US" sz="2400" b="1" dirty="0" err="1" smtClean="0">
                <a:solidFill>
                  <a:srgbClr val="CCFFCC"/>
                </a:solidFill>
                <a:latin typeface="Courier New" pitchFamily="49" charset="0"/>
                <a:cs typeface="Courier New" pitchFamily="49" charset="0"/>
              </a:rPr>
              <a:t>.create</a:t>
            </a:r>
            <a:r>
              <a:rPr lang="en-US" sz="2400" b="1" dirty="0" smtClean="0">
                <a:solidFill>
                  <a:srgbClr val="CCFFCC"/>
                </a:solidFill>
                <a:latin typeface="Courier New" pitchFamily="49" charset="0"/>
                <a:cs typeface="Courier New" pitchFamily="49" charset="0"/>
              </a:rPr>
              <a:t>(</a:t>
            </a:r>
            <a:r>
              <a:rPr lang="en-US" sz="2400" b="1" dirty="0" err="1" smtClean="0">
                <a:solidFill>
                  <a:srgbClr val="CCFFCC"/>
                </a:solidFill>
                <a:latin typeface="Courier New" pitchFamily="49" charset="0"/>
                <a:cs typeface="Courier New" pitchFamily="49" charset="0"/>
              </a:rPr>
              <a:t>this.prototype</a:t>
            </a:r>
            <a:r>
              <a:rPr lang="en-US" sz="2400" b="1" dirty="0" smtClean="0">
                <a:solidFill>
                  <a:srgbClr val="CCFFCC"/>
                </a:solidFill>
                <a:latin typeface="Courier New" pitchFamily="49" charset="0"/>
                <a:cs typeface="Courier New" pitchFamily="49" charset="0"/>
              </a:rPr>
              <a:t>),</a:t>
            </a:r>
          </a:p>
          <a:p>
            <a:pPr>
              <a:spcBef>
                <a:spcPts val="0"/>
              </a:spcBef>
              <a:buFontTx/>
              <a:buNone/>
            </a:pPr>
            <a:r>
              <a:rPr lang="en-US" sz="2400" b="1" dirty="0" smtClean="0">
                <a:solidFill>
                  <a:srgbClr val="CCFFCC"/>
                </a:solidFill>
                <a:latin typeface="Courier New" pitchFamily="49" charset="0"/>
                <a:cs typeface="Courier New" pitchFamily="49" charset="0"/>
              </a:rPr>
              <a:t>        result = </a:t>
            </a:r>
            <a:r>
              <a:rPr lang="en-US" sz="2400" b="1" dirty="0" err="1" smtClean="0">
                <a:solidFill>
                  <a:srgbClr val="CCFFCC"/>
                </a:solidFill>
                <a:latin typeface="Courier New" pitchFamily="49" charset="0"/>
                <a:cs typeface="Courier New" pitchFamily="49" charset="0"/>
              </a:rPr>
              <a:t>this.apply</a:t>
            </a:r>
            <a:r>
              <a:rPr lang="en-US" sz="2400" b="1" dirty="0" smtClean="0">
                <a:solidFill>
                  <a:srgbClr val="CCFFCC"/>
                </a:solidFill>
                <a:latin typeface="Courier New" pitchFamily="49" charset="0"/>
                <a:cs typeface="Courier New" pitchFamily="49" charset="0"/>
              </a:rPr>
              <a:t>(that, arguments);</a:t>
            </a:r>
          </a:p>
          <a:p>
            <a:pPr>
              <a:spcBef>
                <a:spcPts val="0"/>
              </a:spcBef>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return </a:t>
            </a:r>
            <a:r>
              <a:rPr lang="en-US" sz="2400" b="1" dirty="0" err="1" smtClean="0">
                <a:solidFill>
                  <a:srgbClr val="CCFFCC"/>
                </a:solidFill>
                <a:latin typeface="Courier New" pitchFamily="49" charset="0"/>
                <a:cs typeface="Courier New" pitchFamily="49" charset="0"/>
              </a:rPr>
              <a:t>typeof</a:t>
            </a:r>
            <a:r>
              <a:rPr lang="en-US" sz="2400" b="1" dirty="0" smtClean="0">
                <a:solidFill>
                  <a:srgbClr val="CCFFCC"/>
                </a:solidFill>
                <a:latin typeface="Courier New" pitchFamily="49" charset="0"/>
                <a:cs typeface="Courier New" pitchFamily="49" charset="0"/>
              </a:rPr>
              <a:t> result === 'object' </a:t>
            </a:r>
          </a:p>
          <a:p>
            <a:pPr>
              <a:spcBef>
                <a:spcPts val="0"/>
              </a:spcBef>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 result </a:t>
            </a:r>
          </a:p>
          <a:p>
            <a:pPr>
              <a:spcBef>
                <a:spcPts val="0"/>
              </a:spcBef>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 that;    </a:t>
            </a:r>
          </a:p>
          <a:p>
            <a:pPr>
              <a:spcBef>
                <a:spcPts val="0"/>
              </a:spcBef>
              <a:buFontTx/>
              <a:buNone/>
            </a:pPr>
            <a:r>
              <a:rPr lang="en-US" sz="2400" b="1" dirty="0" smtClean="0">
                <a:solidFill>
                  <a:srgbClr val="CCFFCC"/>
                </a:solidFill>
                <a:latin typeface="Courier New" pitchFamily="49" charset="0"/>
                <a:cs typeface="Courier New" pitchFamily="49" charset="0"/>
              </a:rPr>
              <a:t>}</a:t>
            </a:r>
            <a:r>
              <a:rPr lang="en-US" sz="2400" b="1" dirty="0" smtClean="0">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Don’t make functions in a loop.</a:t>
            </a:r>
          </a:p>
        </p:txBody>
      </p:sp>
      <p:sp>
        <p:nvSpPr>
          <p:cNvPr id="76803" name="Rectangle 3"/>
          <p:cNvSpPr>
            <a:spLocks noGrp="1" noChangeArrowheads="1"/>
          </p:cNvSpPr>
          <p:nvPr>
            <p:ph type="body" idx="1"/>
          </p:nvPr>
        </p:nvSpPr>
        <p:spPr/>
        <p:txBody>
          <a:bodyPr/>
          <a:lstStyle/>
          <a:p>
            <a:r>
              <a:rPr lang="en-US" smtClean="0"/>
              <a:t>It can be wasteful because a new function object is created on every iteration.</a:t>
            </a:r>
          </a:p>
          <a:p>
            <a:r>
              <a:rPr lang="en-US" smtClean="0"/>
              <a:t>It can be confusing because the new function closes over the loop’s variables, not over their current values.</a:t>
            </a:r>
          </a:p>
        </p:txBody>
      </p:sp>
    </p:spTree>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defRPr/>
            </a:pPr>
            <a:r>
              <a:rPr lang="en-US" dirty="0" smtClean="0"/>
              <a:t>Don't create functions in a loop</a:t>
            </a:r>
            <a:endParaRPr lang="en-US" dirty="0" smtClean="0"/>
          </a:p>
        </p:txBody>
      </p:sp>
      <p:sp>
        <p:nvSpPr>
          <p:cNvPr id="86019" name="Rectangle 3"/>
          <p:cNvSpPr>
            <a:spLocks noGrp="1" noChangeArrowheads="1"/>
          </p:cNvSpPr>
          <p:nvPr>
            <p:ph type="body" idx="1"/>
          </p:nvPr>
        </p:nvSpPr>
        <p:spPr/>
        <p:txBody>
          <a:bodyPr>
            <a:normAutofit/>
          </a:bodyPr>
          <a:lstStyle/>
          <a:p>
            <a:pPr>
              <a:lnSpc>
                <a:spcPct val="80000"/>
              </a:lnSpc>
              <a:buFontTx/>
              <a:buNone/>
              <a:defRPr/>
            </a:pPr>
            <a:r>
              <a:rPr lang="en-US" sz="2200" b="1" dirty="0" smtClean="0">
                <a:latin typeface="Courier New" pitchFamily="49" charset="0"/>
              </a:rPr>
              <a:t>for (</a:t>
            </a:r>
            <a:r>
              <a:rPr lang="en-US" sz="2200" b="1" dirty="0" err="1" smtClean="0">
                <a:latin typeface="Courier New" pitchFamily="49" charset="0"/>
              </a:rPr>
              <a:t>var</a:t>
            </a:r>
            <a:r>
              <a:rPr lang="en-US" sz="2200" b="1" dirty="0" smtClean="0">
                <a:latin typeface="Courier New" pitchFamily="49" charset="0"/>
              </a:rPr>
              <a:t> </a:t>
            </a:r>
            <a:r>
              <a:rPr lang="en-US" sz="2200" b="1" dirty="0" err="1" smtClean="0">
                <a:latin typeface="Courier New" pitchFamily="49" charset="0"/>
              </a:rPr>
              <a:t>i</a:t>
            </a:r>
            <a:r>
              <a:rPr lang="en-US" sz="2200" b="1" dirty="0" smtClean="0">
                <a:latin typeface="Courier New" pitchFamily="49" charset="0"/>
              </a:rPr>
              <a:t> ...) </a:t>
            </a:r>
            <a:r>
              <a:rPr lang="en-US" sz="2200" b="1" dirty="0" smtClean="0">
                <a:latin typeface="Courier New" pitchFamily="49" charset="0"/>
              </a:rPr>
              <a:t>{                      // WRONG</a:t>
            </a:r>
            <a:endParaRPr lang="en-US" sz="2200" b="1" dirty="0" smtClean="0">
              <a:latin typeface="Courier New" pitchFamily="49" charset="0"/>
            </a:endParaRP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div_id</a:t>
            </a:r>
            <a:r>
              <a:rPr lang="en-US" sz="2200" b="1" dirty="0" smtClean="0">
                <a:latin typeface="Courier New" pitchFamily="49" charset="0"/>
              </a:rPr>
              <a:t> =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].id;</a:t>
            </a: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a:t>
            </a:r>
            <a:r>
              <a:rPr lang="en-US" sz="2200" b="1" dirty="0" err="1" smtClean="0">
                <a:latin typeface="Courier New" pitchFamily="49" charset="0"/>
              </a:rPr>
              <a:t>onclick</a:t>
            </a:r>
            <a:r>
              <a:rPr lang="en-US" sz="2200" b="1" dirty="0" smtClean="0">
                <a:latin typeface="Courier New" pitchFamily="49" charset="0"/>
              </a:rPr>
              <a:t> = </a:t>
            </a:r>
            <a:r>
              <a:rPr lang="en-US" sz="2200" b="1" dirty="0" smtClean="0">
                <a:solidFill>
                  <a:srgbClr val="CCFFCC"/>
                </a:solidFill>
                <a:latin typeface="Courier New" pitchFamily="49" charset="0"/>
              </a:rPr>
              <a:t>function () {</a:t>
            </a:r>
          </a:p>
          <a:p>
            <a:pPr>
              <a:lnSpc>
                <a:spcPct val="80000"/>
              </a:lnSpc>
              <a:buFontTx/>
              <a:buNone/>
              <a:defRPr/>
            </a:pPr>
            <a:r>
              <a:rPr lang="en-US" sz="2200" b="1" dirty="0" smtClean="0">
                <a:latin typeface="Courier New" pitchFamily="49" charset="0"/>
              </a:rPr>
              <a:t>        alert</a:t>
            </a:r>
            <a:r>
              <a:rPr lang="en-US" sz="2200" b="1" dirty="0" smtClean="0">
                <a:solidFill>
                  <a:srgbClr val="CCFFCC"/>
                </a:solidFill>
                <a:latin typeface="Courier New" pitchFamily="49" charset="0"/>
              </a:rPr>
              <a:t>(</a:t>
            </a:r>
            <a:r>
              <a:rPr lang="en-US" sz="2200" b="1" dirty="0" err="1" smtClean="0">
                <a:latin typeface="Courier New" pitchFamily="49" charset="0"/>
              </a:rPr>
              <a:t>div_id</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    }</a:t>
            </a:r>
            <a:r>
              <a:rPr lang="en-US" sz="2200" b="1" dirty="0" smtClean="0">
                <a:latin typeface="Courier New" pitchFamily="49" charset="0"/>
              </a:rPr>
              <a:t>;</a:t>
            </a:r>
          </a:p>
          <a:p>
            <a:pPr>
              <a:lnSpc>
                <a:spcPct val="80000"/>
              </a:lnSpc>
              <a:buFontTx/>
              <a:buNone/>
              <a:defRPr/>
            </a:pPr>
            <a:r>
              <a:rPr lang="en-US" sz="2200" b="1" dirty="0" smtClean="0">
                <a:latin typeface="Courier New" pitchFamily="49" charset="0"/>
              </a:rPr>
              <a:t>}</a:t>
            </a:r>
          </a:p>
          <a:p>
            <a:pPr>
              <a:lnSpc>
                <a:spcPct val="80000"/>
              </a:lnSpc>
              <a:buFontTx/>
              <a:buNone/>
              <a:defRPr/>
            </a:pPr>
            <a:endParaRPr lang="en-US" sz="2200" b="1" dirty="0" smtClean="0">
              <a:latin typeface="Courier New" pitchFamily="49" charset="0"/>
            </a:endParaRPr>
          </a:p>
          <a:p>
            <a:pPr>
              <a:lnSpc>
                <a:spcPct val="80000"/>
              </a:lnSpc>
              <a:buFontTx/>
              <a:buNone/>
              <a:defRPr/>
            </a:pPr>
            <a:r>
              <a:rPr lang="en-US" sz="2200" b="1" dirty="0" err="1" smtClean="0">
                <a:latin typeface="Courier New" pitchFamily="49" charset="0"/>
              </a:rPr>
              <a:t>divs.forEach</a:t>
            </a:r>
            <a:r>
              <a:rPr lang="en-US" sz="2200" b="1" dirty="0" smtClean="0">
                <a:latin typeface="Courier New" pitchFamily="49" charset="0"/>
              </a:rPr>
              <a:t>(</a:t>
            </a:r>
            <a:r>
              <a:rPr lang="en-US" sz="2200" b="1" dirty="0" smtClean="0">
                <a:solidFill>
                  <a:srgbClr val="CCFFCC"/>
                </a:solidFill>
                <a:latin typeface="Courier New" pitchFamily="49" charset="0"/>
              </a:rPr>
              <a:t>function (</a:t>
            </a:r>
            <a:r>
              <a:rPr lang="en-US" sz="2200" b="1" dirty="0" smtClean="0">
                <a:solidFill>
                  <a:srgbClr val="CCFFCC"/>
                </a:solidFill>
                <a:latin typeface="Courier New" pitchFamily="49" charset="0"/>
              </a:rPr>
              <a:t>div) {</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err="1" smtClean="0">
                <a:solidFill>
                  <a:srgbClr val="CCFFCC"/>
                </a:solidFill>
                <a:latin typeface="Courier New" pitchFamily="49" charset="0"/>
              </a:rPr>
              <a:t>div.onclick</a:t>
            </a:r>
            <a:r>
              <a:rPr lang="en-US" sz="2200" b="1" dirty="0" smtClean="0">
                <a:solidFill>
                  <a:srgbClr val="CCFFCC"/>
                </a:solidFill>
                <a:latin typeface="Courier New" pitchFamily="49" charset="0"/>
              </a:rPr>
              <a:t> = </a:t>
            </a:r>
            <a:r>
              <a:rPr lang="en-US" sz="2200" b="1" dirty="0" smtClean="0">
                <a:solidFill>
                  <a:srgbClr val="FFFF99"/>
                </a:solidFill>
                <a:latin typeface="Courier New" pitchFamily="49" charset="0"/>
              </a:rPr>
              <a:t>function () {</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smtClean="0">
                <a:latin typeface="Courier New" pitchFamily="49" charset="0"/>
              </a:rPr>
              <a:t>alert</a:t>
            </a:r>
            <a:r>
              <a:rPr lang="en-US" sz="2200" b="1" dirty="0" smtClean="0">
                <a:solidFill>
                  <a:srgbClr val="FFFF99"/>
                </a:solidFill>
                <a:latin typeface="Courier New" pitchFamily="49" charset="0"/>
              </a:rPr>
              <a:t>(</a:t>
            </a:r>
            <a:r>
              <a:rPr lang="en-US" sz="2200" b="1" dirty="0" smtClean="0">
                <a:solidFill>
                  <a:srgbClr val="CCFFCC"/>
                </a:solidFill>
                <a:latin typeface="Courier New" pitchFamily="49" charset="0"/>
              </a:rPr>
              <a:t>div</a:t>
            </a:r>
            <a:r>
              <a:rPr lang="en-US" sz="2200" b="1" dirty="0" smtClean="0">
                <a:solidFill>
                  <a:srgbClr val="FFFF99"/>
                </a:solidFill>
                <a:latin typeface="Courier New" pitchFamily="49" charset="0"/>
              </a:rPr>
              <a:t>.id);</a:t>
            </a:r>
          </a:p>
          <a:p>
            <a:pPr>
              <a:lnSpc>
                <a:spcPct val="80000"/>
              </a:lnSpc>
              <a:buFontTx/>
              <a:buNone/>
              <a:defRPr/>
            </a:pPr>
            <a:r>
              <a:rPr lang="en-US" sz="2200" b="1" dirty="0">
                <a:solidFill>
                  <a:srgbClr val="FFFF99"/>
                </a:solidFill>
                <a:latin typeface="Courier New" pitchFamily="49" charset="0"/>
              </a:rPr>
              <a:t> </a:t>
            </a:r>
            <a:r>
              <a:rPr lang="en-US" sz="2200" b="1" dirty="0" smtClean="0">
                <a:solidFill>
                  <a:srgbClr val="FFFF99"/>
                </a:solidFill>
                <a:latin typeface="Courier New" pitchFamily="49" charset="0"/>
              </a:rPr>
              <a:t>   }</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a:t>
            </a:r>
            <a:r>
              <a:rPr lang="en-US" sz="2200" b="1" dirty="0" smtClean="0">
                <a:latin typeface="Courier New" pitchFamily="49" charset="0"/>
              </a:rPr>
              <a:t>);</a:t>
            </a:r>
            <a:endParaRPr lang="en-US" sz="2200" b="1" dirty="0" smtClean="0">
              <a:latin typeface="Courier New" pitchFamily="49" charset="0"/>
            </a:endParaRPr>
          </a:p>
        </p:txBody>
      </p:sp>
      <p:sp>
        <p:nvSpPr>
          <p:cNvPr id="77828" name="Line 4"/>
          <p:cNvSpPr>
            <a:spLocks noChangeShapeType="1"/>
          </p:cNvSpPr>
          <p:nvPr/>
        </p:nvSpPr>
        <p:spPr bwMode="auto">
          <a:xfrm flipV="1">
            <a:off x="0" y="3802062"/>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807727001"/>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t>The Y </a:t>
            </a:r>
            <a:r>
              <a:rPr lang="en-US" dirty="0" err="1" smtClean="0"/>
              <a:t>Combinator</a:t>
            </a:r>
            <a:endParaRPr lang="en-US" dirty="0" smtClean="0"/>
          </a:p>
        </p:txBody>
      </p:sp>
      <p:sp>
        <p:nvSpPr>
          <p:cNvPr id="3" name="Content Placeholder 2"/>
          <p:cNvSpPr>
            <a:spLocks noGrp="1"/>
          </p:cNvSpPr>
          <p:nvPr>
            <p:ph idx="1"/>
          </p:nvPr>
        </p:nvSpPr>
        <p:spPr/>
        <p:txBody>
          <a:bodyPr>
            <a:normAutofit fontScale="55000" lnSpcReduction="20000"/>
          </a:bodyPr>
          <a:lstStyle/>
          <a:p>
            <a:pPr>
              <a:buFontTx/>
              <a:buNone/>
              <a:defRPr/>
            </a:pPr>
            <a:r>
              <a:rPr lang="en-US" b="1" dirty="0" smtClean="0">
                <a:latin typeface="Courier New" pitchFamily="49" charset="0"/>
                <a:cs typeface="Courier New" pitchFamily="49" charset="0"/>
              </a:rPr>
              <a:t>function y(le) {</a:t>
            </a:r>
          </a:p>
          <a:p>
            <a:pPr>
              <a:buFontTx/>
              <a:buNone/>
              <a:defRPr/>
            </a:pPr>
            <a:r>
              <a:rPr lang="en-US" b="1" dirty="0" smtClean="0">
                <a:latin typeface="Courier New" pitchFamily="49" charset="0"/>
                <a:cs typeface="Courier New" pitchFamily="49" charset="0"/>
              </a:rPr>
              <a:t>    return (</a:t>
            </a:r>
            <a:r>
              <a:rPr lang="en-US" b="1" dirty="0" smtClean="0">
                <a:solidFill>
                  <a:srgbClr val="FFFF99"/>
                </a:solidFill>
                <a:latin typeface="Courier New" pitchFamily="49" charset="0"/>
                <a:cs typeface="Courier New" pitchFamily="49" charset="0"/>
              </a:rPr>
              <a:t>function (f) {</a:t>
            </a:r>
          </a:p>
          <a:p>
            <a:pPr>
              <a:buFontTx/>
              <a:buNone/>
              <a:defRPr/>
            </a:pPr>
            <a:r>
              <a:rPr lang="en-US" b="1" dirty="0" smtClean="0">
                <a:solidFill>
                  <a:srgbClr val="FFFF99"/>
                </a:solidFill>
                <a:latin typeface="Courier New" pitchFamily="49" charset="0"/>
                <a:cs typeface="Courier New" pitchFamily="49" charset="0"/>
              </a:rPr>
              <a:t>        return f(f);</a:t>
            </a:r>
          </a:p>
          <a:p>
            <a:pPr>
              <a:buFontTx/>
              <a:buNone/>
              <a:defRPr/>
            </a:pPr>
            <a:r>
              <a:rPr lang="en-US" b="1" dirty="0" smtClean="0">
                <a:solidFill>
                  <a:srgbClr val="FFFF99"/>
                </a:solidFill>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smtClean="0">
                <a:solidFill>
                  <a:srgbClr val="FFFF99"/>
                </a:solidFill>
                <a:latin typeface="Courier New" pitchFamily="49" charset="0"/>
                <a:cs typeface="Courier New" pitchFamily="49" charset="0"/>
              </a:rPr>
              <a:t>function (f) {</a:t>
            </a:r>
          </a:p>
          <a:p>
            <a:pPr>
              <a:buFontTx/>
              <a:buNone/>
              <a:defRPr/>
            </a:pPr>
            <a:r>
              <a:rPr lang="en-US" b="1" dirty="0" smtClean="0">
                <a:solidFill>
                  <a:srgbClr val="FFFF99"/>
                </a:solidFill>
                <a:latin typeface="Courier New" pitchFamily="49" charset="0"/>
                <a:cs typeface="Courier New" pitchFamily="49" charset="0"/>
              </a:rPr>
              <a:t>        return</a:t>
            </a:r>
            <a:r>
              <a:rPr lang="en-US" b="1" dirty="0" smtClean="0">
                <a:solidFill>
                  <a:srgbClr val="CCFFCC"/>
                </a:solidFill>
                <a:latin typeface="Courier New" pitchFamily="49" charset="0"/>
                <a:cs typeface="Courier New" pitchFamily="49" charset="0"/>
              </a:rPr>
              <a:t> le(function (x) {</a:t>
            </a:r>
          </a:p>
          <a:p>
            <a:pPr>
              <a:buFontTx/>
              <a:buNone/>
              <a:defRPr/>
            </a:pPr>
            <a:r>
              <a:rPr lang="en-US" b="1" dirty="0" smtClean="0">
                <a:solidFill>
                  <a:srgbClr val="CCFFCC"/>
                </a:solidFill>
                <a:latin typeface="Courier New" pitchFamily="49" charset="0"/>
                <a:cs typeface="Courier New" pitchFamily="49" charset="0"/>
              </a:rPr>
              <a:t>            return </a:t>
            </a:r>
            <a:r>
              <a:rPr lang="en-US" b="1" dirty="0" smtClean="0">
                <a:solidFill>
                  <a:srgbClr val="FFFF99"/>
                </a:solidFill>
                <a:latin typeface="Courier New" pitchFamily="49" charset="0"/>
                <a:cs typeface="Courier New" pitchFamily="49" charset="0"/>
              </a:rPr>
              <a:t>f</a:t>
            </a:r>
            <a:r>
              <a:rPr lang="en-US" b="1" dirty="0" smtClean="0">
                <a:solidFill>
                  <a:srgbClr val="CCFFCC"/>
                </a:solidFill>
                <a:latin typeface="Courier New" pitchFamily="49" charset="0"/>
                <a:cs typeface="Courier New" pitchFamily="49" charset="0"/>
              </a:rPr>
              <a:t>(</a:t>
            </a:r>
            <a:r>
              <a:rPr lang="en-US" b="1" dirty="0" smtClean="0">
                <a:solidFill>
                  <a:srgbClr val="FFFF99"/>
                </a:solidFill>
                <a:latin typeface="Courier New" pitchFamily="49" charset="0"/>
                <a:cs typeface="Courier New" pitchFamily="49" charset="0"/>
              </a:rPr>
              <a:t>f</a:t>
            </a:r>
            <a:r>
              <a:rPr lang="en-US" b="1" dirty="0" smtClean="0">
                <a:solidFill>
                  <a:srgbClr val="CCFFCC"/>
                </a:solidFill>
                <a:latin typeface="Courier New" pitchFamily="49" charset="0"/>
                <a:cs typeface="Courier New" pitchFamily="49" charset="0"/>
              </a:rPr>
              <a:t>)(x);</a:t>
            </a:r>
          </a:p>
          <a:p>
            <a:pPr>
              <a:buFontTx/>
              <a:buNone/>
              <a:defRPr/>
            </a:pPr>
            <a:r>
              <a:rPr lang="en-US" b="1" dirty="0" smtClean="0">
                <a:solidFill>
                  <a:srgbClr val="CCFFCC"/>
                </a:solidFill>
                <a:latin typeface="Courier New" pitchFamily="49" charset="0"/>
                <a:cs typeface="Courier New" pitchFamily="49" charset="0"/>
              </a:rPr>
              <a:t>        }</a:t>
            </a:r>
            <a:r>
              <a:rPr lang="en-US" b="1" dirty="0" smtClean="0">
                <a:solidFill>
                  <a:srgbClr val="FFFF99"/>
                </a:solidFill>
                <a:latin typeface="Courier New" pitchFamily="49" charset="0"/>
                <a:cs typeface="Courier New" pitchFamily="49" charset="0"/>
              </a:rPr>
              <a:t>);</a:t>
            </a:r>
          </a:p>
          <a:p>
            <a:pPr>
              <a:buFontTx/>
              <a:buNone/>
              <a:defRPr/>
            </a:pPr>
            <a:r>
              <a:rPr lang="en-US" b="1" dirty="0" smtClean="0">
                <a:solidFill>
                  <a:srgbClr val="CCFFCC"/>
                </a:solidFill>
                <a:latin typeface="Courier New" pitchFamily="49" charset="0"/>
                <a:cs typeface="Courier New" pitchFamily="49" charset="0"/>
              </a:rPr>
              <a:t>    </a:t>
            </a:r>
            <a:r>
              <a:rPr lang="en-US" b="1" dirty="0" smtClean="0">
                <a:solidFill>
                  <a:srgbClr val="FFFF99"/>
                </a:solidFill>
                <a:latin typeface="Courier New" pitchFamily="49" charset="0"/>
                <a:cs typeface="Courier New" pitchFamily="49" charset="0"/>
              </a:rPr>
              <a:t>}</a:t>
            </a:r>
            <a:r>
              <a:rPr lang="en-US" b="1" dirty="0" smtClean="0">
                <a:latin typeface="Courier New" pitchFamily="49" charset="0"/>
                <a:cs typeface="Courier New" pitchFamily="49" charset="0"/>
              </a:rPr>
              <a:t>));</a:t>
            </a:r>
          </a:p>
          <a:p>
            <a:pPr>
              <a:buFontTx/>
              <a:buNone/>
              <a:defRPr/>
            </a:pPr>
            <a:r>
              <a:rPr lang="en-US" b="1" dirty="0" smtClean="0">
                <a:latin typeface="Courier New" pitchFamily="49" charset="0"/>
                <a:cs typeface="Courier New" pitchFamily="49" charset="0"/>
              </a:rPr>
              <a:t>}</a:t>
            </a:r>
          </a:p>
          <a:p>
            <a:pPr>
              <a:buFontTx/>
              <a:buNone/>
              <a:defRPr/>
            </a:pPr>
            <a:endParaRPr lang="en-US" b="1" dirty="0" smtClean="0">
              <a:latin typeface="Courier New" pitchFamily="49" charset="0"/>
              <a:cs typeface="Courier New" pitchFamily="49" charset="0"/>
            </a:endParaRPr>
          </a:p>
          <a:p>
            <a:pPr>
              <a:buFontTx/>
              <a:buNone/>
              <a:defRPr/>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factorial = y(</a:t>
            </a:r>
            <a:r>
              <a:rPr lang="en-US" b="1" dirty="0" smtClean="0">
                <a:solidFill>
                  <a:srgbClr val="FFFF99"/>
                </a:solidFill>
                <a:latin typeface="Courier New" pitchFamily="49" charset="0"/>
                <a:cs typeface="Courier New" pitchFamily="49" charset="0"/>
              </a:rPr>
              <a:t>function (</a:t>
            </a:r>
            <a:r>
              <a:rPr lang="en-US" b="1" dirty="0" err="1" smtClean="0">
                <a:solidFill>
                  <a:srgbClr val="FFFF99"/>
                </a:solidFill>
                <a:latin typeface="Courier New" pitchFamily="49" charset="0"/>
                <a:cs typeface="Courier New" pitchFamily="49" charset="0"/>
              </a:rPr>
              <a:t>fac</a:t>
            </a:r>
            <a:r>
              <a:rPr lang="en-US" b="1" dirty="0" smtClean="0">
                <a:solidFill>
                  <a:srgbClr val="FFFF99"/>
                </a:solidFill>
                <a:latin typeface="Courier New" pitchFamily="49" charset="0"/>
                <a:cs typeface="Courier New" pitchFamily="49" charset="0"/>
              </a:rPr>
              <a:t>) {</a:t>
            </a:r>
          </a:p>
          <a:p>
            <a:pPr>
              <a:buFontTx/>
              <a:buNone/>
              <a:defRPr/>
            </a:pPr>
            <a:r>
              <a:rPr lang="en-US" b="1" dirty="0" smtClean="0">
                <a:solidFill>
                  <a:srgbClr val="FFFF99"/>
                </a:solidFill>
                <a:latin typeface="Courier New" pitchFamily="49" charset="0"/>
                <a:cs typeface="Courier New" pitchFamily="49" charset="0"/>
              </a:rPr>
              <a:t>    return </a:t>
            </a:r>
            <a:r>
              <a:rPr lang="en-US" b="1" dirty="0" smtClean="0">
                <a:solidFill>
                  <a:srgbClr val="CCFFCC"/>
                </a:solidFill>
                <a:latin typeface="Courier New" pitchFamily="49" charset="0"/>
                <a:cs typeface="Courier New" pitchFamily="49" charset="0"/>
              </a:rPr>
              <a:t>function (n) {</a:t>
            </a:r>
          </a:p>
          <a:p>
            <a:pPr>
              <a:buFontTx/>
              <a:buNone/>
              <a:defRPr/>
            </a:pPr>
            <a:r>
              <a:rPr lang="en-US" b="1" dirty="0" smtClean="0">
                <a:solidFill>
                  <a:srgbClr val="CCFFCC"/>
                </a:solidFill>
                <a:latin typeface="Courier New" pitchFamily="49" charset="0"/>
                <a:cs typeface="Courier New" pitchFamily="49" charset="0"/>
              </a:rPr>
              <a:t>        return n &lt;= 2 ? n : n * </a:t>
            </a:r>
            <a:r>
              <a:rPr lang="en-US" b="1" dirty="0" err="1" smtClean="0">
                <a:solidFill>
                  <a:srgbClr val="FFFF99"/>
                </a:solidFill>
                <a:latin typeface="Courier New" pitchFamily="49" charset="0"/>
                <a:cs typeface="Courier New" pitchFamily="49" charset="0"/>
              </a:rPr>
              <a:t>fac</a:t>
            </a:r>
            <a:r>
              <a:rPr lang="en-US" b="1" dirty="0" smtClean="0">
                <a:solidFill>
                  <a:srgbClr val="CCFFCC"/>
                </a:solidFill>
                <a:latin typeface="Courier New" pitchFamily="49" charset="0"/>
                <a:cs typeface="Courier New" pitchFamily="49" charset="0"/>
              </a:rPr>
              <a:t>(n - 1);</a:t>
            </a:r>
          </a:p>
          <a:p>
            <a:pPr>
              <a:buFontTx/>
              <a:buNone/>
              <a:defRPr/>
            </a:pPr>
            <a:r>
              <a:rPr lang="en-US" b="1" dirty="0" smtClean="0">
                <a:solidFill>
                  <a:srgbClr val="CCFFCC"/>
                </a:solidFill>
                <a:latin typeface="Courier New" pitchFamily="49" charset="0"/>
                <a:cs typeface="Courier New" pitchFamily="49" charset="0"/>
              </a:rPr>
              <a:t>    }</a:t>
            </a:r>
            <a:r>
              <a:rPr lang="en-US" b="1" dirty="0" smtClean="0">
                <a:solidFill>
                  <a:srgbClr val="FFFF99"/>
                </a:solidFill>
                <a:latin typeface="Courier New" pitchFamily="49" charset="0"/>
                <a:cs typeface="Courier New" pitchFamily="49" charset="0"/>
              </a:rPr>
              <a:t>;</a:t>
            </a:r>
          </a:p>
          <a:p>
            <a:pPr>
              <a:buFontTx/>
              <a:buNone/>
              <a:defRPr/>
            </a:pPr>
            <a:r>
              <a:rPr lang="en-US" b="1" dirty="0" smtClean="0">
                <a:solidFill>
                  <a:srgbClr val="FFFF99"/>
                </a:solidFill>
                <a:latin typeface="Courier New" pitchFamily="49" charset="0"/>
                <a:cs typeface="Courier New" pitchFamily="49" charset="0"/>
              </a:rPr>
              <a:t>}</a:t>
            </a:r>
            <a:r>
              <a:rPr lang="en-US" b="1" dirty="0" smtClean="0">
                <a:latin typeface="Courier New" pitchFamily="49" charset="0"/>
                <a:cs typeface="Courier New" pitchFamily="49" charset="0"/>
              </a:rPr>
              <a:t>);</a:t>
            </a:r>
          </a:p>
          <a:p>
            <a:pPr>
              <a:buFontTx/>
              <a:buNone/>
              <a:defRPr/>
            </a:pPr>
            <a:endParaRPr lang="en-US" b="1" dirty="0" smtClean="0">
              <a:latin typeface="Courier New" pitchFamily="49" charset="0"/>
              <a:cs typeface="Courier New" pitchFamily="49" charset="0"/>
            </a:endParaRPr>
          </a:p>
          <a:p>
            <a:pPr>
              <a:buFontTx/>
              <a:buNone/>
              <a:defRPr/>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number120 = factorial(5);</a:t>
            </a:r>
          </a:p>
          <a:p>
            <a:pPr>
              <a:buFontTx/>
              <a:buNone/>
              <a:defRPr/>
            </a:pPr>
            <a:endParaRPr lang="en-US" b="1" dirty="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3"/>
          <p:cNvSpPr>
            <a:spLocks noGrp="1"/>
          </p:cNvSpPr>
          <p:nvPr>
            <p:ph type="ctrTitle"/>
          </p:nvPr>
        </p:nvSpPr>
        <p:spPr/>
        <p:txBody>
          <a:bodyPr/>
          <a:lstStyle/>
          <a:p>
            <a:r>
              <a:rPr lang="en-US" smtClean="0"/>
              <a:t>JavaScript has good parts.</a:t>
            </a:r>
          </a:p>
        </p:txBody>
      </p:sp>
      <p:sp>
        <p:nvSpPr>
          <p:cNvPr id="80899" name="Subtitle 4"/>
          <p:cNvSpPr>
            <a:spLocks noGrp="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ctrTitle"/>
          </p:nvPr>
        </p:nvSpPr>
        <p:spPr/>
        <p:txBody>
          <a:bodyPr/>
          <a:lstStyle/>
          <a:p>
            <a:r>
              <a:rPr lang="en-US" smtClean="0"/>
              <a:t>The Little Lisper</a:t>
            </a:r>
          </a:p>
        </p:txBody>
      </p:sp>
      <p:sp>
        <p:nvSpPr>
          <p:cNvPr id="81923"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cSld>
  <p:clrMapOvr>
    <a:masterClrMapping/>
  </p:clrMapOvr>
  <p:transition spd="slow">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r>
              <a:rPr lang="en-US" smtClean="0"/>
              <a:t>The Little Schemer</a:t>
            </a:r>
          </a:p>
        </p:txBody>
      </p:sp>
      <p:sp>
        <p:nvSpPr>
          <p:cNvPr id="82947"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cSld>
  <p:clrMapOvr>
    <a:masterClrMapping/>
  </p:clrMapOvr>
  <p:transition spd="slow">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ctrTitle"/>
          </p:nvPr>
        </p:nvSpPr>
        <p:spPr/>
        <p:txBody>
          <a:bodyPr/>
          <a:lstStyle/>
          <a:p>
            <a:pPr eaLnBrk="1" hangingPunct="1"/>
            <a:r>
              <a:rPr lang="en-US" smtClean="0"/>
              <a:t>Later:</a:t>
            </a:r>
            <a:endParaRPr lang="en-US" dirty="0" smtClean="0"/>
          </a:p>
        </p:txBody>
      </p:sp>
      <p:sp>
        <p:nvSpPr>
          <p:cNvPr id="83971" name="Rectangle 6"/>
          <p:cNvSpPr>
            <a:spLocks noGrp="1" noChangeArrowheads="1"/>
          </p:cNvSpPr>
          <p:nvPr>
            <p:ph type="subTitle" idx="1"/>
          </p:nvPr>
        </p:nvSpPr>
        <p:spPr/>
        <p:txBody>
          <a:bodyPr/>
          <a:lstStyle/>
          <a:p>
            <a:pPr eaLnBrk="1" hangingPunct="1"/>
            <a:r>
              <a:rPr lang="en-US" smtClean="0"/>
              <a:t>Episode IV</a:t>
            </a:r>
          </a:p>
          <a:p>
            <a:pPr eaLnBrk="1" hangingPunct="1"/>
            <a:r>
              <a:rPr lang="en-US" smtClean="0"/>
              <a:t>The Metamorphosis of Ajax</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b="1" dirty="0" smtClean="0">
                <a:latin typeface="Courier New" pitchFamily="49" charset="0"/>
                <a:cs typeface="Courier New" pitchFamily="49" charset="0"/>
              </a:rPr>
              <a:t>function</a:t>
            </a:r>
            <a:r>
              <a:rPr lang="en-US" dirty="0" smtClean="0"/>
              <a:t> expression</a:t>
            </a:r>
            <a:br>
              <a:rPr lang="en-US" dirty="0" smtClean="0"/>
            </a:br>
            <a:r>
              <a:rPr lang="en-US" dirty="0" smtClean="0"/>
              <a:t>v</a:t>
            </a:r>
            <a:br>
              <a:rPr lang="en-US" dirty="0" smtClean="0"/>
            </a:br>
            <a:r>
              <a:rPr lang="en-US" b="1" dirty="0" smtClean="0">
                <a:latin typeface="Courier New" pitchFamily="49" charset="0"/>
                <a:cs typeface="Courier New" pitchFamily="49" charset="0"/>
              </a:rPr>
              <a:t>function</a:t>
            </a:r>
            <a:r>
              <a:rPr lang="en-US" dirty="0" smtClean="0"/>
              <a:t> statement</a:t>
            </a:r>
          </a:p>
        </p:txBody>
      </p:sp>
      <p:sp>
        <p:nvSpPr>
          <p:cNvPr id="13315" name="Content Placeholder 2"/>
          <p:cNvSpPr>
            <a:spLocks noGrp="1"/>
          </p:cNvSpPr>
          <p:nvPr>
            <p:ph type="subTitle" idx="1"/>
          </p:nvPr>
        </p:nvSpPr>
        <p:spPr/>
        <p:txBody>
          <a:bodyPr/>
          <a:lstStyle/>
          <a:p>
            <a:endParaRPr lang="en-US" dirty="0" smtClean="0"/>
          </a:p>
          <a:p>
            <a:r>
              <a:rPr lang="en-US" dirty="0" smtClean="0"/>
              <a:t>If the first token in a statement is </a:t>
            </a:r>
            <a:r>
              <a:rPr lang="en-US" b="1" dirty="0" smtClean="0">
                <a:latin typeface="Courier New" pitchFamily="49" charset="0"/>
                <a:cs typeface="Courier New" pitchFamily="49" charset="0"/>
              </a:rPr>
              <a:t>function</a:t>
            </a:r>
            <a:r>
              <a:rPr lang="en-US" dirty="0" smtClean="0"/>
              <a:t>, then it is a function statement.</a:t>
            </a:r>
          </a:p>
          <a:p>
            <a:endParaRPr lang="en-US" dirty="0" smtClean="0"/>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heltenhm BdHd BT"/>
        <a:ea typeface=""/>
        <a:cs typeface=""/>
      </a:majorFont>
      <a:minorFont>
        <a:latin typeface="Cheltenhm BdH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20274</TotalTime>
  <Words>3228</Words>
  <Application>Microsoft Office PowerPoint</Application>
  <PresentationFormat>On-screen Show (4:3)</PresentationFormat>
  <Paragraphs>803</Paragraphs>
  <Slides>87</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Cooper Md BT</vt:lpstr>
      <vt:lpstr>Calibri</vt:lpstr>
      <vt:lpstr>Arial</vt:lpstr>
      <vt:lpstr>Cheltenhm XBdCn BT</vt:lpstr>
      <vt:lpstr>Cheltenhm BdItHd BT</vt:lpstr>
      <vt:lpstr>Cheltenhm BdHd BT</vt:lpstr>
      <vt:lpstr>Cheltenhm BdCn BT</vt:lpstr>
      <vt:lpstr>Courier New</vt:lpstr>
      <vt:lpstr>Default Design</vt:lpstr>
      <vt:lpstr>PowerPoint Presentation</vt:lpstr>
      <vt:lpstr>Function</vt:lpstr>
      <vt:lpstr>function expression</vt:lpstr>
      <vt:lpstr>function expression</vt:lpstr>
      <vt:lpstr>var statement</vt:lpstr>
      <vt:lpstr>var statement</vt:lpstr>
      <vt:lpstr>function statement</vt:lpstr>
      <vt:lpstr>function statement</vt:lpstr>
      <vt:lpstr>function expression v function statement</vt:lpstr>
      <vt:lpstr>function foo() {     ... }  var foo = function foo() {     ... };</vt:lpstr>
      <vt:lpstr>Scope</vt:lpstr>
      <vt:lpstr>Scope</vt:lpstr>
      <vt:lpstr>Declare all variables at the top of the function.  Declare all functions before you call them.  The language provides mechanisms that allow you to ignore this advice, but they are problematic.</vt:lpstr>
      <vt:lpstr>Return statement</vt:lpstr>
      <vt:lpstr>Two pseudo parameters</vt:lpstr>
      <vt:lpstr>arguments</vt:lpstr>
      <vt:lpstr>Example</vt:lpstr>
      <vt:lpstr>this</vt:lpstr>
      <vt:lpstr>Invocation</vt:lpstr>
      <vt:lpstr>Invocation</vt:lpstr>
      <vt:lpstr>Invocation</vt:lpstr>
      <vt:lpstr>Method form</vt:lpstr>
      <vt:lpstr>Function form</vt:lpstr>
      <vt:lpstr>Constructor form</vt:lpstr>
      <vt:lpstr>Apply form</vt:lpstr>
      <vt:lpstr>this</vt:lpstr>
      <vt:lpstr>Side Effects</vt:lpstr>
      <vt:lpstr>Subroutine</vt:lpstr>
      <vt:lpstr>Why are there subroutines?</vt:lpstr>
      <vt:lpstr>Recursion</vt:lpstr>
      <vt:lpstr>Quicksort</vt:lpstr>
      <vt:lpstr>Tennent’s Principle of Correspondence</vt:lpstr>
      <vt:lpstr>Tennent’s Principle of Correspondence</vt:lpstr>
      <vt:lpstr>Closure</vt:lpstr>
      <vt:lpstr>Closure</vt:lpstr>
      <vt:lpstr>Block Scope</vt:lpstr>
      <vt:lpstr>Function Scope</vt:lpstr>
      <vt:lpstr>Function Scope</vt:lpstr>
      <vt:lpstr>Function Scope</vt:lpstr>
      <vt:lpstr>PowerPoint Presentation</vt:lpstr>
      <vt:lpstr>Inner survives the outer</vt:lpstr>
      <vt:lpstr>Global</vt:lpstr>
      <vt:lpstr>Slow</vt:lpstr>
      <vt:lpstr>Closure</vt:lpstr>
      <vt:lpstr>Start Over</vt:lpstr>
      <vt:lpstr>Immediate function returns a function</vt:lpstr>
      <vt:lpstr>Closure</vt:lpstr>
      <vt:lpstr>Lazy (Don’t Do This)</vt:lpstr>
      <vt:lpstr>Closure Conditional</vt:lpstr>
      <vt:lpstr>PowerPoint Presentation</vt:lpstr>
      <vt:lpstr>Object.create(prototype)</vt:lpstr>
      <vt:lpstr>Object.create(null)</vt:lpstr>
      <vt:lpstr>new prefix operator</vt:lpstr>
      <vt:lpstr>Pseudoclassical</vt:lpstr>
      <vt:lpstr>PowerPoint Presentation</vt:lpstr>
      <vt:lpstr>PowerPoint Presentation</vt:lpstr>
      <vt:lpstr>PowerPoint Presentation</vt:lpstr>
      <vt:lpstr>Pseudoclassical Inheritance</vt:lpstr>
      <vt:lpstr>PowerPoint Presentation</vt:lpstr>
      <vt:lpstr>PowerPoint Presentation</vt:lpstr>
      <vt:lpstr>PowerPoint Presentation</vt:lpstr>
      <vt:lpstr>Pseudoclassical Inheritance</vt:lpstr>
      <vt:lpstr>Prototypal Inheritance</vt:lpstr>
      <vt:lpstr>PowerPoint Presentation</vt:lpstr>
      <vt:lpstr>Function as module</vt:lpstr>
      <vt:lpstr>A Module Pattern</vt:lpstr>
      <vt:lpstr>A Module Pattern</vt:lpstr>
      <vt:lpstr>Module pattern is easily transformed into a powerful constructor pattern.</vt:lpstr>
      <vt:lpstr>Power Constructors</vt:lpstr>
      <vt:lpstr>Power Constructors</vt:lpstr>
      <vt:lpstr>Power Constructors</vt:lpstr>
      <vt:lpstr>Power Constructors</vt:lpstr>
      <vt:lpstr>Step One</vt:lpstr>
      <vt:lpstr>Step Two</vt:lpstr>
      <vt:lpstr>Step Three</vt:lpstr>
      <vt:lpstr>Step Four</vt:lpstr>
      <vt:lpstr>Pseudoclassical Inheritance</vt:lpstr>
      <vt:lpstr>Functional Inheritance</vt:lpstr>
      <vt:lpstr>Privacy</vt:lpstr>
      <vt:lpstr>PowerPoint Presentation</vt:lpstr>
      <vt:lpstr>Don’t make functions in a loop.</vt:lpstr>
      <vt:lpstr>Don't create functions in a loop</vt:lpstr>
      <vt:lpstr>The Y Combinator</vt:lpstr>
      <vt:lpstr>JavaScript has good parts.</vt:lpstr>
      <vt:lpstr>The Little Lisper</vt:lpstr>
      <vt:lpstr>The Little Schemer</vt:lpstr>
      <vt:lpstr>Later: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Crockford On JavaScript</dc:title>
  <dc:subject>Act III: Function the Ultimate</dc:subject>
  <dc:creator>Douglas Crockford</dc:creator>
  <cp:lastModifiedBy>Douglas Crockford</cp:lastModifiedBy>
  <cp:revision>554</cp:revision>
  <dcterms:created xsi:type="dcterms:W3CDTF">2009-10-26T16:53:11Z</dcterms:created>
  <dcterms:modified xsi:type="dcterms:W3CDTF">2013-11-10T01:31:32Z</dcterms:modified>
</cp:coreProperties>
</file>