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29" r:id="rId2"/>
    <p:sldId id="625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7" r:id="rId17"/>
    <p:sldId id="773" r:id="rId18"/>
    <p:sldId id="698" r:id="rId19"/>
    <p:sldId id="699" r:id="rId20"/>
    <p:sldId id="691" r:id="rId21"/>
    <p:sldId id="700" r:id="rId22"/>
    <p:sldId id="694" r:id="rId23"/>
    <p:sldId id="701" r:id="rId24"/>
    <p:sldId id="692" r:id="rId25"/>
    <p:sldId id="696" r:id="rId26"/>
    <p:sldId id="695" r:id="rId27"/>
    <p:sldId id="702" r:id="rId28"/>
    <p:sldId id="703" r:id="rId29"/>
    <p:sldId id="704" r:id="rId30"/>
    <p:sldId id="706" r:id="rId31"/>
    <p:sldId id="772" r:id="rId32"/>
    <p:sldId id="707" r:id="rId33"/>
    <p:sldId id="708" r:id="rId34"/>
    <p:sldId id="717" r:id="rId35"/>
    <p:sldId id="719" r:id="rId36"/>
    <p:sldId id="718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43" r:id="rId46"/>
    <p:sldId id="724" r:id="rId47"/>
    <p:sldId id="725" r:id="rId48"/>
    <p:sldId id="726" r:id="rId49"/>
    <p:sldId id="727" r:id="rId50"/>
    <p:sldId id="728" r:id="rId51"/>
    <p:sldId id="729" r:id="rId52"/>
    <p:sldId id="730" r:id="rId53"/>
    <p:sldId id="731" r:id="rId54"/>
    <p:sldId id="732" r:id="rId55"/>
    <p:sldId id="733" r:id="rId56"/>
    <p:sldId id="734" r:id="rId57"/>
    <p:sldId id="735" r:id="rId58"/>
    <p:sldId id="736" r:id="rId59"/>
    <p:sldId id="737" r:id="rId60"/>
    <p:sldId id="738" r:id="rId61"/>
    <p:sldId id="739" r:id="rId62"/>
    <p:sldId id="740" r:id="rId63"/>
    <p:sldId id="741" r:id="rId64"/>
    <p:sldId id="742" r:id="rId65"/>
    <p:sldId id="744" r:id="rId66"/>
    <p:sldId id="771" r:id="rId67"/>
    <p:sldId id="748" r:id="rId68"/>
    <p:sldId id="751" r:id="rId69"/>
    <p:sldId id="755" r:id="rId70"/>
    <p:sldId id="756" r:id="rId71"/>
    <p:sldId id="759" r:id="rId72"/>
    <p:sldId id="766" r:id="rId73"/>
    <p:sldId id="762" r:id="rId74"/>
    <p:sldId id="764" r:id="rId75"/>
    <p:sldId id="757" r:id="rId76"/>
    <p:sldId id="769" r:id="rId77"/>
    <p:sldId id="670" r:id="rId78"/>
    <p:sldId id="671" r:id="rId79"/>
    <p:sldId id="672" r:id="rId80"/>
    <p:sldId id="673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66"/>
    <a:srgbClr val="FFFF00"/>
    <a:srgbClr val="FFABAB"/>
    <a:srgbClr val="FF6767"/>
    <a:srgbClr val="CC99FF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18" autoAdjust="0"/>
  </p:normalViewPr>
  <p:slideViewPr>
    <p:cSldViewPr>
      <p:cViewPr varScale="1">
        <p:scale>
          <a:sx n="62" d="100"/>
          <a:sy n="62" d="100"/>
        </p:scale>
        <p:origin x="14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BE30B5-1E0C-4ED5-B406-9C2D9E4B6BE0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EC11DD-2EC4-4CC5-963B-60A3D3585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49541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solidFill>
                  <a:schemeClr val="bg1"/>
                </a:solidFill>
                <a:latin typeface="Cheltenhm XBdCn BT" pitchFamily="18" charset="0"/>
              </a:rPr>
              <a:t>The Metamorphosis of Ajax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2192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heltenhm BdCn BT" pitchFamily="18" charset="0"/>
              </a:rPr>
              <a:t>Episode IV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RUNOFF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Text processing and word processing systems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typically require additional information to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be interspersed among the natural text of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the document being processed.  This added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information, called "markup", serves two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purposes: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.TB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1.#Separating the logical elements of the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document; and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2.#Specifying the processing functions to be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performed on those elements.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:h1.Chapter 1:  Introduction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:p.GML supported hierarchical containers, such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:li.Ordered lists (like this one),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:li.Unordered lists,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:li.Definition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:eol.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as well as simple structures.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:p.Markup minimization (later generalized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formalized in SGML),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allowed the end-tags to be omitted for the "h1"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and "p" elements.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:eol.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::ol.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&lt;/ol&gt;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Brian Reid’s Scribe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@Quote(Any damn fool)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( )   [ ]   { }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&lt; &gt;   " "   ' '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@Begin(Quote)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Any damn fool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@End(Quote)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smtClean="0"/>
              <a:t>1980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Scribe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@techreport(PUB, key="Tesler", author="Tesler, Larry",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title="PUB: The Document Compiler",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year=1972, number="ON-72", month="Sep",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institution="Stanford University Artificial Intelligence Project")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@book(Volume3, key="Knuth",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author="Knuth, Donald E.",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title="Sorting and Searching", publisher="Addison-Wesley",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year=1973, volume=3,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series="The Art of Computer Programming",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address="Reading, Mass.")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09650" y="685800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Runoff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76600" y="1828800"/>
            <a:ext cx="1595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Scribe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0625" y="2184400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GML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H="1" flipV="1">
            <a:off x="1828800" y="1447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 flipV="1">
            <a:off x="4191000" y="2590800"/>
            <a:ext cx="129540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1008063" y="5181600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HTML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1042988" y="3683000"/>
            <a:ext cx="1631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SGML</a:t>
            </a:r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H="1" flipV="1">
            <a:off x="1828800" y="2971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6"/>
          <p:cNvSpPr>
            <a:spLocks noChangeShapeType="1"/>
          </p:cNvSpPr>
          <p:nvPr/>
        </p:nvSpPr>
        <p:spPr bwMode="auto">
          <a:xfrm flipH="1" flipV="1">
            <a:off x="1828800" y="4495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3"/>
          <p:cNvSpPr txBox="1">
            <a:spLocks noChangeArrowheads="1"/>
          </p:cNvSpPr>
          <p:nvPr/>
        </p:nvSpPr>
        <p:spPr bwMode="auto">
          <a:xfrm>
            <a:off x="6096000" y="1981200"/>
            <a:ext cx="11922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0" name="Text Box 5"/>
          <p:cNvSpPr txBox="1">
            <a:spLocks noChangeArrowheads="1"/>
          </p:cNvSpPr>
          <p:nvPr/>
        </p:nvSpPr>
        <p:spPr bwMode="auto">
          <a:xfrm>
            <a:off x="4800600" y="3962400"/>
            <a:ext cx="1760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</a:t>
            </a:r>
            <a:r>
              <a:rPr lang="en-US" sz="4400" baseline="30000">
                <a:solidFill>
                  <a:schemeClr val="bg1"/>
                </a:solidFill>
                <a:latin typeface="Cheltenhm BdHd BT" pitchFamily="18" charset="0"/>
              </a:rPr>
              <a:t>A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638800" y="2895600"/>
            <a:ext cx="10668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 flipH="1" flipV="1">
            <a:off x="2133600" y="1447800"/>
            <a:ext cx="18288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1"/>
          <p:cNvSpPr>
            <a:spLocks noChangeShapeType="1"/>
          </p:cNvSpPr>
          <p:nvPr/>
        </p:nvSpPr>
        <p:spPr bwMode="auto">
          <a:xfrm flipH="1" flipV="1">
            <a:off x="2514600" y="1371600"/>
            <a:ext cx="396240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1"/>
          <p:cNvSpPr>
            <a:spLocks noChangeShapeType="1"/>
          </p:cNvSpPr>
          <p:nvPr/>
        </p:nvSpPr>
        <p:spPr bwMode="auto">
          <a:xfrm flipV="1">
            <a:off x="2057400" y="2590800"/>
            <a:ext cx="19050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000" smtClean="0"/>
              <a:t>HTML was not </a:t>
            </a:r>
            <a:br>
              <a:rPr lang="en-US" sz="4000" smtClean="0"/>
            </a:br>
            <a:r>
              <a:rPr lang="en-US" sz="4000" smtClean="0"/>
              <a:t>state-of-the-art </a:t>
            </a:r>
            <a:br>
              <a:rPr lang="en-US" sz="4000" smtClean="0"/>
            </a:br>
            <a:r>
              <a:rPr lang="en-US" sz="4000" smtClean="0"/>
              <a:t>when it was introduced </a:t>
            </a:r>
            <a:br>
              <a:rPr lang="en-US" sz="4000" smtClean="0"/>
            </a:br>
            <a:r>
              <a:rPr lang="en-US" sz="4000" smtClean="0"/>
              <a:t>in the late 20th century.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was intended for simple document viewers.</a:t>
            </a:r>
          </a:p>
          <a:p>
            <a:r>
              <a:rPr lang="en-US" smtClean="0"/>
              <a:t>It was not intended to be an application platform.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mtClean="0"/>
              <a:t>A lot of people looked at the WWW and thought it didn’t have what it takes.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/>
              <a:t>The web standards were grown from a naïve hypertext system under intense, highly unstable competitive pressure.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5900" smtClean="0"/>
              <a:t>It wasn’t designed to do all of this Ajax stuff.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Its success is due to a lot of clever people who found ways to make it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“all the world’s a page and all the men and women merely pointers and clickers.” </a:t>
            </a:r>
            <a:br>
              <a:rPr lang="en-US" smtClean="0"/>
            </a:b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huge improvement over SGML.</a:t>
            </a:r>
          </a:p>
          <a:p>
            <a:r>
              <a:rPr lang="en-US" smtClean="0"/>
              <a:t>Much simpler.</a:t>
            </a:r>
          </a:p>
          <a:p>
            <a:r>
              <a:rPr lang="en-US" smtClean="0"/>
              <a:t>More resilient. The Dark Side.</a:t>
            </a:r>
          </a:p>
          <a:p>
            <a:endParaRPr lang="en-US" smtClean="0"/>
          </a:p>
          <a:p>
            <a:r>
              <a:rPr lang="en-US" smtClean="0"/>
              <a:t>Authors have virtually no control over presentation.</a:t>
            </a:r>
          </a:p>
          <a:p>
            <a:r>
              <a:rPr lang="en-US" smtClean="0"/>
              <a:t>Too limited: Classitis and iditis.</a:t>
            </a:r>
          </a:p>
          <a:p>
            <a:r>
              <a:rPr lang="en-US" smtClean="0"/>
              <a:t>It did not anticipate applications beyond simple document retrieval.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forms for writing outlines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ol, li nesting</a:t>
            </a:r>
          </a:p>
          <a:p>
            <a:endParaRPr lang="en-US" smtClean="0"/>
          </a:p>
          <a:p>
            <a:r>
              <a:rPr lang="en-US" smtClean="0"/>
              <a:t>h1, h2… not nesting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page is not a page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 that the WWW calls a page isn’t really a page at all. It is a scroll. </a:t>
            </a:r>
          </a:p>
          <a:p>
            <a:r>
              <a:rPr lang="en-US" dirty="0" smtClean="0"/>
              <a:t>The scroll is an ancient technology.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 Strikes Back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&lt;p&gt; changed from a separator to a container.</a:t>
            </a:r>
          </a:p>
          <a:p>
            <a:r>
              <a:rPr lang="en-US" smtClean="0"/>
              <a:t>Mythical Semantic Markup.</a:t>
            </a:r>
          </a:p>
          <a:p>
            <a:r>
              <a:rPr lang="en-US" smtClean="0"/>
              <a:t>The XML Fiasco.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Cascading Style Sheets.</a:t>
            </a:r>
          </a:p>
          <a:p>
            <a:r>
              <a:rPr lang="en-US" smtClean="0"/>
              <a:t>Unhealthy separation of structure and presentation.</a:t>
            </a:r>
          </a:p>
          <a:p>
            <a:r>
              <a:rPr lang="en-US" smtClean="0"/>
              <a:t>Long, fragile lists of self-contradictory rules.</a:t>
            </a:r>
          </a:p>
          <a:p>
            <a:r>
              <a:rPr lang="en-US" smtClean="0"/>
              <a:t>Each rule has two parts: Selector and declaration.</a:t>
            </a:r>
          </a:p>
          <a:p>
            <a:r>
              <a:rPr lang="en-US" smtClean="0"/>
              <a:t>Difficult to understand. Difficult to use.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CSS’s Five Big Problems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Lack of modularity. </a:t>
            </a:r>
          </a:p>
          <a:p>
            <a:r>
              <a:rPr lang="en-US" smtClean="0"/>
              <a:t>Selector management is complicated.</a:t>
            </a:r>
          </a:p>
          <a:p>
            <a:r>
              <a:rPr lang="en-US" smtClean="0"/>
              <a:t>Declarations are too weak for modern web applications.</a:t>
            </a:r>
          </a:p>
          <a:p>
            <a:r>
              <a:rPr lang="en-US" smtClean="0"/>
              <a:t>Not intended for dynamic content.</a:t>
            </a:r>
          </a:p>
          <a:p>
            <a:r>
              <a:rPr lang="en-US" smtClean="0"/>
              <a:t>It is unimplementable. It’s all about the quirks.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CODEpendence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/>
              <a:t>“CSS isn’t bad. </a:t>
            </a:r>
            <a:br>
              <a:rPr lang="en-US" i="1" smtClean="0"/>
            </a:br>
            <a:r>
              <a:rPr lang="en-US" i="1" smtClean="0"/>
              <a:t>You just don’t understand </a:t>
            </a:r>
            <a:br>
              <a:rPr lang="en-US" i="1" smtClean="0"/>
            </a:br>
            <a:r>
              <a:rPr lang="en-US" i="1" smtClean="0"/>
              <a:t>it like I do.”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If that was all there was, the web would have been replaced by now.</a:t>
            </a:r>
          </a:p>
        </p:txBody>
      </p:sp>
      <p:sp>
        <p:nvSpPr>
          <p:cNvPr id="399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2228850"/>
          </a:xfrm>
        </p:spPr>
        <p:txBody>
          <a:bodyPr/>
          <a:lstStyle/>
          <a:p>
            <a:r>
              <a:rPr lang="en-US" sz="4000" smtClean="0"/>
              <a:t>“Another software technology will come along and kill off the Web, just as </a:t>
            </a:r>
            <a:r>
              <a:rPr lang="en-US" sz="4000" i="1" smtClean="0"/>
              <a:t>it</a:t>
            </a:r>
            <a:r>
              <a:rPr lang="en-US" sz="4000" smtClean="0"/>
              <a:t> killed News, Gopher, et al. And that judgment day will arrive very soon -- in the next two to three years”</a:t>
            </a:r>
          </a:p>
        </p:txBody>
      </p:sp>
      <p:sp>
        <p:nvSpPr>
          <p:cNvPr id="409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George F. Colony</a:t>
            </a:r>
          </a:p>
          <a:p>
            <a:r>
              <a:rPr lang="en-US" smtClean="0"/>
              <a:t>Chairman of the Board and CEO</a:t>
            </a:r>
          </a:p>
          <a:p>
            <a:r>
              <a:rPr lang="en-US" smtClean="0"/>
              <a:t>Forrester Research, Inc. [2000]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419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81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Sir John Harrington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Document Object Model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heltenhm BdItHd BT" pitchFamily="18" charset="0"/>
              </a:rPr>
              <a:t>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what most people hate when they say they hate JavaScript.</a:t>
            </a:r>
          </a:p>
          <a:p>
            <a:r>
              <a:rPr lang="en-US" dirty="0" smtClean="0"/>
              <a:t>The browser’s API.</a:t>
            </a:r>
          </a:p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, Netscape.</a:t>
            </a:r>
          </a:p>
          <a:p>
            <a:pPr lvl="1">
              <a:buFontTx/>
              <a:buNone/>
            </a:pPr>
            <a:r>
              <a:rPr lang="en-US" dirty="0" smtClean="0"/>
              <a:t>Influenced by a book on HyperCard</a:t>
            </a:r>
          </a:p>
          <a:p>
            <a:r>
              <a:rPr lang="en-US" dirty="0" smtClean="0"/>
              <a:t>Scott Isaacs, Microsoft.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0"/>
          </a:xfrm>
        </p:spPr>
        <p:txBody>
          <a:bodyPr/>
          <a:lstStyle/>
          <a:p>
            <a:r>
              <a:rPr lang="en-US" smtClean="0"/>
              <a:t>In the original Netscape model, not all elements were scriptable.</a:t>
            </a:r>
          </a:p>
        </p:txBody>
      </p:sp>
      <p:sp>
        <p:nvSpPr>
          <p:cNvPr id="4403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 the Microsoft model, all elements are completely scriptable.</a:t>
            </a:r>
          </a:p>
          <a:p>
            <a:endParaRPr lang="en-US" smtClean="0"/>
          </a:p>
          <a:p>
            <a:r>
              <a:rPr lang="en-US" smtClean="0"/>
              <a:t>But it wasn’t finished.</a:t>
            </a:r>
          </a:p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2543175"/>
          <a:ext cx="822960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8493062" imgH="3006661" progId="">
                  <p:embed/>
                </p:oleObj>
              </mc:Choice>
              <mc:Fallback>
                <p:oleObj name="Visio" r:id="rId3" imgW="8493062" imgH="30066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43175"/>
                        <a:ext cx="8229600" cy="291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Scripted Browser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01925" y="2130425"/>
          <a:ext cx="3738563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3789616" imgH="3789616" progId="">
                  <p:embed/>
                </p:oleObj>
              </mc:Choice>
              <mc:Fallback>
                <p:oleObj name="Visio" r:id="rId3" imgW="3789616" imgH="3789616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30425"/>
                        <a:ext cx="3738563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&lt;!--  //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Hack for Mosaic and Navigator 1.0.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language=javascript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Deprecated.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src=</a:t>
            </a:r>
            <a:r>
              <a:rPr lang="en-US" sz="2400" smtClean="0"/>
              <a:t>URL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Highly recommended.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Don’t put code on pages.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type=application/ecmascript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Ignored.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document.write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Allows JavaScript to produce HTML text.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Before onload: Inserts HTML text into the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After onload: Uses HTML text to replace the current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Not recommended.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 smtClean="0"/>
              <a:t>Script files can have a big impact on page loading time.</a:t>
            </a:r>
          </a:p>
          <a:p>
            <a:pPr marL="533400" indent="-533400">
              <a:lnSpc>
                <a:spcPct val="80000"/>
              </a:lnSpc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Place </a:t>
            </a:r>
            <a:r>
              <a:rPr lang="en-US" sz="2800" b="1" smtClean="0">
                <a:latin typeface="Courier New" pitchFamily="49" charset="0"/>
              </a:rPr>
              <a:t>&lt;script src&gt;</a:t>
            </a:r>
            <a:r>
              <a:rPr lang="en-US" sz="2800" smtClean="0"/>
              <a:t> tags as close to the bottom of the body as possible. (Also, place CSS </a:t>
            </a:r>
            <a:r>
              <a:rPr lang="en-US" sz="2800" b="1" smtClean="0">
                <a:latin typeface="Courier New" pitchFamily="49" charset="0"/>
              </a:rPr>
              <a:t>&lt;link&gt;</a:t>
            </a:r>
            <a:r>
              <a:rPr lang="en-US" sz="2800" smtClean="0"/>
              <a:t> as high in the head as possible.)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Minify and gzip script files.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Reduce the number of script files as much as possible.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Tree Structure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92275" y="1600200"/>
          <a:ext cx="66452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9707499" imgH="7013448" progId="">
                  <p:embed/>
                </p:oleObj>
              </mc:Choice>
              <mc:Fallback>
                <p:oleObj name="Visio" r:id="rId3" imgW="9707499" imgH="70134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00200"/>
                        <a:ext cx="6645275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304800" y="160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</a:t>
            </a:r>
          </a:p>
        </p:txBody>
      </p:sp>
      <p:sp>
        <p:nvSpPr>
          <p:cNvPr id="5125" name="Rectangle 18"/>
          <p:cNvSpPr>
            <a:spLocks noChangeArrowheads="1"/>
          </p:cNvSpPr>
          <p:nvPr/>
        </p:nvSpPr>
        <p:spPr bwMode="auto">
          <a:xfrm>
            <a:off x="304800" y="3138488"/>
            <a:ext cx="195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document.body</a:t>
            </a:r>
          </a:p>
        </p:txBody>
      </p:sp>
      <p:sp>
        <p:nvSpPr>
          <p:cNvPr id="5126" name="Rectangle 19"/>
          <p:cNvSpPr>
            <a:spLocks noChangeArrowheads="1"/>
          </p:cNvSpPr>
          <p:nvPr/>
        </p:nvSpPr>
        <p:spPr bwMode="auto">
          <a:xfrm>
            <a:off x="304800" y="2286000"/>
            <a:ext cx="2308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</a:t>
            </a:r>
          </a:p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documentElement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>
                <a:solidFill>
                  <a:schemeClr val="tx2"/>
                </a:solidFill>
              </a:rPr>
              <a:t>, sibling, parent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>
                <a:solidFill>
                  <a:schemeClr val="tx1"/>
                </a:solidFill>
              </a:rPr>
              <a:t>, parent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400" y="0"/>
            <a:ext cx="919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the DOM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Using recursion, follow the </a:t>
            </a:r>
            <a:r>
              <a:rPr lang="en-US" sz="2800" b="1" dirty="0" err="1" smtClean="0">
                <a:solidFill>
                  <a:srgbClr val="CCFF99"/>
                </a:solidFill>
                <a:latin typeface="Courier New" pitchFamily="49" charset="0"/>
              </a:rPr>
              <a:t>firstChild</a:t>
            </a:r>
            <a:r>
              <a:rPr lang="en-US" sz="2800" dirty="0" smtClean="0"/>
              <a:t> node, and then the </a:t>
            </a:r>
            <a:r>
              <a:rPr lang="en-US" sz="2800" b="1" dirty="0" err="1" smtClean="0">
                <a:solidFill>
                  <a:srgbClr val="FFCCFF"/>
                </a:solidFill>
                <a:latin typeface="Courier New" pitchFamily="49" charset="0"/>
              </a:rPr>
              <a:t>nextSibling</a:t>
            </a:r>
            <a:r>
              <a:rPr lang="en-US" sz="2800" dirty="0" smtClean="0"/>
              <a:t> nodes.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function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node.firstChild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while (node)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node.nextSibling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}</a:t>
            </a:r>
            <a:r>
              <a:rPr lang="en-US" sz="3600" dirty="0" smtClean="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Courier New" pitchFamily="49" charset="0"/>
              </a:rPr>
              <a:t>getElementsByClassName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</a:rPr>
              <a:t>getElementsByClassName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results = [];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walkTheDOM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document.body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function (node)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a, c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node.className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if (c)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a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c.split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(' ');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for (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a.length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+= 1)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if (a[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] ===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results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.push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break;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}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return results;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childNodes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2249488"/>
          <a:ext cx="808355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9351454" imgH="4051935" progId="">
                  <p:embed/>
                </p:oleObj>
              </mc:Choice>
              <mc:Fallback>
                <p:oleObj name="Visio" r:id="rId3" imgW="9351454" imgH="405193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249488"/>
                        <a:ext cx="8083550" cy="350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Retrieving Nodes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document.getElementById(</a:t>
            </a:r>
            <a:r>
              <a:rPr lang="en-US" b="1" i="1" smtClean="0">
                <a:latin typeface="Courier New" pitchFamily="49" charset="0"/>
              </a:rPr>
              <a:t>id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document.getElementsByName(</a:t>
            </a:r>
            <a:r>
              <a:rPr lang="en-US" b="1" i="1" smtClean="0"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.getElementsByTagName(</a:t>
            </a:r>
            <a:r>
              <a:rPr lang="en-US" b="1" i="1" smtClean="0">
                <a:latin typeface="Courier New" pitchFamily="49" charset="0"/>
              </a:rPr>
              <a:t>tagName</a:t>
            </a:r>
            <a:r>
              <a:rPr lang="en-US" b="1" smtClean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&lt;IMG&gt;</a:t>
            </a:r>
            <a:r>
              <a:rPr lang="en-US" sz="2000" smtClean="0"/>
              <a:t> has these properties: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align</a:t>
            </a:r>
            <a:r>
              <a:rPr lang="en-US" sz="2000" smtClean="0"/>
              <a:t>		</a:t>
            </a:r>
            <a:r>
              <a:rPr lang="en-US" sz="2000" b="1" smtClean="0">
                <a:latin typeface="Courier New" pitchFamily="49" charset="0"/>
              </a:rPr>
              <a:t>'none'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'top'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'left'</a:t>
            </a:r>
            <a:r>
              <a:rPr lang="en-US" sz="2000" smtClean="0"/>
              <a:t>, ...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alt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border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height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id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isMap</a:t>
            </a:r>
            <a:r>
              <a:rPr lang="en-US" sz="2000" smtClean="0"/>
              <a:t>		boolean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src</a:t>
            </a:r>
            <a:r>
              <a:rPr lang="en-US" sz="2000" smtClean="0"/>
              <a:t>	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useMap</a:t>
            </a:r>
            <a:r>
              <a:rPr lang="en-US" sz="2000" smtClean="0"/>
              <a:t>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vspace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width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smtClean="0"/>
              <a:t>node</a:t>
            </a:r>
            <a:r>
              <a:rPr lang="en-US" sz="2000" b="1" smtClean="0">
                <a:latin typeface="Courier New" pitchFamily="49" charset="0"/>
              </a:rPr>
              <a:t>.</a:t>
            </a:r>
            <a:r>
              <a:rPr lang="en-US" sz="2000" i="1" smtClean="0"/>
              <a:t>property</a:t>
            </a:r>
            <a:r>
              <a:rPr lang="en-US" sz="2000" b="1" smtClean="0">
                <a:latin typeface="Courier New" pitchFamily="49" charset="0"/>
              </a:rPr>
              <a:t> = </a:t>
            </a:r>
            <a:r>
              <a:rPr lang="en-US" sz="2000" i="1" smtClean="0"/>
              <a:t>expression</a:t>
            </a:r>
            <a:r>
              <a:rPr lang="en-US" sz="2000" b="1" i="1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Old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(my_image.complete)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my_image.src = superurl;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New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(my_image.getAttribute('complete'))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my_image.setAttribute('src', superurl);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.className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</a:p>
          <a:p>
            <a:pPr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.currentStyle.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	</a:t>
            </a:r>
            <a:r>
              <a:rPr lang="en-US" sz="2000" smtClean="0"/>
              <a:t>Only IE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document.defaultView().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getComputedStyle(</a:t>
            </a: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, "").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getPropertyValue(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Names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CSS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background-color</a:t>
            </a:r>
          </a:p>
          <a:p>
            <a:r>
              <a:rPr lang="en-US" b="1" smtClean="0">
                <a:latin typeface="Courier New" pitchFamily="49" charset="0"/>
              </a:rPr>
              <a:t>border-radius</a:t>
            </a:r>
          </a:p>
          <a:p>
            <a:r>
              <a:rPr lang="en-US" b="1" smtClean="0">
                <a:latin typeface="Courier New" pitchFamily="49" charset="0"/>
              </a:rPr>
              <a:t>font-size</a:t>
            </a:r>
          </a:p>
          <a:p>
            <a:r>
              <a:rPr lang="en-US" b="1" smtClean="0">
                <a:latin typeface="Courier New" pitchFamily="49" charset="0"/>
              </a:rPr>
              <a:t>list-style-type</a:t>
            </a:r>
          </a:p>
          <a:p>
            <a:r>
              <a:rPr lang="en-US" b="1" smtClean="0">
                <a:latin typeface="Courier New" pitchFamily="49" charset="0"/>
              </a:rPr>
              <a:t>word-spacing</a:t>
            </a:r>
          </a:p>
          <a:p>
            <a:r>
              <a:rPr lang="en-US" b="1" smtClean="0">
                <a:latin typeface="Courier New" pitchFamily="49" charset="0"/>
              </a:rPr>
              <a:t>z-index</a:t>
            </a:r>
          </a:p>
          <a:p>
            <a:r>
              <a:rPr lang="en-US" b="1" smtClean="0">
                <a:latin typeface="Courier New" pitchFamily="49" charset="0"/>
              </a:rPr>
              <a:t>float</a:t>
            </a:r>
          </a:p>
          <a:p>
            <a:endParaRPr lang="en-US" smtClean="0"/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DOM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backgroundColor</a:t>
            </a:r>
          </a:p>
          <a:p>
            <a:r>
              <a:rPr lang="en-US" b="1" smtClean="0">
                <a:latin typeface="Courier New" pitchFamily="49" charset="0"/>
              </a:rPr>
              <a:t>borderRadius</a:t>
            </a:r>
          </a:p>
          <a:p>
            <a:r>
              <a:rPr lang="en-US" b="1" smtClean="0">
                <a:latin typeface="Courier New" pitchFamily="49" charset="0"/>
              </a:rPr>
              <a:t>fontSize</a:t>
            </a:r>
          </a:p>
          <a:p>
            <a:r>
              <a:rPr lang="en-US" b="1" smtClean="0">
                <a:latin typeface="Courier New" pitchFamily="49" charset="0"/>
              </a:rPr>
              <a:t>listStyleType</a:t>
            </a:r>
          </a:p>
          <a:p>
            <a:r>
              <a:rPr lang="en-US" b="1" smtClean="0">
                <a:latin typeface="Courier New" pitchFamily="49" charset="0"/>
              </a:rPr>
              <a:t>wordSpacing</a:t>
            </a:r>
          </a:p>
          <a:p>
            <a:r>
              <a:rPr lang="en-US" b="1" smtClean="0">
                <a:latin typeface="Courier New" pitchFamily="49" charset="0"/>
              </a:rPr>
              <a:t>zIndex</a:t>
            </a:r>
          </a:p>
          <a:p>
            <a:r>
              <a:rPr lang="en-US" b="1" smtClean="0">
                <a:latin typeface="Courier New" pitchFamily="49" charset="0"/>
              </a:rPr>
              <a:t>cssFloat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1596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Elements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document.createElement(</a:t>
            </a:r>
            <a:r>
              <a:rPr lang="en-US" sz="2400" b="1" i="1" smtClean="0">
                <a:latin typeface="Courier New" pitchFamily="49" charset="0"/>
              </a:rPr>
              <a:t>tagName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document.createTextNode(</a:t>
            </a:r>
            <a:r>
              <a:rPr lang="en-US" sz="2400" b="1" i="1" smtClean="0">
                <a:latin typeface="Courier New" pitchFamily="49" charset="0"/>
              </a:rPr>
              <a:t>text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individual element.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.cloneNode(true)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element and all of its descendents.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The new nodes are not connected to the document.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Elements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.appendChild(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.insertBefore(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sibling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.replaceChild(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.replaceChild(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new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, 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.removeChild(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/>
              <a:t>It returns the node. </a:t>
            </a:r>
          </a:p>
          <a:p>
            <a:pPr lvl="1">
              <a:buFontTx/>
              <a:buNone/>
            </a:pPr>
            <a:r>
              <a:rPr lang="en-US" smtClean="0"/>
              <a:t>Be sure to remove any event handlers.</a:t>
            </a:r>
          </a:p>
          <a:p>
            <a:pPr lvl="1"/>
            <a:endParaRPr lang="en-US" smtClean="0"/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.removeChild(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innerHTML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sz="2800" smtClean="0"/>
              <a:t>The W3C standard does not provide access to the HTML parser.</a:t>
            </a:r>
          </a:p>
          <a:p>
            <a:endParaRPr lang="en-US" sz="2800" smtClean="0"/>
          </a:p>
          <a:p>
            <a:r>
              <a:rPr lang="en-US" sz="2800" smtClean="0"/>
              <a:t>All A browsers implement Microsoft's </a:t>
            </a:r>
            <a:r>
              <a:rPr lang="en-US" sz="2800" b="1" smtClean="0">
                <a:latin typeface="Courier New" pitchFamily="49" charset="0"/>
              </a:rPr>
              <a:t>innerHTML</a:t>
            </a:r>
            <a:r>
              <a:rPr lang="en-US" sz="2800" smtClean="0"/>
              <a:t> property.</a:t>
            </a:r>
          </a:p>
          <a:p>
            <a:endParaRPr lang="en-US" sz="2800" smtClean="0"/>
          </a:p>
          <a:p>
            <a:r>
              <a:rPr lang="en-US" sz="2800" smtClean="0"/>
              <a:t>Security hazard.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Is Better?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 is better to build or clone elements and append them to the document?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Or is it better to compile an HTML text and use 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to realize it?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clean code and easy maintenance.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performance only in extreme cases.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DOM is massively inefficient.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800" smtClean="0"/>
              <a:t>The browser has an event-driven, single-threaded programming model.</a:t>
            </a:r>
          </a:p>
          <a:p>
            <a:endParaRPr lang="en-US" sz="2800" smtClean="0"/>
          </a:p>
          <a:p>
            <a:r>
              <a:rPr lang="en-US" sz="2800" smtClean="0"/>
              <a:t>Events are targeted to particular nodes.</a:t>
            </a:r>
          </a:p>
          <a:p>
            <a:endParaRPr lang="en-US" sz="2800" smtClean="0"/>
          </a:p>
          <a:p>
            <a:r>
              <a:rPr lang="en-US" sz="2800" smtClean="0"/>
              <a:t>Events cause the invocation of event handler functions.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topmost (z-index) node containing the cursor.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dblclick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mousemove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mouseout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mouseover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mouseup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Events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node having focus.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blur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focus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keypress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keyup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reset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submit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Netscape</a:t>
            </a:r>
          </a:p>
          <a:p>
            <a:pPr lvl="1"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node</a:t>
            </a:r>
            <a:r>
              <a:rPr lang="en-US" b="1" dirty="0" smtClean="0">
                <a:latin typeface="Courier New" pitchFamily="49" charset="0"/>
              </a:rPr>
              <a:t>["on"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] =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 smtClean="0"/>
              <a:t>Microsoft</a:t>
            </a:r>
          </a:p>
          <a:p>
            <a:pPr lvl="1">
              <a:buFontTx/>
              <a:buNone/>
            </a:pPr>
            <a:r>
              <a:rPr lang="en-US" b="1" i="1" dirty="0" err="1" smtClean="0">
                <a:latin typeface="Courier New" pitchFamily="49" charset="0"/>
              </a:rPr>
              <a:t>node</a:t>
            </a:r>
            <a:r>
              <a:rPr lang="en-US" b="1" dirty="0" err="1" smtClean="0">
                <a:latin typeface="Courier New" pitchFamily="49" charset="0"/>
              </a:rPr>
              <a:t>.attachEvent</a:t>
            </a:r>
            <a:r>
              <a:rPr lang="en-US" b="1" dirty="0" smtClean="0">
                <a:latin typeface="Courier New" pitchFamily="49" charset="0"/>
              </a:rPr>
              <a:t>("on"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/>
              <a:t>W3C</a:t>
            </a:r>
          </a:p>
          <a:p>
            <a:pPr lvl="1"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node</a:t>
            </a:r>
            <a:r>
              <a:rPr lang="en-US" sz="2400" b="1" dirty="0" err="1" smtClean="0">
                <a:latin typeface="Courier New" pitchFamily="49" charset="0"/>
              </a:rPr>
              <a:t>.addEventListener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i="1" dirty="0" smtClean="0">
                <a:latin typeface="Courier New" pitchFamily="49" charset="0"/>
              </a:rPr>
              <a:t>type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</a:rPr>
              <a:t>, false);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handler takes an optional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dirty="0" smtClean="0"/>
              <a:t> parameter.</a:t>
            </a:r>
          </a:p>
          <a:p>
            <a:pPr lvl="1">
              <a:buFontTx/>
              <a:buNone/>
            </a:pPr>
            <a:r>
              <a:rPr lang="en-US" dirty="0" smtClean="0"/>
              <a:t>  Microsoft did not send an event parameter, using the global </a:t>
            </a:r>
            <a:r>
              <a:rPr lang="en-US" b="1" dirty="0" smtClean="0">
                <a:latin typeface="Courier New" pitchFamily="49" charset="0"/>
              </a:rPr>
              <a:t>event</a:t>
            </a:r>
            <a:r>
              <a:rPr lang="en-US" dirty="0" smtClean="0"/>
              <a:t> object instead.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picture of Jesse James Garret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"/>
            <a:ext cx="441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Jesse James Garrett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function (e) {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 = e || event;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var target =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e.target || e.srcElement;</a:t>
            </a:r>
            <a:r>
              <a:rPr lang="en-US" sz="2800" smtClean="0"/>
              <a:t> </a:t>
            </a: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...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Trickling and Bubbling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Trickling is an event capturing pattern which provides compatibility with the Netscape 4 model. Avoid it.</a:t>
            </a:r>
          </a:p>
          <a:p>
            <a:endParaRPr lang="en-US" smtClean="0"/>
          </a:p>
          <a:p>
            <a:r>
              <a:rPr lang="en-US" smtClean="0"/>
              <a:t>Bubbling means that the event is given to the target, and then its parent, and then its parent, and so on until the event is canceled.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Bubble?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you have 100 draggable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You could attach 100 sets of event handlers to those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Or you could attach one set of event handlers to the container of the 100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 Bubbling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Cancel bubbling to keep the parent nodes from seeing the event.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e.cancelBubble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if (e.stopPropagation)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e.stopPropagation();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Default Action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 event handler can prevent a browser action associated with the event (such as submitting a form).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e.returnValue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if (e.preventDefault)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e.preventDefault();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return false;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Touching a node has a cost.</a:t>
            </a:r>
          </a:p>
          <a:p>
            <a:r>
              <a:rPr lang="en-US" smtClean="0"/>
              <a:t>Styling can have a big cost.</a:t>
            </a:r>
          </a:p>
          <a:p>
            <a:r>
              <a:rPr lang="en-US" smtClean="0"/>
              <a:t>Reflow can have a big cost.</a:t>
            </a:r>
          </a:p>
          <a:p>
            <a:r>
              <a:rPr lang="en-US" smtClean="0"/>
              <a:t>Repaint can have a big cost.</a:t>
            </a:r>
          </a:p>
          <a:p>
            <a:r>
              <a:rPr lang="en-US" smtClean="0"/>
              <a:t>Random things like nodelist can have a big cost.</a:t>
            </a:r>
          </a:p>
          <a:p>
            <a:endParaRPr lang="en-US" smtClean="0"/>
          </a:p>
          <a:p>
            <a:r>
              <a:rPr lang="en-US" smtClean="0"/>
              <a:t>In most applications, JavaScript has a small cost.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Speed Tracer  [Chrome]</a:t>
            </a:r>
          </a:p>
          <a:p>
            <a:r>
              <a:rPr lang="en-US" smtClean="0"/>
              <a:t>dynaTrace  [IE]</a:t>
            </a:r>
          </a:p>
          <a:p>
            <a:endParaRPr lang="en-US" smtClean="0"/>
          </a:p>
          <a:p>
            <a:r>
              <a:rPr lang="en-US" smtClean="0"/>
              <a:t>Optimization without good performance data is a waste of time.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8000"/>
          </a:xfrm>
        </p:spPr>
        <p:txBody>
          <a:bodyPr/>
          <a:lstStyle/>
          <a:p>
            <a:r>
              <a:rPr lang="en-US" smtClean="0"/>
              <a:t>JavaScript should have died with Netscape.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Ajax Revolution succeeded because of the goodness of JavaScript.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 small amount of JavaScript can transform the DOM (one of the world’s awfullest APIs) into something pleasant and productive.</a:t>
            </a:r>
            <a:br>
              <a:rPr lang="en-US" smtClean="0"/>
            </a:br>
            <a:endParaRPr lang="en-US" smtClean="0"/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Ajax libraries are fun and easy to make.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Library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Portability</a:t>
            </a:r>
          </a:p>
          <a:p>
            <a:r>
              <a:rPr lang="en-US" smtClean="0"/>
              <a:t>Correction</a:t>
            </a:r>
          </a:p>
          <a:p>
            <a:r>
              <a:rPr lang="en-US" smtClean="0"/>
              <a:t>Model</a:t>
            </a:r>
          </a:p>
          <a:p>
            <a:r>
              <a:rPr lang="en-US" smtClean="0"/>
              <a:t>Widgets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2005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choose?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would take longer to do a complete evaluation of all of the existing ajax libraries than to build a new one from scratch.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all of the </a:t>
            </a:r>
            <a:br>
              <a:rPr lang="en-US" dirty="0" smtClean="0"/>
            </a:br>
            <a:r>
              <a:rPr lang="en-US" dirty="0" smtClean="0"/>
              <a:t>candidates to </a:t>
            </a:r>
            <a:r>
              <a:rPr lang="en-US" dirty="0" err="1" smtClean="0"/>
              <a:t>JSLint</a:t>
            </a:r>
            <a:r>
              <a:rPr lang="en-US" dirty="0" smtClean="0"/>
              <a:t>.</a:t>
            </a:r>
          </a:p>
        </p:txBody>
      </p:sp>
      <p:sp>
        <p:nvSpPr>
          <p:cNvPr id="921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is no longer new or special.</a:t>
            </a:r>
          </a:p>
        </p:txBody>
      </p:sp>
      <p:sp>
        <p:nvSpPr>
          <p:cNvPr id="931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Ajax is just the way we make web applications.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has become the dominant application platform.</a:t>
            </a:r>
          </a:p>
        </p:txBody>
      </p:sp>
      <p:sp>
        <p:nvSpPr>
          <p:cNvPr id="942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r>
              <a:rPr lang="en-US" dirty="0"/>
              <a:t>HTML (unspecified)</a:t>
            </a:r>
          </a:p>
        </p:txBody>
      </p:sp>
      <p:sp>
        <p:nvSpPr>
          <p:cNvPr id="97283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More and more crap.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is great.</a:t>
            </a:r>
            <a:br>
              <a:rPr lang="en-US" smtClean="0"/>
            </a:br>
            <a:r>
              <a:rPr lang="en-US" smtClean="0"/>
              <a:t>This DOM is not.</a:t>
            </a:r>
          </a:p>
        </p:txBody>
      </p:sp>
      <p:sp>
        <p:nvSpPr>
          <p:cNvPr id="10342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Ultimately, we should seek to replace the DOM with </a:t>
            </a:r>
            <a:br>
              <a:rPr lang="en-US" smtClean="0"/>
            </a:br>
            <a:r>
              <a:rPr lang="en-US" smtClean="0"/>
              <a:t>an Ajax-influenced API.</a:t>
            </a:r>
            <a:br>
              <a:rPr lang="en-US" smtClean="0"/>
            </a:br>
            <a:endParaRPr lang="en-US" smtClean="0"/>
          </a:p>
        </p:txBody>
      </p:sp>
      <p:sp>
        <p:nvSpPr>
          <p:cNvPr id="10445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Division of Labor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is the application divided between the browser and the server?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  <a:endParaRPr lang="en-US" smtClean="0"/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H="1">
            <a:off x="2103438" y="946150"/>
            <a:ext cx="2366962" cy="3138488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  <a:p>
            <a:pPr algn="l"/>
            <a:endParaRPr lang="en-US" sz="4800" smtClean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4459288" y="954088"/>
            <a:ext cx="2398712" cy="318135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US" sz="4800" kern="0" dirty="0">
                <a:solidFill>
                  <a:schemeClr val="bg1"/>
                </a:solidFill>
                <a:latin typeface="+mn-lt"/>
              </a:rPr>
              <a:t>Browser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The server is 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a file system.</a:t>
            </a:r>
          </a:p>
          <a:p>
            <a:pPr algn="r" eaLnBrk="0" hangingPunct="0">
              <a:spcBef>
                <a:spcPct val="20000"/>
              </a:spcBef>
              <a:defRPr/>
            </a:pPr>
            <a:endParaRPr lang="en-US" sz="48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70200" y="685800"/>
            <a:ext cx="391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Word Processing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85863" y="4611688"/>
            <a:ext cx="3132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Shared Logic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385888" y="1789113"/>
            <a:ext cx="27320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Binary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Proprietary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2819400" y="1447800"/>
            <a:ext cx="17526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737225" y="1752600"/>
            <a:ext cx="1812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Textual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Open</a:t>
            </a:r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1411288" y="3508375"/>
            <a:ext cx="2681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Standalone</a:t>
            </a:r>
          </a:p>
        </p:txBody>
      </p:sp>
      <p:sp>
        <p:nvSpPr>
          <p:cNvPr id="20489" name="Text Box 3"/>
          <p:cNvSpPr txBox="1">
            <a:spLocks noChangeArrowheads="1"/>
          </p:cNvSpPr>
          <p:nvPr/>
        </p:nvSpPr>
        <p:spPr bwMode="auto">
          <a:xfrm>
            <a:off x="533400" y="5715000"/>
            <a:ext cx="4437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Personal Computer</a:t>
            </a:r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17145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2743200" y="4191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2743200" y="5334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Seek the Middle Way.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pleasant dialogue between specialized peers.</a:t>
            </a:r>
          </a:p>
          <a:p>
            <a:endParaRPr lang="en-US" dirty="0"/>
          </a:p>
          <a:p>
            <a:r>
              <a:rPr lang="en-US" dirty="0" smtClean="0"/>
              <a:t>Minimize the volume of traffic.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What You See Is What You Get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What you see is all there is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1770</Words>
  <Application>Microsoft Office PowerPoint</Application>
  <PresentationFormat>On-screen Show (4:3)</PresentationFormat>
  <Paragraphs>430</Paragraphs>
  <Slides>80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Cheltenhm BdCn BT</vt:lpstr>
      <vt:lpstr>Cheltenhm BdHd BT</vt:lpstr>
      <vt:lpstr>Cheltenhm BdItHd BT</vt:lpstr>
      <vt:lpstr>Cheltenhm XBdCn BT</vt:lpstr>
      <vt:lpstr>Courier New</vt:lpstr>
      <vt:lpstr>Default Design</vt:lpstr>
      <vt:lpstr>Visio</vt:lpstr>
      <vt:lpstr>PowerPoint Presentation</vt:lpstr>
      <vt:lpstr>“all the world’s a page and all the men and women merely pointers and clickers.”  </vt:lpstr>
      <vt:lpstr>PowerPoint Presentation</vt:lpstr>
      <vt:lpstr>PowerPoint Presentation</vt:lpstr>
      <vt:lpstr>Ajax</vt:lpstr>
      <vt:lpstr>PowerPoint Presentation</vt:lpstr>
      <vt:lpstr>Ajax</vt:lpstr>
      <vt:lpstr>PowerPoint Presentation</vt:lpstr>
      <vt:lpstr>What You See Is What You Get</vt:lpstr>
      <vt:lpstr>RUNOFF</vt:lpstr>
      <vt:lpstr>GML</vt:lpstr>
      <vt:lpstr>PowerPoint Presentation</vt:lpstr>
      <vt:lpstr>Brian Reid’s Scribe</vt:lpstr>
      <vt:lpstr>Scribe</vt:lpstr>
      <vt:lpstr>PowerPoint Presentation</vt:lpstr>
      <vt:lpstr>HTML was not  state-of-the-art  when it was introduced  in the late 20th century.</vt:lpstr>
      <vt:lpstr>A lot of people looked at the WWW and thought it didn’t have what it takes.</vt:lpstr>
      <vt:lpstr>The web standards were grown from a naïve hypertext system under intense, highly unstable competitive pressure.</vt:lpstr>
      <vt:lpstr>It wasn’t designed to do all of this Ajax stuff.</vt:lpstr>
      <vt:lpstr>HTML</vt:lpstr>
      <vt:lpstr>Two forms for writing outlines</vt:lpstr>
      <vt:lpstr>Web page is not a page</vt:lpstr>
      <vt:lpstr>SGML Strikes Back</vt:lpstr>
      <vt:lpstr>CSS</vt:lpstr>
      <vt:lpstr>CSS’s Five Big Problems</vt:lpstr>
      <vt:lpstr>CODEpendence</vt:lpstr>
      <vt:lpstr>If that was all there was, the web would have been replaced by now.</vt:lpstr>
      <vt:lpstr>“Another software technology will come along and kill off the Web, just as it killed News, Gopher, et al. And that judgment day will arrive very soon -- in the next two to three years”</vt:lpstr>
      <vt:lpstr>JavaScript</vt:lpstr>
      <vt:lpstr>The Document Object Model</vt:lpstr>
      <vt:lpstr>In the original Netscape model, not all elements were scriptable.</vt:lpstr>
      <vt:lpstr>Browser</vt:lpstr>
      <vt:lpstr>Scripted Browser</vt:lpstr>
      <vt:lpstr>&lt;script&gt;&lt;/script&gt;</vt:lpstr>
      <vt:lpstr>document.write</vt:lpstr>
      <vt:lpstr>&lt;script&gt;&lt;/script&gt;</vt:lpstr>
      <vt:lpstr>Document Tree Structure</vt:lpstr>
      <vt:lpstr>child, sibling, parent</vt:lpstr>
      <vt:lpstr>child, sibling, parent</vt:lpstr>
      <vt:lpstr>child, sibling, parent</vt:lpstr>
      <vt:lpstr>child, sibling, parent</vt:lpstr>
      <vt:lpstr>Walk the DOM</vt:lpstr>
      <vt:lpstr>getElementsByClassName</vt:lpstr>
      <vt:lpstr>childNodes</vt:lpstr>
      <vt:lpstr>Retrieving Nodes</vt:lpstr>
      <vt:lpstr>Manipulating Elements</vt:lpstr>
      <vt:lpstr>Manipulating Elements</vt:lpstr>
      <vt:lpstr>Style</vt:lpstr>
      <vt:lpstr>Style Names</vt:lpstr>
      <vt:lpstr>Making Elements</vt:lpstr>
      <vt:lpstr>Linking Elements</vt:lpstr>
      <vt:lpstr>Removing Elements</vt:lpstr>
      <vt:lpstr>innerHTML</vt:lpstr>
      <vt:lpstr>Which Way Is Better?</vt:lpstr>
      <vt:lpstr>Events</vt:lpstr>
      <vt:lpstr>Mouse Events</vt:lpstr>
      <vt:lpstr>Input Events</vt:lpstr>
      <vt:lpstr>Event Handlers</vt:lpstr>
      <vt:lpstr>Event Handlers</vt:lpstr>
      <vt:lpstr>Event Handlers</vt:lpstr>
      <vt:lpstr>Trickling and Bubbling</vt:lpstr>
      <vt:lpstr>Why Bubble?</vt:lpstr>
      <vt:lpstr>Cancel Bubbling</vt:lpstr>
      <vt:lpstr>Prevent Default Action</vt:lpstr>
      <vt:lpstr>Performance</vt:lpstr>
      <vt:lpstr>Performance</vt:lpstr>
      <vt:lpstr>JavaScript should have died with Netscape.  The Ajax Revolution succeeded because of the goodness of JavaScript.</vt:lpstr>
      <vt:lpstr>A small amount of JavaScript can transform the DOM (one of the world’s awfullest APIs) into something pleasant and productive. </vt:lpstr>
      <vt:lpstr>Ajax Library</vt:lpstr>
      <vt:lpstr>How to choose?</vt:lpstr>
      <vt:lpstr>Subject all of the  candidates to JSLint.</vt:lpstr>
      <vt:lpstr>Ajax is no longer new or special.</vt:lpstr>
      <vt:lpstr>Ajax has become the dominant application platform.</vt:lpstr>
      <vt:lpstr>HTML5 v HTML (unspecified)</vt:lpstr>
      <vt:lpstr>Ajax is great. This DOM is not.</vt:lpstr>
      <vt:lpstr>Ultimately, we should seek to replace the DOM with  an Ajax-influenced API. </vt:lpstr>
      <vt:lpstr>Division of Labor</vt:lpstr>
      <vt:lpstr>Pendulum of Despair</vt:lpstr>
      <vt:lpstr>Pendulum of Despair</vt:lpstr>
      <vt:lpstr>Seek the Middle Way.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Episode IV: The Metamorphosis of Ajax</dc:subject>
  <dc:creator>Douglas Crockford</dc:creator>
  <cp:lastModifiedBy>Douglas Crockford</cp:lastModifiedBy>
  <cp:revision>290</cp:revision>
  <dcterms:created xsi:type="dcterms:W3CDTF">2009-10-26T16:53:11Z</dcterms:created>
  <dcterms:modified xsi:type="dcterms:W3CDTF">2013-07-29T20:54:50Z</dcterms:modified>
</cp:coreProperties>
</file>