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3" r:id="rId18"/>
    <p:sldId id="271" r:id="rId19"/>
    <p:sldId id="272" r:id="rId2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05-12-2024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8</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06.12.2024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9416" y="1844824"/>
            <a:ext cx="10515600" cy="4351338"/>
          </a:xfrm>
        </p:spPr>
        <p:txBody>
          <a:bodyPr/>
          <a:lstStyle/>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module is responsible for automating the process of logging into WhatsApp Web and accessing specific chats or groups. </a:t>
            </a:r>
          </a:p>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uses a tool called Selenium, which allows a script to control the web browser. </a:t>
            </a:r>
          </a:p>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module logs into WhatsApp Web, navigates to the desired group or private chat, and automatically scrolls through the chat history to load past messages. </a:t>
            </a:r>
          </a:p>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saves time by eliminating the need for users to manually open WhatsApp and retrieve messages.</a:t>
            </a:r>
            <a:endParaRPr lang="en-IN" dirty="0">
              <a:latin typeface="Times New Roman" panose="02020603050405020304" pitchFamily="18" charset="0"/>
              <a:cs typeface="Times New Roman" panose="02020603050405020304" pitchFamily="18" charset="0"/>
            </a:endParaRPr>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
        <p:nvSpPr>
          <p:cNvPr id="4" name="Rectangle 3"/>
          <p:cNvSpPr/>
          <p:nvPr/>
        </p:nvSpPr>
        <p:spPr>
          <a:xfrm>
            <a:off x="911424" y="1052736"/>
            <a:ext cx="6830909" cy="584775"/>
          </a:xfrm>
          <a:prstGeom prst="rect">
            <a:avLst/>
          </a:prstGeom>
        </p:spPr>
        <p:txBody>
          <a:bodyPr wrap="none">
            <a:spAutoFit/>
          </a:bodyPr>
          <a:lstStyle/>
          <a:p>
            <a:pPr lvl="0"/>
            <a:r>
              <a:rPr lang="en-IN" sz="3200" b="1" dirty="0">
                <a:latin typeface="Times New Roman" panose="02020603050405020304" pitchFamily="18" charset="0"/>
                <a:cs typeface="Times New Roman" panose="02020603050405020304" pitchFamily="18" charset="0"/>
              </a:rPr>
              <a:t>WhatsApp Web Automation Module :</a:t>
            </a: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module's job is to collect important details from WhatsApp messages, like the sender’s name, the message content, the time the message was sent, and whether it's from a group or private chat. </a:t>
            </a:r>
          </a:p>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uses Selenium to read and extract this information directly from WhatsApp Web. Once the messages are collected, they are organized and prepared for further steps, like storing them in an Excel sheet. </a:t>
            </a:r>
          </a:p>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module ensures that all message data is captured correctly and in an easy-to-read format.</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
        <p:nvSpPr>
          <p:cNvPr id="4" name="Rectangle 3"/>
          <p:cNvSpPr/>
          <p:nvPr/>
        </p:nvSpPr>
        <p:spPr>
          <a:xfrm>
            <a:off x="839416" y="1052736"/>
            <a:ext cx="6272871" cy="584775"/>
          </a:xfrm>
          <a:prstGeom prst="rect">
            <a:avLst/>
          </a:prstGeom>
        </p:spPr>
        <p:txBody>
          <a:bodyPr wrap="none">
            <a:spAutoFit/>
          </a:bodyPr>
          <a:lstStyle/>
          <a:p>
            <a:pPr lvl="0"/>
            <a:r>
              <a:rPr lang="en-US" sz="3200" b="1" dirty="0">
                <a:latin typeface="Times New Roman" panose="02020603050405020304" pitchFamily="18" charset="0"/>
                <a:cs typeface="Times New Roman" panose="02020603050405020304" pitchFamily="18" charset="0"/>
              </a:rPr>
              <a:t> Message Data Extraction Module:</a:t>
            </a: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p:txBody>
          <a:bodyPr/>
          <a:lstStyle/>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module ensures that the extracted WhatsApp messages are properly organized and easy to understand. </a:t>
            </a:r>
          </a:p>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takes the raw message data (like sender name, message text, and time) and arranges it neatly, separating each piece of information into the correct format. </a:t>
            </a:r>
          </a:p>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makes sure that the data is ready to be stored in the Excel sheet in a clean and structured way, so it's easy to read and analyze later.</a:t>
            </a:r>
            <a:endParaRPr lang="en-IN"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
        <p:nvSpPr>
          <p:cNvPr id="4" name="Rectangle 3"/>
          <p:cNvSpPr/>
          <p:nvPr/>
        </p:nvSpPr>
        <p:spPr>
          <a:xfrm>
            <a:off x="839416" y="1052736"/>
            <a:ext cx="7031092" cy="584775"/>
          </a:xfrm>
          <a:prstGeom prst="rect">
            <a:avLst/>
          </a:prstGeom>
        </p:spPr>
        <p:txBody>
          <a:bodyPr wrap="none">
            <a:spAutoFit/>
          </a:bodyPr>
          <a:lstStyle/>
          <a:p>
            <a:pPr lvl="0"/>
            <a:r>
              <a:rPr lang="en-US" sz="3200" b="1" dirty="0">
                <a:latin typeface="Times New Roman" panose="02020603050405020304" pitchFamily="18" charset="0"/>
                <a:cs typeface="Times New Roman" panose="02020603050405020304" pitchFamily="18" charset="0"/>
              </a:rPr>
              <a:t> Data Parsing and Formatting Module:</a:t>
            </a: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p:txBody>
          <a:bodyPr/>
          <a:lstStyle/>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module automatically runs the script at regular times to collect new WhatsApp messages without needing any manual work. </a:t>
            </a:r>
          </a:p>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uses tools like schedule or </a:t>
            </a:r>
            <a:r>
              <a:rPr lang="en-US" dirty="0" err="1">
                <a:latin typeface="Times New Roman" panose="02020603050405020304" pitchFamily="18" charset="0"/>
                <a:cs typeface="Times New Roman" panose="02020603050405020304" pitchFamily="18" charset="0"/>
              </a:rPr>
              <a:t>cron</a:t>
            </a:r>
            <a:r>
              <a:rPr lang="en-US" dirty="0">
                <a:latin typeface="Times New Roman" panose="02020603050405020304" pitchFamily="18" charset="0"/>
                <a:cs typeface="Times New Roman" panose="02020603050405020304" pitchFamily="18" charset="0"/>
              </a:rPr>
              <a:t> jobs to set specific times for the script to run, such as every hour or day. </a:t>
            </a:r>
          </a:p>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way, the message data is always updated in the Excel file, and users don’t have to remember to run the script themselves. </a:t>
            </a:r>
          </a:p>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ensures that the system works continuously and keeps the data current.</a:t>
            </a:r>
            <a:endParaRPr lang="en-IN"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
        <p:nvSpPr>
          <p:cNvPr id="4" name="Rectangle 3"/>
          <p:cNvSpPr/>
          <p:nvPr/>
        </p:nvSpPr>
        <p:spPr>
          <a:xfrm>
            <a:off x="911424" y="908720"/>
            <a:ext cx="6745565" cy="584775"/>
          </a:xfrm>
          <a:prstGeom prst="rect">
            <a:avLst/>
          </a:prstGeom>
        </p:spPr>
        <p:txBody>
          <a:bodyPr wrap="none">
            <a:spAutoFit/>
          </a:bodyPr>
          <a:lstStyle/>
          <a:p>
            <a:pPr lvl="0"/>
            <a:r>
              <a:rPr lang="en-US" sz="32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Automation and Scheduling Module:</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p:txBody>
          <a:bodyPr/>
          <a:lstStyle/>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module saves the WhatsApp messages into an Excel file in an organized way. </a:t>
            </a:r>
          </a:p>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Each message is stored in a row, with separate columns for the sender’s name, message content, time, and chat type (group or private). </a:t>
            </a:r>
          </a:p>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uses tools like </a:t>
            </a:r>
            <a:r>
              <a:rPr lang="en-US" dirty="0" err="1">
                <a:latin typeface="Times New Roman" panose="02020603050405020304" pitchFamily="18" charset="0"/>
                <a:cs typeface="Times New Roman" panose="02020603050405020304" pitchFamily="18" charset="0"/>
              </a:rPr>
              <a:t>openpyxl</a:t>
            </a:r>
            <a:r>
              <a:rPr lang="en-US" dirty="0">
                <a:latin typeface="Times New Roman" panose="02020603050405020304" pitchFamily="18" charset="0"/>
                <a:cs typeface="Times New Roman" panose="02020603050405020304" pitchFamily="18" charset="0"/>
              </a:rPr>
              <a:t> or pandas to create and update the Excel file automatically. </a:t>
            </a:r>
          </a:p>
          <a:p>
            <a:pPr marL="45720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way, all the collected messages are neatly stored in one place, making it easy to view and analyze later.</a:t>
            </a:r>
            <a:endParaRPr lang="en-IN"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
        <p:nvSpPr>
          <p:cNvPr id="4" name="Rectangle 3"/>
          <p:cNvSpPr/>
          <p:nvPr/>
        </p:nvSpPr>
        <p:spPr>
          <a:xfrm>
            <a:off x="839416" y="1196752"/>
            <a:ext cx="4277133" cy="584775"/>
          </a:xfrm>
          <a:prstGeom prst="rect">
            <a:avLst/>
          </a:prstGeom>
        </p:spPr>
        <p:txBody>
          <a:bodyPr wrap="none">
            <a:spAutoFit/>
          </a:bodyPr>
          <a:lstStyle/>
          <a:p>
            <a:pPr lvl="0"/>
            <a:r>
              <a:rPr lang="en-US" sz="3200" b="1" dirty="0">
                <a:latin typeface="Times New Roman" panose="02020603050405020304" pitchFamily="18" charset="0"/>
                <a:cs typeface="Times New Roman" panose="02020603050405020304" pitchFamily="18" charset="0"/>
              </a:rPr>
              <a:t> Excel Storage Module: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pic>
        <p:nvPicPr>
          <p:cNvPr id="4" name="Picture 3">
            <a:extLst>
              <a:ext uri="{FF2B5EF4-FFF2-40B4-BE49-F238E27FC236}">
                <a16:creationId xmlns:a16="http://schemas.microsoft.com/office/drawing/2014/main" id="{6D8D73D9-A4AC-12FD-61BF-25876D0CB97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1158"/>
          <a:stretch/>
        </p:blipFill>
        <p:spPr bwMode="auto">
          <a:xfrm>
            <a:off x="911424" y="1412776"/>
            <a:ext cx="4536503" cy="3312368"/>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055DF351-3383-6D42-0F16-509D05D75B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273" y="1416682"/>
            <a:ext cx="4752527" cy="3312368"/>
          </a:xfrm>
          <a:prstGeom prst="rect">
            <a:avLst/>
          </a:prstGeom>
          <a:noFill/>
          <a:ln>
            <a:noFill/>
          </a:ln>
        </p:spPr>
      </p:pic>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3CA819C-C4E6-3E27-D51F-08622F20AF8D}"/>
              </a:ext>
            </a:extLst>
          </p:cNvPr>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Slide Number Placeholder 4">
            <a:extLst>
              <a:ext uri="{FF2B5EF4-FFF2-40B4-BE49-F238E27FC236}">
                <a16:creationId xmlns:a16="http://schemas.microsoft.com/office/drawing/2014/main" id="{56BDD2A9-0994-425C-8207-F380E5206399}"/>
              </a:ext>
            </a:extLst>
          </p:cNvPr>
          <p:cNvSpPr>
            <a:spLocks noGrp="1"/>
          </p:cNvSpPr>
          <p:nvPr>
            <p:ph type="sldNum" sz="quarter" idx="12"/>
          </p:nvPr>
        </p:nvSpPr>
        <p:spPr/>
        <p:txBody>
          <a:bodyPr/>
          <a:lstStyle/>
          <a:p>
            <a:fld id="{672DB9CA-C85A-4E11-ADC0-8193E41C1656}" type="slidenum">
              <a:rPr lang="en-IN" smtClean="0"/>
              <a:t>16</a:t>
            </a:fld>
            <a:endParaRPr lang="en-IN" dirty="0"/>
          </a:p>
        </p:txBody>
      </p:sp>
      <p:pic>
        <p:nvPicPr>
          <p:cNvPr id="6" name="Content Placeholder 5">
            <a:extLst>
              <a:ext uri="{FF2B5EF4-FFF2-40B4-BE49-F238E27FC236}">
                <a16:creationId xmlns:a16="http://schemas.microsoft.com/office/drawing/2014/main" id="{6DE49F10-BEF5-CA98-BD27-40F2785F38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9841" b="47015"/>
          <a:stretch/>
        </p:blipFill>
        <p:spPr bwMode="auto">
          <a:xfrm>
            <a:off x="786404" y="1416397"/>
            <a:ext cx="4968796" cy="3440188"/>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07E12224-A175-C0BA-8534-307F7ED5232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6801" y="1412776"/>
            <a:ext cx="5203815" cy="3384375"/>
          </a:xfrm>
          <a:prstGeom prst="rect">
            <a:avLst/>
          </a:prstGeom>
          <a:noFill/>
          <a:ln>
            <a:noFill/>
          </a:ln>
        </p:spPr>
      </p:pic>
    </p:spTree>
    <p:extLst>
      <p:ext uri="{BB962C8B-B14F-4D97-AF65-F5344CB8AC3E}">
        <p14:creationId xmlns:p14="http://schemas.microsoft.com/office/powerpoint/2010/main" val="1843353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FB76A-6765-C2D1-8E84-5F3563B6BF10}"/>
              </a:ext>
            </a:extLst>
          </p:cNvPr>
          <p:cNvSpPr>
            <a:spLocks noGrp="1"/>
          </p:cNvSpPr>
          <p:nvPr>
            <p:ph idx="1"/>
          </p:nvPr>
        </p:nvSpPr>
        <p:spPr>
          <a:xfrm>
            <a:off x="838200" y="908720"/>
            <a:ext cx="10515600" cy="4351338"/>
          </a:xfrm>
        </p:spPr>
        <p:txBody>
          <a:bodyPr/>
          <a:lstStyle/>
          <a:p>
            <a:pPr marL="0" indent="0">
              <a:buNone/>
            </a:pPr>
            <a:r>
              <a:rPr lang="en-IN" sz="2800" b="1" dirty="0">
                <a:latin typeface="Times New Roman" panose="02020603050405020304" pitchFamily="18" charset="0"/>
                <a:cs typeface="Times New Roman" panose="02020603050405020304" pitchFamily="18" charset="0"/>
              </a:rPr>
              <a:t>Discussion:</a:t>
            </a:r>
            <a:endParaRPr lang="en-IN" sz="2800" dirty="0">
              <a:latin typeface="Times New Roman" panose="02020603050405020304" pitchFamily="18" charset="0"/>
              <a:cs typeface="Times New Roman" panose="02020603050405020304" pitchFamily="18" charset="0"/>
            </a:endParaRPr>
          </a:p>
          <a:p>
            <a:pPr marL="457200" indent="-457200">
              <a:buClr>
                <a:srgbClr val="FF0000"/>
              </a:buCl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approach reduced manual effort significantly, especially for users managing large volumes of chat data. However, the system's speed can depend on the internet connection and browser performance</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69792CA2-09CF-0C30-4F4F-05295A067315}"/>
              </a:ext>
            </a:extLst>
          </p:cNvPr>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Slide Number Placeholder 4">
            <a:extLst>
              <a:ext uri="{FF2B5EF4-FFF2-40B4-BE49-F238E27FC236}">
                <a16:creationId xmlns:a16="http://schemas.microsoft.com/office/drawing/2014/main" id="{38FA43CD-06F9-3F27-F6BC-D8E4CF9A57E2}"/>
              </a:ext>
            </a:extLst>
          </p:cNvPr>
          <p:cNvSpPr>
            <a:spLocks noGrp="1"/>
          </p:cNvSpPr>
          <p:nvPr>
            <p:ph type="sldNum" sz="quarter" idx="12"/>
          </p:nvPr>
        </p:nvSpPr>
        <p:spPr/>
        <p:txBody>
          <a:bodyPr/>
          <a:lstStyle/>
          <a:p>
            <a:fld id="{672DB9CA-C85A-4E11-ADC0-8193E41C1656}" type="slidenum">
              <a:rPr lang="en-IN" smtClean="0"/>
              <a:t>17</a:t>
            </a:fld>
            <a:endParaRPr lang="en-IN" dirty="0"/>
          </a:p>
        </p:txBody>
      </p:sp>
    </p:spTree>
    <p:extLst>
      <p:ext uri="{BB962C8B-B14F-4D97-AF65-F5344CB8AC3E}">
        <p14:creationId xmlns:p14="http://schemas.microsoft.com/office/powerpoint/2010/main" val="281942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964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2776"/>
            <a:ext cx="10515600" cy="4836195"/>
          </a:xfrm>
        </p:spPr>
        <p:txBody>
          <a:bodyPr>
            <a:normAutofit/>
          </a:bodyPr>
          <a:lstStyle/>
          <a:p>
            <a:pPr marL="0" indent="0" algn="just">
              <a:buClr>
                <a:srgbClr val="FF0000"/>
              </a:buClr>
              <a:buNone/>
            </a:pPr>
            <a:r>
              <a:rPr lang="en-US" sz="3200" dirty="0">
                <a:latin typeface="Times New Roman" panose="02020603050405020304" pitchFamily="18" charset="0"/>
                <a:cs typeface="Times New Roman" panose="02020603050405020304" pitchFamily="18" charset="0"/>
              </a:rPr>
              <a:t>The project successfully automated WhatsApp Web message retrieval, parsing, and storage, ensuring efficient and accurate data handling. It performed reliably under large datasets, with periodic updates through scheduling. While scalable and effective, future improvements like session re-login and database integration can enhance robustness.</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19</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4496668" cy="2014853"/>
          </a:xfrm>
        </p:spPr>
        <p:txBody>
          <a:bodyPr>
            <a:normAutofit/>
          </a:bodyPr>
          <a:lstStyle/>
          <a:p>
            <a:pPr marL="0" indent="0">
              <a:buNone/>
            </a:pPr>
            <a:r>
              <a:rPr lang="en-US" sz="2400" b="1" dirty="0">
                <a:solidFill>
                  <a:srgbClr val="00B050"/>
                </a:solidFill>
                <a:latin typeface="Times New Roman" panose="02020603050405020304" pitchFamily="18" charset="0"/>
                <a:cs typeface="Times New Roman" panose="02020603050405020304" pitchFamily="18" charset="0"/>
              </a:rPr>
              <a:t>Guided by</a:t>
            </a:r>
            <a:r>
              <a:rPr lang="en-US" sz="2400" b="1" dirty="0">
                <a:latin typeface="Times New Roman" panose="02020603050405020304" pitchFamily="18" charset="0"/>
                <a:cs typeface="Times New Roman" panose="02020603050405020304" pitchFamily="18" charset="0"/>
              </a:rPr>
              <a:t>                                                      </a:t>
            </a:r>
            <a:endParaRPr lang="en-US" sz="2400" b="1" dirty="0">
              <a:solidFill>
                <a:srgbClr val="00B050"/>
              </a:solidFill>
              <a:latin typeface="Times New Roman" panose="02020603050405020304" pitchFamily="18" charset="0"/>
              <a:cs typeface="Times New Roman" panose="02020603050405020304" pitchFamily="18" charset="0"/>
            </a:endParaRPr>
          </a:p>
          <a:p>
            <a:pPr marL="0" indent="0">
              <a:buNone/>
            </a:pPr>
            <a:r>
              <a:rPr lang="en-IN" sz="2400" b="1" dirty="0" err="1">
                <a:latin typeface="Times New Roman" panose="02020603050405020304" pitchFamily="18" charset="0"/>
                <a:cs typeface="Times New Roman" panose="02020603050405020304" pitchFamily="18" charset="0"/>
              </a:rPr>
              <a:t>Mr.R</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Rajavarman</a:t>
            </a:r>
            <a:r>
              <a:rPr lang="en-IN" sz="2400" b="1" dirty="0">
                <a:latin typeface="Times New Roman" panose="02020603050405020304" pitchFamily="18" charset="0"/>
                <a:cs typeface="Times New Roman" panose="02020603050405020304" pitchFamily="18" charset="0"/>
              </a:rPr>
              <a:t>, M.E.,(</a:t>
            </a:r>
            <a:r>
              <a:rPr lang="en-IN" sz="2400" b="1" dirty="0" err="1">
                <a:latin typeface="Times New Roman" panose="02020603050405020304" pitchFamily="18" charset="0"/>
                <a:cs typeface="Times New Roman" panose="02020603050405020304" pitchFamily="18" charset="0"/>
              </a:rPr>
              <a:t>Ph.D</a:t>
            </a:r>
            <a:r>
              <a:rPr lang="en-IN" sz="2400" b="1"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Assistant Professor, CSE</a:t>
            </a:r>
            <a:endParaRPr lang="en-IN" sz="24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96688" y="1340768"/>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Clr>
                <a:schemeClr val="dk1"/>
              </a:buClr>
              <a:buSzPts val="2800"/>
              <a:buNone/>
            </a:pPr>
            <a:r>
              <a:rPr lang="en-US" sz="3600" b="1" dirty="0">
                <a:solidFill>
                  <a:srgbClr val="FF0000"/>
                </a:solidFill>
                <a:effectLst>
                  <a:outerShdw blurRad="38100" dist="38100" dir="2700000" algn="tl">
                    <a:srgbClr val="000000">
                      <a:alpha val="43137"/>
                    </a:srgbClr>
                  </a:outerShdw>
                </a:effectLst>
                <a:latin typeface="Times New Roman"/>
                <a:ea typeface="Times New Roman"/>
                <a:cs typeface="Times New Roman"/>
                <a:sym typeface="Times New Roman"/>
              </a:rPr>
              <a:t>WHATSAPP MESSAGE EXTRACTION AND STORAGE SYSTEM</a:t>
            </a:r>
          </a:p>
        </p:txBody>
      </p:sp>
      <p:sp>
        <p:nvSpPr>
          <p:cNvPr id="2" name="Rectangle 1"/>
          <p:cNvSpPr/>
          <p:nvPr/>
        </p:nvSpPr>
        <p:spPr>
          <a:xfrm>
            <a:off x="7150306" y="4252445"/>
            <a:ext cx="868186" cy="1200329"/>
          </a:xfrm>
          <a:prstGeom prst="rect">
            <a:avLst/>
          </a:prstGeom>
        </p:spPr>
        <p:txBody>
          <a:bodyPr wrap="none">
            <a:spAutoFit/>
          </a:bodyPr>
          <a:lstStyle/>
          <a:p>
            <a:r>
              <a:rPr lang="en-IN" sz="2400" b="1" dirty="0">
                <a:solidFill>
                  <a:schemeClr val="accent6"/>
                </a:solidFill>
              </a:rPr>
              <a:t>Team</a:t>
            </a:r>
          </a:p>
          <a:p>
            <a:endParaRPr lang="en-IN" sz="2400" b="1" dirty="0"/>
          </a:p>
          <a:p>
            <a:endParaRPr lang="en-IN" sz="2400" b="1" dirty="0"/>
          </a:p>
        </p:txBody>
      </p:sp>
      <p:sp>
        <p:nvSpPr>
          <p:cNvPr id="6" name="Rectangle 5"/>
          <p:cNvSpPr/>
          <p:nvPr/>
        </p:nvSpPr>
        <p:spPr>
          <a:xfrm>
            <a:off x="7150306" y="4852610"/>
            <a:ext cx="3709349" cy="1200329"/>
          </a:xfrm>
          <a:prstGeom prst="rect">
            <a:avLst/>
          </a:prstGeom>
        </p:spPr>
        <p:txBody>
          <a:bodyPr wrap="none">
            <a:spAutoFit/>
          </a:bodyPr>
          <a:lstStyle/>
          <a:p>
            <a:r>
              <a:rPr lang="en-IN" sz="2400" b="1" dirty="0" err="1">
                <a:latin typeface="Times New Roman" panose="02020603050405020304" pitchFamily="18" charset="0"/>
                <a:cs typeface="Times New Roman" panose="02020603050405020304" pitchFamily="18" charset="0"/>
              </a:rPr>
              <a:t>Kavin</a:t>
            </a:r>
            <a:r>
              <a:rPr lang="en-IN" sz="2400" b="1" dirty="0">
                <a:latin typeface="Times New Roman" panose="02020603050405020304" pitchFamily="18" charset="0"/>
                <a:cs typeface="Times New Roman" panose="02020603050405020304" pitchFamily="18" charset="0"/>
              </a:rPr>
              <a:t> S (81172104072)</a:t>
            </a:r>
          </a:p>
          <a:p>
            <a:r>
              <a:rPr lang="en-IN" sz="2400" b="1" dirty="0" err="1">
                <a:latin typeface="Times New Roman" panose="02020603050405020304" pitchFamily="18" charset="0"/>
                <a:cs typeface="Times New Roman" panose="02020603050405020304" pitchFamily="18" charset="0"/>
              </a:rPr>
              <a:t>Prasanth</a:t>
            </a:r>
            <a:r>
              <a:rPr lang="en-IN" sz="2400" b="1" dirty="0">
                <a:latin typeface="Times New Roman" panose="02020603050405020304" pitchFamily="18" charset="0"/>
                <a:cs typeface="Times New Roman" panose="02020603050405020304" pitchFamily="18" charset="0"/>
              </a:rPr>
              <a:t> P (811722104110)</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Praveen P (811722104111)</a:t>
            </a: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4874984"/>
          </a:xfrm>
        </p:spPr>
        <p:txBody>
          <a:bodyPr>
            <a:noAutofit/>
          </a:bodyPr>
          <a:lstStyle/>
          <a:p>
            <a:pPr lvl="0" algn="just">
              <a:buClr>
                <a:srgbClr val="FF0000"/>
              </a:buClr>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Develop an automated script to interact with WhatsApp Web and retrieve messages based on specified groups or private chats.</a:t>
            </a:r>
          </a:p>
          <a:p>
            <a:pPr marL="0" lvl="0" indent="0" algn="just">
              <a:buClr>
                <a:srgbClr val="FF0000"/>
              </a:buClr>
              <a:buNone/>
            </a:pPr>
            <a:endParaRPr lang="en-US" sz="2400" dirty="0">
              <a:latin typeface="Times New Roman" panose="02020603050405020304" pitchFamily="18" charset="0"/>
              <a:cs typeface="Times New Roman" panose="02020603050405020304" pitchFamily="18" charset="0"/>
            </a:endParaRPr>
          </a:p>
          <a:p>
            <a:pPr lvl="0" algn="just">
              <a:buClr>
                <a:srgbClr val="FF0000"/>
              </a:buClr>
            </a:pPr>
            <a:r>
              <a:rPr lang="en-US" sz="2400" dirty="0">
                <a:latin typeface="Times New Roman" panose="02020603050405020304" pitchFamily="18" charset="0"/>
                <a:cs typeface="Times New Roman" panose="02020603050405020304" pitchFamily="18" charset="0"/>
              </a:rPr>
              <a:t>Extract key data fields including the sender’s name, message contents. Ensure accurate parsing and formatting of the retrieved message data.</a:t>
            </a:r>
          </a:p>
          <a:p>
            <a:pPr algn="just">
              <a:buClr>
                <a:srgbClr val="FF0000"/>
              </a:buClr>
            </a:pPr>
            <a:endParaRPr lang="en-IN" sz="2400" dirty="0">
              <a:latin typeface="Times New Roman" panose="02020603050405020304" pitchFamily="18" charset="0"/>
              <a:cs typeface="Times New Roman" panose="02020603050405020304" pitchFamily="18" charset="0"/>
            </a:endParaRPr>
          </a:p>
          <a:p>
            <a:pPr lvl="0" algn="just">
              <a:buClr>
                <a:srgbClr val="FF0000"/>
              </a:buClr>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Design a structured Excel sheet to store the extracted data, with columns for sender, message.</a:t>
            </a:r>
          </a:p>
          <a:p>
            <a:pPr algn="just">
              <a:buClr>
                <a:srgbClr val="FF0000"/>
              </a:buClr>
            </a:pPr>
            <a:endParaRPr lang="en-IN" sz="2400" dirty="0">
              <a:latin typeface="Times New Roman" panose="02020603050405020304" pitchFamily="18" charset="0"/>
              <a:cs typeface="Times New Roman" panose="02020603050405020304" pitchFamily="18" charset="0"/>
            </a:endParaRPr>
          </a:p>
          <a:p>
            <a:pPr lvl="0" algn="just">
              <a:buClr>
                <a:srgbClr val="FF0000"/>
              </a:buClr>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Implement automation to periodically fetch new messages and update the Excel sheet. Set up scheduled tasks to run the script at regular intervals for continuous data collection.</a:t>
            </a:r>
          </a:p>
          <a:p>
            <a:pPr marL="0" lvl="0" indent="0" algn="just">
              <a:buClr>
                <a:srgbClr val="FF0000"/>
              </a:buClr>
              <a:buNone/>
            </a:pPr>
            <a:endParaRPr lang="en-US" sz="2400" dirty="0">
              <a:latin typeface="Times New Roman" panose="02020603050405020304" pitchFamily="18" charset="0"/>
              <a:cs typeface="Times New Roman" panose="02020603050405020304" pitchFamily="18" charset="0"/>
            </a:endParaRPr>
          </a:p>
          <a:p>
            <a:pPr marL="0" indent="0" algn="just">
              <a:buClr>
                <a:srgbClr val="FF0000"/>
              </a:buClr>
              <a:buNone/>
            </a:pPr>
            <a:endParaRPr lang="en-IN" sz="2400" dirty="0">
              <a:latin typeface="Times New Roman" panose="02020603050405020304" pitchFamily="18" charset="0"/>
              <a:cs typeface="Times New Roman" panose="02020603050405020304" pitchFamily="18" charset="0"/>
            </a:endParaRPr>
          </a:p>
          <a:p>
            <a:pPr algn="just">
              <a:buClr>
                <a:srgbClr val="FF0000"/>
              </a:buClr>
            </a:pPr>
            <a:endParaRPr lang="en-IN" sz="2400" dirty="0">
              <a:latin typeface="Times New Roman" panose="02020603050405020304" pitchFamily="18" charset="0"/>
              <a:cs typeface="Times New Roman" panose="02020603050405020304" pitchFamily="18" charset="0"/>
            </a:endParaRPr>
          </a:p>
          <a:p>
            <a:pPr algn="just">
              <a:buClr>
                <a:srgbClr val="FF0000"/>
              </a:buClr>
            </a:pP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3" name="Rectangle 2"/>
          <p:cNvSpPr/>
          <p:nvPr/>
        </p:nvSpPr>
        <p:spPr>
          <a:xfrm>
            <a:off x="1199456" y="1340768"/>
            <a:ext cx="9793088" cy="4031873"/>
          </a:xfrm>
          <a:prstGeom prst="rect">
            <a:avLst/>
          </a:prstGeom>
        </p:spPr>
        <p:txBody>
          <a:bodyPr wrap="square">
            <a:spAutoFit/>
          </a:bodyPr>
          <a:lstStyle/>
          <a:p>
            <a:pPr algn="just"/>
            <a:r>
              <a:rPr lang="en-US" sz="3200" dirty="0">
                <a:effectLst/>
                <a:latin typeface="Times New Roman" panose="02020603050405020304" pitchFamily="18" charset="0"/>
                <a:ea typeface="Times New Roman" panose="02020603050405020304" pitchFamily="18" charset="0"/>
              </a:rPr>
              <a:t>In today’s digitally connected world, messaging platforms like WhatsApp serve as vital tools for personal and professional communication. </a:t>
            </a:r>
            <a:r>
              <a:rPr lang="en-US" sz="3200" dirty="0">
                <a:latin typeface="Times New Roman" panose="02020603050405020304" pitchFamily="18" charset="0"/>
                <a:cs typeface="Times New Roman" panose="02020603050405020304" pitchFamily="18" charset="0"/>
              </a:rPr>
              <a:t>This project aims to develop an automated system to fetch messages from WhatsApp and store them in an Excel sheet based on specified groups or private chats. The primary objective is to facilitate organized data storage and analysis of WhatsApp messages for both individual and group communications.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455542029"/>
              </p:ext>
            </p:extLst>
          </p:nvPr>
        </p:nvGraphicFramePr>
        <p:xfrm>
          <a:off x="62599" y="603736"/>
          <a:ext cx="12101086" cy="6858000"/>
        </p:xfrm>
        <a:graphic>
          <a:graphicData uri="http://schemas.openxmlformats.org/drawingml/2006/table">
            <a:tbl>
              <a:tblPr firstRow="1" bandRow="1">
                <a:tableStyleId>{93296810-A885-4BE3-A3E7-6D5BEEA58F35}</a:tableStyleId>
              </a:tblPr>
              <a:tblGrid>
                <a:gridCol w="2058323">
                  <a:extLst>
                    <a:ext uri="{9D8B030D-6E8A-4147-A177-3AD203B41FA5}">
                      <a16:colId xmlns:a16="http://schemas.microsoft.com/office/drawing/2014/main" val="1458285663"/>
                    </a:ext>
                  </a:extLst>
                </a:gridCol>
                <a:gridCol w="1772534">
                  <a:extLst>
                    <a:ext uri="{9D8B030D-6E8A-4147-A177-3AD203B41FA5}">
                      <a16:colId xmlns:a16="http://schemas.microsoft.com/office/drawing/2014/main" val="109330403"/>
                    </a:ext>
                  </a:extLst>
                </a:gridCol>
                <a:gridCol w="2393133">
                  <a:extLst>
                    <a:ext uri="{9D8B030D-6E8A-4147-A177-3AD203B41FA5}">
                      <a16:colId xmlns:a16="http://schemas.microsoft.com/office/drawing/2014/main" val="3321216741"/>
                    </a:ext>
                  </a:extLst>
                </a:gridCol>
                <a:gridCol w="3644848">
                  <a:extLst>
                    <a:ext uri="{9D8B030D-6E8A-4147-A177-3AD203B41FA5}">
                      <a16:colId xmlns:a16="http://schemas.microsoft.com/office/drawing/2014/main" val="2877018546"/>
                    </a:ext>
                  </a:extLst>
                </a:gridCol>
                <a:gridCol w="2232248">
                  <a:extLst>
                    <a:ext uri="{9D8B030D-6E8A-4147-A177-3AD203B41FA5}">
                      <a16:colId xmlns:a16="http://schemas.microsoft.com/office/drawing/2014/main" val="1421465586"/>
                    </a:ext>
                  </a:extLst>
                </a:gridCol>
              </a:tblGrid>
              <a:tr h="766445">
                <a:tc>
                  <a:txBody>
                    <a:bodyPr/>
                    <a:lstStyle/>
                    <a:p>
                      <a:pPr algn="ctr"/>
                      <a:r>
                        <a:rPr lang="en-US" sz="2400" dirty="0"/>
                        <a:t>TITLE OF THE PAPER</a:t>
                      </a:r>
                    </a:p>
                  </a:txBody>
                  <a:tcPr anchor="ctr"/>
                </a:tc>
                <a:tc>
                  <a:txBody>
                    <a:bodyPr/>
                    <a:lstStyle/>
                    <a:p>
                      <a:pPr algn="ctr"/>
                      <a:r>
                        <a:rPr lang="en-US" sz="2400" dirty="0"/>
                        <a:t>AUTHOR (S)</a:t>
                      </a:r>
                    </a:p>
                  </a:txBody>
                  <a:tcPr anchor="ctr"/>
                </a:tc>
                <a:tc>
                  <a:txBody>
                    <a:bodyPr/>
                    <a:lstStyle/>
                    <a:p>
                      <a:pPr algn="ctr"/>
                      <a:r>
                        <a:rPr lang="en-US" sz="2400" dirty="0"/>
                        <a:t>PUBLISHER</a:t>
                      </a:r>
                    </a:p>
                  </a:txBody>
                  <a:tcPr anchor="ctr"/>
                </a:tc>
                <a:tc>
                  <a:txBody>
                    <a:bodyPr/>
                    <a:lstStyle/>
                    <a:p>
                      <a:pPr algn="ctr"/>
                      <a:r>
                        <a:rPr lang="en-US" sz="2400" dirty="0"/>
                        <a:t>PAPER GIST</a:t>
                      </a:r>
                    </a:p>
                  </a:txBody>
                  <a:tcPr anchor="ctr"/>
                </a:tc>
                <a:tc>
                  <a:txBody>
                    <a:bodyPr/>
                    <a:lstStyle/>
                    <a:p>
                      <a:pPr algn="ctr"/>
                      <a:r>
                        <a:rPr lang="en-US" sz="2400" dirty="0"/>
                        <a:t>TECHNOLOGY USED</a:t>
                      </a:r>
                    </a:p>
                  </a:txBody>
                  <a:tcPr anchor="ctr"/>
                </a:tc>
                <a:extLst>
                  <a:ext uri="{0D108BD9-81ED-4DB2-BD59-A6C34878D82A}">
                    <a16:rowId xmlns:a16="http://schemas.microsoft.com/office/drawing/2014/main" val="583417673"/>
                  </a:ext>
                </a:extLst>
              </a:tr>
              <a:tr h="21258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Signature identification and user activity analysis on WhatsApp Web through network data (2023)</a:t>
                      </a:r>
                      <a:endParaRPr lang="en-IN" dirty="0">
                        <a:effectLst/>
                      </a:endParaRPr>
                    </a:p>
                    <a:p>
                      <a:endParaRPr lang="en-US" dirty="0"/>
                    </a:p>
                  </a:txBody>
                  <a:tcPr/>
                </a:tc>
                <a:tc>
                  <a:txBody>
                    <a:bodyPr/>
                    <a:lstStyle/>
                    <a:p>
                      <a:pPr rtl="0"/>
                      <a:r>
                        <a:rPr lang="en-IN" sz="1800" b="0" i="0" kern="1200" dirty="0" err="1">
                          <a:solidFill>
                            <a:schemeClr val="dk1"/>
                          </a:solidFill>
                          <a:effectLst/>
                          <a:latin typeface="+mn-lt"/>
                          <a:ea typeface="+mn-ea"/>
                          <a:cs typeface="+mn-cs"/>
                        </a:rPr>
                        <a:t>Ramraj</a:t>
                      </a:r>
                      <a:r>
                        <a:rPr lang="en-IN" sz="1800" b="0" i="0" kern="1200" dirty="0">
                          <a:solidFill>
                            <a:schemeClr val="dk1"/>
                          </a:solidFill>
                          <a:effectLst/>
                          <a:latin typeface="+mn-lt"/>
                          <a:ea typeface="+mn-ea"/>
                          <a:cs typeface="+mn-cs"/>
                        </a:rPr>
                        <a:t> S,</a:t>
                      </a:r>
                      <a:endParaRPr lang="en-IN" dirty="0">
                        <a:effectLst/>
                      </a:endParaRPr>
                    </a:p>
                    <a:p>
                      <a:pPr rtl="0"/>
                      <a:r>
                        <a:rPr lang="en-IN" sz="1800" b="0" i="0" kern="1200" dirty="0">
                          <a:solidFill>
                            <a:schemeClr val="dk1"/>
                          </a:solidFill>
                          <a:effectLst/>
                          <a:latin typeface="+mn-lt"/>
                          <a:ea typeface="+mn-ea"/>
                          <a:cs typeface="+mn-cs"/>
                        </a:rPr>
                        <a:t>Usha G.</a:t>
                      </a:r>
                      <a:endParaRPr lang="en-IN" dirty="0">
                        <a:effectLst/>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Microprocessors and Microsystems</a:t>
                      </a:r>
                      <a:endParaRPr lang="en-IN" dirty="0">
                        <a:effectLst/>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paper analyzes network traffic from WhatsApp Web to identify patterns in encrypted SSL</a:t>
                      </a:r>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communications, including user activities and message statuses</a:t>
                      </a:r>
                      <a:endParaRPr lang="en-IN" dirty="0">
                        <a:effectLst/>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Secure Socket Layer (SSL)/Transport Layer Security (TLS) Analysis.</a:t>
                      </a:r>
                      <a:r>
                        <a:rPr lang="en-IN" dirty="0"/>
                        <a:t> Data Visualization</a:t>
                      </a:r>
                      <a:endParaRPr lang="en-IN" dirty="0">
                        <a:effectLst/>
                      </a:endParaRPr>
                    </a:p>
                  </a:txBody>
                  <a:tcPr/>
                </a:tc>
                <a:extLst>
                  <a:ext uri="{0D108BD9-81ED-4DB2-BD59-A6C34878D82A}">
                    <a16:rowId xmlns:a16="http://schemas.microsoft.com/office/drawing/2014/main" val="1168724830"/>
                  </a:ext>
                </a:extLst>
              </a:tr>
              <a:tr h="18765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Students’ Views on the Use of WhatsApp during Covid-19 Pandemic: A Study at IAIN </a:t>
                      </a:r>
                      <a:r>
                        <a:rPr lang="en-US" sz="1800" kern="1200" dirty="0" err="1">
                          <a:solidFill>
                            <a:schemeClr val="dk1"/>
                          </a:solidFill>
                          <a:effectLst/>
                          <a:latin typeface="+mn-lt"/>
                          <a:ea typeface="+mn-ea"/>
                          <a:cs typeface="+mn-cs"/>
                        </a:rPr>
                        <a:t>Batusangkar</a:t>
                      </a:r>
                      <a:r>
                        <a:rPr lang="en-US" sz="1800" kern="1200" dirty="0">
                          <a:solidFill>
                            <a:schemeClr val="dk1"/>
                          </a:solidFill>
                          <a:effectLst/>
                          <a:latin typeface="+mn-lt"/>
                          <a:ea typeface="+mn-ea"/>
                          <a:cs typeface="+mn-cs"/>
                        </a:rPr>
                        <a:t>(2020)</a:t>
                      </a:r>
                      <a:endParaRPr lang="en-IN" dirty="0">
                        <a:effectLst/>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Sirajul</a:t>
                      </a:r>
                      <a:r>
                        <a:rPr lang="en-IN" sz="1800" kern="1200" dirty="0">
                          <a:solidFill>
                            <a:schemeClr val="dk1"/>
                          </a:solidFill>
                          <a:effectLst/>
                          <a:latin typeface="+mn-lt"/>
                          <a:ea typeface="+mn-ea"/>
                          <a:cs typeface="+mn-cs"/>
                        </a:rPr>
                        <a:t> Munir1 , Rita Erlinda2 , </a:t>
                      </a:r>
                      <a:r>
                        <a:rPr lang="en-IN" sz="1800" kern="1200" dirty="0" err="1">
                          <a:solidFill>
                            <a:schemeClr val="dk1"/>
                          </a:solidFill>
                          <a:effectLst/>
                          <a:latin typeface="+mn-lt"/>
                          <a:ea typeface="+mn-ea"/>
                          <a:cs typeface="+mn-cs"/>
                        </a:rPr>
                        <a:t>Hanif</a:t>
                      </a:r>
                      <a:r>
                        <a:rPr lang="en-IN" sz="1800" kern="1200" dirty="0">
                          <a:solidFill>
                            <a:schemeClr val="dk1"/>
                          </a:solidFill>
                          <a:effectLst/>
                          <a:latin typeface="+mn-lt"/>
                          <a:ea typeface="+mn-ea"/>
                          <a:cs typeface="+mn-cs"/>
                        </a:rPr>
                        <a:t> Afrinursalim3</a:t>
                      </a:r>
                      <a:endParaRPr lang="en-IN" dirty="0">
                        <a:effectLst/>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Indonesian Journal of English Language Teaching and Applied Linguistics</a:t>
                      </a:r>
                      <a:endParaRPr lang="en-IN" dirty="0">
                        <a:effectLst/>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study investigates students' perceptions of using WhatsApp for English classes during the COVID-19 pandemic</a:t>
                      </a:r>
                      <a:endParaRPr lang="en-IN" dirty="0">
                        <a:effectLst/>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none" strike="noStrike" cap="none" baseline="0" dirty="0">
                          <a:solidFill>
                            <a:schemeClr val="dk1"/>
                          </a:solidFill>
                          <a:latin typeface="Times New Roman"/>
                          <a:ea typeface="Times New Roman"/>
                          <a:cs typeface="Times New Roman"/>
                          <a:sym typeface="Times New Roman"/>
                        </a:rPr>
                        <a:t>Selenium web scrapping,</a:t>
                      </a:r>
                      <a:r>
                        <a:rPr lang="en-IN" dirty="0"/>
                        <a:t> Data Management </a:t>
                      </a:r>
                      <a:r>
                        <a:rPr lang="en-IN" dirty="0" err="1"/>
                        <a:t>Tools:Excel</a:t>
                      </a:r>
                      <a:r>
                        <a:rPr lang="en-IN" dirty="0"/>
                        <a:t>,</a:t>
                      </a:r>
                      <a:endParaRPr lang="en-US" b="0" dirty="0"/>
                    </a:p>
                  </a:txBody>
                  <a:tcPr/>
                </a:tc>
                <a:extLst>
                  <a:ext uri="{0D108BD9-81ED-4DB2-BD59-A6C34878D82A}">
                    <a16:rowId xmlns:a16="http://schemas.microsoft.com/office/drawing/2014/main" val="1660361405"/>
                  </a:ext>
                </a:extLst>
              </a:tr>
              <a:tr h="1478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Automation Using Selenium</a:t>
                      </a:r>
                      <a:r>
                        <a:rPr lang="en-IN" sz="1800" b="0" i="0" kern="1200" baseline="0" dirty="0">
                          <a:solidFill>
                            <a:schemeClr val="dk1"/>
                          </a:solidFill>
                          <a:effectLst/>
                          <a:latin typeface="+mn-lt"/>
                          <a:ea typeface="+mn-ea"/>
                          <a:cs typeface="+mn-cs"/>
                        </a:rPr>
                        <a:t> (2006)</a:t>
                      </a:r>
                      <a:endParaRPr lang="en-IN" dirty="0">
                        <a:effectLst/>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err="1">
                          <a:solidFill>
                            <a:schemeClr val="dk1"/>
                          </a:solidFill>
                          <a:effectLst/>
                          <a:latin typeface="+mn-lt"/>
                          <a:ea typeface="+mn-ea"/>
                          <a:cs typeface="+mn-cs"/>
                        </a:rPr>
                        <a:t>Dr.V.Suganthi</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M.M.Varun</a:t>
                      </a:r>
                      <a:r>
                        <a:rPr lang="en-IN" sz="1800" b="0" i="0" kern="1200" dirty="0">
                          <a:solidFill>
                            <a:schemeClr val="dk1"/>
                          </a:solidFill>
                          <a:effectLst/>
                          <a:latin typeface="+mn-lt"/>
                          <a:ea typeface="+mn-ea"/>
                          <a:cs typeface="+mn-cs"/>
                        </a:rPr>
                        <a:t> </a:t>
                      </a:r>
                      <a:endParaRPr lang="en-IN" dirty="0">
                        <a:effectLst/>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International Journal Of Multidisciplinary Research In Science, Engineering and Technology (IJMRSET)</a:t>
                      </a:r>
                      <a:endParaRPr lang="en-IN" dirty="0">
                        <a:effectLst/>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"Automation Using Selenium" project uses Selenium and Python to automate web scraping tasks extracting data efficiently. </a:t>
                      </a:r>
                      <a:endParaRPr lang="en-IN" dirty="0">
                        <a:effectLst/>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Selenium, </a:t>
                      </a:r>
                      <a:r>
                        <a:rPr lang="en-IN" dirty="0" err="1"/>
                        <a:t>BeautifulSoup</a:t>
                      </a:r>
                      <a:r>
                        <a:rPr lang="en-IN" dirty="0"/>
                        <a:t>, </a:t>
                      </a:r>
                      <a:r>
                        <a:rPr lang="en-IN" dirty="0" err="1"/>
                        <a:t>openpyxl</a:t>
                      </a:r>
                      <a:r>
                        <a:rPr lang="en-IN" dirty="0"/>
                        <a:t>.</a:t>
                      </a:r>
                      <a:endParaRPr lang="en-US" dirty="0"/>
                    </a:p>
                    <a:p>
                      <a:endParaRPr lang="en-US" dirty="0"/>
                    </a:p>
                  </a:txBody>
                  <a:tcPr/>
                </a:tc>
                <a:extLst>
                  <a:ext uri="{0D108BD9-81ED-4DB2-BD59-A6C34878D82A}">
                    <a16:rowId xmlns:a16="http://schemas.microsoft.com/office/drawing/2014/main" val="282788171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42" y="4115874"/>
            <a:ext cx="2960179" cy="197499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736" y="2008477"/>
            <a:ext cx="1188133" cy="1188133"/>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800" y="1893033"/>
            <a:ext cx="3199277" cy="1390162"/>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408" y="2059780"/>
            <a:ext cx="1936365" cy="1089205"/>
          </a:xfrm>
          <a:prstGeom prst="rect">
            <a:avLst/>
          </a:prstGeom>
          <a:ln>
            <a:solidFill>
              <a:schemeClr val="bg1"/>
            </a:solidFill>
          </a:ln>
        </p:spPr>
      </p:pic>
      <p:cxnSp>
        <p:nvCxnSpPr>
          <p:cNvPr id="23" name="Straight Arrow Connector 22"/>
          <p:cNvCxnSpPr>
            <a:stCxn id="22" idx="3"/>
            <a:endCxn id="20" idx="1"/>
          </p:cNvCxnSpPr>
          <p:nvPr/>
        </p:nvCxnSpPr>
        <p:spPr>
          <a:xfrm flipV="1">
            <a:off x="2703773" y="2602544"/>
            <a:ext cx="1015963" cy="18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0959" y="4242285"/>
            <a:ext cx="3059387" cy="1722171"/>
          </a:xfrm>
          <a:prstGeom prst="rect">
            <a:avLst/>
          </a:prstGeom>
        </p:spPr>
      </p:pic>
      <p:sp>
        <p:nvSpPr>
          <p:cNvPr id="25" name="Rectangle 24"/>
          <p:cNvSpPr/>
          <p:nvPr/>
        </p:nvSpPr>
        <p:spPr>
          <a:xfrm>
            <a:off x="6744072" y="4408290"/>
            <a:ext cx="648072" cy="695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p:cNvCxnSpPr/>
          <p:nvPr/>
        </p:nvCxnSpPr>
        <p:spPr>
          <a:xfrm>
            <a:off x="8400256" y="371703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3"/>
          </p:cNvCxnSpPr>
          <p:nvPr/>
        </p:nvCxnSpPr>
        <p:spPr>
          <a:xfrm flipV="1">
            <a:off x="4907869" y="2602543"/>
            <a:ext cx="1275601"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211754" y="5103371"/>
            <a:ext cx="137323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4" idx="0"/>
          </p:cNvCxnSpPr>
          <p:nvPr/>
        </p:nvCxnSpPr>
        <p:spPr>
          <a:xfrm>
            <a:off x="8039439" y="3283195"/>
            <a:ext cx="1631214" cy="9590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1"/>
          </p:cNvCxnSpPr>
          <p:nvPr/>
        </p:nvCxnSpPr>
        <p:spPr>
          <a:xfrm flipH="1">
            <a:off x="6439800" y="5103371"/>
            <a:ext cx="170115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1920" y="3807971"/>
            <a:ext cx="2087880" cy="2590800"/>
          </a:xfrm>
          <a:prstGeom prst="rect">
            <a:avLst/>
          </a:prstGeom>
          <a:ln>
            <a:solidFill>
              <a:schemeClr val="bg1"/>
            </a:solidFill>
          </a:ln>
        </p:spPr>
      </p:pic>
      <p:sp>
        <p:nvSpPr>
          <p:cNvPr id="2" name="Rectangle 1"/>
          <p:cNvSpPr/>
          <p:nvPr/>
        </p:nvSpPr>
        <p:spPr>
          <a:xfrm>
            <a:off x="4007768" y="4509120"/>
            <a:ext cx="720080" cy="594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488" y="1124744"/>
            <a:ext cx="8808939" cy="5157564"/>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801667" cy="3684588"/>
          </a:xfrm>
        </p:spPr>
        <p:txBody>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Operating system:  Windows 7 or 7+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Processor:  Intel i3 or </a:t>
            </a:r>
            <a:r>
              <a:rPr lang="en-IN" dirty="0" err="1">
                <a:latin typeface="Times New Roman" panose="02020603050405020304" pitchFamily="18" charset="0"/>
                <a:cs typeface="Times New Roman" panose="02020603050405020304" pitchFamily="18" charset="0"/>
              </a:rPr>
              <a:t>Ryzen</a:t>
            </a:r>
            <a:r>
              <a:rPr lang="en-IN" dirty="0">
                <a:latin typeface="Times New Roman" panose="02020603050405020304" pitchFamily="18" charset="0"/>
                <a:cs typeface="Times New Roman" panose="02020603050405020304" pitchFamily="18" charset="0"/>
              </a:rPr>
              <a:t> 3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RAM:  2 GB MEMORY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Hard disc or SSD :  More than 1GB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248128" y="2708920"/>
            <a:ext cx="4608512" cy="3684588"/>
          </a:xfrm>
        </p:spPr>
        <p:txBody>
          <a:bodyPr>
            <a:normAutofit/>
          </a:bodyPr>
          <a:lstStyle/>
          <a:p>
            <a:pPr>
              <a:buClr>
                <a:srgbClr val="FF0000"/>
              </a:buClr>
            </a:pPr>
            <a:r>
              <a:rPr lang="en-IN" dirty="0">
                <a:latin typeface="Times New Roman" panose="02020603050405020304" pitchFamily="18" charset="0"/>
                <a:cs typeface="Times New Roman" panose="02020603050405020304" pitchFamily="18" charset="0"/>
              </a:rPr>
              <a:t>Software’s:</a:t>
            </a:r>
            <a:r>
              <a:rPr lang="en-US" dirty="0">
                <a:latin typeface="Times New Roman" panose="02020603050405020304" pitchFamily="18" charset="0"/>
                <a:cs typeface="Times New Roman" panose="02020603050405020304" pitchFamily="18" charset="0"/>
              </a:rPr>
              <a:t> Python 		             Selenium 4.24.0         		  Chrome driver 		  Excel </a:t>
            </a:r>
            <a:r>
              <a:rPr lang="en-IN" dirty="0">
                <a:latin typeface="Times New Roman" panose="02020603050405020304" pitchFamily="18" charset="0"/>
                <a:cs typeface="Times New Roman" panose="02020603050405020304" pitchFamily="18" charset="0"/>
              </a:rPr>
              <a:t> </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IDLE:  	</a:t>
            </a:r>
            <a:r>
              <a:rPr lang="en-IN" dirty="0" err="1">
                <a:latin typeface="Times New Roman" panose="02020603050405020304" pitchFamily="18" charset="0"/>
                <a:cs typeface="Times New Roman" panose="02020603050405020304" pitchFamily="18" charset="0"/>
              </a:rPr>
              <a:t>OpenPyXL</a:t>
            </a:r>
            <a:r>
              <a:rPr lang="en-IN" dirty="0">
                <a:latin typeface="Times New Roman" panose="02020603050405020304" pitchFamily="18" charset="0"/>
                <a:cs typeface="Times New Roman" panose="02020603050405020304" pitchFamily="18" charset="0"/>
              </a:rPr>
              <a:t>.</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normAutofit/>
          </a:bodyPr>
          <a:lstStyle/>
          <a:p>
            <a:pPr>
              <a:buClr>
                <a:srgbClr val="FF0000"/>
              </a:buClr>
            </a:pPr>
            <a:r>
              <a:rPr lang="en-IN" sz="3200" dirty="0">
                <a:latin typeface="Times New Roman" panose="02020603050405020304" pitchFamily="18" charset="0"/>
                <a:cs typeface="Times New Roman" panose="02020603050405020304" pitchFamily="18" charset="0"/>
              </a:rPr>
              <a:t>WhatsApp Web Automation Module</a:t>
            </a:r>
            <a:r>
              <a:rPr lang="en-US" sz="3200" dirty="0">
                <a:latin typeface="Times New Roman" panose="02020603050405020304" pitchFamily="18" charset="0"/>
                <a:cs typeface="Times New Roman" panose="02020603050405020304" pitchFamily="18" charset="0"/>
              </a:rPr>
              <a:t> </a:t>
            </a: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Message Data Extraction Module</a:t>
            </a:r>
            <a:endParaRPr lang="en-US" sz="3200" dirty="0">
              <a:latin typeface="Times New Roman" panose="02020603050405020304" pitchFamily="18" charset="0"/>
              <a:cs typeface="Times New Roman" panose="02020603050405020304" pitchFamily="18" charset="0"/>
            </a:endParaRPr>
          </a:p>
          <a:p>
            <a:pPr>
              <a:buClr>
                <a:srgbClr val="FF0000"/>
              </a:buClr>
            </a:pPr>
            <a:r>
              <a:rPr lang="en-US" sz="3200" dirty="0">
                <a:latin typeface="Times New Roman" panose="02020603050405020304" pitchFamily="18" charset="0"/>
                <a:cs typeface="Times New Roman" panose="02020603050405020304" pitchFamily="18" charset="0"/>
              </a:rPr>
              <a:t>Data Parsing and Formatting Module</a:t>
            </a:r>
            <a:endParaRPr lang="en-IN" sz="3200" dirty="0">
              <a:latin typeface="Times New Roman" panose="02020603050405020304" pitchFamily="18" charset="0"/>
              <a:cs typeface="Times New Roman" panose="02020603050405020304" pitchFamily="18" charset="0"/>
            </a:endParaRPr>
          </a:p>
          <a:p>
            <a:pPr>
              <a:buClr>
                <a:srgbClr val="FF0000"/>
              </a:buClr>
            </a:pPr>
            <a:r>
              <a:rPr lang="en-IN" sz="3200" dirty="0">
                <a:latin typeface="Times New Roman" panose="02020603050405020304" pitchFamily="18" charset="0"/>
                <a:cs typeface="Times New Roman" panose="02020603050405020304" pitchFamily="18" charset="0"/>
              </a:rPr>
              <a:t>Automation and Scheduling Module</a:t>
            </a:r>
            <a:endParaRPr lang="en-US" sz="3200" dirty="0">
              <a:latin typeface="Times New Roman" panose="02020603050405020304" pitchFamily="18" charset="0"/>
              <a:cs typeface="Times New Roman" panose="02020603050405020304" pitchFamily="18" charset="0"/>
            </a:endParaRPr>
          </a:p>
          <a:p>
            <a:pPr>
              <a:buClr>
                <a:srgbClr val="FF0000"/>
              </a:buClr>
            </a:pPr>
            <a:r>
              <a:rPr lang="en-IN" sz="3200" dirty="0">
                <a:latin typeface="Times New Roman" panose="02020603050405020304" pitchFamily="18" charset="0"/>
                <a:cs typeface="Times New Roman" panose="02020603050405020304" pitchFamily="18" charset="0"/>
              </a:rPr>
              <a:t>Excel Storage Module</a:t>
            </a:r>
            <a:endParaRPr lang="en-US" sz="3200" dirty="0">
              <a:latin typeface="Times New Roman" panose="02020603050405020304" pitchFamily="18" charset="0"/>
              <a:cs typeface="Times New Roman" panose="02020603050405020304" pitchFamily="18" charset="0"/>
            </a:endParaRPr>
          </a:p>
          <a:p>
            <a:pPr>
              <a:buClr>
                <a:srgbClr val="FF0000"/>
              </a:buClr>
            </a:pPr>
            <a:endPar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1099</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Narrow</vt:lpstr>
      <vt:lpstr>Calibri</vt:lpstr>
      <vt:lpstr>Calibri Light</vt:lpstr>
      <vt:lpstr>Times New Roman</vt:lpstr>
      <vt:lpstr>Wingdings</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kavin</dc:creator>
  <cp:lastModifiedBy>surendhar surendhar</cp:lastModifiedBy>
  <cp:revision>15</cp:revision>
  <dcterms:modified xsi:type="dcterms:W3CDTF">2024-12-05T12:43:08Z</dcterms:modified>
</cp:coreProperties>
</file>