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59" d="100"/>
          <a:sy n="59" d="100"/>
        </p:scale>
        <p:origin x="940"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ariharan%20Venkatesh\Downloads\employee_data.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layout/>
      <c:overlay val="0"/>
      <c:spPr>
        <a:noFill/>
        <a:ln>
          <a:noFill/>
        </a:ln>
        <a:effectLst/>
      </c:sp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dLbls>
            <c:delete val="1"/>
          </c:dLbls>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10.0</c:v>
                </c:pt>
                <c:pt idx="1">
                  <c:v>10.0</c:v>
                </c:pt>
                <c:pt idx="2">
                  <c:v>12.0</c:v>
                </c:pt>
                <c:pt idx="3">
                  <c:v>9.0</c:v>
                </c:pt>
                <c:pt idx="4">
                  <c:v>7.0</c:v>
                </c:pt>
                <c:pt idx="5">
                  <c:v>11.0</c:v>
                </c:pt>
                <c:pt idx="6">
                  <c:v>10.0</c:v>
                </c:pt>
                <c:pt idx="7">
                  <c:v>10.0</c:v>
                </c:pt>
                <c:pt idx="8">
                  <c:v>10.0</c:v>
                </c:pt>
                <c:pt idx="9">
                  <c:v>7.0</c:v>
                </c:pt>
              </c:numCache>
            </c:numRef>
          </c:val>
        </c:ser>
        <c:ser>
          <c:idx val="1"/>
          <c:order val="1"/>
          <c:tx>
            <c:strRef>
              <c:f>[employee_data.csv]Sheet1!$C$4:$C$5</c:f>
              <c:strCache>
                <c:ptCount val="1"/>
                <c:pt idx="0">
                  <c:v>2</c:v>
                </c:pt>
              </c:strCache>
            </c:strRef>
          </c:tx>
          <c:spPr>
            <a:solidFill>
              <a:schemeClr val="accent2"/>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20.0</c:v>
                </c:pt>
                <c:pt idx="1">
                  <c:v>26.0</c:v>
                </c:pt>
                <c:pt idx="2">
                  <c:v>12.0</c:v>
                </c:pt>
                <c:pt idx="3">
                  <c:v>18.0</c:v>
                </c:pt>
                <c:pt idx="4">
                  <c:v>17.0</c:v>
                </c:pt>
                <c:pt idx="5">
                  <c:v>15.0</c:v>
                </c:pt>
                <c:pt idx="6">
                  <c:v>23.0</c:v>
                </c:pt>
                <c:pt idx="7">
                  <c:v>16.0</c:v>
                </c:pt>
                <c:pt idx="8">
                  <c:v>21.0</c:v>
                </c:pt>
                <c:pt idx="9">
                  <c:v>16.0</c:v>
                </c:pt>
              </c:numCache>
            </c:numRef>
          </c:val>
        </c:ser>
        <c:ser>
          <c:idx val="2"/>
          <c:order val="2"/>
          <c:tx>
            <c:strRef>
              <c:f>[employee_data.csv]Sheet1!$D$4:$D$5</c:f>
              <c:strCache>
                <c:ptCount val="1"/>
                <c:pt idx="0">
                  <c:v>3</c:v>
                </c:pt>
              </c:strCache>
            </c:strRef>
          </c:tx>
          <c:spPr>
            <a:solidFill>
              <a:schemeClr val="accent3"/>
            </a:solidFill>
            <a:ln>
              <a:noFill/>
            </a:ln>
            <a:effectLst/>
          </c:spPr>
          <c:invertIfNegative val="0"/>
          <c:dLbls>
            <c:delete val="1"/>
          </c:dLbls>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51.0</c:v>
                </c:pt>
                <c:pt idx="1">
                  <c:v>53.0</c:v>
                </c:pt>
                <c:pt idx="2">
                  <c:v>52.0</c:v>
                </c:pt>
                <c:pt idx="3">
                  <c:v>60.0</c:v>
                </c:pt>
                <c:pt idx="4">
                  <c:v>56.0</c:v>
                </c:pt>
                <c:pt idx="5">
                  <c:v>56.0</c:v>
                </c:pt>
                <c:pt idx="6">
                  <c:v>49.0</c:v>
                </c:pt>
                <c:pt idx="7">
                  <c:v>44.0</c:v>
                </c:pt>
                <c:pt idx="8">
                  <c:v>52.0</c:v>
                </c:pt>
                <c:pt idx="9">
                  <c:v>56.0</c:v>
                </c:pt>
              </c:numCache>
            </c:numRef>
          </c:val>
        </c:ser>
        <c:ser>
          <c:idx val="3"/>
          <c:order val="3"/>
          <c:tx>
            <c:strRef>
              <c:f>[employee_data.csv]Sheet1!$E$4:$E$5</c:f>
              <c:strCache>
                <c:ptCount val="1"/>
                <c:pt idx="0">
                  <c:v>4</c:v>
                </c:pt>
              </c:strCache>
            </c:strRef>
          </c:tx>
          <c:spPr>
            <a:solidFill>
              <a:schemeClr val="accent4"/>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11.0</c:v>
                </c:pt>
                <c:pt idx="1">
                  <c:v>17.0</c:v>
                </c:pt>
                <c:pt idx="2">
                  <c:v>12.0</c:v>
                </c:pt>
                <c:pt idx="3">
                  <c:v>10.0</c:v>
                </c:pt>
                <c:pt idx="4">
                  <c:v>14.0</c:v>
                </c:pt>
                <c:pt idx="5">
                  <c:v>16.0</c:v>
                </c:pt>
                <c:pt idx="6">
                  <c:v>16.0</c:v>
                </c:pt>
                <c:pt idx="7">
                  <c:v>13.0</c:v>
                </c:pt>
                <c:pt idx="8">
                  <c:v>12.0</c:v>
                </c:pt>
                <c:pt idx="9">
                  <c:v>17.0</c:v>
                </c:pt>
              </c:numCache>
            </c:numRef>
          </c:val>
        </c:ser>
        <c:ser>
          <c:idx val="4"/>
          <c:order val="4"/>
          <c:tx>
            <c:strRef>
              <c:f>[employee_data.csv]Sheet1!$F$4:$F$5</c:f>
              <c:strCache>
                <c:ptCount val="1"/>
                <c:pt idx="0">
                  <c:v>5</c:v>
                </c:pt>
              </c:strCache>
            </c:strRef>
          </c:tx>
          <c:spPr>
            <a:solidFill>
              <a:schemeClr val="accent5"/>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16.0</c:v>
                </c:pt>
                <c:pt idx="1">
                  <c:v>10.0</c:v>
                </c:pt>
                <c:pt idx="2">
                  <c:v>11.0</c:v>
                </c:pt>
                <c:pt idx="3">
                  <c:v>9.0</c:v>
                </c:pt>
                <c:pt idx="4">
                  <c:v>6.0</c:v>
                </c:pt>
                <c:pt idx="5">
                  <c:v>7.0</c:v>
                </c:pt>
                <c:pt idx="6">
                  <c:v>10.0</c:v>
                </c:pt>
                <c:pt idx="7">
                  <c:v>13.0</c:v>
                </c:pt>
                <c:pt idx="8">
                  <c:v>4.0</c:v>
                </c:pt>
                <c:pt idx="9">
                  <c:v>5.0</c:v>
                </c:pt>
              </c:numCache>
            </c:numRef>
          </c:val>
        </c:ser>
        <c:dLbls>
          <c:showLegendKey val="0"/>
          <c:showVal val="0"/>
          <c:showCatName val="0"/>
          <c:showSerName val="0"/>
          <c:showPercent val="0"/>
          <c:showBubbleSize val="0"/>
        </c:dLbls>
        <c:gapWidth val="246"/>
        <c:overlap val="-28"/>
        <c:axId val="970097466"/>
        <c:axId val="892555249"/>
      </c:barChart>
      <c:catAx>
        <c:axId val="97009746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92555249"/>
        <c:crosses val="autoZero"/>
        <c:auto val="1"/>
        <c:lblAlgn val="ctr"/>
        <c:lblOffset val="100"/>
        <c:noMultiLvlLbl val="0"/>
      </c:catAx>
      <c:valAx>
        <c:axId val="89255524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970097466"/>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4"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4" name="Holder 3"/>
          <p:cNvSpPr>
            <a:spLocks noGrp="1"/>
          </p:cNvSpPr>
          <p:nvPr>
            <p:ph type="body" idx="1"/>
          </p:nvPr>
        </p:nvSpPr>
        <p:spPr/>
        <p:txBody>
          <a:bodyPr bIns="0" lIns="0" rIns="0" tIns="0"/>
          <a:p/>
        </p:txBody>
      </p:sp>
      <p:sp>
        <p:nvSpPr>
          <p:cNvPr id="104869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97"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1" name=""/>
        <p:cNvGrpSpPr/>
        <p:nvPr/>
      </p:nvGrpSpPr>
      <p:grpSpPr>
        <a:xfrm>
          <a:off x="0" y="0"/>
          <a:ext cx="0" cy="0"/>
          <a:chOff x="0" y="0"/>
          <a:chExt cx="0" cy="0"/>
        </a:xfrm>
      </p:grpSpPr>
      <p:sp>
        <p:nvSpPr>
          <p:cNvPr id="1048680"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8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85"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1"/>
          </a:xfrm>
          <a:prstGeom prst="rect"/>
          <a:noFill/>
        </p:spPr>
        <p:txBody>
          <a:bodyPr rtlCol="0" wrap="square">
            <a:spAutoFit/>
          </a:bodyPr>
          <a:p>
            <a:r>
              <a:rPr sz="2400" lang="en-US"/>
              <a:t>STUDENT NAME: </a:t>
            </a:r>
            <a:r>
              <a:rPr sz="2400" lang="en-US"/>
              <a:t>P</a:t>
            </a:r>
            <a:r>
              <a:rPr sz="2400" lang="en-US"/>
              <a:t>R</a:t>
            </a:r>
            <a:r>
              <a:rPr sz="2400" lang="en-US"/>
              <a:t>AVEEN</a:t>
            </a:r>
            <a:r>
              <a:rPr sz="2400" lang="en-US"/>
              <a:t> </a:t>
            </a:r>
            <a:r>
              <a:rPr sz="2400" lang="en-US"/>
              <a:t>K</a:t>
            </a:r>
            <a:r>
              <a:rPr sz="2400" lang="en-US"/>
              <a:t>U</a:t>
            </a:r>
            <a:r>
              <a:rPr sz="2400" lang="en-US"/>
              <a:t>MAR</a:t>
            </a:r>
            <a:r>
              <a:rPr sz="2400" lang="en-US"/>
              <a:t>.</a:t>
            </a:r>
            <a:r>
              <a:rPr sz="2400" lang="en-US"/>
              <a:t> </a:t>
            </a:r>
            <a:endParaRPr dirty="0" sz="2400" lang="en-US"/>
          </a:p>
          <a:p>
            <a:r>
              <a:rPr dirty="0" sz="2400" lang="en-US"/>
              <a:t>REGISTER NO: </a:t>
            </a:r>
            <a:r>
              <a:rPr dirty="0" sz="2400" lang="en-US"/>
              <a:t>EA5A33BC08309CAA65041FD7CB4F102B</a:t>
            </a:r>
            <a:endParaRPr dirty="0" sz="2400" lang="en-US"/>
          </a:p>
          <a:p>
            <a:r>
              <a:rPr dirty="0" sz="2400" lang="en-US"/>
              <a:t>DEPARTMENT: BCOM(GENERAL)</a:t>
            </a:r>
            <a:endParaRPr dirty="0" sz="2400" lang="en-US"/>
          </a:p>
          <a:p>
            <a:r>
              <a:rPr dirty="0" sz="2400" lang="en-US"/>
              <a:t>COLLEGE: DON BOSCO ARTS &amp; SCIENCE COLLEGE, CHENNAI</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77"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panose="020B0603020202020204"/>
                <a:cs typeface="Trebuchet MS" panose="020B0603020202020204"/>
              </a:rPr>
              <a:t>M</a:t>
            </a:r>
            <a:r>
              <a:rPr b="1" dirty="0" sz="4800">
                <a:latin typeface="Trebuchet MS" panose="020B0603020202020204"/>
                <a:cs typeface="Trebuchet MS" panose="020B0603020202020204"/>
              </a:rPr>
              <a:t>O</a:t>
            </a:r>
            <a:r>
              <a:rPr b="1" dirty="0" sz="4800" spc="-15">
                <a:latin typeface="Trebuchet MS" panose="020B0603020202020204"/>
                <a:cs typeface="Trebuchet MS" panose="020B0603020202020204"/>
              </a:rPr>
              <a:t>D</a:t>
            </a:r>
            <a:r>
              <a:rPr b="1" dirty="0" sz="4800" spc="-35">
                <a:latin typeface="Trebuchet MS" panose="020B0603020202020204"/>
                <a:cs typeface="Trebuchet MS" panose="020B0603020202020204"/>
              </a:rPr>
              <a:t>E</a:t>
            </a:r>
            <a:r>
              <a:rPr b="1" dirty="0" sz="4800" spc="-30">
                <a:latin typeface="Trebuchet MS" panose="020B0603020202020204"/>
                <a:cs typeface="Trebuchet MS" panose="020B0603020202020204"/>
              </a:rPr>
              <a:t>LL</a:t>
            </a:r>
            <a:r>
              <a:rPr b="1" dirty="0" sz="4800" spc="-5">
                <a:latin typeface="Trebuchet MS" panose="020B0603020202020204"/>
                <a:cs typeface="Trebuchet MS" panose="020B0603020202020204"/>
              </a:rPr>
              <a:t>I</a:t>
            </a:r>
            <a:r>
              <a:rPr b="1" dirty="0" sz="4800" spc="30">
                <a:latin typeface="Trebuchet MS" panose="020B0603020202020204"/>
                <a:cs typeface="Trebuchet MS" panose="020B0603020202020204"/>
              </a:rPr>
              <a:t>N</a:t>
            </a:r>
            <a:r>
              <a:rPr b="1" dirty="0" sz="4800" spc="5">
                <a:latin typeface="Trebuchet MS" panose="020B0603020202020204"/>
                <a:cs typeface="Trebuchet MS" panose="020B0603020202020204"/>
              </a:rPr>
              <a:t>G</a:t>
            </a:r>
            <a:endParaRPr dirty="0" sz="4800">
              <a:latin typeface="Trebuchet MS" panose="020B0603020202020204"/>
              <a:cs typeface="Trebuchet MS" panose="020B0603020202020204"/>
            </a:endParaRPr>
          </a:p>
        </p:txBody>
      </p:sp>
      <p:sp>
        <p:nvSpPr>
          <p:cNvPr id="104867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Text Box 1"/>
          <p:cNvSpPr txBox="1"/>
          <p:nvPr/>
        </p:nvSpPr>
        <p:spPr>
          <a:xfrm>
            <a:off x="1581785" y="1724025"/>
            <a:ext cx="6013450" cy="2576195"/>
          </a:xfrm>
          <a:prstGeom prst="rect"/>
          <a:noFill/>
        </p:spPr>
        <p:txBody>
          <a:bodyPr rtlCol="0" wrap="square">
            <a:noAutofit/>
          </a:bodyPr>
          <a:p>
            <a:pPr indent="-342900" marL="342900">
              <a:buAutoNum type="arabicPeriod"/>
            </a:pPr>
            <a:r>
              <a:rPr b="1" sz="2400" lang="en-US">
                <a:latin typeface="Times New Roman" panose="02020603050405020304" pitchFamily="18" charset="0"/>
                <a:cs typeface="Times New Roman" panose="02020603050405020304" pitchFamily="18" charset="0"/>
              </a:rPr>
              <a:t>Descriptive Analytics</a:t>
            </a:r>
            <a:endParaRPr b="1" sz="2400" lang="en-US">
              <a:latin typeface="Times New Roman" panose="02020603050405020304" pitchFamily="18" charset="0"/>
              <a:cs typeface="Times New Roman" panose="02020603050405020304" pitchFamily="18" charset="0"/>
            </a:endParaRPr>
          </a:p>
          <a:p>
            <a:pPr indent="-342900" marL="342900">
              <a:buAutoNum type="arabicPeriod"/>
            </a:pPr>
            <a:r>
              <a:rPr b="1" sz="2400" lang="en-US">
                <a:latin typeface="Times New Roman" panose="02020603050405020304" pitchFamily="18" charset="0"/>
                <a:cs typeface="Times New Roman" panose="02020603050405020304" pitchFamily="18" charset="0"/>
              </a:rPr>
              <a:t>Predictive Modeling</a:t>
            </a:r>
            <a:endParaRPr b="1" sz="2400" lang="en-US">
              <a:latin typeface="Times New Roman" panose="02020603050405020304" pitchFamily="18" charset="0"/>
              <a:cs typeface="Times New Roman" panose="02020603050405020304" pitchFamily="18" charset="0"/>
            </a:endParaRPr>
          </a:p>
          <a:p>
            <a:pPr indent="-342900" marL="342900">
              <a:buAutoNum type="arabicPeriod"/>
            </a:pPr>
            <a:r>
              <a:rPr b="1" sz="2400" lang="en-US">
                <a:latin typeface="Times New Roman" panose="02020603050405020304" pitchFamily="18" charset="0"/>
                <a:cs typeface="Times New Roman" panose="02020603050405020304" pitchFamily="18" charset="0"/>
              </a:rPr>
              <a:t>Regression Analysis</a:t>
            </a:r>
            <a:endParaRPr b="1" sz="2400" lang="en-US">
              <a:latin typeface="Times New Roman" panose="02020603050405020304" pitchFamily="18" charset="0"/>
              <a:cs typeface="Times New Roman" panose="02020603050405020304" pitchFamily="18" charset="0"/>
            </a:endParaRPr>
          </a:p>
          <a:p>
            <a:pPr indent="-342900" marL="342900">
              <a:buAutoNum type="arabicPeriod"/>
            </a:pPr>
            <a:r>
              <a:rPr b="1" sz="2400" lang="en-US">
                <a:latin typeface="Times New Roman" panose="02020603050405020304" pitchFamily="18" charset="0"/>
                <a:cs typeface="Times New Roman" panose="02020603050405020304" pitchFamily="18" charset="0"/>
              </a:rPr>
              <a:t>Clustering</a:t>
            </a:r>
            <a:endParaRPr b="1" sz="2400" lang="en-US">
              <a:latin typeface="Times New Roman" panose="02020603050405020304" pitchFamily="18" charset="0"/>
              <a:cs typeface="Times New Roman" panose="02020603050405020304" pitchFamily="18" charset="0"/>
            </a:endParaRPr>
          </a:p>
          <a:p>
            <a:pPr indent="-342900" marL="342900">
              <a:buAutoNum type="arabicPeriod"/>
            </a:pPr>
            <a:r>
              <a:rPr b="1" sz="2400" lang="en-US">
                <a:latin typeface="Times New Roman" panose="02020603050405020304" pitchFamily="18" charset="0"/>
                <a:cs typeface="Times New Roman" panose="02020603050405020304" pitchFamily="18" charset="0"/>
              </a:rPr>
              <a:t>Classification</a:t>
            </a:r>
            <a:endParaRPr b="1" sz="2400" lang="en-US">
              <a:latin typeface="Times New Roman" panose="02020603050405020304" pitchFamily="18" charset="0"/>
              <a:cs typeface="Times New Roman" panose="02020603050405020304" pitchFamily="18" charset="0"/>
            </a:endParaRPr>
          </a:p>
          <a:p>
            <a:pPr indent="-342900" marL="342900">
              <a:buAutoNum type="arabicPeriod"/>
            </a:pPr>
            <a:r>
              <a:rPr b="1" sz="2400" lang="en-US">
                <a:latin typeface="Times New Roman" panose="02020603050405020304" pitchFamily="18" charset="0"/>
                <a:cs typeface="Times New Roman" panose="02020603050405020304" pitchFamily="18" charset="0"/>
              </a:rPr>
              <a:t>Time Series Analysis</a:t>
            </a:r>
            <a:endParaRPr b="1" sz="2400" lang="en-US">
              <a:latin typeface="Times New Roman" panose="02020603050405020304" pitchFamily="18" charset="0"/>
              <a:cs typeface="Times New Roman" panose="02020603050405020304" pitchFamily="18" charset="0"/>
            </a:endParaRPr>
          </a:p>
          <a:p>
            <a:pPr indent="-342900" marL="342900">
              <a:buAutoNum type="arabicPeriod"/>
            </a:pPr>
            <a:r>
              <a:rPr b="1" sz="2400" lang="en-US">
                <a:latin typeface="Times New Roman" panose="02020603050405020304" pitchFamily="18" charset="0"/>
                <a:cs typeface="Times New Roman" panose="02020603050405020304" pitchFamily="18" charset="0"/>
              </a:rPr>
              <a:t>Decision Trees</a:t>
            </a:r>
            <a:endParaRPr b="1"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9" name="object 7"/>
          <p:cNvSpPr txBox="1">
            <a:spLocks noGrp="1"/>
          </p:cNvSpPr>
          <p:nvPr>
            <p:ph type="title"/>
          </p:nvPr>
        </p:nvSpPr>
        <p:spPr>
          <a:xfrm>
            <a:off x="755332" y="385444"/>
            <a:ext cx="10681335" cy="21850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br>
              <a:rPr dirty="0"/>
            </a:br>
            <a:br>
              <a:rPr dirty="0"/>
            </a:br>
            <a:endParaRPr dirty="0" lang="en-US"/>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4194304" name="Content Placeholder 1"/>
          <p:cNvGraphicFramePr>
            <a:graphicFrameLocks/>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2" name="Text Box 2"/>
          <p:cNvSpPr txBox="1"/>
          <p:nvPr/>
        </p:nvSpPr>
        <p:spPr>
          <a:xfrm>
            <a:off x="1784985" y="1873250"/>
            <a:ext cx="4064000" cy="4625340"/>
          </a:xfrm>
          <a:prstGeom prst="rect"/>
          <a:noFill/>
        </p:spPr>
        <p:txBody>
          <a:bodyPr rtlCol="0" wrap="square">
            <a:spAutoFit/>
          </a:bodyPr>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endParaRPr lang="en-US">
              <a:latin typeface="Times New Roman" panose="02020603050405020304" pitchFamily="18" charset="0"/>
              <a:cs typeface="Times New Roman" panose="02020603050405020304" pitchFamily="18" charset="0"/>
            </a:endParaRPr>
          </a:p>
        </p:txBody>
      </p:sp>
      <p:sp>
        <p:nvSpPr>
          <p:cNvPr id="1048707" name=""/>
          <p:cNvSpPr txBox="1"/>
          <p:nvPr/>
        </p:nvSpPr>
        <p:spPr>
          <a:xfrm>
            <a:off x="4096000" y="321945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Current Employee Rating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4626609"/>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br>
              <a:rPr dirty="0" sz="4250" spc="10"/>
            </a:br>
            <a:br>
              <a:rPr dirty="0" sz="4250" spc="10"/>
            </a:br>
            <a:r>
              <a:rPr b="0" dirty="0" sz="2000" spc="1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endParaRPr b="0" dirty="0" sz="2000" spc="10">
              <a:latin typeface="Times New Roman" panose="02020603050405020304" pitchFamily="18" charset="0"/>
              <a:cs typeface="Times New Roman" panose="02020603050405020304" pitchFamily="18" charset="0"/>
            </a:endParaRPr>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2580641"/>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Top and Bottom Units:</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Highest Average Rating: SVG (3.03)</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Lowest Average Rating: TNS (2.79)</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135" y="891540"/>
            <a:ext cx="4989830" cy="5965825"/>
          </a:xfrm>
          <a:prstGeom prst="rect"/>
        </p:spPr>
        <p:txBody>
          <a:bodyPr bIns="0" lIns="0" rIns="0" rtlCol="0" tIns="16510" vert="horz" wrap="square">
            <a:noAutofit/>
          </a:bodyPr>
          <a:p>
            <a:pPr indent="0" marL="12700">
              <a:lnSpc>
                <a:spcPct val="100000"/>
              </a:lnSpc>
              <a:spcBef>
                <a:spcPts val="130"/>
              </a:spcBef>
              <a:buNone/>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br>
              <a:rPr dirty="0" sz="3200" spc="5"/>
            </a:br>
            <a:br>
              <a:rPr dirty="0" sz="3200" spc="5"/>
            </a:br>
            <a:r>
              <a:rPr dirty="0" sz="1800" lang="en-US" spc="5">
                <a:latin typeface="Times New Roman" panose="02020603050405020304" pitchFamily="18" charset="0"/>
                <a:cs typeface="Times New Roman" panose="02020603050405020304" pitchFamily="18" charset="0"/>
              </a:rPr>
              <a:t>1. </a:t>
            </a:r>
            <a:r>
              <a:rPr b="0" dirty="0" sz="1800" lang="en-US" spc="5">
                <a:latin typeface="Times New Roman" panose="02020603050405020304" pitchFamily="18" charset="0"/>
                <a:cs typeface="Times New Roman" panose="02020603050405020304" pitchFamily="18" charset="0"/>
              </a:rPr>
              <a:t>Human Resources (HR).</a:t>
            </a:r>
            <a:br>
              <a:rPr b="0" dirty="0" sz="1800" lang="en-US" spc="5">
                <a:latin typeface="Times New Roman" panose="02020603050405020304" pitchFamily="18" charset="0"/>
                <a:cs typeface="Times New Roman" panose="02020603050405020304" pitchFamily="18" charset="0"/>
              </a:rPr>
            </a:br>
            <a:r>
              <a:rPr dirty="0" sz="1800" lang="en-US" spc="5">
                <a:latin typeface="Times New Roman" panose="02020603050405020304" pitchFamily="18" charset="0"/>
                <a:cs typeface="Times New Roman" panose="02020603050405020304" pitchFamily="18" charset="0"/>
              </a:rPr>
              <a:t>2. </a:t>
            </a:r>
            <a:r>
              <a:rPr b="0" dirty="0" sz="1800" lang="en-US" spc="5">
                <a:latin typeface="Times New Roman" panose="02020603050405020304" pitchFamily="18" charset="0"/>
                <a:cs typeface="Times New Roman" panose="02020603050405020304" pitchFamily="18" charset="0"/>
              </a:rPr>
              <a:t>Management and Leadership.</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3. Employee Development Teams.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4. Business Unit Heads.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5. Analytics and Strategy Teams.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6. Compensation and Benefits Teams.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7. Employee Engagement Committees.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8. Talent Acquisition Teams.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9. Legal and Compliance Departments.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10. Board of Directors or Executive Committee.</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11. Financial Planning and Analysis (FP&amp;A) Teams.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12. IT and Data Analytics Teams.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13. Firms and Industry.</a:t>
            </a:r>
            <a:br>
              <a:rPr b="0" dirty="0" sz="1800" lang="en-US" spc="5">
                <a:latin typeface="Times New Roman" panose="02020603050405020304" pitchFamily="18" charset="0"/>
                <a:cs typeface="Times New Roman" panose="02020603050405020304" pitchFamily="18" charset="0"/>
              </a:rPr>
            </a:br>
            <a:br>
              <a:rPr b="0" dirty="0" sz="1800" lang="en-US" spc="5">
                <a:latin typeface="Times New Roman" panose="02020603050405020304" pitchFamily="18" charset="0"/>
                <a:cs typeface="Times New Roman" panose="02020603050405020304" pitchFamily="18" charset="0"/>
              </a:rPr>
            </a:br>
            <a:br>
              <a:rPr b="0" dirty="0" sz="1800" lang="en-US" spc="5">
                <a:latin typeface="Times New Roman" panose="02020603050405020304" pitchFamily="18" charset="0"/>
                <a:cs typeface="Times New Roman" panose="02020603050405020304" pitchFamily="18" charset="0"/>
              </a:rPr>
            </a:br>
            <a:br>
              <a:rPr b="0" dirty="0" sz="1800" lang="en-US" spc="5">
                <a:latin typeface="Times New Roman" panose="02020603050405020304" pitchFamily="18" charset="0"/>
                <a:cs typeface="Times New Roman" panose="02020603050405020304" pitchFamily="18" charset="0"/>
              </a:rPr>
            </a:br>
            <a:br>
              <a:rPr b="0" dirty="0" sz="1800" lang="en-US" spc="5">
                <a:latin typeface="Times New Roman" panose="02020603050405020304" pitchFamily="18" charset="0"/>
                <a:cs typeface="Times New Roman" panose="02020603050405020304" pitchFamily="18" charset="0"/>
              </a:rPr>
            </a:br>
            <a:br>
              <a:rPr b="0" dirty="0" sz="1800" lang="en-US" spc="5">
                <a:latin typeface="Times New Roman" panose="02020603050405020304" pitchFamily="18" charset="0"/>
                <a:cs typeface="Times New Roman" panose="02020603050405020304" pitchFamily="18" charset="0"/>
              </a:rPr>
            </a:br>
            <a:br>
              <a:rPr dirty="0" sz="1800" lang="en-US" spc="5"/>
            </a:br>
            <a:br>
              <a:rPr dirty="0" sz="1800" lang="en-US" spc="5"/>
            </a:br>
            <a:br>
              <a:rPr dirty="0" sz="1800" lang="en-US" spc="5"/>
            </a:br>
            <a:br>
              <a:rPr dirty="0" sz="1800" lang="en-US" spc="5"/>
            </a:br>
            <a:br>
              <a:rPr dirty="0" sz="3200" spc="5"/>
            </a:b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10801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br>
              <a:rPr dirty="0" sz="3600"/>
            </a:b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5" name="Text Box 9"/>
          <p:cNvSpPr txBox="1"/>
          <p:nvPr/>
        </p:nvSpPr>
        <p:spPr>
          <a:xfrm>
            <a:off x="3916680" y="2157730"/>
            <a:ext cx="4064000" cy="4892040"/>
          </a:xfrm>
          <a:prstGeom prst="rect"/>
          <a:noFill/>
        </p:spPr>
        <p:txBody>
          <a:bodyPr rtlCol="0" wrap="square">
            <a:spAutoFit/>
          </a:bodyPr>
          <a:p>
            <a:pPr indent="-342900" marL="342900">
              <a:buAutoNum type="arabicPeriod"/>
            </a:pPr>
            <a:r>
              <a:rPr b="1" lang="en-US"/>
              <a:t>Filter</a:t>
            </a:r>
            <a:r>
              <a:rPr b="1" lang="en-US"/>
              <a:t>ing: </a:t>
            </a:r>
            <a:r>
              <a:rPr lang="en-US"/>
              <a:t>To focus on targeted analysis, remove error reduction,customization etc.</a:t>
            </a:r>
            <a:endParaRPr lang="en-US"/>
          </a:p>
          <a:p>
            <a:pPr indent="-342900" marL="342900">
              <a:buAutoNum type="arabicPeriod"/>
            </a:pPr>
            <a:r>
              <a:rPr b="1" lang="en-US"/>
              <a:t>Conditional formatting:</a:t>
            </a:r>
            <a:r>
              <a:rPr lang="en-US"/>
              <a:t> To visual insights,quick analysis,error detection,focus on priorities.</a:t>
            </a:r>
            <a:endParaRPr lang="en-US"/>
          </a:p>
          <a:p>
            <a:pPr indent="-342900" marL="342900">
              <a:buAutoNum type="arabicPeriod"/>
            </a:pPr>
            <a:r>
              <a:rPr b="1" lang="en-US"/>
              <a:t>Pivot Table &amp; Graphs:</a:t>
            </a:r>
            <a:r>
              <a:rPr lang="en-US"/>
              <a:t> Data Summarization,Filtering and Sorting,CrossTabulation,Flexibility,Data Visualization,Interactive Analysis,Multiple Chart Types,Enhanced Communication.</a:t>
            </a:r>
            <a:endParaRPr lang="en-US"/>
          </a:p>
          <a:p>
            <a:pPr indent="-342900" marL="342900">
              <a:buAutoNum type="arabicPeriod"/>
            </a:pPr>
            <a:endParaRPr lang="en-US"/>
          </a:p>
          <a:p>
            <a:pPr indent="-342900" marL="342900">
              <a:buAutoNum type="arabicPeriod"/>
            </a:pPr>
            <a:endParaRPr lang="en-US"/>
          </a:p>
          <a:p>
            <a:pPr indent="-342900" marL="342900">
              <a:buAutoNum type="arabicPeriod"/>
            </a:pPr>
            <a:endParaRPr lang="en-US"/>
          </a:p>
          <a:p>
            <a:pPr indent="-342900" marL="342900">
              <a:buAutoNum type="arabicPeriod"/>
            </a:pPr>
            <a:endParaRPr lang="en-US"/>
          </a:p>
          <a:p>
            <a:pPr indent="-342900" marL="342900">
              <a:buAutoNum type="arabicPeriod"/>
            </a:pPr>
            <a:endParaRPr lang="en-US"/>
          </a:p>
          <a:p>
            <a:pPr indent="-342900" marL="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6" name="Title 1"/>
          <p:cNvSpPr>
            <a:spLocks noGrp="1"/>
          </p:cNvSpPr>
          <p:nvPr>
            <p:ph type="title"/>
          </p:nvPr>
        </p:nvSpPr>
        <p:spPr>
          <a:xfrm>
            <a:off x="755332" y="385444"/>
            <a:ext cx="10681335" cy="4114800"/>
          </a:xfrm>
        </p:spPr>
        <p:txBody>
          <a:bodyPr/>
          <a:p>
            <a:pPr indent="0" marL="0">
              <a:buNone/>
            </a:pPr>
            <a:r>
              <a:rPr dirty="0" lang="en-IN"/>
              <a:t>Dataset Description</a:t>
            </a:r>
            <a:br>
              <a:rPr dirty="0" lang="en-IN"/>
            </a:br>
            <a:br>
              <a:rPr dirty="0" lang="en-IN"/>
            </a:br>
            <a:r>
              <a:rPr altLang="en-IN" b="0" dirty="0" sz="1800" lang="en-US">
                <a:latin typeface="Times New Roman" panose="02020603050405020304" pitchFamily="18" charset="0"/>
                <a:cs typeface="Times New Roman" panose="02020603050405020304" pitchFamily="18" charset="0"/>
              </a:rPr>
              <a:t>Employee data set- Kaggle</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Features:</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	Employment ID</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	Gender- male,female</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	Performance</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	Busniess Unit</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	Name</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	Rating</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	Graphs</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	Chart</a:t>
            </a:r>
            <a:endParaRPr altLang="en-IN" b="0" dirty="0" sz="18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7"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6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1"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73"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4" name="Text Box 9"/>
          <p:cNvSpPr txBox="1"/>
          <p:nvPr/>
        </p:nvSpPr>
        <p:spPr>
          <a:xfrm>
            <a:off x="2971800" y="2346960"/>
            <a:ext cx="4064000" cy="1691641"/>
          </a:xfrm>
          <a:prstGeom prst="rect"/>
          <a:noFill/>
        </p:spPr>
        <p:txBody>
          <a:bodyPr rtlCol="0" wrap="square">
            <a:spAutoFit/>
          </a:bodyPr>
          <a:p>
            <a:r>
              <a:rPr b="1" lang="en-US"/>
              <a:t>Features and Functionality in my Dataset:</a:t>
            </a:r>
            <a:endParaRPr b="1" lang="en-US"/>
          </a:p>
          <a:p>
            <a:r>
              <a:rPr lang="en-US"/>
              <a:t>1. Data Summarization</a:t>
            </a:r>
            <a:endParaRPr lang="en-US"/>
          </a:p>
          <a:p>
            <a:r>
              <a:rPr lang="en-US"/>
              <a:t>2. Aggregation</a:t>
            </a:r>
            <a:endParaRPr lang="en-US"/>
          </a:p>
          <a:p>
            <a:r>
              <a:rPr lang="en-US"/>
              <a:t>3. Category Breakdown</a:t>
            </a:r>
            <a:endParaRPr lang="en-US"/>
          </a:p>
          <a:p>
            <a:r>
              <a:rPr lang="en-US"/>
              <a:t>4. Rating Distribution</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HARIHARAN V</cp:lastModifiedBy>
  <dcterms:created xsi:type="dcterms:W3CDTF">2024-03-29T04:07:00Z</dcterms:created>
  <dcterms:modified xsi:type="dcterms:W3CDTF">2024-09-10T04:26:57Z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9600542f1eb84af48ea30ed9e6a33621</vt:lpwstr>
  </property>
  <property fmtid="{D5CDD505-2E9C-101B-9397-08002B2CF9AE}" pid="5" name="KSOProductBuildVer">
    <vt:lpwstr>1033-12.2.0.18165</vt:lpwstr>
  </property>
</Properties>
</file>