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60" r:id="rId5"/>
    <p:sldId id="258" r:id="rId6"/>
    <p:sldId id="259" r:id="rId7"/>
    <p:sldId id="274" r:id="rId8"/>
    <p:sldId id="261" r:id="rId9"/>
    <p:sldId id="270" r:id="rId10"/>
    <p:sldId id="262" r:id="rId11"/>
    <p:sldId id="272" r:id="rId12"/>
    <p:sldId id="264" r:id="rId13"/>
    <p:sldId id="275" r:id="rId14"/>
    <p:sldId id="265" r:id="rId15"/>
    <p:sldId id="266" r:id="rId16"/>
    <p:sldId id="269" r:id="rId17"/>
    <p:sldId id="271" r:id="rId18"/>
    <p:sldId id="268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5878" autoAdjust="0"/>
  </p:normalViewPr>
  <p:slideViewPr>
    <p:cSldViewPr>
      <p:cViewPr>
        <p:scale>
          <a:sx n="110" d="100"/>
          <a:sy n="110" d="100"/>
        </p:scale>
        <p:origin x="-216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DEF3-E5B1-4E91-BD07-5CF760A42C02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B32E-106D-400E-80B8-0AA63690D22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the HT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B32E-106D-400E-80B8-0AA63690D229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F794-7916-41BE-B431-1413B532BD97}" type="datetimeFigureOut">
              <a:rPr lang="en-US" smtClean="0"/>
              <a:pPr/>
              <a:t>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CD83-BBC8-4047-A76F-B4F6F6575B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Damage Detection on Bearing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Condition Monitoring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 Frequency Domain Analyis</a:t>
            </a:r>
            <a:br>
              <a:rPr lang="de-DE" sz="2800" b="1" dirty="0" smtClean="0"/>
            </a:br>
            <a:r>
              <a:rPr lang="de-DE" sz="2800" b="1" dirty="0" smtClean="0"/>
              <a:t>2.1 Power Spectral Density Using Periodograms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No Segment formation, No Overlapping and Without Averaging.</a:t>
            </a:r>
          </a:p>
          <a:p>
            <a:r>
              <a:rPr lang="de-DE" sz="2000" dirty="0" smtClean="0"/>
              <a:t> </a:t>
            </a:r>
          </a:p>
          <a:p>
            <a:pPr>
              <a:buNone/>
            </a:pPr>
            <a:endParaRPr lang="en-IN" sz="2000" dirty="0" smtClean="0"/>
          </a:p>
        </p:txBody>
      </p:sp>
      <p:pic>
        <p:nvPicPr>
          <p:cNvPr id="5" name="Picture 4" descr="C:\Users\Praveen\AppData\Local\Temp\ConnectorClipboard3265679640071987710\image1580594282098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76" y="2726454"/>
            <a:ext cx="432000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Praveen\AppData\Local\Temp\ConnectorClipboard3265679640071987710\image15805945353710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6842" y="2726454"/>
            <a:ext cx="4320000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2.2 PSD with Overlapping and Averaring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Number of Segments formation by chosing proper Window.</a:t>
            </a:r>
          </a:p>
          <a:p>
            <a:r>
              <a:rPr lang="de-DE" sz="2000" dirty="0" smtClean="0"/>
              <a:t> With Overlapping and With Averaging.</a:t>
            </a:r>
          </a:p>
          <a:p>
            <a:pPr>
              <a:buNone/>
            </a:pPr>
            <a:endParaRPr lang="en-IN" sz="2000" dirty="0" smtClean="0"/>
          </a:p>
        </p:txBody>
      </p:sp>
      <p:pic>
        <p:nvPicPr>
          <p:cNvPr id="29701" name="Picture 5" descr="C:\Users\Praveen\AppData\Local\Temp\ConnectorClipboard3265679640071987710\image158059539706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97892"/>
            <a:ext cx="4080000" cy="3060000"/>
          </a:xfrm>
          <a:prstGeom prst="rect">
            <a:avLst/>
          </a:prstGeom>
          <a:noFill/>
        </p:spPr>
      </p:pic>
      <p:pic>
        <p:nvPicPr>
          <p:cNvPr id="29700" name="Picture 4" descr="C:\Users\Praveen\AppData\Local\Temp\ConnectorClipboard3265679640071987710\image1580595241276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797892"/>
            <a:ext cx="4080000" cy="30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 Envelope Sig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839758"/>
            <a:ext cx="4024322" cy="3018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2.3 Hilbert Transformation and Envelope Spectra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Evelope Signal</a:t>
            </a:r>
          </a:p>
          <a:p>
            <a:endParaRPr lang="en-IN" sz="2000" dirty="0"/>
          </a:p>
        </p:txBody>
      </p:sp>
      <p:pic>
        <p:nvPicPr>
          <p:cNvPr id="4" name="Picture 3" descr="HT Original Signa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357299"/>
            <a:ext cx="3429024" cy="2571768"/>
          </a:xfrm>
          <a:prstGeom prst="rect">
            <a:avLst/>
          </a:prstGeom>
        </p:spPr>
      </p:pic>
      <p:pic>
        <p:nvPicPr>
          <p:cNvPr id="5" name="Picture 4" descr="HT Hilbert Transformed Sign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1428751"/>
            <a:ext cx="3286148" cy="24646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2.3 Hilbert Transformation and Envelope Spectra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26055"/>
          </a:xfrm>
        </p:spPr>
        <p:txBody>
          <a:bodyPr>
            <a:normAutofit/>
          </a:bodyPr>
          <a:lstStyle/>
          <a:p>
            <a:r>
              <a:rPr lang="de-DE" sz="2000" dirty="0" smtClean="0"/>
              <a:t>Evelope Signal</a:t>
            </a:r>
          </a:p>
          <a:p>
            <a:endParaRPr lang="en-IN" sz="2000" dirty="0"/>
          </a:p>
        </p:txBody>
      </p:sp>
      <p:pic>
        <p:nvPicPr>
          <p:cNvPr id="33793" name="Picture 1" descr="C:\Users\Praveen\AppData\Local\Temp\ConnectorClipboard3265679640071987710\image1580603464428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446" y="2834719"/>
            <a:ext cx="3120000" cy="2340000"/>
          </a:xfrm>
          <a:prstGeom prst="rect">
            <a:avLst/>
          </a:prstGeom>
          <a:noFill/>
        </p:spPr>
      </p:pic>
      <p:pic>
        <p:nvPicPr>
          <p:cNvPr id="33794" name="Picture 2" descr="C:\Users\Praveen\AppData\Local\Temp\ConnectorClipboard3265679640071987710\image1580603520049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834719"/>
            <a:ext cx="3120000" cy="2340000"/>
          </a:xfrm>
          <a:prstGeom prst="rect">
            <a:avLst/>
          </a:prstGeom>
          <a:noFill/>
        </p:spPr>
      </p:pic>
      <p:pic>
        <p:nvPicPr>
          <p:cNvPr id="33795" name="Picture 3" descr="C:\Users\Praveen\AppData\Local\Temp\ConnectorClipboard3265679640071987710\image1580603633369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4032" y="2834719"/>
            <a:ext cx="3120000" cy="2340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786050" y="382005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en-IN" dirty="0" smtClean="0">
                <a:solidFill>
                  <a:srgbClr val="00B0F0"/>
                </a:solidFill>
              </a:rPr>
              <a:t>j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857884" y="3861843"/>
            <a:ext cx="357190" cy="21009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2.3 PSD for Envelope Signal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07209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Envelope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pPr>
              <a:buNone/>
            </a:pPr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sdfsdfsf</a:t>
            </a:r>
            <a:endParaRPr lang="en-IN" sz="2000" dirty="0"/>
          </a:p>
        </p:txBody>
      </p:sp>
      <p:pic>
        <p:nvPicPr>
          <p:cNvPr id="6" name="Picture 1" descr="C:\Users\Praveen\AppData\Local\Temp\ConnectorClipboard3265679640071987710\image158060426880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2000" y="2000240"/>
            <a:ext cx="4080000" cy="30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2.4 Type of Damage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/>
          <a:lstStyle/>
          <a:p>
            <a:r>
              <a:rPr lang="de-DE" dirty="0" smtClean="0"/>
              <a:t>fko</a:t>
            </a:r>
            <a:endParaRPr lang="en-IN" dirty="0"/>
          </a:p>
        </p:txBody>
      </p:sp>
      <p:pic>
        <p:nvPicPr>
          <p:cNvPr id="4" name="Picture 3" descr="fk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786058"/>
            <a:ext cx="7643834" cy="364285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5400000">
            <a:off x="1857356" y="2857496"/>
            <a:ext cx="1143008" cy="57150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357422" y="2928934"/>
            <a:ext cx="1357322" cy="642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14612" y="2571744"/>
            <a:ext cx="1928826" cy="17859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4612" y="2571744"/>
            <a:ext cx="3214710" cy="171451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14612" y="2571744"/>
            <a:ext cx="4429156" cy="164307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728" y="1986969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Outer Race roll over frequency and its higher harmnics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2.4 Type of Damage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/>
          <a:lstStyle/>
          <a:p>
            <a:r>
              <a:rPr lang="de-DE" dirty="0" smtClean="0"/>
              <a:t>fko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857356" y="2857496"/>
            <a:ext cx="1143008" cy="57150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2357422" y="2928934"/>
            <a:ext cx="1357322" cy="642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14612" y="2571744"/>
            <a:ext cx="1928826" cy="17859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4612" y="2571744"/>
            <a:ext cx="3214710" cy="171451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14612" y="2571744"/>
            <a:ext cx="4429156" cy="164307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28728" y="1986969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Outer Race roll over frequency and its higher harmnics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Praveen\AppData\Local\Temp\ConnectorClipboard3265679640071987710\image158059359188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001" y="2143115"/>
            <a:ext cx="4799999" cy="360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2.4 Type of Damage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86050" y="1928802"/>
            <a:ext cx="2643206" cy="17859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607455" y="2107397"/>
            <a:ext cx="571504" cy="2143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678893" y="2035959"/>
            <a:ext cx="1214446" cy="100013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786050" y="1928802"/>
            <a:ext cx="1785950" cy="17859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86050" y="1928802"/>
            <a:ext cx="3429024" cy="157163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214414" y="135729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Outer Race roll over frequency and its higher harmnics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2.4 Type of Damage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Praveen\AppData\Local\Temp\ConnectorClipboard3265679640071987710\image1580591248601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143116"/>
            <a:ext cx="442915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71802" y="1928802"/>
            <a:ext cx="2571768" cy="18573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857487" y="2143116"/>
            <a:ext cx="500066" cy="7143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2928925" y="2071678"/>
            <a:ext cx="1071570" cy="78581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928925" y="2071678"/>
            <a:ext cx="1857388" cy="157163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071802" y="1928802"/>
            <a:ext cx="3214710" cy="178595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00166" y="1357298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Outer Race roll over frequency and its higher harmnics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2.5 Conclusion/ Result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Damaged Signal?</a:t>
            </a:r>
          </a:p>
          <a:p>
            <a:pPr lvl="1">
              <a:buFont typeface="Wingdings" pitchFamily="2" charset="2"/>
              <a:buChar char="Ø"/>
            </a:pPr>
            <a:r>
              <a:rPr lang="de-DE" sz="1600" b="1" dirty="0" smtClean="0">
                <a:solidFill>
                  <a:srgbClr val="FF0000"/>
                </a:solidFill>
              </a:rPr>
              <a:t>Signal 1</a:t>
            </a:r>
            <a:endParaRPr lang="de-DE" sz="1600" dirty="0" smtClean="0"/>
          </a:p>
          <a:p>
            <a:pPr>
              <a:buNone/>
            </a:pPr>
            <a:endParaRPr lang="de-DE" sz="2000" dirty="0" smtClean="0"/>
          </a:p>
          <a:p>
            <a:r>
              <a:rPr lang="de-DE" sz="2000" dirty="0" smtClean="0"/>
              <a:t>Type of Damage?</a:t>
            </a:r>
          </a:p>
          <a:p>
            <a:pPr lvl="1">
              <a:buFont typeface="Wingdings" pitchFamily="2" charset="2"/>
              <a:buChar char="Ø"/>
            </a:pPr>
            <a:r>
              <a:rPr lang="de-DE" sz="1600" b="1" dirty="0" smtClean="0">
                <a:solidFill>
                  <a:srgbClr val="FF0000"/>
                </a:solidFill>
              </a:rPr>
              <a:t>Outer Race Roll Over Frequency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00" b="1" dirty="0" smtClean="0"/>
              <a:t>1. Time Domain Analyis</a:t>
            </a:r>
            <a:br>
              <a:rPr lang="de-DE" sz="2800" b="1" dirty="0" smtClean="0"/>
            </a:br>
            <a:r>
              <a:rPr lang="de-DE" sz="2800" b="1" dirty="0" smtClean="0"/>
              <a:t>1.1 Relation Between the Signals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de-DE" sz="2000" dirty="0" smtClean="0"/>
              <a:t>Are these related</a:t>
            </a:r>
            <a:r>
              <a:rPr lang="en-IN" sz="2000" dirty="0" smtClean="0"/>
              <a:t>? </a:t>
            </a:r>
          </a:p>
          <a:p>
            <a:pPr lvl="1">
              <a:buFont typeface="Courier New" pitchFamily="49" charset="0"/>
              <a:buChar char="o"/>
            </a:pPr>
            <a:r>
              <a:rPr lang="en-IN" sz="1600" b="1" dirty="0" smtClean="0">
                <a:solidFill>
                  <a:srgbClr val="FF0000"/>
                </a:solidFill>
              </a:rPr>
              <a:t>No</a:t>
            </a:r>
            <a:endParaRPr lang="de-DE" sz="1600" b="1" dirty="0" smtClean="0">
              <a:solidFill>
                <a:srgbClr val="FF0000"/>
              </a:solidFill>
            </a:endParaRPr>
          </a:p>
          <a:p>
            <a:r>
              <a:rPr lang="de-DE" sz="2000" dirty="0" smtClean="0"/>
              <a:t>Operating Conditions and Time of measurement?</a:t>
            </a:r>
          </a:p>
          <a:p>
            <a:pPr lvl="1">
              <a:buFont typeface="Courier New" pitchFamily="49" charset="0"/>
              <a:buChar char="o"/>
            </a:pPr>
            <a:r>
              <a:rPr lang="de-DE" sz="1600" b="1" dirty="0" smtClean="0">
                <a:solidFill>
                  <a:srgbClr val="FF0000"/>
                </a:solidFill>
              </a:rPr>
              <a:t>Unknown</a:t>
            </a:r>
          </a:p>
          <a:p>
            <a:endParaRPr lang="de-DE" sz="20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ignals_Subpl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959"/>
            <a:ext cx="5760000" cy="2745066"/>
          </a:xfrm>
          <a:prstGeom prst="rect">
            <a:avLst/>
          </a:prstGeom>
        </p:spPr>
      </p:pic>
      <p:pic>
        <p:nvPicPr>
          <p:cNvPr id="15361" name="Picture 1" descr="C:\Users\Praveen\AppData\Local\Temp\ConnectorClipboard3265679640071987710\image158059594465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111092"/>
            <a:ext cx="3662400" cy="2746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>
            <a:normAutofit fontScale="90000"/>
          </a:bodyPr>
          <a:lstStyle/>
          <a:p>
            <a:pPr algn="l"/>
            <a:r>
              <a:rPr lang="de-DE" sz="2800" b="1" dirty="0" smtClean="0"/>
              <a:t>1. Time Domain Analyis</a:t>
            </a:r>
            <a:br>
              <a:rPr lang="de-DE" sz="2800" b="1" dirty="0" smtClean="0"/>
            </a:br>
            <a:r>
              <a:rPr lang="de-DE" sz="2800" b="1" dirty="0" smtClean="0"/>
              <a:t>1.1 Relation Between the Signals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525963"/>
          </a:xfrm>
        </p:spPr>
        <p:txBody>
          <a:bodyPr/>
          <a:lstStyle/>
          <a:p>
            <a:r>
              <a:rPr lang="de-DE" sz="2000" dirty="0" smtClean="0"/>
              <a:t>Are these related</a:t>
            </a:r>
            <a:r>
              <a:rPr lang="en-IN" sz="2000" dirty="0" smtClean="0"/>
              <a:t>? </a:t>
            </a:r>
          </a:p>
          <a:p>
            <a:pPr lvl="1">
              <a:buFont typeface="Courier New" pitchFamily="49" charset="0"/>
              <a:buChar char="o"/>
            </a:pPr>
            <a:r>
              <a:rPr lang="en-IN" sz="1600" b="1" dirty="0" smtClean="0">
                <a:solidFill>
                  <a:srgbClr val="FF0000"/>
                </a:solidFill>
              </a:rPr>
              <a:t>No</a:t>
            </a:r>
            <a:endParaRPr lang="de-DE" sz="1600" b="1" dirty="0" smtClean="0">
              <a:solidFill>
                <a:srgbClr val="FF0000"/>
              </a:solidFill>
            </a:endParaRPr>
          </a:p>
          <a:p>
            <a:r>
              <a:rPr lang="de-DE" sz="2000" dirty="0" smtClean="0"/>
              <a:t>Operating Conditions and Time of measurement?</a:t>
            </a:r>
          </a:p>
          <a:p>
            <a:pPr lvl="1">
              <a:buFont typeface="Courier New" pitchFamily="49" charset="0"/>
              <a:buChar char="o"/>
            </a:pPr>
            <a:r>
              <a:rPr lang="de-DE" sz="1600" b="1" dirty="0" smtClean="0">
                <a:solidFill>
                  <a:srgbClr val="FF0000"/>
                </a:solidFill>
              </a:rPr>
              <a:t>Unknown</a:t>
            </a:r>
          </a:p>
          <a:p>
            <a:endParaRPr lang="de-DE" sz="2000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15361" name="Picture 1" descr="C:\Users\Praveen\AppData\Local\Temp\ConnectorClipboard3265679640071987710\image158059594465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008773"/>
            <a:ext cx="3840000" cy="2880000"/>
          </a:xfrm>
          <a:prstGeom prst="rect">
            <a:avLst/>
          </a:prstGeom>
          <a:noFill/>
        </p:spPr>
      </p:pic>
      <p:pic>
        <p:nvPicPr>
          <p:cNvPr id="30721" name="Picture 1" descr="C:\Users\Praveen\AppData\Local\Temp\ConnectorClipboard3265679640071987710\image158059723185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008773"/>
            <a:ext cx="3840000" cy="28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1.2 Machine Features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de-DE" sz="2000" dirty="0" smtClean="0"/>
              <a:t>Change in these Statistical Values give the change detection.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On comparing, Signal 1‘s features have more change/ difference from other 2 signals.</a:t>
            </a:r>
          </a:p>
          <a:p>
            <a:endParaRPr lang="en-IN" dirty="0"/>
          </a:p>
        </p:txBody>
      </p:sp>
      <p:pic>
        <p:nvPicPr>
          <p:cNvPr id="4" name="Picture 3" descr="Machine 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9" y="2285992"/>
            <a:ext cx="4083143" cy="3240000"/>
          </a:xfrm>
          <a:prstGeom prst="rect">
            <a:avLst/>
          </a:prstGeom>
        </p:spPr>
      </p:pic>
      <p:pic>
        <p:nvPicPr>
          <p:cNvPr id="5" name="Picture 4" descr="machinefeatur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18" y="2285992"/>
            <a:ext cx="4320000" cy="3240000"/>
          </a:xfrm>
          <a:prstGeom prst="rect">
            <a:avLst/>
          </a:prstGeom>
        </p:spPr>
      </p:pic>
      <p:sp>
        <p:nvSpPr>
          <p:cNvPr id="9" name="Notched Right Arrow 8"/>
          <p:cNvSpPr/>
          <p:nvPr/>
        </p:nvSpPr>
        <p:spPr>
          <a:xfrm>
            <a:off x="3374039" y="2321711"/>
            <a:ext cx="978408" cy="484632"/>
          </a:xfrm>
          <a:prstGeom prst="notched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1.3 Data Distribution- Histogram</a:t>
            </a:r>
            <a:endParaRPr lang="en-IN" sz="28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This gives us a way of viewing general distribution for a set of values.</a:t>
            </a:r>
          </a:p>
          <a:p>
            <a:r>
              <a:rPr lang="de-DE" sz="2000" dirty="0" smtClean="0">
                <a:solidFill>
                  <a:srgbClr val="00B050"/>
                </a:solidFill>
              </a:rPr>
              <a:t>More data distribution for Signal 1.</a:t>
            </a:r>
            <a:endParaRPr lang="en-IN" sz="2000" dirty="0" smtClean="0">
              <a:solidFill>
                <a:srgbClr val="00B050"/>
              </a:solidFill>
            </a:endParaRPr>
          </a:p>
        </p:txBody>
      </p:sp>
      <p:pic>
        <p:nvPicPr>
          <p:cNvPr id="13314" name="Picture 2" descr="C:\Users\Praveen\AppData\Local\Temp\ConnectorClipboard3265679640071987710\image158059840698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124" y="2620702"/>
            <a:ext cx="3840000" cy="2880000"/>
          </a:xfrm>
          <a:prstGeom prst="rect">
            <a:avLst/>
          </a:prstGeom>
          <a:noFill/>
        </p:spPr>
      </p:pic>
      <p:pic>
        <p:nvPicPr>
          <p:cNvPr id="13315" name="Picture 3" descr="C:\Users\Praveen\AppData\Local\Temp\ConnectorClipboard3265679640071987710\image158059851675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620702"/>
            <a:ext cx="3840000" cy="2880000"/>
          </a:xfrm>
          <a:prstGeom prst="rect">
            <a:avLst/>
          </a:prstGeom>
          <a:noFill/>
        </p:spPr>
      </p:pic>
      <p:sp>
        <p:nvSpPr>
          <p:cNvPr id="13" name="Curved Down Arrow 12"/>
          <p:cNvSpPr/>
          <p:nvPr/>
        </p:nvSpPr>
        <p:spPr>
          <a:xfrm>
            <a:off x="3500430" y="2071678"/>
            <a:ext cx="2214578" cy="6429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43372" y="2214554"/>
            <a:ext cx="82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Histogram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1.4 Probabilities- PDF</a:t>
            </a:r>
            <a:endParaRPr lang="en-IN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shows that Signal 1 has more data values those are leaned towards damages.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12289" name="Picture 1" descr="C:\Users\Praveen\AppData\Local\Temp\ConnectorClipboard3265679640071987710\image158059991950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39" y="3080834"/>
            <a:ext cx="4560000" cy="3420000"/>
          </a:xfrm>
          <a:prstGeom prst="rect">
            <a:avLst/>
          </a:prstGeom>
          <a:noFill/>
        </p:spPr>
      </p:pic>
      <p:pic>
        <p:nvPicPr>
          <p:cNvPr id="12290" name="Picture 2" descr="C:\Users\Praveen\AppData\Local\Temp\ConnectorClipboard3265679640071987710\image1580600046338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39" y="3080834"/>
            <a:ext cx="4560000" cy="3420000"/>
          </a:xfrm>
          <a:prstGeom prst="rect">
            <a:avLst/>
          </a:prstGeom>
          <a:noFill/>
        </p:spPr>
      </p:pic>
      <p:pic>
        <p:nvPicPr>
          <p:cNvPr id="12291" name="Picture 3" descr="C:\Users\Praveen\AppData\Local\Temp\ConnectorClipboard3265679640071987710\image158060052970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080834"/>
            <a:ext cx="4560000" cy="3420000"/>
          </a:xfrm>
          <a:prstGeom prst="rect">
            <a:avLst/>
          </a:prstGeom>
          <a:noFill/>
        </p:spPr>
      </p:pic>
      <p:pic>
        <p:nvPicPr>
          <p:cNvPr id="12292" name="Picture 4" descr="C:\Users\Praveen\AppData\Local\Temp\ConnectorClipboard3265679640071987710\image1580601354739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1156" y="2969165"/>
            <a:ext cx="4560000" cy="3420000"/>
          </a:xfrm>
          <a:prstGeom prst="rect">
            <a:avLst/>
          </a:prstGeom>
          <a:noFill/>
        </p:spPr>
      </p:pic>
      <p:pic>
        <p:nvPicPr>
          <p:cNvPr id="12293" name="Picture 5" descr="C:\Users\Praveen\AppData\Local\Temp\ConnectorClipboard3265679640071987710\image1580601645196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41156" y="2969165"/>
            <a:ext cx="4560000" cy="3420000"/>
          </a:xfrm>
          <a:prstGeom prst="rect">
            <a:avLst/>
          </a:prstGeom>
          <a:noFill/>
        </p:spPr>
      </p:pic>
      <p:pic>
        <p:nvPicPr>
          <p:cNvPr id="12294" name="Picture 6" descr="C:\Users\Praveen\AppData\Local\Temp\ConnectorClipboard3265679640071987710\image1580601821226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41156" y="2969165"/>
            <a:ext cx="4560000" cy="3420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868346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1.4 Probabilities- PDF</a:t>
            </a:r>
            <a:endParaRPr lang="en-IN" sz="28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shows that Signal 1 has more data values those are leaned towards damages.</a:t>
            </a:r>
          </a:p>
          <a:p>
            <a:pPr>
              <a:buNone/>
            </a:pPr>
            <a:endParaRPr lang="en-IN" sz="2000" dirty="0"/>
          </a:p>
        </p:txBody>
      </p:sp>
      <p:pic>
        <p:nvPicPr>
          <p:cNvPr id="12291" name="Picture 3" descr="C:\Users\Praveen\AppData\Local\Temp\ConnectorClipboard3265679640071987710\image15806005297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9330"/>
            <a:ext cx="4320000" cy="3240000"/>
          </a:xfrm>
          <a:prstGeom prst="rect">
            <a:avLst/>
          </a:prstGeom>
          <a:noFill/>
        </p:spPr>
      </p:pic>
      <p:pic>
        <p:nvPicPr>
          <p:cNvPr id="12294" name="Picture 6" descr="C:\Users\Praveen\AppData\Local\Temp\ConnectorClipboard3265679640071987710\image1580601821226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1156" y="2509330"/>
            <a:ext cx="432000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1.5 Probabilities- PDF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84030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2 of the Signals have more similar curve than the Signal 1.</a:t>
            </a:r>
          </a:p>
          <a:p>
            <a:r>
              <a:rPr lang="de-DE" sz="2000" dirty="0" smtClean="0"/>
              <a:t>So it is clear that Signal 1 is the damged Signal.</a:t>
            </a:r>
          </a:p>
          <a:p>
            <a:endParaRPr lang="en-IN" sz="2000" dirty="0"/>
          </a:p>
        </p:txBody>
      </p:sp>
      <p:pic>
        <p:nvPicPr>
          <p:cNvPr id="13314" name="Picture 2" descr="C:\Users\Praveen\AppData\Local\Temp\ConnectorClipboard377593647264147187\image158064966641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03578"/>
            <a:ext cx="4320000" cy="3240000"/>
          </a:xfrm>
          <a:prstGeom prst="rect">
            <a:avLst/>
          </a:prstGeom>
          <a:noFill/>
        </p:spPr>
      </p:pic>
      <p:pic>
        <p:nvPicPr>
          <p:cNvPr id="13313" name="Picture 1" descr="C:\Users\Praveen\AppData\Local\Temp\ConnectorClipboard377593647264147187\image158064942202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6842" y="2403578"/>
            <a:ext cx="432000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 smtClean="0"/>
              <a:t>1.5 Probabilities- CDF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bhdbhbdhd</a:t>
            </a:r>
            <a:endParaRPr lang="en-IN" dirty="0"/>
          </a:p>
        </p:txBody>
      </p:sp>
      <p:pic>
        <p:nvPicPr>
          <p:cNvPr id="2051" name="Picture 3" descr="C:\Users\Praveen\AppData\Local\Temp\ConnectorClipboard3265679640071987710\image1580602858527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876" y="2643182"/>
            <a:ext cx="4320000" cy="3240000"/>
          </a:xfrm>
          <a:prstGeom prst="rect">
            <a:avLst/>
          </a:prstGeom>
          <a:noFill/>
        </p:spPr>
      </p:pic>
      <p:pic>
        <p:nvPicPr>
          <p:cNvPr id="2050" name="Picture 2" descr="C:\Users\Praveen\AppData\Local\Temp\ConnectorClipboard3265679640071987710\image1580602744623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5404" y="2643182"/>
            <a:ext cx="4320000" cy="32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1135</TotalTime>
  <Words>306</Words>
  <Application>Microsoft Office PowerPoint</Application>
  <PresentationFormat>On-screen Show (4:3)</PresentationFormat>
  <Paragraphs>70</Paragraphs>
  <Slides>19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Damage Detection on Bearing</vt:lpstr>
      <vt:lpstr>1. Time Domain Analyis 1.1 Relation Between the Signals</vt:lpstr>
      <vt:lpstr>1. Time Domain Analyis 1.1 Relation Between the Signals</vt:lpstr>
      <vt:lpstr>1.2 Machine Features</vt:lpstr>
      <vt:lpstr>1.3 Data Distribution- Histogram</vt:lpstr>
      <vt:lpstr>1.4 Probabilities- PDF</vt:lpstr>
      <vt:lpstr>1.4 Probabilities- PDF</vt:lpstr>
      <vt:lpstr>1.5 Probabilities- PDF</vt:lpstr>
      <vt:lpstr>1.5 Probabilities- CDF</vt:lpstr>
      <vt:lpstr>2. Frequency Domain Analyis 2.1 Power Spectral Density Using Periodograms</vt:lpstr>
      <vt:lpstr>2.2 PSD with Overlapping and Averaring</vt:lpstr>
      <vt:lpstr>2.3 Hilbert Transformation and Envelope Spectra</vt:lpstr>
      <vt:lpstr>2.3 Hilbert Transformation and Envelope Spectra</vt:lpstr>
      <vt:lpstr>2.3 PSD for Envelope Signal</vt:lpstr>
      <vt:lpstr>2.4 Type of Damage</vt:lpstr>
      <vt:lpstr>2.4 Type of Damage</vt:lpstr>
      <vt:lpstr>2.4 Type of Damage</vt:lpstr>
      <vt:lpstr>2.4 Type of Damage</vt:lpstr>
      <vt:lpstr>2.5 Conclusion/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Damage Detection on Bearing</dc:title>
  <dc:creator>Praveen Hosamani</dc:creator>
  <cp:lastModifiedBy>Praveen Hosamani</cp:lastModifiedBy>
  <cp:revision>113</cp:revision>
  <dcterms:created xsi:type="dcterms:W3CDTF">2020-01-30T15:59:16Z</dcterms:created>
  <dcterms:modified xsi:type="dcterms:W3CDTF">2020-02-02T13:22:21Z</dcterms:modified>
</cp:coreProperties>
</file>