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7772400" cy="685800"/>
          </a:xfrm>
        </p:spPr>
        <p:txBody>
          <a:bodyPr>
            <a:normAutofit/>
          </a:bodyPr>
          <a:lstStyle/>
          <a:p>
            <a:pPr algn="l"/>
            <a:r>
              <a:rPr lang="en-US" sz="2800" dirty="0" smtClean="0">
                <a:solidFill>
                  <a:srgbClr val="FF0000"/>
                </a:solidFill>
              </a:rPr>
              <a:t>Placement Groups:</a:t>
            </a:r>
            <a:endParaRPr lang="en-US" sz="2800" dirty="0">
              <a:solidFill>
                <a:srgbClr val="FF0000"/>
              </a:solidFill>
            </a:endParaRPr>
          </a:p>
        </p:txBody>
      </p:sp>
      <p:sp>
        <p:nvSpPr>
          <p:cNvPr id="3" name="Subtitle 2"/>
          <p:cNvSpPr>
            <a:spLocks noGrp="1"/>
          </p:cNvSpPr>
          <p:nvPr>
            <p:ph type="subTitle" idx="1"/>
          </p:nvPr>
        </p:nvSpPr>
        <p:spPr>
          <a:xfrm>
            <a:off x="228600" y="838200"/>
            <a:ext cx="8305800" cy="5486400"/>
          </a:xfrm>
        </p:spPr>
        <p:txBody>
          <a:bodyPr>
            <a:normAutofit/>
          </a:bodyPr>
          <a:lstStyle/>
          <a:p>
            <a:pPr marL="342900" indent="-342900" algn="l">
              <a:buFont typeface="Wingdings" pitchFamily="2" charset="2"/>
              <a:buChar char="Ø"/>
            </a:pPr>
            <a:r>
              <a:rPr lang="en-IN" sz="2000" dirty="0">
                <a:solidFill>
                  <a:schemeClr val="bg2">
                    <a:lumMod val="10000"/>
                  </a:schemeClr>
                </a:solidFill>
              </a:rPr>
              <a:t>A Placement Group is a logical grouping of instances within a single Availability Zone and are recommended for applications that benefits from low network latency, high network throughput, or both.</a:t>
            </a:r>
          </a:p>
          <a:p>
            <a:pPr marL="342900" indent="-342900" algn="l">
              <a:buFont typeface="Wingdings" pitchFamily="2" charset="2"/>
              <a:buChar char="Ø"/>
            </a:pPr>
            <a:r>
              <a:rPr lang="en-IN" sz="2000" dirty="0">
                <a:solidFill>
                  <a:schemeClr val="bg2">
                    <a:lumMod val="10000"/>
                  </a:schemeClr>
                </a:solidFill>
              </a:rPr>
              <a:t>Placement group don’t span across Availability Zones</a:t>
            </a:r>
          </a:p>
          <a:p>
            <a:pPr marL="342900" indent="-342900" algn="l">
              <a:buFont typeface="Wingdings" pitchFamily="2" charset="2"/>
              <a:buChar char="Ø"/>
            </a:pPr>
            <a:r>
              <a:rPr lang="en-IN" sz="2000" dirty="0">
                <a:solidFill>
                  <a:schemeClr val="bg2">
                    <a:lumMod val="10000"/>
                  </a:schemeClr>
                </a:solidFill>
              </a:rPr>
              <a:t>Placement group is only available within a single Availability Zone either in the same VPC or peered VPCs</a:t>
            </a:r>
          </a:p>
          <a:p>
            <a:pPr marL="342900" indent="-342900" algn="l">
              <a:buFont typeface="Wingdings" pitchFamily="2" charset="2"/>
              <a:buChar char="Ø"/>
            </a:pPr>
            <a:r>
              <a:rPr lang="en-IN" sz="2000" dirty="0">
                <a:solidFill>
                  <a:schemeClr val="bg2">
                    <a:lumMod val="10000"/>
                  </a:schemeClr>
                </a:solidFill>
              </a:rPr>
              <a:t>Placement group is more of an hint to AWS that the instances need to be launched physically close to each together</a:t>
            </a:r>
          </a:p>
          <a:p>
            <a:pPr marL="342900" indent="-342900" algn="l">
              <a:buFont typeface="Wingdings" pitchFamily="2" charset="2"/>
              <a:buChar char="Ø"/>
            </a:pPr>
            <a:r>
              <a:rPr lang="en-IN" sz="2000" dirty="0">
                <a:solidFill>
                  <a:schemeClr val="bg2">
                    <a:lumMod val="10000"/>
                  </a:schemeClr>
                </a:solidFill>
              </a:rPr>
              <a:t>Using placement groups enables applications to participate in a low-latency, 10 </a:t>
            </a:r>
            <a:r>
              <a:rPr lang="en-IN" sz="2000" dirty="0" err="1">
                <a:solidFill>
                  <a:schemeClr val="bg2">
                    <a:lumMod val="10000"/>
                  </a:schemeClr>
                </a:solidFill>
              </a:rPr>
              <a:t>Gbps</a:t>
            </a:r>
            <a:r>
              <a:rPr lang="en-IN" sz="2000" dirty="0">
                <a:solidFill>
                  <a:schemeClr val="bg2">
                    <a:lumMod val="10000"/>
                  </a:schemeClr>
                </a:solidFill>
              </a:rPr>
              <a:t> network. </a:t>
            </a:r>
            <a:endParaRPr lang="en-IN" sz="2000" dirty="0" smtClean="0">
              <a:solidFill>
                <a:schemeClr val="bg2">
                  <a:lumMod val="10000"/>
                </a:schemeClr>
              </a:solidFill>
            </a:endParaRPr>
          </a:p>
          <a:p>
            <a:pPr marL="342900" indent="-342900" algn="l">
              <a:buFont typeface="Wingdings" pitchFamily="2" charset="2"/>
              <a:buChar char="Ø"/>
            </a:pPr>
            <a:r>
              <a:rPr lang="en-IN" sz="2000" dirty="0" smtClean="0">
                <a:solidFill>
                  <a:schemeClr val="bg2">
                    <a:lumMod val="10000"/>
                  </a:schemeClr>
                </a:solidFill>
              </a:rPr>
              <a:t>Only </a:t>
            </a:r>
            <a:r>
              <a:rPr lang="en-IN" sz="2000" dirty="0">
                <a:solidFill>
                  <a:schemeClr val="bg2">
                    <a:lumMod val="10000"/>
                  </a:schemeClr>
                </a:solidFill>
              </a:rPr>
              <a:t>Specific Instance types (General Purpose, GPU, Compute, Memory, Storage Optimized – m4.10xlarge, c4.8xlarge, c3.8xlarge, g2.8xlarge, r3.8xlarge, i2.8xlarge, d2.8xlarge)  which support 10 Gigabyte network performance can take full advantage of Placement Group</a:t>
            </a:r>
          </a:p>
          <a:p>
            <a:pPr marL="342900" indent="-342900" algn="l">
              <a:buFont typeface="Wingdings" pitchFamily="2" charset="2"/>
              <a:buChar char="Ø"/>
            </a:pPr>
            <a:endParaRPr lang="en-US" sz="2000" dirty="0">
              <a:solidFill>
                <a:schemeClr val="bg2">
                  <a:lumMod val="10000"/>
                </a:schemeClr>
              </a:solidFill>
            </a:endParaRPr>
          </a:p>
        </p:txBody>
      </p:sp>
    </p:spTree>
    <p:extLst>
      <p:ext uri="{BB962C8B-B14F-4D97-AF65-F5344CB8AC3E}">
        <p14:creationId xmlns:p14="http://schemas.microsoft.com/office/powerpoint/2010/main" val="941863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76962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76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marL="0" indent="0">
              <a:buNone/>
            </a:pPr>
            <a:r>
              <a:rPr lang="en-IN" dirty="0">
                <a:solidFill>
                  <a:srgbClr val="FF0000"/>
                </a:solidFill>
              </a:rPr>
              <a:t>Provisioned IOPS SSD Volumes</a:t>
            </a:r>
          </a:p>
          <a:p>
            <a:pPr marL="514350" indent="-514350">
              <a:buFont typeface="+mj-lt"/>
              <a:buAutoNum type="romanUcPeriod"/>
            </a:pPr>
            <a:r>
              <a:rPr lang="en-IN" sz="2000" dirty="0"/>
              <a:t>Provisioned IOPS SSD volumes are designed to meet the needs of I/O intensive workloads, particularly database workloads, that are sensitive to storage performance and consistency in random access I/O </a:t>
            </a:r>
            <a:r>
              <a:rPr lang="en-IN" sz="2000" dirty="0" smtClean="0"/>
              <a:t>throughput.</a:t>
            </a:r>
          </a:p>
          <a:p>
            <a:pPr marL="514350" indent="-514350">
              <a:buFont typeface="+mj-lt"/>
              <a:buAutoNum type="romanUcPeriod"/>
            </a:pPr>
            <a:r>
              <a:rPr lang="en-IN" sz="2000" dirty="0" smtClean="0"/>
              <a:t>IOPS </a:t>
            </a:r>
            <a:r>
              <a:rPr lang="en-IN" sz="2000" dirty="0"/>
              <a:t>rate can be specified when the volume is created, and EBS delivers </a:t>
            </a:r>
            <a:r>
              <a:rPr lang="en-IN" sz="2000" dirty="0" smtClean="0"/>
              <a:t>     </a:t>
            </a:r>
            <a:r>
              <a:rPr lang="en-IN" sz="2000" dirty="0"/>
              <a:t> </a:t>
            </a:r>
            <a:r>
              <a:rPr lang="en-IN" sz="2000" dirty="0" smtClean="0"/>
              <a:t>        with in </a:t>
            </a:r>
            <a:r>
              <a:rPr lang="en-IN" sz="2000" dirty="0"/>
              <a:t>10 </a:t>
            </a:r>
            <a:r>
              <a:rPr lang="en-IN" sz="2000" dirty="0" err="1"/>
              <a:t>percent</a:t>
            </a:r>
            <a:r>
              <a:rPr lang="en-IN" sz="2000" dirty="0"/>
              <a:t> of the provisioned IOPS performance 99.9 </a:t>
            </a:r>
            <a:r>
              <a:rPr lang="en-IN" sz="2000" dirty="0" err="1"/>
              <a:t>percent</a:t>
            </a:r>
            <a:r>
              <a:rPr lang="en-IN" sz="2000" dirty="0"/>
              <a:t> of </a:t>
            </a:r>
            <a:r>
              <a:rPr lang="en-IN" sz="2000" dirty="0" smtClean="0"/>
              <a:t>the time </a:t>
            </a:r>
            <a:r>
              <a:rPr lang="en-IN" sz="2000" dirty="0"/>
              <a:t>over a given year</a:t>
            </a:r>
            <a:r>
              <a:rPr lang="en-IN" dirty="0" smtClean="0"/>
              <a:t>.</a:t>
            </a:r>
          </a:p>
          <a:p>
            <a:pPr marL="0" indent="0" fontAlgn="base">
              <a:buNone/>
            </a:pPr>
            <a:r>
              <a:rPr lang="en-IN" sz="2400" dirty="0">
                <a:solidFill>
                  <a:srgbClr val="FF0000"/>
                </a:solidFill>
              </a:rPr>
              <a:t>Magnetic Volumes (standard)</a:t>
            </a:r>
          </a:p>
          <a:p>
            <a:pPr marL="457200" indent="-457200" fontAlgn="base">
              <a:buFont typeface="+mj-lt"/>
              <a:buAutoNum type="arabicPeriod"/>
            </a:pPr>
            <a:r>
              <a:rPr lang="en-IN" sz="2000" dirty="0"/>
              <a:t>Magnetic volumes provide the lowest cost per gigabyte of all EBS volume types. Magnetic volumes are backed by magnetic drives and are ideal for workloads performing sequential reads, workloads where data is accessed infrequently, and scenarios where the lowest storage cost is important.</a:t>
            </a:r>
          </a:p>
          <a:p>
            <a:pPr marL="0" indent="0">
              <a:buNone/>
            </a:pPr>
            <a:endParaRPr lang="en-US" dirty="0"/>
          </a:p>
        </p:txBody>
      </p:sp>
    </p:spTree>
    <p:extLst>
      <p:ext uri="{BB962C8B-B14F-4D97-AF65-F5344CB8AC3E}">
        <p14:creationId xmlns:p14="http://schemas.microsoft.com/office/powerpoint/2010/main" val="876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324600"/>
          </a:xfrm>
        </p:spPr>
        <p:txBody>
          <a:bodyPr>
            <a:normAutofit fontScale="77500" lnSpcReduction="20000"/>
          </a:bodyPr>
          <a:lstStyle/>
          <a:p>
            <a:pPr marL="0" indent="0">
              <a:buNone/>
            </a:pPr>
            <a:r>
              <a:rPr lang="en-US" sz="2600" dirty="0">
                <a:solidFill>
                  <a:srgbClr val="FF0000"/>
                </a:solidFill>
              </a:rPr>
              <a:t>EC2 Network </a:t>
            </a:r>
            <a:r>
              <a:rPr lang="en-US" sz="2600" dirty="0" smtClean="0">
                <a:solidFill>
                  <a:srgbClr val="FF0000"/>
                </a:solidFill>
              </a:rPr>
              <a:t>Features :-</a:t>
            </a:r>
          </a:p>
          <a:p>
            <a:pPr marL="0" indent="0">
              <a:buNone/>
            </a:pPr>
            <a:r>
              <a:rPr lang="en-IN" sz="2300" dirty="0">
                <a:solidFill>
                  <a:schemeClr val="bg2">
                    <a:lumMod val="10000"/>
                  </a:schemeClr>
                </a:solidFill>
              </a:rPr>
              <a:t>EC2 Network covers a lot of features for High Performance Computing, </a:t>
            </a:r>
            <a:r>
              <a:rPr lang="en-IN" sz="2300" dirty="0" err="1">
                <a:solidFill>
                  <a:schemeClr val="bg2">
                    <a:lumMod val="10000"/>
                  </a:schemeClr>
                </a:solidFill>
              </a:rPr>
              <a:t>Ehanced</a:t>
            </a:r>
            <a:r>
              <a:rPr lang="en-IN" sz="2300" dirty="0">
                <a:solidFill>
                  <a:schemeClr val="bg2">
                    <a:lumMod val="10000"/>
                  </a:schemeClr>
                </a:solidFill>
              </a:rPr>
              <a:t> Networking, low latency </a:t>
            </a:r>
            <a:r>
              <a:rPr lang="en-IN" sz="2300" dirty="0" smtClean="0">
                <a:solidFill>
                  <a:schemeClr val="bg2">
                    <a:lumMod val="10000"/>
                  </a:schemeClr>
                </a:solidFill>
              </a:rPr>
              <a:t>access</a:t>
            </a:r>
            <a:r>
              <a:rPr lang="en-IN" sz="2000" dirty="0" smtClean="0">
                <a:solidFill>
                  <a:schemeClr val="bg2">
                    <a:lumMod val="10000"/>
                  </a:schemeClr>
                </a:solidFill>
              </a:rPr>
              <a:t>.</a:t>
            </a:r>
          </a:p>
          <a:p>
            <a:pPr marL="0" indent="0">
              <a:buNone/>
            </a:pPr>
            <a:r>
              <a:rPr lang="en-IN" sz="3100" dirty="0" smtClean="0">
                <a:solidFill>
                  <a:srgbClr val="C00000"/>
                </a:solidFill>
              </a:rPr>
              <a:t>EC2 and VPC:-</a:t>
            </a:r>
          </a:p>
          <a:p>
            <a:pPr fontAlgn="base"/>
            <a:r>
              <a:rPr lang="en-IN" sz="2600" dirty="0"/>
              <a:t>All the EC2 instance types can be launched in a VPC</a:t>
            </a:r>
          </a:p>
          <a:p>
            <a:pPr fontAlgn="base"/>
            <a:r>
              <a:rPr lang="en-IN" sz="2600" dirty="0"/>
              <a:t>Instance types C4, M4 &amp; T2 are available in VPC only and cannot be launched in EC2-Classic</a:t>
            </a:r>
          </a:p>
          <a:p>
            <a:pPr fontAlgn="base"/>
            <a:r>
              <a:rPr lang="en-IN" sz="2600" dirty="0"/>
              <a:t>Launching an EC2 instance within an VPC provides the following benefits</a:t>
            </a:r>
          </a:p>
          <a:p>
            <a:pPr lvl="1" fontAlgn="base"/>
            <a:r>
              <a:rPr lang="en-IN" sz="2600" dirty="0"/>
              <a:t>Assign static private IP addresses to instances that persist across starts and stops</a:t>
            </a:r>
          </a:p>
          <a:p>
            <a:pPr lvl="1" fontAlgn="base"/>
            <a:r>
              <a:rPr lang="en-IN" sz="2600" dirty="0"/>
              <a:t>Assign multiple IP addresses to your instances</a:t>
            </a:r>
          </a:p>
          <a:p>
            <a:pPr lvl="1" fontAlgn="base"/>
            <a:r>
              <a:rPr lang="en-IN" sz="2600" dirty="0"/>
              <a:t>Define network interfaces, and attach one or more network interfaces to the instances</a:t>
            </a:r>
          </a:p>
          <a:p>
            <a:pPr lvl="1" fontAlgn="base"/>
            <a:r>
              <a:rPr lang="en-IN" sz="2600" dirty="0"/>
              <a:t>Change security group membership for the instances while they’re running</a:t>
            </a:r>
          </a:p>
          <a:p>
            <a:pPr lvl="1" fontAlgn="base"/>
            <a:r>
              <a:rPr lang="en-IN" sz="2600" dirty="0"/>
              <a:t>Control the outbound traffic from the instances (egress filtering) in addition to controlling the inbound traffic to them (ingress filtering)</a:t>
            </a:r>
          </a:p>
          <a:p>
            <a:pPr lvl="1" fontAlgn="base"/>
            <a:r>
              <a:rPr lang="en-IN" sz="2600" dirty="0"/>
              <a:t>Add an additional layer of access control to your instances in the form of network access control lists (ACL)</a:t>
            </a:r>
          </a:p>
          <a:p>
            <a:pPr lvl="1" fontAlgn="base"/>
            <a:r>
              <a:rPr lang="en-IN" sz="2600" dirty="0"/>
              <a:t>Run the instances on single-tenant dedicated hardware</a:t>
            </a:r>
          </a:p>
          <a:p>
            <a:pPr marL="0" indent="0">
              <a:buNone/>
            </a:pPr>
            <a:endParaRPr lang="en-US" sz="2000" dirty="0">
              <a:solidFill>
                <a:srgbClr val="C00000"/>
              </a:solidFill>
            </a:endParaRPr>
          </a:p>
        </p:txBody>
      </p:sp>
    </p:spTree>
    <p:extLst>
      <p:ext uri="{BB962C8B-B14F-4D97-AF65-F5344CB8AC3E}">
        <p14:creationId xmlns:p14="http://schemas.microsoft.com/office/powerpoint/2010/main" val="47053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fontScale="92500" lnSpcReduction="20000"/>
          </a:bodyPr>
          <a:lstStyle/>
          <a:p>
            <a:pPr marL="0" indent="0">
              <a:buNone/>
            </a:pPr>
            <a:r>
              <a:rPr lang="en-US" sz="2400" dirty="0">
                <a:solidFill>
                  <a:srgbClr val="C00000"/>
                </a:solidFill>
              </a:rPr>
              <a:t>EC2 Instance IP </a:t>
            </a:r>
            <a:r>
              <a:rPr lang="en-US" sz="2400" dirty="0" smtClean="0">
                <a:solidFill>
                  <a:srgbClr val="C00000"/>
                </a:solidFill>
              </a:rPr>
              <a:t>Addressing:-</a:t>
            </a:r>
          </a:p>
          <a:p>
            <a:pPr marL="0" indent="0">
              <a:buNone/>
            </a:pPr>
            <a:r>
              <a:rPr lang="en-IN" sz="2400" dirty="0">
                <a:solidFill>
                  <a:srgbClr val="00B050"/>
                </a:solidFill>
              </a:rPr>
              <a:t>Private IP address &amp; Internal DNS Hostnames</a:t>
            </a:r>
          </a:p>
          <a:p>
            <a:r>
              <a:rPr lang="en-IN" sz="2400" dirty="0">
                <a:solidFill>
                  <a:schemeClr val="tx1">
                    <a:lumMod val="95000"/>
                    <a:lumOff val="5000"/>
                  </a:schemeClr>
                </a:solidFill>
              </a:rPr>
              <a:t>Private IP address is the IP address that’s not reachable over the internet and can be resolved only within the network</a:t>
            </a:r>
          </a:p>
          <a:p>
            <a:r>
              <a:rPr lang="en-IN" sz="2400" dirty="0">
                <a:solidFill>
                  <a:schemeClr val="tx1">
                    <a:lumMod val="95000"/>
                    <a:lumOff val="5000"/>
                  </a:schemeClr>
                </a:solidFill>
              </a:rPr>
              <a:t>When an instance is launched, the default network interface eth0 is assigned a private IP address and an internal DNS hostname which resolves to the private IP address and can be used for communication between the instances in the same network only</a:t>
            </a:r>
          </a:p>
          <a:p>
            <a:r>
              <a:rPr lang="en-IN" sz="2400" dirty="0">
                <a:solidFill>
                  <a:schemeClr val="tx1">
                    <a:lumMod val="95000"/>
                    <a:lumOff val="5000"/>
                  </a:schemeClr>
                </a:solidFill>
              </a:rPr>
              <a:t>Private IP address and DNS hostname cannot be resolved outside the network that the instance is in</a:t>
            </a:r>
          </a:p>
          <a:p>
            <a:r>
              <a:rPr lang="en-IN" sz="2400" dirty="0">
                <a:solidFill>
                  <a:schemeClr val="tx1">
                    <a:lumMod val="95000"/>
                    <a:lumOff val="5000"/>
                  </a:schemeClr>
                </a:solidFill>
              </a:rPr>
              <a:t>Private IP address behaviour</a:t>
            </a:r>
          </a:p>
          <a:p>
            <a:r>
              <a:rPr lang="en-IN" sz="2400" dirty="0">
                <a:solidFill>
                  <a:schemeClr val="tx1">
                    <a:lumMod val="95000"/>
                    <a:lumOff val="5000"/>
                  </a:schemeClr>
                </a:solidFill>
              </a:rPr>
              <a:t>remains associated with the Instance when it is stopped or rebooted</a:t>
            </a:r>
          </a:p>
          <a:p>
            <a:r>
              <a:rPr lang="en-IN" sz="2400" dirty="0">
                <a:solidFill>
                  <a:schemeClr val="tx1">
                    <a:lumMod val="95000"/>
                    <a:lumOff val="5000"/>
                  </a:schemeClr>
                </a:solidFill>
              </a:rPr>
              <a:t>is disassociated only when the instance is terminated</a:t>
            </a:r>
          </a:p>
          <a:p>
            <a:r>
              <a:rPr lang="en-IN" sz="2400" dirty="0">
                <a:solidFill>
                  <a:schemeClr val="tx1">
                    <a:lumMod val="95000"/>
                    <a:lumOff val="5000"/>
                  </a:schemeClr>
                </a:solidFill>
              </a:rPr>
              <a:t>An instance when launched can be assigned a private IP address or EC2 will automatically assign an IP address to the instance within the address range of the subnet</a:t>
            </a:r>
          </a:p>
          <a:p>
            <a:r>
              <a:rPr lang="en-IN" sz="2400" dirty="0">
                <a:solidFill>
                  <a:schemeClr val="tx1">
                    <a:lumMod val="95000"/>
                    <a:lumOff val="5000"/>
                  </a:schemeClr>
                </a:solidFill>
              </a:rPr>
              <a:t>An additional private IP addresses, known as secondary private IP addresses can also be assigned. Unlike primary private IP addresses, secondary private IP addresses can be reassigned from one instance to another.</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9645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92500" lnSpcReduction="20000"/>
          </a:bodyPr>
          <a:lstStyle/>
          <a:p>
            <a:pPr marL="0" indent="0">
              <a:buNone/>
            </a:pPr>
            <a:r>
              <a:rPr lang="en-IN" sz="2400" dirty="0">
                <a:solidFill>
                  <a:srgbClr val="00B050"/>
                </a:solidFill>
              </a:rPr>
              <a:t>Public IP address and External DNS hostnames</a:t>
            </a:r>
          </a:p>
          <a:p>
            <a:r>
              <a:rPr lang="en-IN" sz="2400" dirty="0"/>
              <a:t>A public IP address is reachable from the Internet</a:t>
            </a:r>
          </a:p>
          <a:p>
            <a:r>
              <a:rPr lang="en-IN" sz="2400" dirty="0"/>
              <a:t>Each instance assigned a public IP address is also given an External DNS hostname. External DNS hostname resolves to the public IP address outside the network and to the private IP address within the network.</a:t>
            </a:r>
          </a:p>
          <a:p>
            <a:r>
              <a:rPr lang="en-IN" sz="2400" dirty="0"/>
              <a:t>Public IP address is associated with the primary Private IP address through NAT</a:t>
            </a:r>
          </a:p>
          <a:p>
            <a:r>
              <a:rPr lang="en-IN" sz="2400" dirty="0"/>
              <a:t>Within a VPC, an instance may or may not be assigned a public IP address depending upon the subnet Assign Public IP attribute</a:t>
            </a:r>
          </a:p>
          <a:p>
            <a:r>
              <a:rPr lang="en-IN" sz="2400" dirty="0"/>
              <a:t>Public IP address assigned to the pool is from the public IP address pool and is assigned to the instance, and not to the AWS account. It cannot be reused once disassociated and is released back to the pool</a:t>
            </a:r>
          </a:p>
          <a:p>
            <a:r>
              <a:rPr lang="en-IN" sz="2400" dirty="0"/>
              <a:t>Public IP address behaviour</a:t>
            </a:r>
          </a:p>
          <a:p>
            <a:pPr marL="514350" indent="-514350">
              <a:buFont typeface="+mj-lt"/>
              <a:buAutoNum type="romanUcPeriod"/>
            </a:pPr>
            <a:r>
              <a:rPr lang="en-IN" sz="2400" dirty="0"/>
              <a:t>cannot be manually associated or </a:t>
            </a:r>
            <a:r>
              <a:rPr lang="en-IN" sz="2400" dirty="0" smtClean="0"/>
              <a:t>disassociated </a:t>
            </a:r>
            <a:r>
              <a:rPr lang="en-IN" sz="2400" dirty="0"/>
              <a:t>with an instance</a:t>
            </a:r>
          </a:p>
          <a:p>
            <a:pPr marL="514350" indent="-514350">
              <a:buFont typeface="+mj-lt"/>
              <a:buAutoNum type="romanUcPeriod"/>
            </a:pPr>
            <a:r>
              <a:rPr lang="en-IN" sz="2400" dirty="0"/>
              <a:t>is released when an instance is stopped or terminated. Stopped instance when started receives a new public IP address</a:t>
            </a:r>
          </a:p>
          <a:p>
            <a:pPr marL="514350" indent="-514350">
              <a:buFont typeface="+mj-lt"/>
              <a:buAutoNum type="romanUcPeriod"/>
            </a:pPr>
            <a:r>
              <a:rPr lang="en-IN" sz="2400" dirty="0"/>
              <a:t>is released when an instance is assigned an Elastic IP address</a:t>
            </a:r>
          </a:p>
          <a:p>
            <a:pPr marL="514350" indent="-514350">
              <a:buFont typeface="+mj-lt"/>
              <a:buAutoNum type="romanUcPeriod"/>
            </a:pPr>
            <a:r>
              <a:rPr lang="en-IN" sz="2400" dirty="0"/>
              <a:t>is not assigned if there are more than one network interface attached to the instance</a:t>
            </a:r>
            <a:endParaRPr lang="en-US" sz="2400" dirty="0"/>
          </a:p>
        </p:txBody>
      </p:sp>
    </p:spTree>
    <p:extLst>
      <p:ext uri="{BB962C8B-B14F-4D97-AF65-F5344CB8AC3E}">
        <p14:creationId xmlns:p14="http://schemas.microsoft.com/office/powerpoint/2010/main" val="291862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normAutofit/>
          </a:bodyPr>
          <a:lstStyle/>
          <a:p>
            <a:pPr marL="0" indent="0">
              <a:buNone/>
            </a:pPr>
            <a:r>
              <a:rPr lang="en-IN" dirty="0" err="1">
                <a:solidFill>
                  <a:srgbClr val="00B050"/>
                </a:solidFill>
              </a:rPr>
              <a:t>Multipe</a:t>
            </a:r>
            <a:r>
              <a:rPr lang="en-IN" dirty="0">
                <a:solidFill>
                  <a:srgbClr val="00B050"/>
                </a:solidFill>
              </a:rPr>
              <a:t> Private IP addresses</a:t>
            </a:r>
          </a:p>
          <a:p>
            <a:r>
              <a:rPr lang="en-IN" sz="2200" dirty="0"/>
              <a:t>In EC2-VPC, multiple private IP addresses can be specified to the instances.</a:t>
            </a:r>
          </a:p>
          <a:p>
            <a:r>
              <a:rPr lang="en-IN" sz="2200" dirty="0">
                <a:solidFill>
                  <a:schemeClr val="accent6">
                    <a:lumMod val="75000"/>
                  </a:schemeClr>
                </a:solidFill>
              </a:rPr>
              <a:t>This can be useful in the following cases</a:t>
            </a:r>
          </a:p>
          <a:p>
            <a:pPr marL="514350" indent="-514350">
              <a:buFont typeface="+mj-lt"/>
              <a:buAutoNum type="romanUcPeriod"/>
            </a:pPr>
            <a:r>
              <a:rPr lang="en-IN" sz="2200" dirty="0"/>
              <a:t>Host multiple websites on a single server by using multiple SSL certificates on a single server and associating each certificate with a specific IP address.</a:t>
            </a:r>
          </a:p>
          <a:p>
            <a:pPr marL="514350" indent="-514350">
              <a:buFont typeface="+mj-lt"/>
              <a:buAutoNum type="romanUcPeriod"/>
            </a:pPr>
            <a:r>
              <a:rPr lang="en-IN" sz="2200" dirty="0"/>
              <a:t>Operate network appliances, such as firewalls or load balancers, that have multiple private IP addresses for each network interface.</a:t>
            </a:r>
          </a:p>
          <a:p>
            <a:pPr marL="514350" indent="-514350">
              <a:buFont typeface="+mj-lt"/>
              <a:buAutoNum type="romanUcPeriod"/>
            </a:pPr>
            <a:r>
              <a:rPr lang="en-IN" sz="2200" dirty="0"/>
              <a:t>Redirect internal traffic to a standby instance in case the instance fails, by reassigning the secondary private IP address to the standby instance.</a:t>
            </a:r>
            <a:endParaRPr lang="en-US" sz="2200" dirty="0"/>
          </a:p>
        </p:txBody>
      </p:sp>
    </p:spTree>
    <p:extLst>
      <p:ext uri="{BB962C8B-B14F-4D97-AF65-F5344CB8AC3E}">
        <p14:creationId xmlns:p14="http://schemas.microsoft.com/office/powerpoint/2010/main" val="12862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marL="0" indent="0">
              <a:buNone/>
            </a:pPr>
            <a:r>
              <a:rPr lang="en-IN" sz="2400" dirty="0" smtClean="0">
                <a:solidFill>
                  <a:schemeClr val="accent6">
                    <a:lumMod val="50000"/>
                  </a:schemeClr>
                </a:solidFill>
              </a:rPr>
              <a:t>Multiple </a:t>
            </a:r>
            <a:r>
              <a:rPr lang="en-IN" sz="2400" dirty="0">
                <a:solidFill>
                  <a:schemeClr val="accent6">
                    <a:lumMod val="50000"/>
                  </a:schemeClr>
                </a:solidFill>
              </a:rPr>
              <a:t>IP addresses work with Network </a:t>
            </a:r>
            <a:r>
              <a:rPr lang="en-IN" sz="2400" dirty="0" smtClean="0">
                <a:solidFill>
                  <a:schemeClr val="accent6">
                    <a:lumMod val="50000"/>
                  </a:schemeClr>
                </a:solidFill>
              </a:rPr>
              <a:t>Interfaces :-</a:t>
            </a:r>
          </a:p>
          <a:p>
            <a:pPr>
              <a:buFont typeface="Wingdings" pitchFamily="2" charset="2"/>
              <a:buChar char="§"/>
            </a:pPr>
            <a:r>
              <a:rPr lang="en-IN" sz="2000" dirty="0">
                <a:solidFill>
                  <a:schemeClr val="tx1">
                    <a:lumMod val="95000"/>
                    <a:lumOff val="5000"/>
                  </a:schemeClr>
                </a:solidFill>
              </a:rPr>
              <a:t>Secondary IP address can be assigned to any network interface, which can be attached or detached from an instance</a:t>
            </a:r>
          </a:p>
          <a:p>
            <a:pPr>
              <a:buFont typeface="Wingdings" pitchFamily="2" charset="2"/>
              <a:buChar char="§"/>
            </a:pPr>
            <a:r>
              <a:rPr lang="en-IN" sz="2000" dirty="0">
                <a:solidFill>
                  <a:schemeClr val="tx1">
                    <a:lumMod val="95000"/>
                    <a:lumOff val="5000"/>
                  </a:schemeClr>
                </a:solidFill>
              </a:rPr>
              <a:t>Secondary IP address must be assigned from the CIDR block range of the subnet for the network interface</a:t>
            </a:r>
          </a:p>
          <a:p>
            <a:pPr>
              <a:buFont typeface="Wingdings" pitchFamily="2" charset="2"/>
              <a:buChar char="§"/>
            </a:pPr>
            <a:r>
              <a:rPr lang="en-IN" sz="2000" dirty="0">
                <a:solidFill>
                  <a:schemeClr val="tx1">
                    <a:lumMod val="95000"/>
                    <a:lumOff val="5000"/>
                  </a:schemeClr>
                </a:solidFill>
              </a:rPr>
              <a:t>Security groups apply to network interfaces and not to IP addresses</a:t>
            </a:r>
          </a:p>
          <a:p>
            <a:pPr>
              <a:buFont typeface="Wingdings" pitchFamily="2" charset="2"/>
              <a:buChar char="§"/>
            </a:pPr>
            <a:r>
              <a:rPr lang="en-IN" sz="2000" dirty="0">
                <a:solidFill>
                  <a:schemeClr val="tx1">
                    <a:lumMod val="95000"/>
                    <a:lumOff val="5000"/>
                  </a:schemeClr>
                </a:solidFill>
              </a:rPr>
              <a:t>Secondary private IP addresses can be assigned and unassigned to ENIs attached to running or stopped instances.</a:t>
            </a:r>
          </a:p>
          <a:p>
            <a:pPr>
              <a:buFont typeface="Wingdings" pitchFamily="2" charset="2"/>
              <a:buChar char="§"/>
            </a:pPr>
            <a:r>
              <a:rPr lang="en-IN" sz="2000" dirty="0">
                <a:solidFill>
                  <a:schemeClr val="tx1">
                    <a:lumMod val="95000"/>
                    <a:lumOff val="5000"/>
                  </a:schemeClr>
                </a:solidFill>
              </a:rPr>
              <a:t>Secondary private IP addresses that are assigned to a network interface can be reassigned to another one if you explicitly allow it.</a:t>
            </a:r>
          </a:p>
          <a:p>
            <a:pPr>
              <a:buFont typeface="Wingdings" pitchFamily="2" charset="2"/>
              <a:buChar char="§"/>
            </a:pPr>
            <a:r>
              <a:rPr lang="en-IN" sz="2000" dirty="0">
                <a:solidFill>
                  <a:schemeClr val="tx1">
                    <a:lumMod val="95000"/>
                    <a:lumOff val="5000"/>
                  </a:schemeClr>
                </a:solidFill>
              </a:rPr>
              <a:t>Primary private IP addresses, secondary private IP addresses, and any associated Elastic IP addresses remain with the network interface when it is detached from an instance or attached to another instance.</a:t>
            </a:r>
          </a:p>
          <a:p>
            <a:pPr>
              <a:buFont typeface="Wingdings" pitchFamily="2" charset="2"/>
              <a:buChar char="§"/>
            </a:pPr>
            <a:r>
              <a:rPr lang="en-IN" sz="2000" dirty="0">
                <a:solidFill>
                  <a:schemeClr val="tx1">
                    <a:lumMod val="95000"/>
                    <a:lumOff val="5000"/>
                  </a:schemeClr>
                </a:solidFill>
              </a:rPr>
              <a:t>Although primary network interface cannot be moved from an instance, the secondary private IP address of the primary network interface can be reassigned to another network interface.</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304715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pPr marL="0" indent="0">
              <a:buNone/>
            </a:pPr>
            <a:r>
              <a:rPr lang="en-IN" sz="2400" dirty="0">
                <a:solidFill>
                  <a:srgbClr val="FF0000"/>
                </a:solidFill>
              </a:rPr>
              <a:t>Elastic IP </a:t>
            </a:r>
            <a:r>
              <a:rPr lang="en-IN" sz="2400" dirty="0" smtClean="0">
                <a:solidFill>
                  <a:srgbClr val="FF0000"/>
                </a:solidFill>
              </a:rPr>
              <a:t>Addresses:-</a:t>
            </a:r>
            <a:endParaRPr lang="en-IN" sz="2400" dirty="0">
              <a:solidFill>
                <a:srgbClr val="FF0000"/>
              </a:solidFill>
            </a:endParaRPr>
          </a:p>
          <a:p>
            <a:r>
              <a:rPr lang="en-IN" sz="1800" dirty="0" smtClean="0"/>
              <a:t>An </a:t>
            </a:r>
            <a:r>
              <a:rPr lang="en-IN" sz="1800" dirty="0"/>
              <a:t>Elastic IP address is a static IP address designed for dynamic cloud computing.</a:t>
            </a:r>
          </a:p>
          <a:p>
            <a:r>
              <a:rPr lang="en-IN" sz="1800" dirty="0"/>
              <a:t>Elastic IP address can help mask the failure of an instance or software by rapidly remapping the address to another instance in your account.</a:t>
            </a:r>
          </a:p>
          <a:p>
            <a:r>
              <a:rPr lang="en-IN" sz="1800" dirty="0"/>
              <a:t>Elastic IP address is associated with the AWS account, not to a particular instance, and it remains associated with the account until released explicitly</a:t>
            </a:r>
          </a:p>
          <a:p>
            <a:r>
              <a:rPr lang="en-IN" sz="1800" dirty="0"/>
              <a:t>When an instance is launched in the default </a:t>
            </a:r>
            <a:r>
              <a:rPr lang="en-IN" sz="1800" dirty="0" err="1"/>
              <a:t>vpc</a:t>
            </a:r>
            <a:r>
              <a:rPr lang="en-IN" sz="1800" dirty="0"/>
              <a:t>, it is assigned 2 IP address, a private and a public IP address, which is mapped to the private IP address through NAT</a:t>
            </a:r>
          </a:p>
          <a:p>
            <a:r>
              <a:rPr lang="en-IN" sz="1800" dirty="0"/>
              <a:t>An instance launched in a non default </a:t>
            </a:r>
            <a:r>
              <a:rPr lang="en-IN" sz="1800" dirty="0" err="1"/>
              <a:t>vpc</a:t>
            </a:r>
            <a:r>
              <a:rPr lang="en-IN" sz="1800" dirty="0"/>
              <a:t> is assigned only a private IP address unless a public address is specifically requested or the subnet public </a:t>
            </a:r>
            <a:r>
              <a:rPr lang="en-IN" sz="1800" dirty="0" err="1"/>
              <a:t>ip</a:t>
            </a:r>
            <a:r>
              <a:rPr lang="en-IN" sz="1800" dirty="0"/>
              <a:t> attribute is enabled</a:t>
            </a:r>
          </a:p>
          <a:p>
            <a:r>
              <a:rPr lang="en-IN" sz="1800" dirty="0"/>
              <a:t>For an instance, without a public IP address, to communicate to internet it must be assigned an Elastic IP address</a:t>
            </a:r>
          </a:p>
          <a:p>
            <a:r>
              <a:rPr lang="en-IN" sz="1800" dirty="0"/>
              <a:t>When an Elastic IP address is assigned to an instance, the public IP address is disassociated with the instance</a:t>
            </a:r>
          </a:p>
          <a:p>
            <a:r>
              <a:rPr lang="en-IN" sz="1800" dirty="0"/>
              <a:t>When the Elastic IP address is dissociated the public IP address is assigned back to the instance. However, if secondary network interface is attached to the instance, public IP address is not automatically assigned</a:t>
            </a:r>
          </a:p>
          <a:p>
            <a:r>
              <a:rPr lang="en-IN" sz="1800" dirty="0"/>
              <a:t>Elastic IP addresses are not charged when associated with a running instance</a:t>
            </a:r>
          </a:p>
          <a:p>
            <a:r>
              <a:rPr lang="en-IN" sz="1800" dirty="0" smtClean="0"/>
              <a:t>All </a:t>
            </a:r>
            <a:r>
              <a:rPr lang="en-IN" sz="1800" dirty="0"/>
              <a:t>AWS accounts are limited to 5 EIPs (soft limit), because public (IPv4) Internet addresses are a scarce public resource</a:t>
            </a:r>
            <a:endParaRPr lang="en-US" sz="1800" dirty="0"/>
          </a:p>
        </p:txBody>
      </p:sp>
    </p:spTree>
    <p:extLst>
      <p:ext uri="{BB962C8B-B14F-4D97-AF65-F5344CB8AC3E}">
        <p14:creationId xmlns:p14="http://schemas.microsoft.com/office/powerpoint/2010/main" val="380147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fontScale="92500"/>
          </a:bodyPr>
          <a:lstStyle/>
          <a:p>
            <a:pPr marL="0" indent="0">
              <a:buNone/>
            </a:pPr>
            <a:r>
              <a:rPr lang="en-US" sz="2400" dirty="0">
                <a:solidFill>
                  <a:srgbClr val="FF0000"/>
                </a:solidFill>
              </a:rPr>
              <a:t>Elastic Network Interfaces (ENI</a:t>
            </a:r>
            <a:r>
              <a:rPr lang="en-US" sz="2400" dirty="0" smtClean="0">
                <a:solidFill>
                  <a:srgbClr val="FF0000"/>
                </a:solidFill>
              </a:rPr>
              <a:t>):-</a:t>
            </a:r>
          </a:p>
          <a:p>
            <a:r>
              <a:rPr lang="en-IN" sz="2200" dirty="0">
                <a:solidFill>
                  <a:schemeClr val="bg2">
                    <a:lumMod val="10000"/>
                  </a:schemeClr>
                </a:solidFill>
              </a:rPr>
              <a:t>Elastic Network Interfaces (ENIs) are virtual network interfaces that can be attached to the instances running in an VPC only</a:t>
            </a:r>
            <a:endParaRPr lang="en-US" sz="2200" dirty="0" smtClean="0">
              <a:solidFill>
                <a:schemeClr val="bg2">
                  <a:lumMod val="10000"/>
                </a:schemeClr>
              </a:solidFill>
            </a:endParaRPr>
          </a:p>
          <a:p>
            <a:r>
              <a:rPr lang="en-IN" sz="2200" dirty="0">
                <a:solidFill>
                  <a:schemeClr val="bg2">
                    <a:lumMod val="10000"/>
                  </a:schemeClr>
                </a:solidFill>
              </a:rPr>
              <a:t>ENI can be created without being attached to an instance</a:t>
            </a:r>
          </a:p>
          <a:p>
            <a:r>
              <a:rPr lang="en-IN" sz="2200" dirty="0">
                <a:solidFill>
                  <a:schemeClr val="bg2">
                    <a:lumMod val="10000"/>
                  </a:schemeClr>
                </a:solidFill>
              </a:rPr>
              <a:t>ENI can be attached to an instance, detached from that instance and attached to an other instance. Attributes of an ENI like elastic IP address, private IP address follow the ENI and when moved from one instance to an other instance &amp; all traffic to the ENI will be routed to the new instance.</a:t>
            </a:r>
          </a:p>
          <a:p>
            <a:r>
              <a:rPr lang="en-IN" sz="2200" dirty="0">
                <a:solidFill>
                  <a:schemeClr val="bg2">
                    <a:lumMod val="10000"/>
                  </a:schemeClr>
                </a:solidFill>
              </a:rPr>
              <a:t>An instance in a VPC always has a default primary ENI attached (eth0) with a private </a:t>
            </a:r>
            <a:r>
              <a:rPr lang="en-IN" sz="2200" dirty="0" err="1">
                <a:solidFill>
                  <a:schemeClr val="bg2">
                    <a:lumMod val="10000"/>
                  </a:schemeClr>
                </a:solidFill>
              </a:rPr>
              <a:t>ip</a:t>
            </a:r>
            <a:r>
              <a:rPr lang="en-IN" sz="2200" dirty="0">
                <a:solidFill>
                  <a:schemeClr val="bg2">
                    <a:lumMod val="10000"/>
                  </a:schemeClr>
                </a:solidFill>
              </a:rPr>
              <a:t> address assigned from </a:t>
            </a:r>
            <a:r>
              <a:rPr lang="en-IN" sz="2200" dirty="0" err="1">
                <a:solidFill>
                  <a:schemeClr val="bg2">
                    <a:lumMod val="10000"/>
                  </a:schemeClr>
                </a:solidFill>
              </a:rPr>
              <a:t>vpc</a:t>
            </a:r>
            <a:r>
              <a:rPr lang="en-IN" sz="2200" dirty="0">
                <a:solidFill>
                  <a:schemeClr val="bg2">
                    <a:lumMod val="10000"/>
                  </a:schemeClr>
                </a:solidFill>
              </a:rPr>
              <a:t> range and cannot be detached</a:t>
            </a:r>
          </a:p>
          <a:p>
            <a:r>
              <a:rPr lang="en-IN" sz="2200" dirty="0">
                <a:solidFill>
                  <a:schemeClr val="bg2">
                    <a:lumMod val="10000"/>
                  </a:schemeClr>
                </a:solidFill>
              </a:rPr>
              <a:t>Additional ENI (eth1-ethn) can be attached to the instance and the number varies depending upon the instance type</a:t>
            </a:r>
          </a:p>
          <a:p>
            <a:r>
              <a:rPr lang="en-IN" sz="2200" dirty="0">
                <a:solidFill>
                  <a:schemeClr val="bg2">
                    <a:lumMod val="10000"/>
                  </a:schemeClr>
                </a:solidFill>
              </a:rPr>
              <a:t>Most important difference between eth0 and eth1 is that eth0 cannot be dynamically attached or detached from a running instance. Primary ENIs (eth0) are created automatically when an EC2 instance is launched and are also deleted automatically when the instance is terminated unless the administrator has changed a property of the ENI to keep it alive afterward</a:t>
            </a:r>
            <a:endParaRPr lang="en-US" sz="2200" dirty="0">
              <a:solidFill>
                <a:schemeClr val="bg2">
                  <a:lumMod val="10000"/>
                </a:schemeClr>
              </a:solidFill>
            </a:endParaRPr>
          </a:p>
        </p:txBody>
      </p:sp>
    </p:spTree>
    <p:extLst>
      <p:ext uri="{BB962C8B-B14F-4D97-AF65-F5344CB8AC3E}">
        <p14:creationId xmlns:p14="http://schemas.microsoft.com/office/powerpoint/2010/main" val="3329148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15400" cy="6553200"/>
          </a:xfrm>
        </p:spPr>
        <p:txBody>
          <a:bodyPr>
            <a:normAutofit/>
          </a:bodyPr>
          <a:lstStyle/>
          <a:p>
            <a:pPr marL="0" indent="0">
              <a:buNone/>
            </a:pPr>
            <a:r>
              <a:rPr lang="en-IN" sz="2400" dirty="0">
                <a:solidFill>
                  <a:srgbClr val="FF0000"/>
                </a:solidFill>
              </a:rPr>
              <a:t>Multiple elastic network interfaces are useful for use cases:</a:t>
            </a:r>
          </a:p>
          <a:p>
            <a:r>
              <a:rPr lang="en-IN" sz="2000" dirty="0"/>
              <a:t>Create a management network</a:t>
            </a:r>
          </a:p>
          <a:p>
            <a:pPr marL="514350" indent="-514350">
              <a:buFont typeface="+mj-lt"/>
              <a:buAutoNum type="romanUcPeriod"/>
            </a:pPr>
            <a:r>
              <a:rPr lang="en-IN" sz="2000" dirty="0"/>
              <a:t>Primary ENI eth0 handles backend with more restrictive control</a:t>
            </a:r>
          </a:p>
          <a:p>
            <a:pPr marL="514350" indent="-514350">
              <a:buFont typeface="+mj-lt"/>
              <a:buAutoNum type="romanUcPeriod"/>
            </a:pPr>
            <a:r>
              <a:rPr lang="en-IN" sz="2000" dirty="0"/>
              <a:t>Secondary ENI eth1 handles the public facing traffic</a:t>
            </a:r>
          </a:p>
          <a:p>
            <a:r>
              <a:rPr lang="en-IN" sz="2000" dirty="0"/>
              <a:t>Licensing authentication</a:t>
            </a:r>
          </a:p>
          <a:p>
            <a:pPr marL="514350" indent="-514350">
              <a:buFont typeface="+mj-lt"/>
              <a:buAutoNum type="romanUcPeriod"/>
            </a:pPr>
            <a:r>
              <a:rPr lang="en-IN" sz="2000" dirty="0"/>
              <a:t>Fixed MAC address associated with a license authentication</a:t>
            </a:r>
          </a:p>
          <a:p>
            <a:r>
              <a:rPr lang="en-IN" sz="2000" dirty="0"/>
              <a:t>Use network and security appliances in your VPC</a:t>
            </a:r>
          </a:p>
          <a:p>
            <a:pPr marL="514350" indent="-514350">
              <a:buFont typeface="+mj-lt"/>
              <a:buAutoNum type="romanUcPeriod"/>
            </a:pPr>
            <a:r>
              <a:rPr lang="en-IN" sz="2000" dirty="0"/>
              <a:t>configure a third party network and security appliances (load balancers, NAT, proxy) </a:t>
            </a:r>
            <a:r>
              <a:rPr lang="en-IN" sz="2000" dirty="0" smtClean="0"/>
              <a:t>with </a:t>
            </a:r>
            <a:r>
              <a:rPr lang="en-IN" sz="2000" dirty="0"/>
              <a:t>the secondary </a:t>
            </a:r>
            <a:r>
              <a:rPr lang="en-IN" sz="2000" dirty="0" smtClean="0"/>
              <a:t>ENI</a:t>
            </a:r>
          </a:p>
          <a:p>
            <a:r>
              <a:rPr lang="en-IN" sz="2000" dirty="0"/>
              <a:t>Create dual-homed instances with workloads/roles on distinct subnets.</a:t>
            </a:r>
          </a:p>
          <a:p>
            <a:r>
              <a:rPr lang="en-IN" sz="2000" dirty="0"/>
              <a:t>Create a low-budget, high-availability solution</a:t>
            </a:r>
          </a:p>
          <a:p>
            <a:pPr marL="514350" indent="-514350">
              <a:buFont typeface="+mj-lt"/>
              <a:buAutoNum type="romanUcPeriod"/>
            </a:pPr>
            <a:r>
              <a:rPr lang="en-IN" sz="2000" dirty="0"/>
              <a:t>If one of the instances serving a particular function fails, its elastic network interface can be attached to a replacement or hot standby instance pre-configured for the same role in order to rapidly recover the service</a:t>
            </a:r>
          </a:p>
          <a:p>
            <a:pPr marL="514350" indent="-514350">
              <a:buFont typeface="+mj-lt"/>
              <a:buAutoNum type="romanUcPeriod"/>
            </a:pPr>
            <a:r>
              <a:rPr lang="en-IN" sz="2000" dirty="0"/>
              <a:t>As the interface maintains its private IP, EIP, and MAC address, network traffic will begin flowing to the standby instance as soon as it is attached to the replacement instance</a:t>
            </a:r>
            <a:endParaRPr lang="en-US" sz="2000" dirty="0"/>
          </a:p>
        </p:txBody>
      </p:sp>
    </p:spTree>
    <p:extLst>
      <p:ext uri="{BB962C8B-B14F-4D97-AF65-F5344CB8AC3E}">
        <p14:creationId xmlns:p14="http://schemas.microsoft.com/office/powerpoint/2010/main" val="195344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248400"/>
          </a:xfrm>
        </p:spPr>
        <p:txBody>
          <a:bodyPr>
            <a:normAutofit/>
          </a:bodyPr>
          <a:lstStyle/>
          <a:p>
            <a:pPr>
              <a:buFont typeface="Wingdings" pitchFamily="2" charset="2"/>
              <a:buChar char="Ø"/>
            </a:pPr>
            <a:r>
              <a:rPr lang="en-IN" sz="2400" dirty="0"/>
              <a:t>Placement Groups cannot be merged. Instances in one placement group should be terminated, and then </a:t>
            </a:r>
            <a:r>
              <a:rPr lang="en-IN" sz="2400" dirty="0" smtClean="0"/>
              <a:t>re launched </a:t>
            </a:r>
            <a:r>
              <a:rPr lang="en-IN" sz="2400" dirty="0"/>
              <a:t>into an other placement group</a:t>
            </a:r>
          </a:p>
          <a:p>
            <a:pPr>
              <a:buFont typeface="Wingdings" pitchFamily="2" charset="2"/>
              <a:buChar char="Ø"/>
            </a:pPr>
            <a:r>
              <a:rPr lang="en-IN" sz="2400" dirty="0"/>
              <a:t>Existing EC2 instance can’t be moved into a Placement Group as it might be physically located away from the existing instances</a:t>
            </a:r>
          </a:p>
          <a:p>
            <a:pPr>
              <a:buFont typeface="Wingdings" pitchFamily="2" charset="2"/>
              <a:buChar char="Ø"/>
            </a:pPr>
            <a:r>
              <a:rPr lang="en-IN" sz="2400" dirty="0"/>
              <a:t>For moving an instance into the placement group,</a:t>
            </a:r>
          </a:p>
          <a:p>
            <a:pPr>
              <a:buFont typeface="Wingdings" pitchFamily="2" charset="2"/>
              <a:buChar char="Ø"/>
            </a:pPr>
            <a:r>
              <a:rPr lang="en-IN" sz="2400" dirty="0"/>
              <a:t>create an AMI from the existing instance,</a:t>
            </a:r>
          </a:p>
          <a:p>
            <a:pPr>
              <a:buFont typeface="Wingdings" pitchFamily="2" charset="2"/>
              <a:buChar char="Ø"/>
            </a:pPr>
            <a:r>
              <a:rPr lang="en-IN" sz="2400" dirty="0"/>
              <a:t>and then launch a new instance from the AMI into a placement group.</a:t>
            </a:r>
          </a:p>
          <a:p>
            <a:pPr>
              <a:buFont typeface="Wingdings" pitchFamily="2" charset="2"/>
              <a:buChar char="Ø"/>
            </a:pPr>
            <a:r>
              <a:rPr lang="en-IN" sz="2400" dirty="0"/>
              <a:t>AWS recommends using the same homogenous instance type for all instances in a placement group</a:t>
            </a:r>
          </a:p>
          <a:p>
            <a:pPr>
              <a:buFont typeface="Wingdings" pitchFamily="2" charset="2"/>
              <a:buChar char="Ø"/>
            </a:pPr>
            <a:r>
              <a:rPr lang="en-IN" sz="2400" dirty="0"/>
              <a:t>Placement group can span peered VPCs</a:t>
            </a:r>
            <a:endParaRPr lang="en-US" sz="2400" dirty="0"/>
          </a:p>
        </p:txBody>
      </p:sp>
    </p:spTree>
    <p:extLst>
      <p:ext uri="{BB962C8B-B14F-4D97-AF65-F5344CB8AC3E}">
        <p14:creationId xmlns:p14="http://schemas.microsoft.com/office/powerpoint/2010/main" val="1896012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a:bodyPr>
          <a:lstStyle/>
          <a:p>
            <a:pPr marL="0" indent="0">
              <a:buNone/>
            </a:pPr>
            <a:r>
              <a:rPr lang="en-IN" sz="2400" dirty="0" smtClean="0">
                <a:solidFill>
                  <a:srgbClr val="FF0000"/>
                </a:solidFill>
              </a:rPr>
              <a:t>IMP Points:-</a:t>
            </a:r>
          </a:p>
          <a:p>
            <a:pPr>
              <a:buFont typeface="Wingdings" pitchFamily="2" charset="2"/>
              <a:buChar char="§"/>
            </a:pPr>
            <a:r>
              <a:rPr lang="en-IN" sz="2400" dirty="0" smtClean="0"/>
              <a:t>ENI </a:t>
            </a:r>
            <a:r>
              <a:rPr lang="en-IN" sz="2400" dirty="0"/>
              <a:t>can be attached to an instance when it’s running (hot attach), when it’s stopped (warm attach), or when the instance is being launched (cold attach).</a:t>
            </a:r>
          </a:p>
          <a:p>
            <a:pPr>
              <a:buFont typeface="Wingdings" pitchFamily="2" charset="2"/>
              <a:buChar char="§"/>
            </a:pPr>
            <a:r>
              <a:rPr lang="en-IN" sz="2400" dirty="0"/>
              <a:t>Primary (eth0) interface can’t be detached</a:t>
            </a:r>
          </a:p>
          <a:p>
            <a:pPr>
              <a:buFont typeface="Wingdings" pitchFamily="2" charset="2"/>
              <a:buChar char="§"/>
            </a:pPr>
            <a:r>
              <a:rPr lang="en-IN" sz="2400" dirty="0"/>
              <a:t>Secondary (</a:t>
            </a:r>
            <a:r>
              <a:rPr lang="en-IN" sz="2400" dirty="0" err="1"/>
              <a:t>ethN</a:t>
            </a:r>
            <a:r>
              <a:rPr lang="en-IN" sz="2400" dirty="0"/>
              <a:t>) ENI can be detached when the instance is running or stopped.</a:t>
            </a:r>
          </a:p>
          <a:p>
            <a:pPr>
              <a:buFont typeface="Wingdings" pitchFamily="2" charset="2"/>
              <a:buChar char="§"/>
            </a:pPr>
            <a:r>
              <a:rPr lang="en-IN" sz="2400" dirty="0"/>
              <a:t>ENI in one subnet can be attached to an instance in another subnet, but the same AZ and same VPC</a:t>
            </a:r>
            <a:endParaRPr lang="en-US" sz="2400" dirty="0"/>
          </a:p>
        </p:txBody>
      </p:sp>
    </p:spTree>
    <p:extLst>
      <p:ext uri="{BB962C8B-B14F-4D97-AF65-F5344CB8AC3E}">
        <p14:creationId xmlns:p14="http://schemas.microsoft.com/office/powerpoint/2010/main" val="365707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marL="0" indent="0">
              <a:buNone/>
            </a:pPr>
            <a:r>
              <a:rPr lang="en-US" sz="2400" dirty="0">
                <a:solidFill>
                  <a:srgbClr val="FF0000"/>
                </a:solidFill>
              </a:rPr>
              <a:t>EC2 Enhanced </a:t>
            </a:r>
            <a:r>
              <a:rPr lang="en-US" sz="2400" dirty="0" smtClean="0">
                <a:solidFill>
                  <a:srgbClr val="FF0000"/>
                </a:solidFill>
              </a:rPr>
              <a:t>Networking :-</a:t>
            </a:r>
          </a:p>
          <a:p>
            <a:pPr>
              <a:buFont typeface="Wingdings" pitchFamily="2" charset="2"/>
              <a:buChar char="§"/>
            </a:pPr>
            <a:r>
              <a:rPr lang="en-IN" sz="2400" dirty="0">
                <a:solidFill>
                  <a:schemeClr val="tx1">
                    <a:lumMod val="95000"/>
                    <a:lumOff val="5000"/>
                  </a:schemeClr>
                </a:solidFill>
              </a:rPr>
              <a:t>Enhanced networking results in higher bandwidth, higher packet per second (PPS) performance, lower latency, consistency, scalability and lower jitter</a:t>
            </a:r>
          </a:p>
          <a:p>
            <a:pPr>
              <a:buFont typeface="Wingdings" pitchFamily="2" charset="2"/>
              <a:buChar char="§"/>
            </a:pPr>
            <a:r>
              <a:rPr lang="en-IN" sz="2400" dirty="0">
                <a:solidFill>
                  <a:schemeClr val="tx1">
                    <a:lumMod val="95000"/>
                    <a:lumOff val="5000"/>
                  </a:schemeClr>
                </a:solidFill>
              </a:rPr>
              <a:t>EC2 provides enhanced networking capabilities using single root I/O virtualization (SR-IOV) only on supported instance types</a:t>
            </a:r>
          </a:p>
          <a:p>
            <a:pPr>
              <a:buFont typeface="Wingdings" pitchFamily="2" charset="2"/>
              <a:buChar char="§"/>
            </a:pPr>
            <a:r>
              <a:rPr lang="en-IN" sz="2400" dirty="0">
                <a:solidFill>
                  <a:schemeClr val="tx1">
                    <a:lumMod val="95000"/>
                    <a:lumOff val="5000"/>
                  </a:schemeClr>
                </a:solidFill>
              </a:rPr>
              <a:t>SR-IVO is a method of device virtualization which provides higher I/O performance and lower CPU utilization</a:t>
            </a:r>
          </a:p>
          <a:p>
            <a:pPr>
              <a:buFont typeface="Wingdings" pitchFamily="2" charset="2"/>
              <a:buChar char="§"/>
            </a:pPr>
            <a:r>
              <a:rPr lang="en-IN" sz="2400" dirty="0">
                <a:solidFill>
                  <a:schemeClr val="tx1">
                    <a:lumMod val="95000"/>
                    <a:lumOff val="5000"/>
                  </a:schemeClr>
                </a:solidFill>
              </a:rPr>
              <a:t>Amazon Linux AMIs and Windows Server 2012 R2 AMI already have the module installed with the attributes set and does not require any additional configurations.</a:t>
            </a:r>
          </a:p>
          <a:p>
            <a:pPr>
              <a:buFont typeface="Wingdings" pitchFamily="2" charset="2"/>
              <a:buChar char="§"/>
            </a:pPr>
            <a:r>
              <a:rPr lang="en-IN" sz="2400" dirty="0">
                <a:solidFill>
                  <a:schemeClr val="tx1">
                    <a:lumMod val="95000"/>
                    <a:lumOff val="5000"/>
                  </a:schemeClr>
                </a:solidFill>
              </a:rPr>
              <a:t>It can be enabled for other OS distributions by installing the module with the correct attributes configured</a:t>
            </a:r>
          </a:p>
          <a:p>
            <a:pPr marL="0" indent="0">
              <a:buNone/>
            </a:pPr>
            <a:endParaRPr lang="en-US" sz="2400" dirty="0">
              <a:solidFill>
                <a:schemeClr val="tx1">
                  <a:lumMod val="95000"/>
                  <a:lumOff val="5000"/>
                </a:schemeClr>
              </a:solidFill>
            </a:endParaRPr>
          </a:p>
        </p:txBody>
      </p:sp>
    </p:spTree>
    <p:extLst>
      <p:ext uri="{BB962C8B-B14F-4D97-AF65-F5344CB8AC3E}">
        <p14:creationId xmlns:p14="http://schemas.microsoft.com/office/powerpoint/2010/main" val="502417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400800"/>
          </a:xfrm>
        </p:spPr>
        <p:txBody>
          <a:bodyPr>
            <a:normAutofit/>
          </a:bodyPr>
          <a:lstStyle/>
          <a:p>
            <a:pPr marL="0" indent="0">
              <a:buNone/>
            </a:pPr>
            <a:r>
              <a:rPr lang="en-US" sz="2400" dirty="0">
                <a:solidFill>
                  <a:srgbClr val="FF0000"/>
                </a:solidFill>
              </a:rPr>
              <a:t>Enhanced Networking Key </a:t>
            </a:r>
            <a:r>
              <a:rPr lang="en-US" sz="2400" dirty="0" smtClean="0">
                <a:solidFill>
                  <a:srgbClr val="FF0000"/>
                </a:solidFill>
              </a:rPr>
              <a:t>Requirements :-</a:t>
            </a:r>
          </a:p>
          <a:p>
            <a:pPr>
              <a:buFont typeface="Wingdings" pitchFamily="2" charset="2"/>
              <a:buChar char="§"/>
            </a:pPr>
            <a:r>
              <a:rPr lang="en-US" sz="2400" dirty="0">
                <a:solidFill>
                  <a:schemeClr val="bg2">
                    <a:lumMod val="10000"/>
                  </a:schemeClr>
                </a:solidFill>
              </a:rPr>
              <a:t>VPC, as enhanced networking can’t be enabled for instance in EC2-Classic</a:t>
            </a:r>
          </a:p>
          <a:p>
            <a:pPr>
              <a:buFont typeface="Wingdings" pitchFamily="2" charset="2"/>
              <a:buChar char="§"/>
            </a:pPr>
            <a:r>
              <a:rPr lang="en-US" sz="2400" dirty="0">
                <a:solidFill>
                  <a:schemeClr val="bg2">
                    <a:lumMod val="10000"/>
                  </a:schemeClr>
                </a:solidFill>
              </a:rPr>
              <a:t>an HVM virtualization type AMI</a:t>
            </a:r>
          </a:p>
          <a:p>
            <a:pPr>
              <a:buFont typeface="Wingdings" pitchFamily="2" charset="2"/>
              <a:buChar char="§"/>
            </a:pPr>
            <a:r>
              <a:rPr lang="en-US" sz="2400" dirty="0">
                <a:solidFill>
                  <a:schemeClr val="bg2">
                    <a:lumMod val="10000"/>
                  </a:schemeClr>
                </a:solidFill>
              </a:rPr>
              <a:t>Instance kernel version</a:t>
            </a:r>
          </a:p>
          <a:p>
            <a:pPr marL="514350" indent="-514350">
              <a:buFont typeface="+mj-lt"/>
              <a:buAutoNum type="romanUcPeriod"/>
            </a:pPr>
            <a:r>
              <a:rPr lang="en-US" sz="2400" dirty="0">
                <a:solidFill>
                  <a:schemeClr val="bg2">
                    <a:lumMod val="10000"/>
                  </a:schemeClr>
                </a:solidFill>
              </a:rPr>
              <a:t>Linux kernel version of 2.6.32+</a:t>
            </a:r>
          </a:p>
          <a:p>
            <a:pPr marL="514350" indent="-514350">
              <a:buFont typeface="+mj-lt"/>
              <a:buAutoNum type="romanUcPeriod"/>
            </a:pPr>
            <a:r>
              <a:rPr lang="en-US" sz="2400" dirty="0">
                <a:solidFill>
                  <a:schemeClr val="bg2">
                    <a:lumMod val="10000"/>
                  </a:schemeClr>
                </a:solidFill>
              </a:rPr>
              <a:t>Windows: Server 2008 R2+</a:t>
            </a:r>
          </a:p>
          <a:p>
            <a:pPr>
              <a:buFont typeface="Wingdings" pitchFamily="2" charset="2"/>
              <a:buChar char="§"/>
            </a:pPr>
            <a:r>
              <a:rPr lang="en-US" sz="2400" dirty="0">
                <a:solidFill>
                  <a:schemeClr val="bg2">
                    <a:lumMod val="10000"/>
                  </a:schemeClr>
                </a:solidFill>
              </a:rPr>
              <a:t>Appropriate Virtual Function (VF) driver</a:t>
            </a:r>
          </a:p>
          <a:p>
            <a:pPr marL="514350" indent="-514350">
              <a:buFont typeface="+mj-lt"/>
              <a:buAutoNum type="romanUcPeriod"/>
            </a:pPr>
            <a:r>
              <a:rPr lang="en-US" sz="2400" dirty="0">
                <a:solidFill>
                  <a:schemeClr val="bg2">
                    <a:lumMod val="10000"/>
                  </a:schemeClr>
                </a:solidFill>
              </a:rPr>
              <a:t>Linux – should have the </a:t>
            </a:r>
            <a:r>
              <a:rPr lang="en-US" sz="2400" dirty="0" err="1">
                <a:solidFill>
                  <a:schemeClr val="bg2">
                    <a:lumMod val="10000"/>
                  </a:schemeClr>
                </a:solidFill>
              </a:rPr>
              <a:t>ixgbevf</a:t>
            </a:r>
            <a:r>
              <a:rPr lang="en-US" sz="2400" dirty="0">
                <a:solidFill>
                  <a:schemeClr val="bg2">
                    <a:lumMod val="10000"/>
                  </a:schemeClr>
                </a:solidFill>
              </a:rPr>
              <a:t> module (for best performance version 2.14.2 or higher) installed and that </a:t>
            </a:r>
            <a:r>
              <a:rPr lang="en-US" sz="2400" dirty="0" err="1">
                <a:solidFill>
                  <a:schemeClr val="bg2">
                    <a:lumMod val="10000"/>
                  </a:schemeClr>
                </a:solidFill>
              </a:rPr>
              <a:t>sriovNetSupport</a:t>
            </a:r>
            <a:r>
              <a:rPr lang="en-US" sz="2400" dirty="0">
                <a:solidFill>
                  <a:schemeClr val="bg2">
                    <a:lumMod val="10000"/>
                  </a:schemeClr>
                </a:solidFill>
              </a:rPr>
              <a:t> attribute set for the instance</a:t>
            </a:r>
          </a:p>
          <a:p>
            <a:pPr marL="514350" indent="-514350">
              <a:buFont typeface="+mj-lt"/>
              <a:buAutoNum type="romanUcPeriod"/>
            </a:pPr>
            <a:r>
              <a:rPr lang="en-US" sz="2400" dirty="0">
                <a:solidFill>
                  <a:schemeClr val="bg2">
                    <a:lumMod val="10000"/>
                  </a:schemeClr>
                </a:solidFill>
              </a:rPr>
              <a:t>Windows- Intel 82599 Virtual Function driver</a:t>
            </a:r>
          </a:p>
          <a:p>
            <a:pPr>
              <a:buFont typeface="Wingdings" pitchFamily="2" charset="2"/>
              <a:buChar char="§"/>
            </a:pPr>
            <a:r>
              <a:rPr lang="en-US" sz="2400" dirty="0">
                <a:solidFill>
                  <a:schemeClr val="bg2">
                    <a:lumMod val="10000"/>
                  </a:schemeClr>
                </a:solidFill>
              </a:rPr>
              <a:t>supported instance types i.e. C3, C4, D2, I2, M4 and </a:t>
            </a:r>
            <a:r>
              <a:rPr lang="en-US" sz="2400" dirty="0" smtClean="0">
                <a:solidFill>
                  <a:schemeClr val="bg2">
                    <a:lumMod val="10000"/>
                  </a:schemeClr>
                </a:solidFill>
              </a:rPr>
              <a:t>R3</a:t>
            </a:r>
            <a:endParaRPr lang="en-US" sz="2400" dirty="0">
              <a:solidFill>
                <a:schemeClr val="bg2">
                  <a:lumMod val="10000"/>
                </a:schemeClr>
              </a:solidFill>
            </a:endParaRPr>
          </a:p>
        </p:txBody>
      </p:sp>
    </p:spTree>
    <p:extLst>
      <p:ext uri="{BB962C8B-B14F-4D97-AF65-F5344CB8AC3E}">
        <p14:creationId xmlns:p14="http://schemas.microsoft.com/office/powerpoint/2010/main" val="73366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553200"/>
          </a:xfrm>
        </p:spPr>
        <p:txBody>
          <a:bodyPr>
            <a:normAutofit/>
          </a:bodyPr>
          <a:lstStyle/>
          <a:p>
            <a:pPr marL="0" indent="0">
              <a:buNone/>
            </a:pPr>
            <a:r>
              <a:rPr lang="en-US" sz="2400" dirty="0" smtClean="0">
                <a:solidFill>
                  <a:srgbClr val="FF0000"/>
                </a:solidFill>
              </a:rPr>
              <a:t>EFS(Elastic File System):-</a:t>
            </a:r>
          </a:p>
          <a:p>
            <a:pPr>
              <a:buFont typeface="Wingdings" pitchFamily="2" charset="2"/>
              <a:buChar char="§"/>
            </a:pPr>
            <a:r>
              <a:rPr lang="en-US" sz="2000" dirty="0" smtClean="0">
                <a:solidFill>
                  <a:schemeClr val="tx1">
                    <a:lumMod val="95000"/>
                    <a:lumOff val="5000"/>
                  </a:schemeClr>
                </a:solidFill>
              </a:rPr>
              <a:t>Amazon Elastic file system (Amazon EFS) is a file storage service for amazon elastic  compute cloud (Amazon Ec2) Instances.</a:t>
            </a:r>
          </a:p>
          <a:p>
            <a:pPr>
              <a:buFont typeface="Wingdings" pitchFamily="2" charset="2"/>
              <a:buChar char="§"/>
            </a:pPr>
            <a:r>
              <a:rPr lang="en-US" sz="2000" dirty="0" smtClean="0">
                <a:solidFill>
                  <a:schemeClr val="tx1">
                    <a:lumMod val="95000"/>
                    <a:lumOff val="5000"/>
                  </a:schemeClr>
                </a:solidFill>
              </a:rPr>
              <a:t>Amazon </a:t>
            </a:r>
            <a:r>
              <a:rPr lang="en-US" sz="2000" dirty="0" smtClean="0">
                <a:solidFill>
                  <a:schemeClr val="tx1">
                    <a:lumMod val="95000"/>
                    <a:lumOff val="5000"/>
                  </a:schemeClr>
                </a:solidFill>
              </a:rPr>
              <a:t>EFS </a:t>
            </a:r>
            <a:r>
              <a:rPr lang="en-US" sz="2000" dirty="0" smtClean="0">
                <a:solidFill>
                  <a:schemeClr val="tx1">
                    <a:lumMod val="95000"/>
                    <a:lumOff val="5000"/>
                  </a:schemeClr>
                </a:solidFill>
              </a:rPr>
              <a:t>is easy to use and provides a simple interfaces that allows you to create and configure file systems quickly and easily . with Amazon EFS storage capacity is elastic , growing and shrinking automatically as you add and remove files ,so your applications have the storage need, when they need it.</a:t>
            </a:r>
          </a:p>
          <a:p>
            <a:pPr marL="0" indent="0">
              <a:buNone/>
            </a:pPr>
            <a:r>
              <a:rPr lang="en-US" sz="2000" dirty="0" smtClean="0">
                <a:solidFill>
                  <a:srgbClr val="FF0000"/>
                </a:solidFill>
              </a:rPr>
              <a:t>EFS Features:-</a:t>
            </a:r>
          </a:p>
          <a:p>
            <a:pPr marL="457200" indent="-457200">
              <a:buFont typeface="+mj-lt"/>
              <a:buAutoNum type="arabicPeriod"/>
            </a:pPr>
            <a:r>
              <a:rPr lang="en-US" sz="2000" dirty="0" smtClean="0">
                <a:solidFill>
                  <a:schemeClr val="tx1">
                    <a:lumMod val="95000"/>
                    <a:lumOff val="5000"/>
                  </a:schemeClr>
                </a:solidFill>
              </a:rPr>
              <a:t>Supports the network file version -4 (NFSV4) Protocol .</a:t>
            </a:r>
          </a:p>
          <a:p>
            <a:pPr marL="457200" indent="-457200">
              <a:buFont typeface="+mj-lt"/>
              <a:buAutoNum type="arabicPeriod"/>
            </a:pPr>
            <a:r>
              <a:rPr lang="en-US" sz="2000" dirty="0" smtClean="0">
                <a:solidFill>
                  <a:schemeClr val="tx1">
                    <a:lumMod val="95000"/>
                    <a:lumOff val="5000"/>
                  </a:schemeClr>
                </a:solidFill>
              </a:rPr>
              <a:t>You only pay for the storage you use (no- pre-provisioning required)</a:t>
            </a:r>
          </a:p>
          <a:p>
            <a:pPr marL="457200" indent="-457200">
              <a:buFont typeface="+mj-lt"/>
              <a:buAutoNum type="arabicPeriod"/>
            </a:pPr>
            <a:r>
              <a:rPr lang="en-US" sz="2000" dirty="0" smtClean="0">
                <a:solidFill>
                  <a:schemeClr val="tx1">
                    <a:lumMod val="95000"/>
                    <a:lumOff val="5000"/>
                  </a:schemeClr>
                </a:solidFill>
              </a:rPr>
              <a:t>Can scale up to the petabytes.</a:t>
            </a:r>
          </a:p>
          <a:p>
            <a:pPr marL="457200" indent="-457200">
              <a:buFont typeface="+mj-lt"/>
              <a:buAutoNum type="arabicPeriod"/>
            </a:pPr>
            <a:r>
              <a:rPr lang="en-US" sz="2000" dirty="0" smtClean="0">
                <a:solidFill>
                  <a:schemeClr val="tx1">
                    <a:lumMod val="95000"/>
                    <a:lumOff val="5000"/>
                  </a:schemeClr>
                </a:solidFill>
              </a:rPr>
              <a:t>Can supports thousands of concurrent NFS connections.</a:t>
            </a:r>
          </a:p>
          <a:p>
            <a:pPr marL="457200" indent="-457200">
              <a:buFont typeface="+mj-lt"/>
              <a:buAutoNum type="arabicPeriod"/>
            </a:pPr>
            <a:r>
              <a:rPr lang="en-US" sz="2000" dirty="0" smtClean="0">
                <a:solidFill>
                  <a:schemeClr val="tx1">
                    <a:lumMod val="95000"/>
                    <a:lumOff val="5000"/>
                  </a:schemeClr>
                </a:solidFill>
              </a:rPr>
              <a:t>Data is stored across multiple AZ’s with in a region.</a:t>
            </a:r>
          </a:p>
          <a:p>
            <a:pPr marL="457200" indent="-457200">
              <a:buFont typeface="+mj-lt"/>
              <a:buAutoNum type="arabicPeriod"/>
            </a:pPr>
            <a:r>
              <a:rPr lang="en-US" sz="2000" dirty="0" smtClean="0">
                <a:solidFill>
                  <a:schemeClr val="tx1">
                    <a:lumMod val="95000"/>
                    <a:lumOff val="5000"/>
                  </a:schemeClr>
                </a:solidFill>
              </a:rPr>
              <a:t>Read After write consistency.</a:t>
            </a:r>
          </a:p>
          <a:p>
            <a:pPr marL="0" indent="0">
              <a:buNone/>
            </a:pPr>
            <a:r>
              <a:rPr lang="en-US" sz="2000" dirty="0" smtClean="0">
                <a:solidFill>
                  <a:schemeClr val="tx1">
                    <a:lumMod val="95000"/>
                    <a:lumOff val="5000"/>
                  </a:schemeClr>
                </a:solidFill>
              </a:rPr>
              <a:t> </a:t>
            </a:r>
          </a:p>
          <a:p>
            <a:pPr marL="0" indent="0">
              <a:buNone/>
            </a:pPr>
            <a:endParaRPr lang="en-US" sz="2000" dirty="0">
              <a:solidFill>
                <a:schemeClr val="tx1">
                  <a:lumMod val="95000"/>
                  <a:lumOff val="5000"/>
                </a:schemeClr>
              </a:solidFill>
            </a:endParaRPr>
          </a:p>
        </p:txBody>
      </p:sp>
    </p:spTree>
    <p:extLst>
      <p:ext uri="{BB962C8B-B14F-4D97-AF65-F5344CB8AC3E}">
        <p14:creationId xmlns:p14="http://schemas.microsoft.com/office/powerpoint/2010/main" val="3062980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a:bodyPr>
          <a:lstStyle/>
          <a:p>
            <a:pPr marL="0" indent="0">
              <a:buNone/>
            </a:pPr>
            <a:r>
              <a:rPr lang="en-US" sz="2400" dirty="0">
                <a:solidFill>
                  <a:srgbClr val="FF0000"/>
                </a:solidFill>
              </a:rPr>
              <a:t>Bastion Host </a:t>
            </a:r>
            <a:r>
              <a:rPr lang="en-US" sz="2400" dirty="0" smtClean="0">
                <a:solidFill>
                  <a:srgbClr val="FF0000"/>
                </a:solidFill>
              </a:rPr>
              <a:t>Overview:-</a:t>
            </a:r>
          </a:p>
          <a:p>
            <a:r>
              <a:rPr lang="en-IN" sz="2000" dirty="0">
                <a:solidFill>
                  <a:schemeClr val="bg2">
                    <a:lumMod val="10000"/>
                  </a:schemeClr>
                </a:solidFill>
              </a:rPr>
              <a:t>Bastion means a structure for Fortification to protect things behind it</a:t>
            </a:r>
          </a:p>
          <a:p>
            <a:r>
              <a:rPr lang="en-IN" sz="2000" dirty="0">
                <a:solidFill>
                  <a:schemeClr val="bg2">
                    <a:lumMod val="10000"/>
                  </a:schemeClr>
                </a:solidFill>
              </a:rPr>
              <a:t>In AWS, a Bastion host (also referred to as a Jump server) can be used to securely access instances in the private subnets.</a:t>
            </a:r>
          </a:p>
          <a:p>
            <a:r>
              <a:rPr lang="en-IN" sz="2000" dirty="0">
                <a:solidFill>
                  <a:schemeClr val="bg2">
                    <a:lumMod val="10000"/>
                  </a:schemeClr>
                </a:solidFill>
              </a:rPr>
              <a:t>Bastion host launched in the Public subnets would act as a primary access point from the Internet </a:t>
            </a:r>
            <a:r>
              <a:rPr lang="en-IN" sz="2000" dirty="0" smtClean="0">
                <a:solidFill>
                  <a:schemeClr val="bg2">
                    <a:lumMod val="10000"/>
                  </a:schemeClr>
                </a:solidFill>
              </a:rPr>
              <a:t>ands </a:t>
            </a:r>
            <a:r>
              <a:rPr lang="en-IN" sz="2000" dirty="0">
                <a:solidFill>
                  <a:schemeClr val="bg2">
                    <a:lumMod val="10000"/>
                  </a:schemeClr>
                </a:solidFill>
              </a:rPr>
              <a:t>acts as a proxy to other instances.</a:t>
            </a:r>
            <a:endParaRPr lang="en-US" sz="2000" dirty="0">
              <a:solidFill>
                <a:schemeClr val="bg2">
                  <a:lumMod val="1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96836"/>
            <a:ext cx="8153400" cy="446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835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70000" lnSpcReduction="20000"/>
          </a:bodyPr>
          <a:lstStyle/>
          <a:p>
            <a:pPr marL="0" indent="0" fontAlgn="base">
              <a:buNone/>
            </a:pPr>
            <a:r>
              <a:rPr lang="en-IN" dirty="0">
                <a:solidFill>
                  <a:srgbClr val="FF0000"/>
                </a:solidFill>
              </a:rPr>
              <a:t>Key points</a:t>
            </a:r>
          </a:p>
          <a:p>
            <a:pPr fontAlgn="base"/>
            <a:r>
              <a:rPr lang="en-IN" dirty="0" smtClean="0"/>
              <a:t>Bastion </a:t>
            </a:r>
            <a:r>
              <a:rPr lang="en-IN" dirty="0"/>
              <a:t>host is deployed in the Public subnet and acts as a proxy or a gateway between you and your instances</a:t>
            </a:r>
          </a:p>
          <a:p>
            <a:pPr fontAlgn="base"/>
            <a:r>
              <a:rPr lang="en-IN" dirty="0"/>
              <a:t>Bastion host is a security measure that helps to reduce attack on your infrastructure and you have to concentrate to hardening a single layer</a:t>
            </a:r>
          </a:p>
          <a:p>
            <a:pPr fontAlgn="base"/>
            <a:r>
              <a:rPr lang="en-IN" dirty="0"/>
              <a:t>Bastion host allows you to login to instances in the Private subnet securely without having to store the private keys on the Bastion host (using </a:t>
            </a:r>
            <a:r>
              <a:rPr lang="en-IN" dirty="0" err="1"/>
              <a:t>ssh</a:t>
            </a:r>
            <a:r>
              <a:rPr lang="en-IN" dirty="0"/>
              <a:t>-agent forwarding or RDP gateways)</a:t>
            </a:r>
          </a:p>
          <a:p>
            <a:pPr fontAlgn="base"/>
            <a:r>
              <a:rPr lang="en-IN" dirty="0"/>
              <a:t>Bastion host security can be further tightened to allow SSH/RDP access from specific trusted IPs or corporate IP ranges</a:t>
            </a:r>
          </a:p>
          <a:p>
            <a:pPr fontAlgn="base"/>
            <a:r>
              <a:rPr lang="en-IN" dirty="0"/>
              <a:t>Bastion host for your AWS infrastructure shouldn’t be used for any other purpose, as that could open unnecessary security holes</a:t>
            </a:r>
          </a:p>
          <a:p>
            <a:pPr fontAlgn="base"/>
            <a:r>
              <a:rPr lang="en-IN" dirty="0"/>
              <a:t>Security for all the Instances in the private subnet should be hardened to accept SSH/RDP connections only from the Bastion host</a:t>
            </a:r>
          </a:p>
          <a:p>
            <a:pPr fontAlgn="base"/>
            <a:r>
              <a:rPr lang="en-IN" dirty="0"/>
              <a:t>Deploy a Bastion host within each Availability Zone for HA, cause if the Bastion instance or the AZ hosting the Bastion server goes down the ability to connect to your private instances is lost completely</a:t>
            </a:r>
          </a:p>
          <a:p>
            <a:pPr marL="0" indent="0">
              <a:buNone/>
            </a:pPr>
            <a:endParaRPr lang="en-US" dirty="0"/>
          </a:p>
        </p:txBody>
      </p:sp>
    </p:spTree>
    <p:extLst>
      <p:ext uri="{BB962C8B-B14F-4D97-AF65-F5344CB8AC3E}">
        <p14:creationId xmlns:p14="http://schemas.microsoft.com/office/powerpoint/2010/main" val="389807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2000"/>
            <a:ext cx="7848600" cy="5105400"/>
          </a:xfrm>
        </p:spPr>
      </p:pic>
    </p:spTree>
    <p:extLst>
      <p:ext uri="{BB962C8B-B14F-4D97-AF65-F5344CB8AC3E}">
        <p14:creationId xmlns:p14="http://schemas.microsoft.com/office/powerpoint/2010/main" val="59599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marL="0" indent="0">
              <a:buNone/>
            </a:pPr>
            <a:r>
              <a:rPr lang="en-US" sz="2800" dirty="0" smtClean="0">
                <a:solidFill>
                  <a:srgbClr val="FF0000"/>
                </a:solidFill>
              </a:rPr>
              <a:t>EC2 Storages:-</a:t>
            </a:r>
          </a:p>
          <a:p>
            <a:pPr fontAlgn="base"/>
            <a:r>
              <a:rPr lang="en-US" sz="2400" dirty="0"/>
              <a:t>Amazon EC2 provides flexible, cost effective and easy-to-use EC2 storage options with a unique combination of performance and </a:t>
            </a:r>
            <a:r>
              <a:rPr lang="en-US" sz="2400" dirty="0" smtClean="0"/>
              <a:t>durability .</a:t>
            </a:r>
          </a:p>
          <a:p>
            <a:pPr fontAlgn="base"/>
            <a:r>
              <a:rPr lang="en-US" sz="2400" dirty="0" smtClean="0"/>
              <a:t>Amazon </a:t>
            </a:r>
            <a:r>
              <a:rPr lang="en-US" sz="2400" dirty="0"/>
              <a:t>Elastic Block Store (EBS)</a:t>
            </a:r>
          </a:p>
          <a:p>
            <a:pPr fontAlgn="base"/>
            <a:r>
              <a:rPr lang="en-US" sz="2400" dirty="0"/>
              <a:t>Amazon EC2 Instance Store</a:t>
            </a:r>
          </a:p>
          <a:p>
            <a:pPr fontAlgn="base"/>
            <a:r>
              <a:rPr lang="en-US" sz="2400" dirty="0"/>
              <a:t>Amazon Simple Storage Service (S3)</a:t>
            </a:r>
          </a:p>
          <a:p>
            <a:pPr marL="0" indent="0">
              <a:buNone/>
            </a:pPr>
            <a:endParaRPr lang="en-US" sz="2800" dirty="0"/>
          </a:p>
        </p:txBody>
      </p:sp>
    </p:spTree>
    <p:extLst>
      <p:ext uri="{BB962C8B-B14F-4D97-AF65-F5344CB8AC3E}">
        <p14:creationId xmlns:p14="http://schemas.microsoft.com/office/powerpoint/2010/main" val="201280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620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65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lnSpcReduction="10000"/>
          </a:bodyPr>
          <a:lstStyle/>
          <a:p>
            <a:pPr marL="0" indent="0">
              <a:buNone/>
            </a:pPr>
            <a:r>
              <a:rPr lang="en-US" dirty="0" smtClean="0"/>
              <a:t>EBS Storages:-</a:t>
            </a:r>
          </a:p>
          <a:p>
            <a:pPr>
              <a:buFont typeface="Wingdings" pitchFamily="2" charset="2"/>
              <a:buChar char="Ø"/>
            </a:pPr>
            <a:r>
              <a:rPr lang="en-IN" sz="1800" dirty="0"/>
              <a:t>Amazon EBS provides highly available, reliable, durable, block-level storage volumes that can be attached to a running instance</a:t>
            </a:r>
          </a:p>
          <a:p>
            <a:pPr>
              <a:buFont typeface="Wingdings" pitchFamily="2" charset="2"/>
              <a:buChar char="Ø"/>
            </a:pPr>
            <a:r>
              <a:rPr lang="en-IN" sz="1800" dirty="0"/>
              <a:t>EBS as a primary storage device is recommended for data that requires frequent and granular updates for e.g. running a database or </a:t>
            </a:r>
            <a:r>
              <a:rPr lang="en-IN" sz="1800" dirty="0" smtClean="0"/>
              <a:t>file systems</a:t>
            </a:r>
            <a:endParaRPr lang="en-IN" sz="1800" dirty="0"/>
          </a:p>
          <a:p>
            <a:pPr>
              <a:buFont typeface="Wingdings" pitchFamily="2" charset="2"/>
              <a:buChar char="Ø"/>
            </a:pPr>
            <a:r>
              <a:rPr lang="en-IN" sz="1800" dirty="0"/>
              <a:t>An EBS volume behaves like a raw, unformatted, external block device that can be attached to a single EC2 instance at a time</a:t>
            </a:r>
          </a:p>
          <a:p>
            <a:pPr>
              <a:buFont typeface="Wingdings" pitchFamily="2" charset="2"/>
              <a:buChar char="Ø"/>
            </a:pPr>
            <a:r>
              <a:rPr lang="en-IN" sz="1800" dirty="0"/>
              <a:t>EBS volume persists independently from the running life of an instance.</a:t>
            </a:r>
          </a:p>
          <a:p>
            <a:pPr>
              <a:buFont typeface="Wingdings" pitchFamily="2" charset="2"/>
              <a:buChar char="Ø"/>
            </a:pPr>
            <a:r>
              <a:rPr lang="en-IN" sz="1800" dirty="0"/>
              <a:t>An EBS volume can be attached to any instance within the same Availability Zone, and can </a:t>
            </a:r>
            <a:r>
              <a:rPr lang="en-IN" sz="1800" dirty="0" smtClean="0"/>
              <a:t>be </a:t>
            </a:r>
            <a:r>
              <a:rPr lang="en-IN" sz="1800" dirty="0"/>
              <a:t>used like any other physical hard drive</a:t>
            </a:r>
            <a:r>
              <a:rPr lang="en-IN" sz="1800" dirty="0" smtClean="0"/>
              <a:t>.</a:t>
            </a:r>
          </a:p>
          <a:p>
            <a:pPr>
              <a:buFont typeface="Wingdings" pitchFamily="2" charset="2"/>
              <a:buChar char="Ø"/>
            </a:pPr>
            <a:r>
              <a:rPr lang="en-IN" sz="1800" dirty="0"/>
              <a:t>EBS volumes allows encryption using the Amazon EBS encryption feature. All data stored at rest, disk I/O, and snapshots created from the volume are encrypted. Encryption occurs on the EC2 instance, providing encryption of data-in-transit from EC2 to the EBS </a:t>
            </a:r>
            <a:r>
              <a:rPr lang="en-IN" sz="1800" dirty="0" smtClean="0"/>
              <a:t>volume.</a:t>
            </a:r>
            <a:endParaRPr lang="en-IN" sz="1800" dirty="0"/>
          </a:p>
          <a:p>
            <a:pPr>
              <a:buFont typeface="Wingdings" pitchFamily="2" charset="2"/>
              <a:buChar char="Ø"/>
            </a:pPr>
            <a:r>
              <a:rPr lang="en-IN" sz="1800" dirty="0"/>
              <a:t>EBS volumes can be backed up by creating a snapshot of the volume, which is stored in Amazon S3.  EBS volumes can be created from a snapshot can be attached to an another instance within the same </a:t>
            </a:r>
            <a:r>
              <a:rPr lang="en-IN" sz="1800" dirty="0" smtClean="0"/>
              <a:t>region.</a:t>
            </a:r>
          </a:p>
          <a:p>
            <a:pPr>
              <a:buFont typeface="Wingdings" pitchFamily="2" charset="2"/>
              <a:buChar char="Ø"/>
            </a:pPr>
            <a:r>
              <a:rPr lang="en-IN" sz="1800" dirty="0"/>
              <a:t>Snapshots can also be copied to other regions and then restored to new volumes, making it easier to leverage multiple AWS regions for geographical expansion, data </a:t>
            </a:r>
            <a:r>
              <a:rPr lang="en-IN" sz="1800" dirty="0" err="1" smtClean="0"/>
              <a:t>center</a:t>
            </a:r>
            <a:r>
              <a:rPr lang="en-IN" sz="1800" dirty="0" smtClean="0"/>
              <a:t> </a:t>
            </a:r>
            <a:r>
              <a:rPr lang="en-IN" sz="1800" dirty="0"/>
              <a:t>migration, and disaster recovery.</a:t>
            </a:r>
            <a:endParaRPr lang="en-US" sz="1800" dirty="0"/>
          </a:p>
        </p:txBody>
      </p:sp>
    </p:spTree>
    <p:extLst>
      <p:ext uri="{BB962C8B-B14F-4D97-AF65-F5344CB8AC3E}">
        <p14:creationId xmlns:p14="http://schemas.microsoft.com/office/powerpoint/2010/main" val="284816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a:bodyPr>
          <a:lstStyle/>
          <a:p>
            <a:pPr algn="l"/>
            <a:r>
              <a:rPr lang="en-US" sz="2400" dirty="0" smtClean="0">
                <a:solidFill>
                  <a:schemeClr val="accent3">
                    <a:lumMod val="50000"/>
                  </a:schemeClr>
                </a:solidFill>
              </a:rPr>
              <a:t>Benefits:-</a:t>
            </a:r>
            <a:endParaRPr lang="en-US" sz="2400" dirty="0">
              <a:solidFill>
                <a:schemeClr val="accent3">
                  <a:lumMod val="50000"/>
                </a:schemeClr>
              </a:solidFill>
            </a:endParaRPr>
          </a:p>
        </p:txBody>
      </p:sp>
      <p:sp>
        <p:nvSpPr>
          <p:cNvPr id="3" name="Content Placeholder 2"/>
          <p:cNvSpPr>
            <a:spLocks noGrp="1"/>
          </p:cNvSpPr>
          <p:nvPr>
            <p:ph idx="1"/>
          </p:nvPr>
        </p:nvSpPr>
        <p:spPr>
          <a:xfrm>
            <a:off x="228600" y="685800"/>
            <a:ext cx="8458200" cy="5943600"/>
          </a:xfrm>
        </p:spPr>
        <p:txBody>
          <a:bodyPr>
            <a:normAutofit fontScale="92500" lnSpcReduction="10000"/>
          </a:bodyPr>
          <a:lstStyle/>
          <a:p>
            <a:pPr marL="0" indent="0">
              <a:buNone/>
            </a:pPr>
            <a:r>
              <a:rPr lang="en-IN" sz="2400" dirty="0">
                <a:solidFill>
                  <a:srgbClr val="FF0000"/>
                </a:solidFill>
              </a:rPr>
              <a:t>Data Availability</a:t>
            </a:r>
          </a:p>
          <a:p>
            <a:pPr>
              <a:buFont typeface="Wingdings" pitchFamily="2" charset="2"/>
              <a:buChar char="§"/>
            </a:pPr>
            <a:r>
              <a:rPr lang="en-IN" sz="2000" dirty="0"/>
              <a:t>EBS volume is automatically replicated in an Availability Zone to prevent data loss due to failure of any single hardware component.</a:t>
            </a:r>
          </a:p>
          <a:p>
            <a:pPr marL="0" indent="0">
              <a:buNone/>
            </a:pPr>
            <a:r>
              <a:rPr lang="en-IN" sz="2400" dirty="0">
                <a:solidFill>
                  <a:srgbClr val="FF0000"/>
                </a:solidFill>
              </a:rPr>
              <a:t>Data Persistence</a:t>
            </a:r>
          </a:p>
          <a:p>
            <a:pPr>
              <a:buFont typeface="Wingdings" pitchFamily="2" charset="2"/>
              <a:buChar char="§"/>
            </a:pPr>
            <a:r>
              <a:rPr lang="en-IN" sz="2400" dirty="0"/>
              <a:t>EBS volume persists independently of the running life of an EC2 instance</a:t>
            </a:r>
          </a:p>
          <a:p>
            <a:pPr>
              <a:buFont typeface="Wingdings" pitchFamily="2" charset="2"/>
              <a:buChar char="§"/>
            </a:pPr>
            <a:r>
              <a:rPr lang="en-IN" sz="2400" dirty="0"/>
              <a:t>EBS volume persists when an instance is stopped and started or rebooted</a:t>
            </a:r>
          </a:p>
          <a:p>
            <a:pPr>
              <a:buFont typeface="Wingdings" pitchFamily="2" charset="2"/>
              <a:buChar char="§"/>
            </a:pPr>
            <a:r>
              <a:rPr lang="en-IN" sz="2400" dirty="0" smtClean="0"/>
              <a:t>All </a:t>
            </a:r>
            <a:r>
              <a:rPr lang="en-IN" sz="2400" dirty="0"/>
              <a:t>attached volumes persist, by default, on instance </a:t>
            </a:r>
            <a:r>
              <a:rPr lang="en-IN" sz="2400" dirty="0" smtClean="0"/>
              <a:t>termination</a:t>
            </a:r>
          </a:p>
          <a:p>
            <a:pPr marL="0" indent="0">
              <a:buNone/>
            </a:pPr>
            <a:r>
              <a:rPr lang="en-US" sz="2400" dirty="0">
                <a:solidFill>
                  <a:srgbClr val="FF0000"/>
                </a:solidFill>
              </a:rPr>
              <a:t>Data </a:t>
            </a:r>
            <a:r>
              <a:rPr lang="en-US" sz="2400" dirty="0" smtClean="0">
                <a:solidFill>
                  <a:srgbClr val="FF0000"/>
                </a:solidFill>
              </a:rPr>
              <a:t>Encryption</a:t>
            </a:r>
          </a:p>
          <a:p>
            <a:pPr>
              <a:buFont typeface="Wingdings" pitchFamily="2" charset="2"/>
              <a:buChar char="§"/>
            </a:pPr>
            <a:r>
              <a:rPr lang="en-IN" sz="2400" dirty="0"/>
              <a:t>EBS volumes can be encrypted by EBS encryption feature</a:t>
            </a:r>
          </a:p>
          <a:p>
            <a:pPr>
              <a:buFont typeface="Wingdings" pitchFamily="2" charset="2"/>
              <a:buChar char="§"/>
            </a:pPr>
            <a:r>
              <a:rPr lang="en-IN" sz="2400" dirty="0"/>
              <a:t>EBS encryption uses 256-bit Advanced Encryption Standard algorithms (AES-256) and an Amazon-managed key infrastructure.</a:t>
            </a:r>
          </a:p>
          <a:p>
            <a:pPr>
              <a:buFont typeface="Wingdings" pitchFamily="2" charset="2"/>
              <a:buChar char="§"/>
            </a:pPr>
            <a:r>
              <a:rPr lang="en-IN" sz="2400" dirty="0"/>
              <a:t>Encryption occurs on the server that hosts the EC2 instance, providing encryption of data-in-transit from the EC2 instance to EBS </a:t>
            </a:r>
            <a:r>
              <a:rPr lang="en-IN" sz="2400" dirty="0" smtClean="0"/>
              <a:t>storage.</a:t>
            </a:r>
            <a:endParaRPr lang="en-IN" sz="2400" dirty="0"/>
          </a:p>
          <a:p>
            <a:pPr>
              <a:buFont typeface="Wingdings" pitchFamily="2" charset="2"/>
              <a:buChar char="§"/>
            </a:pPr>
            <a:r>
              <a:rPr lang="en-IN" sz="2400" dirty="0"/>
              <a:t>Snapshots of encrypted EBS volumes are automatically encrypted.</a:t>
            </a:r>
            <a:endParaRPr lang="en-US" sz="2400" dirty="0"/>
          </a:p>
        </p:txBody>
      </p:sp>
    </p:spTree>
    <p:extLst>
      <p:ext uri="{BB962C8B-B14F-4D97-AF65-F5344CB8AC3E}">
        <p14:creationId xmlns:p14="http://schemas.microsoft.com/office/powerpoint/2010/main" val="68452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839200" cy="6553200"/>
          </a:xfrm>
        </p:spPr>
        <p:txBody>
          <a:bodyPr>
            <a:normAutofit/>
          </a:bodyPr>
          <a:lstStyle/>
          <a:p>
            <a:pPr marL="0" indent="0">
              <a:buNone/>
            </a:pPr>
            <a:r>
              <a:rPr lang="en-US" sz="2800" dirty="0" smtClean="0">
                <a:solidFill>
                  <a:srgbClr val="FF0000"/>
                </a:solidFill>
              </a:rPr>
              <a:t>Snapshots:-</a:t>
            </a:r>
          </a:p>
          <a:p>
            <a:pPr>
              <a:buFont typeface="Wingdings" pitchFamily="2" charset="2"/>
              <a:buChar char="§"/>
            </a:pPr>
            <a:r>
              <a:rPr lang="en-IN" sz="2200" dirty="0">
                <a:solidFill>
                  <a:schemeClr val="bg2">
                    <a:lumMod val="25000"/>
                  </a:schemeClr>
                </a:solidFill>
              </a:rPr>
              <a:t>EBS provides the ability to create snapshots (backups) of any EBS volume and write a copy of the data in the volume to Amazon S3, where it is stored redundantly in multiple Availability Zones</a:t>
            </a:r>
          </a:p>
          <a:p>
            <a:pPr>
              <a:buFont typeface="Wingdings" pitchFamily="2" charset="2"/>
              <a:buChar char="§"/>
            </a:pPr>
            <a:r>
              <a:rPr lang="en-IN" sz="2200" dirty="0">
                <a:solidFill>
                  <a:schemeClr val="bg2">
                    <a:lumMod val="25000"/>
                  </a:schemeClr>
                </a:solidFill>
              </a:rPr>
              <a:t>Snapshots can be used to create new volumes, increase the size of the volumes or replicate data across Availability Zones</a:t>
            </a:r>
          </a:p>
          <a:p>
            <a:pPr>
              <a:buFont typeface="Wingdings" pitchFamily="2" charset="2"/>
              <a:buChar char="§"/>
            </a:pPr>
            <a:r>
              <a:rPr lang="en-IN" sz="2200" dirty="0">
                <a:solidFill>
                  <a:schemeClr val="bg2">
                    <a:lumMod val="25000"/>
                  </a:schemeClr>
                </a:solidFill>
              </a:rPr>
              <a:t>Snapshots are incremental backups and store only the data that was changed from the time the last snapshot was taken.</a:t>
            </a:r>
          </a:p>
          <a:p>
            <a:pPr>
              <a:buFont typeface="Wingdings" pitchFamily="2" charset="2"/>
              <a:buChar char="§"/>
            </a:pPr>
            <a:r>
              <a:rPr lang="en-IN" sz="2200" dirty="0">
                <a:solidFill>
                  <a:schemeClr val="bg2">
                    <a:lumMod val="25000"/>
                  </a:schemeClr>
                </a:solidFill>
              </a:rPr>
              <a:t>Snapshots size can probably be smaller then the volume size as the data is compressed before being saved to S3</a:t>
            </a:r>
          </a:p>
          <a:p>
            <a:pPr>
              <a:buFont typeface="Wingdings" pitchFamily="2" charset="2"/>
              <a:buChar char="§"/>
            </a:pPr>
            <a:r>
              <a:rPr lang="en-IN" sz="2200" dirty="0">
                <a:solidFill>
                  <a:schemeClr val="bg2">
                    <a:lumMod val="25000"/>
                  </a:schemeClr>
                </a:solidFill>
              </a:rPr>
              <a:t>Even though snapshots are saved incrementally, the snapshot deletion process is designed so that you need to retain only the most recent snapshot in order to restore the volume</a:t>
            </a:r>
            <a:r>
              <a:rPr lang="en-IN" sz="2800" dirty="0"/>
              <a:t>.</a:t>
            </a:r>
            <a:endParaRPr lang="en-US" sz="2800" dirty="0"/>
          </a:p>
        </p:txBody>
      </p:sp>
    </p:spTree>
    <p:extLst>
      <p:ext uri="{BB962C8B-B14F-4D97-AF65-F5344CB8AC3E}">
        <p14:creationId xmlns:p14="http://schemas.microsoft.com/office/powerpoint/2010/main" val="337241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85800"/>
          </a:xfrm>
        </p:spPr>
        <p:txBody>
          <a:bodyPr>
            <a:normAutofit/>
          </a:bodyPr>
          <a:lstStyle/>
          <a:p>
            <a:pPr algn="l"/>
            <a:r>
              <a:rPr lang="en-US" sz="2400" dirty="0" smtClean="0"/>
              <a:t>EBS Types:-</a:t>
            </a:r>
            <a:endParaRPr lang="en-US" sz="2400" dirty="0"/>
          </a:p>
        </p:txBody>
      </p:sp>
      <p:sp>
        <p:nvSpPr>
          <p:cNvPr id="3" name="Content Placeholder 2"/>
          <p:cNvSpPr>
            <a:spLocks noGrp="1"/>
          </p:cNvSpPr>
          <p:nvPr>
            <p:ph idx="1"/>
          </p:nvPr>
        </p:nvSpPr>
        <p:spPr>
          <a:xfrm>
            <a:off x="304800" y="685800"/>
            <a:ext cx="8382000" cy="5440363"/>
          </a:xfrm>
        </p:spPr>
        <p:txBody>
          <a:bodyPr>
            <a:normAutofit/>
          </a:bodyPr>
          <a:lstStyle/>
          <a:p>
            <a:pPr marL="0" indent="0">
              <a:buNone/>
            </a:pPr>
            <a:r>
              <a:rPr lang="en-IN" sz="2000" dirty="0"/>
              <a:t>AWS provides the following EBS volume types, which differ in performance characteristics and price which can be tailored for storage performance and cost to the needs of the applications:</a:t>
            </a:r>
          </a:p>
          <a:p>
            <a:pPr marL="514350" indent="-514350">
              <a:buFont typeface="+mj-lt"/>
              <a:buAutoNum type="romanUcPeriod"/>
            </a:pPr>
            <a:r>
              <a:rPr lang="en-IN" sz="2000" dirty="0"/>
              <a:t>General Purpose SSD Volumes (gp2)</a:t>
            </a:r>
          </a:p>
          <a:p>
            <a:pPr marL="514350" indent="-514350">
              <a:buFont typeface="+mj-lt"/>
              <a:buAutoNum type="romanUcPeriod"/>
            </a:pPr>
            <a:r>
              <a:rPr lang="en-IN" sz="2000" dirty="0"/>
              <a:t>Provisioned IOPS SSD Volumes (io1)</a:t>
            </a:r>
          </a:p>
          <a:p>
            <a:pPr marL="514350" indent="-514350">
              <a:buFont typeface="+mj-lt"/>
              <a:buAutoNum type="romanUcPeriod"/>
            </a:pPr>
            <a:r>
              <a:rPr lang="en-IN" sz="2000" dirty="0"/>
              <a:t>Magnetic Volumes (standard)</a:t>
            </a:r>
            <a:endParaRPr lang="en-US" sz="2000" dirty="0"/>
          </a:p>
        </p:txBody>
      </p:sp>
    </p:spTree>
    <p:extLst>
      <p:ext uri="{BB962C8B-B14F-4D97-AF65-F5344CB8AC3E}">
        <p14:creationId xmlns:p14="http://schemas.microsoft.com/office/powerpoint/2010/main" val="2537349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2243</TotalTime>
  <Words>2869</Words>
  <Application>Microsoft Office PowerPoint</Application>
  <PresentationFormat>On-screen Show (4:3)</PresentationFormat>
  <Paragraphs>178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Placement Groups:</vt:lpstr>
      <vt:lpstr>PowerPoint Presentation</vt:lpstr>
      <vt:lpstr>PowerPoint Presentation</vt:lpstr>
      <vt:lpstr>PowerPoint Presentation</vt:lpstr>
      <vt:lpstr>PowerPoint Presentation</vt:lpstr>
      <vt:lpstr>PowerPoint Presentation</vt:lpstr>
      <vt:lpstr>Benefits:-</vt:lpstr>
      <vt:lpstr>PowerPoint Presentation</vt:lpstr>
      <vt:lpstr>EBS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PlacementGroups:</dc:title>
  <dc:creator>praveen naidu</dc:creator>
  <cp:lastModifiedBy>praveen naidu</cp:lastModifiedBy>
  <cp:revision>23</cp:revision>
  <dcterms:created xsi:type="dcterms:W3CDTF">2006-08-16T00:00:00Z</dcterms:created>
  <dcterms:modified xsi:type="dcterms:W3CDTF">2018-02-26T14:47:53Z</dcterms:modified>
</cp:coreProperties>
</file>