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Yeseva One" charset="1" panose="00000500000000000000"/>
      <p:regular r:id="rId17"/>
    </p:embeddedFont>
    <p:embeddedFont>
      <p:font typeface="Kollektif" charset="1" panose="020B0604020101010102"/>
      <p:regular r:id="rId18"/>
    </p:embeddedFont>
    <p:embeddedFont>
      <p:font typeface="Kollektif Bold" charset="1" panose="020B0604020101010102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38.png" Type="http://schemas.openxmlformats.org/officeDocument/2006/relationships/image"/><Relationship Id="rId4" Target="../media/image39.svg" Type="http://schemas.openxmlformats.org/officeDocument/2006/relationships/image"/><Relationship Id="rId5" Target="../media/image4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41.png" Type="http://schemas.openxmlformats.org/officeDocument/2006/relationships/image"/><Relationship Id="rId6" Target="../media/image4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8.png" Type="http://schemas.openxmlformats.org/officeDocument/2006/relationships/image"/><Relationship Id="rId4" Target="../media/image19.svg" Type="http://schemas.openxmlformats.org/officeDocument/2006/relationships/image"/><Relationship Id="rId5" Target="../media/image20.png" Type="http://schemas.openxmlformats.org/officeDocument/2006/relationships/image"/><Relationship Id="rId6" Target="../media/image21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22.png" Type="http://schemas.openxmlformats.org/officeDocument/2006/relationships/image"/><Relationship Id="rId6" Target="../media/image23.sv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26.png" Type="http://schemas.openxmlformats.org/officeDocument/2006/relationships/image"/><Relationship Id="rId6" Target="../media/image27.svg" Type="http://schemas.openxmlformats.org/officeDocument/2006/relationships/image"/><Relationship Id="rId7" Target="../media/image28.png" Type="http://schemas.openxmlformats.org/officeDocument/2006/relationships/image"/><Relationship Id="rId8" Target="../media/image2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30.png" Type="http://schemas.openxmlformats.org/officeDocument/2006/relationships/image"/><Relationship Id="rId4" Target="../media/image31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3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33.png" Type="http://schemas.openxmlformats.org/officeDocument/2006/relationships/image"/><Relationship Id="rId6" Target="../media/image34.svg" Type="http://schemas.openxmlformats.org/officeDocument/2006/relationships/image"/><Relationship Id="rId7" Target="../media/image3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36.png" Type="http://schemas.openxmlformats.org/officeDocument/2006/relationships/image"/><Relationship Id="rId4" Target="../media/image37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-48" b="-3897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230184" y="4845467"/>
            <a:ext cx="7351517" cy="6161908"/>
          </a:xfrm>
          <a:custGeom>
            <a:avLst/>
            <a:gdLst/>
            <a:ahLst/>
            <a:cxnLst/>
            <a:rect r="r" b="b" t="t" l="l"/>
            <a:pathLst>
              <a:path h="6161908" w="7351517">
                <a:moveTo>
                  <a:pt x="0" y="0"/>
                </a:moveTo>
                <a:lnTo>
                  <a:pt x="7351517" y="0"/>
                </a:lnTo>
                <a:lnTo>
                  <a:pt x="7351517" y="6161908"/>
                </a:lnTo>
                <a:lnTo>
                  <a:pt x="0" y="61619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074014" y="2688054"/>
            <a:ext cx="10726808" cy="429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6500">
                <a:solidFill>
                  <a:srgbClr val="FFFFFF"/>
                </a:solidFill>
                <a:latin typeface="Yeseva One"/>
                <a:ea typeface="Yeseva One"/>
                <a:cs typeface="Yeseva One"/>
                <a:sym typeface="Yeseva One"/>
              </a:rPr>
              <a:t>Movie Recommendation System – Data Analysis for RSVP Movies</a:t>
            </a:r>
          </a:p>
          <a:p>
            <a:pPr algn="ctr" marL="0" indent="0" lvl="0">
              <a:lnSpc>
                <a:spcPts val="10320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true" flipV="false" rot="1057904">
            <a:off x="13907800" y="625481"/>
            <a:ext cx="4971166" cy="4350613"/>
          </a:xfrm>
          <a:custGeom>
            <a:avLst/>
            <a:gdLst/>
            <a:ahLst/>
            <a:cxnLst/>
            <a:rect r="r" b="b" t="t" l="l"/>
            <a:pathLst>
              <a:path h="4350613" w="4971166">
                <a:moveTo>
                  <a:pt x="4971166" y="0"/>
                </a:moveTo>
                <a:lnTo>
                  <a:pt x="0" y="0"/>
                </a:lnTo>
                <a:lnTo>
                  <a:pt x="0" y="4350614"/>
                </a:lnTo>
                <a:lnTo>
                  <a:pt x="4971166" y="4350614"/>
                </a:lnTo>
                <a:lnTo>
                  <a:pt x="4971166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-10800000">
            <a:off x="13147387" y="9258300"/>
            <a:ext cx="10287000" cy="4881649"/>
          </a:xfrm>
          <a:custGeom>
            <a:avLst/>
            <a:gdLst/>
            <a:ahLst/>
            <a:cxnLst/>
            <a:rect r="r" b="b" t="t" l="l"/>
            <a:pathLst>
              <a:path h="4881649" w="10287000">
                <a:moveTo>
                  <a:pt x="0" y="4881649"/>
                </a:moveTo>
                <a:lnTo>
                  <a:pt x="10287000" y="4881649"/>
                </a:lnTo>
                <a:lnTo>
                  <a:pt x="10287000" y="0"/>
                </a:lnTo>
                <a:lnTo>
                  <a:pt x="0" y="0"/>
                </a:lnTo>
                <a:lnTo>
                  <a:pt x="0" y="4881649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12115800" y="9456167"/>
            <a:ext cx="574387" cy="574387"/>
          </a:xfrm>
          <a:custGeom>
            <a:avLst/>
            <a:gdLst/>
            <a:ahLst/>
            <a:cxnLst/>
            <a:rect r="r" b="b" t="t" l="l"/>
            <a:pathLst>
              <a:path h="574387" w="574387">
                <a:moveTo>
                  <a:pt x="0" y="0"/>
                </a:moveTo>
                <a:lnTo>
                  <a:pt x="574387" y="0"/>
                </a:lnTo>
                <a:lnTo>
                  <a:pt x="574387" y="574387"/>
                </a:lnTo>
                <a:lnTo>
                  <a:pt x="0" y="57438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5400000">
            <a:off x="11084213" y="9456167"/>
            <a:ext cx="574387" cy="574387"/>
          </a:xfrm>
          <a:custGeom>
            <a:avLst/>
            <a:gdLst/>
            <a:ahLst/>
            <a:cxnLst/>
            <a:rect r="r" b="b" t="t" l="l"/>
            <a:pathLst>
              <a:path h="574387" w="574387">
                <a:moveTo>
                  <a:pt x="0" y="0"/>
                </a:moveTo>
                <a:lnTo>
                  <a:pt x="574387" y="0"/>
                </a:lnTo>
                <a:lnTo>
                  <a:pt x="574387" y="574387"/>
                </a:lnTo>
                <a:lnTo>
                  <a:pt x="0" y="57438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true" rot="0">
            <a:off x="-4910060" y="-3852949"/>
            <a:ext cx="10287000" cy="4881649"/>
          </a:xfrm>
          <a:custGeom>
            <a:avLst/>
            <a:gdLst/>
            <a:ahLst/>
            <a:cxnLst/>
            <a:rect r="r" b="b" t="t" l="l"/>
            <a:pathLst>
              <a:path h="4881649" w="10287000">
                <a:moveTo>
                  <a:pt x="0" y="4881649"/>
                </a:moveTo>
                <a:lnTo>
                  <a:pt x="10287000" y="4881649"/>
                </a:lnTo>
                <a:lnTo>
                  <a:pt x="10287000" y="0"/>
                </a:lnTo>
                <a:lnTo>
                  <a:pt x="0" y="0"/>
                </a:lnTo>
                <a:lnTo>
                  <a:pt x="0" y="4881649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5400000">
            <a:off x="5834140" y="256446"/>
            <a:ext cx="574387" cy="574387"/>
          </a:xfrm>
          <a:custGeom>
            <a:avLst/>
            <a:gdLst/>
            <a:ahLst/>
            <a:cxnLst/>
            <a:rect r="r" b="b" t="t" l="l"/>
            <a:pathLst>
              <a:path h="574387" w="574387">
                <a:moveTo>
                  <a:pt x="0" y="0"/>
                </a:moveTo>
                <a:lnTo>
                  <a:pt x="574386" y="0"/>
                </a:lnTo>
                <a:lnTo>
                  <a:pt x="574386" y="574387"/>
                </a:lnTo>
                <a:lnTo>
                  <a:pt x="0" y="57438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5400000">
            <a:off x="6865726" y="256446"/>
            <a:ext cx="574387" cy="574387"/>
          </a:xfrm>
          <a:custGeom>
            <a:avLst/>
            <a:gdLst/>
            <a:ahLst/>
            <a:cxnLst/>
            <a:rect r="r" b="b" t="t" l="l"/>
            <a:pathLst>
              <a:path h="574387" w="574387">
                <a:moveTo>
                  <a:pt x="0" y="0"/>
                </a:moveTo>
                <a:lnTo>
                  <a:pt x="574387" y="0"/>
                </a:lnTo>
                <a:lnTo>
                  <a:pt x="574387" y="574387"/>
                </a:lnTo>
                <a:lnTo>
                  <a:pt x="0" y="57438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074014" y="5962794"/>
            <a:ext cx="10726808" cy="826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24"/>
              </a:lnSpc>
              <a:spcBef>
                <a:spcPct val="0"/>
              </a:spcBef>
            </a:pPr>
            <a:r>
              <a:rPr lang="en-US" sz="4549">
                <a:solidFill>
                  <a:srgbClr val="C5E5E0"/>
                </a:solidFill>
                <a:latin typeface="Kollektif"/>
                <a:ea typeface="Kollektif"/>
                <a:cs typeface="Kollektif"/>
                <a:sym typeface="Kollektif"/>
              </a:rPr>
              <a:t>by praveen yarramalla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-48" b="-3897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40427" y="1019175"/>
            <a:ext cx="10507054" cy="21153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05"/>
              </a:lnSpc>
            </a:pPr>
            <a:r>
              <a:rPr lang="en-US" sz="6920">
                <a:solidFill>
                  <a:srgbClr val="174076"/>
                </a:solidFill>
                <a:latin typeface="Yeseva One"/>
                <a:ea typeface="Yeseva One"/>
                <a:cs typeface="Yeseva One"/>
                <a:sym typeface="Yeseva One"/>
              </a:rPr>
              <a:t>Language Distribution:</a:t>
            </a:r>
          </a:p>
          <a:p>
            <a:pPr algn="l" marL="0" indent="0" lvl="0">
              <a:lnSpc>
                <a:spcPts val="8305"/>
              </a:lnSpc>
              <a:spcBef>
                <a:spcPct val="0"/>
              </a:spcBef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340427" y="2461896"/>
            <a:ext cx="10930749" cy="4273182"/>
            <a:chOff x="0" y="0"/>
            <a:chExt cx="9942966" cy="388702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942967" cy="3887026"/>
            </a:xfrm>
            <a:custGeom>
              <a:avLst/>
              <a:gdLst/>
              <a:ahLst/>
              <a:cxnLst/>
              <a:rect r="r" b="b" t="t" l="l"/>
              <a:pathLst>
                <a:path h="3887026" w="9942967">
                  <a:moveTo>
                    <a:pt x="9818506" y="3887026"/>
                  </a:moveTo>
                  <a:lnTo>
                    <a:pt x="124460" y="3887026"/>
                  </a:lnTo>
                  <a:cubicBezTo>
                    <a:pt x="55880" y="3887026"/>
                    <a:pt x="0" y="3831146"/>
                    <a:pt x="0" y="376256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818506" y="0"/>
                  </a:lnTo>
                  <a:cubicBezTo>
                    <a:pt x="9887086" y="0"/>
                    <a:pt x="9942967" y="55880"/>
                    <a:pt x="9942967" y="124460"/>
                  </a:cubicBezTo>
                  <a:lnTo>
                    <a:pt x="9942967" y="3762566"/>
                  </a:lnTo>
                  <a:cubicBezTo>
                    <a:pt x="9942967" y="3831146"/>
                    <a:pt x="9887086" y="3887026"/>
                    <a:pt x="9818506" y="388702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-2052242">
            <a:off x="13171924" y="5538773"/>
            <a:ext cx="5842399" cy="4387665"/>
          </a:xfrm>
          <a:custGeom>
            <a:avLst/>
            <a:gdLst/>
            <a:ahLst/>
            <a:cxnLst/>
            <a:rect r="r" b="b" t="t" l="l"/>
            <a:pathLst>
              <a:path h="4387665" w="5842399">
                <a:moveTo>
                  <a:pt x="0" y="0"/>
                </a:moveTo>
                <a:lnTo>
                  <a:pt x="5842399" y="0"/>
                </a:lnTo>
                <a:lnTo>
                  <a:pt x="5842399" y="4387665"/>
                </a:lnTo>
                <a:lnTo>
                  <a:pt x="0" y="43876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1885362">
            <a:off x="13851576" y="208660"/>
            <a:ext cx="4251926" cy="3193213"/>
          </a:xfrm>
          <a:custGeom>
            <a:avLst/>
            <a:gdLst/>
            <a:ahLst/>
            <a:cxnLst/>
            <a:rect r="r" b="b" t="t" l="l"/>
            <a:pathLst>
              <a:path h="3193213" w="4251926">
                <a:moveTo>
                  <a:pt x="4251926" y="0"/>
                </a:moveTo>
                <a:lnTo>
                  <a:pt x="0" y="0"/>
                </a:lnTo>
                <a:lnTo>
                  <a:pt x="0" y="3193213"/>
                </a:lnTo>
                <a:lnTo>
                  <a:pt x="4251926" y="3193213"/>
                </a:lnTo>
                <a:lnTo>
                  <a:pt x="4251926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18819" y="6923723"/>
            <a:ext cx="10173965" cy="2731126"/>
          </a:xfrm>
          <a:custGeom>
            <a:avLst/>
            <a:gdLst/>
            <a:ahLst/>
            <a:cxnLst/>
            <a:rect r="r" b="b" t="t" l="l"/>
            <a:pathLst>
              <a:path h="2731126" w="10173965">
                <a:moveTo>
                  <a:pt x="0" y="0"/>
                </a:moveTo>
                <a:lnTo>
                  <a:pt x="10173965" y="0"/>
                </a:lnTo>
                <a:lnTo>
                  <a:pt x="10173965" y="2731125"/>
                </a:lnTo>
                <a:lnTo>
                  <a:pt x="0" y="27311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340427" y="3277552"/>
            <a:ext cx="9934943" cy="3646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209039" indent="-403013" lvl="2">
              <a:lnSpc>
                <a:spcPts val="4199"/>
              </a:lnSpc>
              <a:buFont typeface="Arial"/>
              <a:buChar char="⚬"/>
            </a:pP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An analysis of the languages field highlights the importance of multilingual releases or subtitling to reac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h global audiences.</a:t>
            </a:r>
          </a:p>
          <a:p>
            <a:pPr algn="l" marL="1209039" indent="-403013" lvl="2">
              <a:lnSpc>
                <a:spcPts val="4199"/>
              </a:lnSpc>
              <a:buFont typeface="Arial"/>
              <a:buChar char="⚬"/>
            </a:pP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Key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 Insig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ht: Offering movies in multiple languages increases their accessibility and can significantly boost internati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onal appeal.</a:t>
            </a:r>
          </a:p>
          <a:p>
            <a:pPr algn="l">
              <a:lnSpc>
                <a:spcPts val="4199"/>
              </a:lnSpc>
            </a:pPr>
          </a:p>
        </p:txBody>
      </p:sp>
    </p:spTree>
  </p:cSld>
  <p:clrMapOvr>
    <a:masterClrMapping/>
  </p:clrMapOvr>
  <p:transition spd="fast">
    <p:push dir="l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-48" b="-3897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327835" y="2493415"/>
            <a:ext cx="7422123" cy="3294405"/>
            <a:chOff x="0" y="0"/>
            <a:chExt cx="7828070" cy="347459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828069" cy="3474590"/>
            </a:xfrm>
            <a:custGeom>
              <a:avLst/>
              <a:gdLst/>
              <a:ahLst/>
              <a:cxnLst/>
              <a:rect r="r" b="b" t="t" l="l"/>
              <a:pathLst>
                <a:path h="3474590" w="7828069">
                  <a:moveTo>
                    <a:pt x="7703610" y="3474590"/>
                  </a:moveTo>
                  <a:lnTo>
                    <a:pt x="124460" y="3474590"/>
                  </a:lnTo>
                  <a:cubicBezTo>
                    <a:pt x="55880" y="3474590"/>
                    <a:pt x="0" y="3418710"/>
                    <a:pt x="0" y="33501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703610" y="0"/>
                  </a:lnTo>
                  <a:cubicBezTo>
                    <a:pt x="7772190" y="0"/>
                    <a:pt x="7828069" y="55880"/>
                    <a:pt x="7828069" y="124460"/>
                  </a:cubicBezTo>
                  <a:lnTo>
                    <a:pt x="7828069" y="3350130"/>
                  </a:lnTo>
                  <a:cubicBezTo>
                    <a:pt x="7828069" y="3418710"/>
                    <a:pt x="7772190" y="3474590"/>
                    <a:pt x="7703610" y="3474590"/>
                  </a:cubicBezTo>
                  <a:close/>
                </a:path>
              </a:pathLst>
            </a:custGeom>
            <a:solidFill>
              <a:srgbClr val="C5E5DE"/>
            </a:solidFill>
          </p:spPr>
        </p:sp>
      </p:grpSp>
      <p:sp>
        <p:nvSpPr>
          <p:cNvPr name="Freeform 5" id="5"/>
          <p:cNvSpPr/>
          <p:nvPr/>
        </p:nvSpPr>
        <p:spPr>
          <a:xfrm flipH="true" flipV="false" rot="-9019887">
            <a:off x="-3834094" y="6405166"/>
            <a:ext cx="12155110" cy="5768152"/>
          </a:xfrm>
          <a:custGeom>
            <a:avLst/>
            <a:gdLst/>
            <a:ahLst/>
            <a:cxnLst/>
            <a:rect r="r" b="b" t="t" l="l"/>
            <a:pathLst>
              <a:path h="5768152" w="12155110">
                <a:moveTo>
                  <a:pt x="12155110" y="0"/>
                </a:moveTo>
                <a:lnTo>
                  <a:pt x="0" y="0"/>
                </a:lnTo>
                <a:lnTo>
                  <a:pt x="0" y="5768152"/>
                </a:lnTo>
                <a:lnTo>
                  <a:pt x="12155110" y="5768152"/>
                </a:lnTo>
                <a:lnTo>
                  <a:pt x="1215511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457642" y="3679954"/>
            <a:ext cx="7292316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640"/>
              </a:lnSpc>
              <a:spcBef>
                <a:spcPct val="0"/>
              </a:spcBef>
            </a:pPr>
            <a:r>
              <a:rPr lang="en-US" sz="7200" spc="-144">
                <a:solidFill>
                  <a:srgbClr val="174076"/>
                </a:solidFill>
                <a:latin typeface="Yeseva One"/>
                <a:ea typeface="Yeseva One"/>
                <a:cs typeface="Yeseva One"/>
                <a:sym typeface="Yeseva One"/>
              </a:rPr>
              <a:t>Thank you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028700" y="3924308"/>
            <a:ext cx="5712533" cy="5333992"/>
          </a:xfrm>
          <a:custGeom>
            <a:avLst/>
            <a:gdLst/>
            <a:ahLst/>
            <a:cxnLst/>
            <a:rect r="r" b="b" t="t" l="l"/>
            <a:pathLst>
              <a:path h="5333992" w="5712533">
                <a:moveTo>
                  <a:pt x="0" y="0"/>
                </a:moveTo>
                <a:lnTo>
                  <a:pt x="5712533" y="0"/>
                </a:lnTo>
                <a:lnTo>
                  <a:pt x="5712533" y="5333992"/>
                </a:lnTo>
                <a:lnTo>
                  <a:pt x="0" y="53339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push dir="l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-48" b="-3897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128749" y="2534005"/>
            <a:ext cx="10863257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640"/>
              </a:lnSpc>
              <a:spcBef>
                <a:spcPct val="0"/>
              </a:spcBef>
            </a:pPr>
            <a:r>
              <a:rPr lang="en-US" sz="7200">
                <a:solidFill>
                  <a:srgbClr val="174076"/>
                </a:solidFill>
                <a:latin typeface="Yeseva One"/>
                <a:ea typeface="Yeseva One"/>
                <a:cs typeface="Yeseva One"/>
                <a:sym typeface="Yeseva One"/>
              </a:rPr>
              <a:t>Problem Statement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569088" y="4518699"/>
            <a:ext cx="14693683" cy="3540457"/>
            <a:chOff x="0" y="0"/>
            <a:chExt cx="13365854" cy="322051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365854" cy="3220516"/>
            </a:xfrm>
            <a:custGeom>
              <a:avLst/>
              <a:gdLst/>
              <a:ahLst/>
              <a:cxnLst/>
              <a:rect r="r" b="b" t="t" l="l"/>
              <a:pathLst>
                <a:path h="3220516" w="13365854">
                  <a:moveTo>
                    <a:pt x="13241393" y="3220516"/>
                  </a:moveTo>
                  <a:lnTo>
                    <a:pt x="124460" y="3220516"/>
                  </a:lnTo>
                  <a:cubicBezTo>
                    <a:pt x="55880" y="3220516"/>
                    <a:pt x="0" y="3164636"/>
                    <a:pt x="0" y="309605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3241393" y="0"/>
                  </a:lnTo>
                  <a:cubicBezTo>
                    <a:pt x="13309974" y="0"/>
                    <a:pt x="13365854" y="55880"/>
                    <a:pt x="13365854" y="124460"/>
                  </a:cubicBezTo>
                  <a:lnTo>
                    <a:pt x="13365854" y="3096056"/>
                  </a:lnTo>
                  <a:cubicBezTo>
                    <a:pt x="13365854" y="3164636"/>
                    <a:pt x="13309974" y="3220516"/>
                    <a:pt x="13241393" y="322051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730269" y="4744544"/>
            <a:ext cx="14371319" cy="30495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24"/>
              </a:lnSpc>
            </a:pPr>
            <a:r>
              <a:rPr lang="en-US" sz="3096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RSVP Movies has provided data on past movie releases over the last three years to help guide their decision-making process for an upcoming movie release aimed at a global audience. The analysis of this dataset is critical to identify patterns, trends, and key factors that can influence the success of their new global movie.</a:t>
            </a:r>
          </a:p>
          <a:p>
            <a:pPr algn="ctr">
              <a:lnSpc>
                <a:spcPts val="4024"/>
              </a:lnSpc>
            </a:pPr>
          </a:p>
          <a:p>
            <a:pPr algn="ctr" marL="0" indent="0" lvl="0">
              <a:lnSpc>
                <a:spcPts val="4024"/>
              </a:lnSpc>
              <a:spcBef>
                <a:spcPct val="0"/>
              </a:spcBef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1303138">
            <a:off x="-939839" y="-644308"/>
            <a:ext cx="3937077" cy="4402831"/>
          </a:xfrm>
          <a:custGeom>
            <a:avLst/>
            <a:gdLst/>
            <a:ahLst/>
            <a:cxnLst/>
            <a:rect r="r" b="b" t="t" l="l"/>
            <a:pathLst>
              <a:path h="4402831" w="3937077">
                <a:moveTo>
                  <a:pt x="0" y="0"/>
                </a:moveTo>
                <a:lnTo>
                  <a:pt x="3937078" y="0"/>
                </a:lnTo>
                <a:lnTo>
                  <a:pt x="3937078" y="4402831"/>
                </a:lnTo>
                <a:lnTo>
                  <a:pt x="0" y="44028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-1342631">
            <a:off x="15051709" y="-203842"/>
            <a:ext cx="3937077" cy="4402831"/>
          </a:xfrm>
          <a:custGeom>
            <a:avLst/>
            <a:gdLst/>
            <a:ahLst/>
            <a:cxnLst/>
            <a:rect r="r" b="b" t="t" l="l"/>
            <a:pathLst>
              <a:path h="4402831" w="3937077">
                <a:moveTo>
                  <a:pt x="3937077" y="0"/>
                </a:moveTo>
                <a:lnTo>
                  <a:pt x="0" y="0"/>
                </a:lnTo>
                <a:lnTo>
                  <a:pt x="0" y="4402831"/>
                </a:lnTo>
                <a:lnTo>
                  <a:pt x="3937077" y="4402831"/>
                </a:lnTo>
                <a:lnTo>
                  <a:pt x="3937077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-48" b="-3897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2600604"/>
            <a:ext cx="11984419" cy="6321033"/>
            <a:chOff x="0" y="0"/>
            <a:chExt cx="3156390" cy="16647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156390" cy="1664799"/>
            </a:xfrm>
            <a:custGeom>
              <a:avLst/>
              <a:gdLst/>
              <a:ahLst/>
              <a:cxnLst/>
              <a:rect r="r" b="b" t="t" l="l"/>
              <a:pathLst>
                <a:path h="1664799" w="3156390">
                  <a:moveTo>
                    <a:pt x="0" y="0"/>
                  </a:moveTo>
                  <a:lnTo>
                    <a:pt x="3156390" y="0"/>
                  </a:lnTo>
                  <a:lnTo>
                    <a:pt x="3156390" y="1664799"/>
                  </a:lnTo>
                  <a:lnTo>
                    <a:pt x="0" y="1664799"/>
                  </a:lnTo>
                  <a:close/>
                </a:path>
              </a:pathLst>
            </a:custGeom>
            <a:solidFill>
              <a:srgbClr val="C5E5DE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3156390" cy="1731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1152525"/>
            <a:ext cx="11984419" cy="973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00"/>
              </a:lnSpc>
            </a:pPr>
            <a:r>
              <a:rPr lang="en-US" sz="7200">
                <a:solidFill>
                  <a:srgbClr val="174076"/>
                </a:solidFill>
                <a:latin typeface="Yeseva One"/>
                <a:ea typeface="Yeseva One"/>
                <a:cs typeface="Yeseva One"/>
                <a:sym typeface="Yeseva One"/>
              </a:rPr>
              <a:t>Analysis Agenda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207728"/>
            <a:ext cx="11815405" cy="4554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5763" indent="-432881" lvl="1">
              <a:lnSpc>
                <a:spcPts val="6015"/>
              </a:lnSpc>
              <a:buFont typeface="Arial"/>
              <a:buChar char="•"/>
            </a:pPr>
            <a:r>
              <a:rPr lang="en-US" sz="4010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In the analysis ,I worked with IMBD dataset to gain insights into Gross Income</a:t>
            </a:r>
            <a:r>
              <a:rPr lang="en-US" sz="4010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 Performance , duriation insight popular genre etc.. key factors that impact the movie recommendation , i used SQL to queru and analyze the data as well as answer specific question about the datset</a:t>
            </a:r>
            <a:r>
              <a:rPr lang="en-US" sz="4010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.</a:t>
            </a:r>
          </a:p>
        </p:txBody>
      </p:sp>
      <p:sp>
        <p:nvSpPr>
          <p:cNvPr name="Freeform 8" id="8"/>
          <p:cNvSpPr/>
          <p:nvPr/>
        </p:nvSpPr>
        <p:spPr>
          <a:xfrm flipH="true" flipV="false" rot="5400000">
            <a:off x="10893009" y="2746523"/>
            <a:ext cx="10287000" cy="4881649"/>
          </a:xfrm>
          <a:custGeom>
            <a:avLst/>
            <a:gdLst/>
            <a:ahLst/>
            <a:cxnLst/>
            <a:rect r="r" b="b" t="t" l="l"/>
            <a:pathLst>
              <a:path h="4881649" w="10287000">
                <a:moveTo>
                  <a:pt x="10287000" y="0"/>
                </a:moveTo>
                <a:lnTo>
                  <a:pt x="0" y="0"/>
                </a:lnTo>
                <a:lnTo>
                  <a:pt x="0" y="4881649"/>
                </a:lnTo>
                <a:lnTo>
                  <a:pt x="10287000" y="4881649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13772822" y="1028700"/>
            <a:ext cx="3486478" cy="8229600"/>
          </a:xfrm>
          <a:custGeom>
            <a:avLst/>
            <a:gdLst/>
            <a:ahLst/>
            <a:cxnLst/>
            <a:rect r="r" b="b" t="t" l="l"/>
            <a:pathLst>
              <a:path h="8229600" w="3486478">
                <a:moveTo>
                  <a:pt x="3486478" y="0"/>
                </a:moveTo>
                <a:lnTo>
                  <a:pt x="0" y="0"/>
                </a:lnTo>
                <a:lnTo>
                  <a:pt x="0" y="8229600"/>
                </a:lnTo>
                <a:lnTo>
                  <a:pt x="3486478" y="8229600"/>
                </a:lnTo>
                <a:lnTo>
                  <a:pt x="3486478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-48" b="-3897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081103" y="3502631"/>
            <a:ext cx="7322748" cy="973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4200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Problem Statement 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65286" y="3742615"/>
            <a:ext cx="771999" cy="771999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54946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778680" y="3713134"/>
            <a:ext cx="545211" cy="688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52"/>
              </a:lnSpc>
            </a:pPr>
            <a:r>
              <a:rPr lang="en-US" sz="3600">
                <a:solidFill>
                  <a:srgbClr val="FFFFFF"/>
                </a:solidFill>
                <a:latin typeface="Yeseva One"/>
                <a:ea typeface="Yeseva One"/>
                <a:cs typeface="Yeseva One"/>
                <a:sym typeface="Yeseva One"/>
              </a:rPr>
              <a:t>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081103" y="4784700"/>
            <a:ext cx="7322748" cy="973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8400"/>
              </a:lnSpc>
              <a:spcBef>
                <a:spcPct val="0"/>
              </a:spcBef>
            </a:pPr>
            <a:r>
              <a:rPr lang="en-US" sz="4200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Analysis agenda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665286" y="5022455"/>
            <a:ext cx="771999" cy="771999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54946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778680" y="4992974"/>
            <a:ext cx="545211" cy="688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5652"/>
              </a:lnSpc>
              <a:spcBef>
                <a:spcPct val="0"/>
              </a:spcBef>
            </a:pPr>
            <a:r>
              <a:rPr lang="en-US" sz="3600" u="none">
                <a:solidFill>
                  <a:srgbClr val="FFFFFF"/>
                </a:solidFill>
                <a:latin typeface="Yeseva One"/>
                <a:ea typeface="Yeseva One"/>
                <a:cs typeface="Yeseva One"/>
                <a:sym typeface="Yeseva One"/>
              </a:rPr>
              <a:t>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081103" y="7348836"/>
            <a:ext cx="7322748" cy="973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8400"/>
              </a:lnSpc>
              <a:spcBef>
                <a:spcPct val="0"/>
              </a:spcBef>
            </a:pPr>
            <a:r>
              <a:rPr lang="en-US" sz="4200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Key findings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665286" y="7582136"/>
            <a:ext cx="771999" cy="771999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54946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778680" y="7552655"/>
            <a:ext cx="545211" cy="688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5652"/>
              </a:lnSpc>
              <a:spcBef>
                <a:spcPct val="0"/>
              </a:spcBef>
            </a:pPr>
            <a:r>
              <a:rPr lang="en-US" sz="3600" u="none">
                <a:solidFill>
                  <a:srgbClr val="FFFFFF"/>
                </a:solidFill>
                <a:latin typeface="Yeseva One"/>
                <a:ea typeface="Yeseva One"/>
                <a:cs typeface="Yeseva One"/>
                <a:sym typeface="Yeseva One"/>
              </a:rPr>
              <a:t>4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081103" y="6066768"/>
            <a:ext cx="7322748" cy="973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8400"/>
              </a:lnSpc>
              <a:spcBef>
                <a:spcPct val="0"/>
              </a:spcBef>
            </a:pPr>
            <a:r>
              <a:rPr lang="en-US" sz="4200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Data details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665286" y="6302296"/>
            <a:ext cx="771999" cy="771999"/>
            <a:chOff x="0" y="0"/>
            <a:chExt cx="6350000" cy="6350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54946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778680" y="6272815"/>
            <a:ext cx="545211" cy="688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5652"/>
              </a:lnSpc>
              <a:spcBef>
                <a:spcPct val="0"/>
              </a:spcBef>
            </a:pPr>
            <a:r>
              <a:rPr lang="en-US" sz="3600" u="none">
                <a:solidFill>
                  <a:srgbClr val="FFFFFF"/>
                </a:solidFill>
                <a:latin typeface="Yeseva One"/>
                <a:ea typeface="Yeseva One"/>
                <a:cs typeface="Yeseva One"/>
                <a:sym typeface="Yeseva One"/>
              </a:rPr>
              <a:t>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665286" y="1923340"/>
            <a:ext cx="8273290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40"/>
              </a:lnSpc>
              <a:spcBef>
                <a:spcPct val="0"/>
              </a:spcBef>
            </a:pPr>
            <a:r>
              <a:rPr lang="en-US" sz="7200">
                <a:solidFill>
                  <a:srgbClr val="174076"/>
                </a:solidFill>
                <a:latin typeface="Yeseva One"/>
                <a:ea typeface="Yeseva One"/>
                <a:cs typeface="Yeseva One"/>
                <a:sym typeface="Yeseva One"/>
              </a:rPr>
              <a:t>Contents</a:t>
            </a:r>
          </a:p>
        </p:txBody>
      </p:sp>
      <p:sp>
        <p:nvSpPr>
          <p:cNvPr name="Freeform 20" id="20"/>
          <p:cNvSpPr/>
          <p:nvPr/>
        </p:nvSpPr>
        <p:spPr>
          <a:xfrm flipH="true" flipV="false" rot="7966260">
            <a:off x="9058963" y="4099497"/>
            <a:ext cx="15296673" cy="7258967"/>
          </a:xfrm>
          <a:custGeom>
            <a:avLst/>
            <a:gdLst/>
            <a:ahLst/>
            <a:cxnLst/>
            <a:rect r="r" b="b" t="t" l="l"/>
            <a:pathLst>
              <a:path h="7258967" w="15296673">
                <a:moveTo>
                  <a:pt x="15296673" y="0"/>
                </a:moveTo>
                <a:lnTo>
                  <a:pt x="0" y="0"/>
                </a:lnTo>
                <a:lnTo>
                  <a:pt x="0" y="7258967"/>
                </a:lnTo>
                <a:lnTo>
                  <a:pt x="15296673" y="7258967"/>
                </a:lnTo>
                <a:lnTo>
                  <a:pt x="1529667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1173691" y="1054499"/>
            <a:ext cx="6733309" cy="8229600"/>
          </a:xfrm>
          <a:custGeom>
            <a:avLst/>
            <a:gdLst/>
            <a:ahLst/>
            <a:cxnLst/>
            <a:rect r="r" b="b" t="t" l="l"/>
            <a:pathLst>
              <a:path h="8229600" w="6733309">
                <a:moveTo>
                  <a:pt x="0" y="0"/>
                </a:moveTo>
                <a:lnTo>
                  <a:pt x="6733309" y="0"/>
                </a:lnTo>
                <a:lnTo>
                  <a:pt x="6733309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-48" b="-3897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468880"/>
            <a:ext cx="11308982" cy="7313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The da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ta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s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e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t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cont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a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i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n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s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 t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h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e fo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ll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o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wing tables:</a:t>
            </a:r>
          </a:p>
          <a:p>
            <a:pPr algn="l" marL="604519" indent="-302260" lvl="1">
              <a:lnSpc>
                <a:spcPts val="4199"/>
              </a:lnSpc>
              <a:buAutoNum type="arabicPeriod" startAt="1"/>
            </a:pP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movie – Contains details such as the title, release year, date published, duration, country, w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orldwide gross income, languages, and 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p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roducti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o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n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c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o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m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p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a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n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y.</a:t>
            </a:r>
          </a:p>
          <a:p>
            <a:pPr algn="l" marL="604519" indent="-302260" lvl="1">
              <a:lnSpc>
                <a:spcPts val="4199"/>
              </a:lnSpc>
              <a:buAutoNum type="arabicPeriod" startAt="1"/>
            </a:pP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nam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e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s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– Lik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e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ly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co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nt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ain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s 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information about actors, dire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ctors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, or other personnel 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in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volve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d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i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n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 the 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m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o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v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i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e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s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.</a:t>
            </a:r>
          </a:p>
          <a:p>
            <a:pPr algn="l" marL="604519" indent="-302260" lvl="1">
              <a:lnSpc>
                <a:spcPts val="4199"/>
              </a:lnSpc>
              <a:buAutoNum type="arabicPeriod" startAt="1"/>
            </a:pP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ra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tings – Contains user ratings and reviews of the movies.</a:t>
            </a:r>
          </a:p>
          <a:p>
            <a:pPr algn="l" marL="604519" indent="-302260" lvl="1">
              <a:lnSpc>
                <a:spcPts val="4199"/>
              </a:lnSpc>
              <a:buAutoNum type="arabicPeriod" startAt="1"/>
            </a:pP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role_mapping – Maps different personnel to the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ir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 roles in the movi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e 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p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r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oduc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tion 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pr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o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ce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ss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 (e.g., actors, directors).</a:t>
            </a:r>
          </a:p>
          <a:p>
            <a:pPr algn="l" marL="604519" indent="-302260" lvl="1">
              <a:lnSpc>
                <a:spcPts val="4199"/>
              </a:lnSpc>
              <a:buAutoNum type="arabicPeriod" startAt="1"/>
            </a:pP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genre – Contains information about the genres as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so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c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i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ated with the movies.</a:t>
            </a:r>
          </a:p>
          <a:p>
            <a:pPr algn="l" marL="604519" indent="-302260" lvl="1">
              <a:lnSpc>
                <a:spcPts val="4199"/>
              </a:lnSpc>
              <a:buAutoNum type="arabicPeriod" startAt="1"/>
            </a:pP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director_mapping – Contains mapping details for directors assigned to movies.</a:t>
            </a:r>
          </a:p>
          <a:p>
            <a:pPr algn="l">
              <a:lnSpc>
                <a:spcPts val="419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138196"/>
            <a:ext cx="11308982" cy="973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00"/>
              </a:lnSpc>
            </a:pPr>
            <a:r>
              <a:rPr lang="en-US" sz="7200">
                <a:solidFill>
                  <a:srgbClr val="174076"/>
                </a:solidFill>
                <a:latin typeface="Yeseva One"/>
                <a:ea typeface="Yeseva One"/>
                <a:cs typeface="Yeseva One"/>
                <a:sym typeface="Yeseva One"/>
              </a:rPr>
              <a:t>Data set Details</a:t>
            </a:r>
          </a:p>
        </p:txBody>
      </p:sp>
      <p:sp>
        <p:nvSpPr>
          <p:cNvPr name="Freeform 5" id="5"/>
          <p:cNvSpPr/>
          <p:nvPr/>
        </p:nvSpPr>
        <p:spPr>
          <a:xfrm flipH="true" flipV="false" rot="5400000">
            <a:off x="10531475" y="2580310"/>
            <a:ext cx="10942434" cy="5192682"/>
          </a:xfrm>
          <a:custGeom>
            <a:avLst/>
            <a:gdLst/>
            <a:ahLst/>
            <a:cxnLst/>
            <a:rect r="r" b="b" t="t" l="l"/>
            <a:pathLst>
              <a:path h="5192682" w="10942434">
                <a:moveTo>
                  <a:pt x="10942434" y="0"/>
                </a:moveTo>
                <a:lnTo>
                  <a:pt x="0" y="0"/>
                </a:lnTo>
                <a:lnTo>
                  <a:pt x="0" y="5192682"/>
                </a:lnTo>
                <a:lnTo>
                  <a:pt x="10942434" y="5192682"/>
                </a:lnTo>
                <a:lnTo>
                  <a:pt x="1094243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583519">
            <a:off x="11687962" y="3859759"/>
            <a:ext cx="7570635" cy="5606216"/>
          </a:xfrm>
          <a:custGeom>
            <a:avLst/>
            <a:gdLst/>
            <a:ahLst/>
            <a:cxnLst/>
            <a:rect r="r" b="b" t="t" l="l"/>
            <a:pathLst>
              <a:path h="5606216" w="7570635">
                <a:moveTo>
                  <a:pt x="0" y="0"/>
                </a:moveTo>
                <a:lnTo>
                  <a:pt x="7570635" y="0"/>
                </a:lnTo>
                <a:lnTo>
                  <a:pt x="7570635" y="5606216"/>
                </a:lnTo>
                <a:lnTo>
                  <a:pt x="0" y="560621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357744">
            <a:off x="13707483" y="411706"/>
            <a:ext cx="574387" cy="574387"/>
          </a:xfrm>
          <a:custGeom>
            <a:avLst/>
            <a:gdLst/>
            <a:ahLst/>
            <a:cxnLst/>
            <a:rect r="r" b="b" t="t" l="l"/>
            <a:pathLst>
              <a:path h="574387" w="574387">
                <a:moveTo>
                  <a:pt x="0" y="0"/>
                </a:moveTo>
                <a:lnTo>
                  <a:pt x="574387" y="0"/>
                </a:lnTo>
                <a:lnTo>
                  <a:pt x="574387" y="574387"/>
                </a:lnTo>
                <a:lnTo>
                  <a:pt x="0" y="57438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357744">
            <a:off x="13600326" y="1437712"/>
            <a:ext cx="574387" cy="574387"/>
          </a:xfrm>
          <a:custGeom>
            <a:avLst/>
            <a:gdLst/>
            <a:ahLst/>
            <a:cxnLst/>
            <a:rect r="r" b="b" t="t" l="l"/>
            <a:pathLst>
              <a:path h="574387" w="574387">
                <a:moveTo>
                  <a:pt x="0" y="0"/>
                </a:moveTo>
                <a:lnTo>
                  <a:pt x="574387" y="0"/>
                </a:lnTo>
                <a:lnTo>
                  <a:pt x="574387" y="574387"/>
                </a:lnTo>
                <a:lnTo>
                  <a:pt x="0" y="57438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-48" b="-38974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5400000">
            <a:off x="10499931" y="2456829"/>
            <a:ext cx="11062497" cy="5249658"/>
          </a:xfrm>
          <a:custGeom>
            <a:avLst/>
            <a:gdLst/>
            <a:ahLst/>
            <a:cxnLst/>
            <a:rect r="r" b="b" t="t" l="l"/>
            <a:pathLst>
              <a:path h="5249658" w="11062497">
                <a:moveTo>
                  <a:pt x="11062497" y="0"/>
                </a:moveTo>
                <a:lnTo>
                  <a:pt x="0" y="0"/>
                </a:lnTo>
                <a:lnTo>
                  <a:pt x="0" y="5249657"/>
                </a:lnTo>
                <a:lnTo>
                  <a:pt x="11062497" y="5249657"/>
                </a:lnTo>
                <a:lnTo>
                  <a:pt x="11062497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704259" y="5344431"/>
            <a:ext cx="5951750" cy="4359508"/>
          </a:xfrm>
          <a:custGeom>
            <a:avLst/>
            <a:gdLst/>
            <a:ahLst/>
            <a:cxnLst/>
            <a:rect r="r" b="b" t="t" l="l"/>
            <a:pathLst>
              <a:path h="4359508" w="5951750">
                <a:moveTo>
                  <a:pt x="0" y="0"/>
                </a:moveTo>
                <a:lnTo>
                  <a:pt x="5951750" y="0"/>
                </a:lnTo>
                <a:lnTo>
                  <a:pt x="5951750" y="4359508"/>
                </a:lnTo>
                <a:lnTo>
                  <a:pt x="0" y="435950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3707976" y="1028700"/>
            <a:ext cx="3944316" cy="2889113"/>
          </a:xfrm>
          <a:custGeom>
            <a:avLst/>
            <a:gdLst/>
            <a:ahLst/>
            <a:cxnLst/>
            <a:rect r="r" b="b" t="t" l="l"/>
            <a:pathLst>
              <a:path h="2889113" w="3944316">
                <a:moveTo>
                  <a:pt x="3944316" y="0"/>
                </a:moveTo>
                <a:lnTo>
                  <a:pt x="0" y="0"/>
                </a:lnTo>
                <a:lnTo>
                  <a:pt x="0" y="2889113"/>
                </a:lnTo>
                <a:lnTo>
                  <a:pt x="3944316" y="2889113"/>
                </a:lnTo>
                <a:lnTo>
                  <a:pt x="3944316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098964" y="5344431"/>
            <a:ext cx="3810300" cy="2007735"/>
          </a:xfrm>
          <a:custGeom>
            <a:avLst/>
            <a:gdLst/>
            <a:ahLst/>
            <a:cxnLst/>
            <a:rect r="r" b="b" t="t" l="l"/>
            <a:pathLst>
              <a:path h="2007735" w="3810300">
                <a:moveTo>
                  <a:pt x="0" y="0"/>
                </a:moveTo>
                <a:lnTo>
                  <a:pt x="3810299" y="0"/>
                </a:lnTo>
                <a:lnTo>
                  <a:pt x="3810299" y="2007735"/>
                </a:lnTo>
                <a:lnTo>
                  <a:pt x="0" y="200773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234545" y="5438940"/>
            <a:ext cx="4223537" cy="1913226"/>
          </a:xfrm>
          <a:custGeom>
            <a:avLst/>
            <a:gdLst/>
            <a:ahLst/>
            <a:cxnLst/>
            <a:rect r="r" b="b" t="t" l="l"/>
            <a:pathLst>
              <a:path h="1913226" w="4223537">
                <a:moveTo>
                  <a:pt x="0" y="0"/>
                </a:moveTo>
                <a:lnTo>
                  <a:pt x="4223538" y="0"/>
                </a:lnTo>
                <a:lnTo>
                  <a:pt x="4223538" y="1913226"/>
                </a:lnTo>
                <a:lnTo>
                  <a:pt x="0" y="191322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2635134"/>
            <a:ext cx="11296634" cy="3122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209039" indent="-403013" lvl="2">
              <a:lnSpc>
                <a:spcPts val="4199"/>
              </a:lnSpc>
              <a:buFont typeface="Arial"/>
              <a:buChar char="⚬"/>
            </a:pP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The SQL sc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ri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p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t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 analyzes movie releases by year to determin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e production trends.</a:t>
            </a:r>
          </a:p>
          <a:p>
            <a:pPr algn="l" marL="1209039" indent="-403013" lvl="2">
              <a:lnSpc>
                <a:spcPts val="4199"/>
              </a:lnSpc>
              <a:buFont typeface="Arial"/>
              <a:buChar char="⚬"/>
            </a:pPr>
            <a:r>
              <a:rPr lang="en-US" b="true" sz="2799">
                <a:solidFill>
                  <a:srgbClr val="174076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Key Insight: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 The frequency of movie releases fluctuates, possib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l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y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 due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 to mark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e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t c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onditi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o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n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s or other external factors, helping ident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ify op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ti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mal release times.</a:t>
            </a:r>
          </a:p>
          <a:p>
            <a:pPr algn="l">
              <a:lnSpc>
                <a:spcPts val="419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592056" y="342034"/>
            <a:ext cx="12169921" cy="25927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</a:p>
          <a:p>
            <a:pPr algn="ctr">
              <a:lnSpc>
                <a:spcPts val="5600"/>
              </a:lnSpc>
            </a:pPr>
            <a:r>
              <a:rPr lang="en-US" sz="5600">
                <a:solidFill>
                  <a:srgbClr val="174076"/>
                </a:solidFill>
                <a:latin typeface="Yeseva One"/>
                <a:ea typeface="Yeseva One"/>
                <a:cs typeface="Yeseva One"/>
                <a:sym typeface="Yeseva One"/>
              </a:rPr>
              <a:t>Ye</a:t>
            </a:r>
            <a:r>
              <a:rPr lang="en-US" sz="5600">
                <a:solidFill>
                  <a:srgbClr val="174076"/>
                </a:solidFill>
                <a:latin typeface="Yeseva One"/>
                <a:ea typeface="Yeseva One"/>
                <a:cs typeface="Yeseva One"/>
                <a:sym typeface="Yeseva One"/>
              </a:rPr>
              <a:t>arly Movie Release Trends:</a:t>
            </a:r>
          </a:p>
          <a:p>
            <a:pPr algn="l" marL="0" indent="0" lvl="0">
              <a:lnSpc>
                <a:spcPts val="7200"/>
              </a:lnSpc>
            </a:pPr>
          </a:p>
        </p:txBody>
      </p:sp>
    </p:spTree>
  </p:cSld>
  <p:clrMapOvr>
    <a:masterClrMapping/>
  </p:clrMapOvr>
  <p:transition spd="fast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-48" b="-3897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973026">
            <a:off x="13522247" y="5736928"/>
            <a:ext cx="3683451" cy="5139345"/>
          </a:xfrm>
          <a:custGeom>
            <a:avLst/>
            <a:gdLst/>
            <a:ahLst/>
            <a:cxnLst/>
            <a:rect r="r" b="b" t="t" l="l"/>
            <a:pathLst>
              <a:path h="5139345" w="3683451">
                <a:moveTo>
                  <a:pt x="0" y="0"/>
                </a:moveTo>
                <a:lnTo>
                  <a:pt x="3683451" y="0"/>
                </a:lnTo>
                <a:lnTo>
                  <a:pt x="3683451" y="5139345"/>
                </a:lnTo>
                <a:lnTo>
                  <a:pt x="0" y="51393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5400000">
            <a:off x="-6356144" y="9550812"/>
            <a:ext cx="21023623" cy="9976665"/>
          </a:xfrm>
          <a:custGeom>
            <a:avLst/>
            <a:gdLst/>
            <a:ahLst/>
            <a:cxnLst/>
            <a:rect r="r" b="b" t="t" l="l"/>
            <a:pathLst>
              <a:path h="9976665" w="21023623">
                <a:moveTo>
                  <a:pt x="21023623" y="9976665"/>
                </a:moveTo>
                <a:lnTo>
                  <a:pt x="0" y="9976665"/>
                </a:lnTo>
                <a:lnTo>
                  <a:pt x="0" y="0"/>
                </a:lnTo>
                <a:lnTo>
                  <a:pt x="21023623" y="0"/>
                </a:lnTo>
                <a:lnTo>
                  <a:pt x="21023623" y="9976665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-2700000">
            <a:off x="767687" y="-39014"/>
            <a:ext cx="3387772" cy="4726799"/>
          </a:xfrm>
          <a:custGeom>
            <a:avLst/>
            <a:gdLst/>
            <a:ahLst/>
            <a:cxnLst/>
            <a:rect r="r" b="b" t="t" l="l"/>
            <a:pathLst>
              <a:path h="4726799" w="3387772">
                <a:moveTo>
                  <a:pt x="3387772" y="0"/>
                </a:moveTo>
                <a:lnTo>
                  <a:pt x="0" y="0"/>
                </a:lnTo>
                <a:lnTo>
                  <a:pt x="0" y="4726799"/>
                </a:lnTo>
                <a:lnTo>
                  <a:pt x="3387772" y="4726799"/>
                </a:lnTo>
                <a:lnTo>
                  <a:pt x="338777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98764" y="6889173"/>
            <a:ext cx="5751176" cy="2100448"/>
          </a:xfrm>
          <a:custGeom>
            <a:avLst/>
            <a:gdLst/>
            <a:ahLst/>
            <a:cxnLst/>
            <a:rect r="r" b="b" t="t" l="l"/>
            <a:pathLst>
              <a:path h="2100448" w="5751176">
                <a:moveTo>
                  <a:pt x="0" y="0"/>
                </a:moveTo>
                <a:lnTo>
                  <a:pt x="5751176" y="0"/>
                </a:lnTo>
                <a:lnTo>
                  <a:pt x="5751176" y="2100448"/>
                </a:lnTo>
                <a:lnTo>
                  <a:pt x="0" y="210044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20970" t="-1558" r="0" b="-1558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193455" y="2487120"/>
            <a:ext cx="9370254" cy="3122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A genre-based analysis of the movie database reveals which genres are most frequently produced and perform well.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Key Insight: Certain genres, such as action, comedy, and drama, dominate the market, suggesting a focus on these genres for future releases.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338928" y="1019175"/>
            <a:ext cx="9920372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679"/>
              </a:lnSpc>
              <a:spcBef>
                <a:spcPct val="0"/>
              </a:spcBef>
            </a:pPr>
            <a:r>
              <a:rPr lang="en-US" sz="6399">
                <a:solidFill>
                  <a:srgbClr val="174076"/>
                </a:solidFill>
                <a:latin typeface="Yeseva One"/>
                <a:ea typeface="Yeseva One"/>
                <a:cs typeface="Yeseva One"/>
                <a:sym typeface="Yeseva One"/>
              </a:rPr>
              <a:t>Popular genre analysis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58019" y="5951393"/>
            <a:ext cx="4969614" cy="496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47"/>
              </a:lnSpc>
              <a:spcBef>
                <a:spcPct val="0"/>
              </a:spcBef>
            </a:pPr>
            <a:r>
              <a:rPr lang="en-US" sz="3206">
                <a:solidFill>
                  <a:srgbClr val="174076"/>
                </a:solidFill>
                <a:latin typeface="Yeseva One"/>
                <a:ea typeface="Yeseva One"/>
                <a:cs typeface="Yeseva One"/>
                <a:sym typeface="Yeseva One"/>
              </a:rPr>
              <a:t>Popular genre analysis</a:t>
            </a:r>
          </a:p>
        </p:txBody>
      </p:sp>
    </p:spTree>
  </p:cSld>
  <p:clrMapOvr>
    <a:masterClrMapping/>
  </p:clrMapOvr>
  <p:transition spd="fast">
    <p:push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-48" b="-3897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725701" y="1829571"/>
            <a:ext cx="11533599" cy="973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00"/>
              </a:lnSpc>
            </a:pPr>
            <a:r>
              <a:rPr lang="en-US" sz="7200">
                <a:solidFill>
                  <a:srgbClr val="174076"/>
                </a:solidFill>
                <a:latin typeface="Yeseva One"/>
                <a:ea typeface="Yeseva One"/>
                <a:cs typeface="Yeseva One"/>
                <a:sym typeface="Yeseva One"/>
              </a:rPr>
              <a:t>Duration insight</a:t>
            </a:r>
          </a:p>
        </p:txBody>
      </p:sp>
      <p:sp>
        <p:nvSpPr>
          <p:cNvPr name="Freeform 4" id="4"/>
          <p:cNvSpPr/>
          <p:nvPr/>
        </p:nvSpPr>
        <p:spPr>
          <a:xfrm flipH="true" flipV="true" rot="5400000">
            <a:off x="-3229689" y="2353457"/>
            <a:ext cx="11219604" cy="5324212"/>
          </a:xfrm>
          <a:custGeom>
            <a:avLst/>
            <a:gdLst/>
            <a:ahLst/>
            <a:cxnLst/>
            <a:rect r="r" b="b" t="t" l="l"/>
            <a:pathLst>
              <a:path h="5324212" w="11219604">
                <a:moveTo>
                  <a:pt x="11219603" y="5324212"/>
                </a:moveTo>
                <a:lnTo>
                  <a:pt x="0" y="5324212"/>
                </a:lnTo>
                <a:lnTo>
                  <a:pt x="0" y="0"/>
                </a:lnTo>
                <a:lnTo>
                  <a:pt x="11219603" y="0"/>
                </a:lnTo>
                <a:lnTo>
                  <a:pt x="11219603" y="532421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326527">
            <a:off x="-225246" y="4715336"/>
            <a:ext cx="5332141" cy="5296210"/>
          </a:xfrm>
          <a:custGeom>
            <a:avLst/>
            <a:gdLst/>
            <a:ahLst/>
            <a:cxnLst/>
            <a:rect r="r" b="b" t="t" l="l"/>
            <a:pathLst>
              <a:path h="5296210" w="5332141">
                <a:moveTo>
                  <a:pt x="0" y="0"/>
                </a:moveTo>
                <a:lnTo>
                  <a:pt x="5332141" y="0"/>
                </a:lnTo>
                <a:lnTo>
                  <a:pt x="5332141" y="5296210"/>
                </a:lnTo>
                <a:lnTo>
                  <a:pt x="0" y="52962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-281993" y="1028700"/>
            <a:ext cx="3228882" cy="3207124"/>
          </a:xfrm>
          <a:custGeom>
            <a:avLst/>
            <a:gdLst/>
            <a:ahLst/>
            <a:cxnLst/>
            <a:rect r="r" b="b" t="t" l="l"/>
            <a:pathLst>
              <a:path h="3207124" w="3228882">
                <a:moveTo>
                  <a:pt x="3228881" y="0"/>
                </a:moveTo>
                <a:lnTo>
                  <a:pt x="0" y="0"/>
                </a:lnTo>
                <a:lnTo>
                  <a:pt x="0" y="3207124"/>
                </a:lnTo>
                <a:lnTo>
                  <a:pt x="3228881" y="3207124"/>
                </a:lnTo>
                <a:lnTo>
                  <a:pt x="3228881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5190768">
            <a:off x="15419964" y="-574862"/>
            <a:ext cx="3228882" cy="3207124"/>
          </a:xfrm>
          <a:custGeom>
            <a:avLst/>
            <a:gdLst/>
            <a:ahLst/>
            <a:cxnLst/>
            <a:rect r="r" b="b" t="t" l="l"/>
            <a:pathLst>
              <a:path h="3207124" w="3228882">
                <a:moveTo>
                  <a:pt x="3228882" y="0"/>
                </a:moveTo>
                <a:lnTo>
                  <a:pt x="0" y="0"/>
                </a:lnTo>
                <a:lnTo>
                  <a:pt x="0" y="3207124"/>
                </a:lnTo>
                <a:lnTo>
                  <a:pt x="3228882" y="3207124"/>
                </a:lnTo>
                <a:lnTo>
                  <a:pt x="322888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815406" y="5628205"/>
            <a:ext cx="6304720" cy="4040191"/>
          </a:xfrm>
          <a:custGeom>
            <a:avLst/>
            <a:gdLst/>
            <a:ahLst/>
            <a:cxnLst/>
            <a:rect r="r" b="b" t="t" l="l"/>
            <a:pathLst>
              <a:path h="4040191" w="6304720">
                <a:moveTo>
                  <a:pt x="0" y="0"/>
                </a:moveTo>
                <a:lnTo>
                  <a:pt x="6304720" y="0"/>
                </a:lnTo>
                <a:lnTo>
                  <a:pt x="6304720" y="4040192"/>
                </a:lnTo>
                <a:lnTo>
                  <a:pt x="0" y="404019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2719" t="0" r="-2719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042219" y="3093295"/>
            <a:ext cx="11308704" cy="3122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209039" indent="-403013" lvl="2">
              <a:lnSpc>
                <a:spcPts val="4199"/>
              </a:lnSpc>
              <a:buFont typeface="Arial"/>
              <a:buChar char="⚬"/>
            </a:pP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An analysis 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of 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m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o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vi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e 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du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ra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tion highlights which runtimes are most common among high-grossing films.</a:t>
            </a:r>
          </a:p>
          <a:p>
            <a:pPr algn="l" marL="1209039" indent="-403013" lvl="2">
              <a:lnSpc>
                <a:spcPts val="4199"/>
              </a:lnSpc>
              <a:buFont typeface="Arial"/>
              <a:buChar char="⚬"/>
            </a:pP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Key 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Insi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ght: Movies with a duration be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t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w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een 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120–150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 min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ut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es te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nd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to per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fo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rm bett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e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r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, 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o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ff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e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ring guidance on optimal runtime for future productions.</a:t>
            </a:r>
          </a:p>
          <a:p>
            <a:pPr algn="l">
              <a:lnSpc>
                <a:spcPts val="4199"/>
              </a:lnSpc>
            </a:pPr>
          </a:p>
        </p:txBody>
      </p:sp>
    </p:spTree>
  </p:cSld>
  <p:clrMapOvr>
    <a:masterClrMapping/>
  </p:clrMapOvr>
  <p:transition spd="fast">
    <p:push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-48" b="-3897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648954" y="2544551"/>
            <a:ext cx="12105464" cy="4400291"/>
            <a:chOff x="0" y="0"/>
            <a:chExt cx="3188270" cy="115892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188271" cy="1158925"/>
            </a:xfrm>
            <a:custGeom>
              <a:avLst/>
              <a:gdLst/>
              <a:ahLst/>
              <a:cxnLst/>
              <a:rect r="r" b="b" t="t" l="l"/>
              <a:pathLst>
                <a:path h="1158925" w="3188271">
                  <a:moveTo>
                    <a:pt x="0" y="0"/>
                  </a:moveTo>
                  <a:lnTo>
                    <a:pt x="3188271" y="0"/>
                  </a:lnTo>
                  <a:lnTo>
                    <a:pt x="3188271" y="1158925"/>
                  </a:lnTo>
                  <a:lnTo>
                    <a:pt x="0" y="1158925"/>
                  </a:lnTo>
                  <a:close/>
                </a:path>
              </a:pathLst>
            </a:custGeom>
            <a:solidFill>
              <a:srgbClr val="C5E5DE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3188270" cy="12255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5136494" y="4935880"/>
            <a:ext cx="4245611" cy="4645198"/>
          </a:xfrm>
          <a:custGeom>
            <a:avLst/>
            <a:gdLst/>
            <a:ahLst/>
            <a:cxnLst/>
            <a:rect r="r" b="b" t="t" l="l"/>
            <a:pathLst>
              <a:path h="4645198" w="4245611">
                <a:moveTo>
                  <a:pt x="0" y="0"/>
                </a:moveTo>
                <a:lnTo>
                  <a:pt x="4245612" y="0"/>
                </a:lnTo>
                <a:lnTo>
                  <a:pt x="4245612" y="4645198"/>
                </a:lnTo>
                <a:lnTo>
                  <a:pt x="0" y="4645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825342" y="1108508"/>
            <a:ext cx="13383482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40"/>
              </a:lnSpc>
              <a:spcBef>
                <a:spcPct val="0"/>
              </a:spcBef>
            </a:pPr>
            <a:r>
              <a:rPr lang="en-US" sz="7200">
                <a:solidFill>
                  <a:srgbClr val="174076"/>
                </a:solidFill>
                <a:latin typeface="Yeseva One"/>
                <a:ea typeface="Yeseva One"/>
                <a:cs typeface="Yeseva One"/>
                <a:sym typeface="Yeseva One"/>
              </a:rPr>
              <a:t>Gross income performance</a:t>
            </a:r>
          </a:p>
        </p:txBody>
      </p:sp>
      <p:sp>
        <p:nvSpPr>
          <p:cNvPr name="Freeform 8" id="8"/>
          <p:cNvSpPr/>
          <p:nvPr/>
        </p:nvSpPr>
        <p:spPr>
          <a:xfrm flipH="true" flipV="false" rot="5400000">
            <a:off x="-6282459" y="2492922"/>
            <a:ext cx="11171019" cy="5301156"/>
          </a:xfrm>
          <a:custGeom>
            <a:avLst/>
            <a:gdLst/>
            <a:ahLst/>
            <a:cxnLst/>
            <a:rect r="r" b="b" t="t" l="l"/>
            <a:pathLst>
              <a:path h="5301156" w="11171019">
                <a:moveTo>
                  <a:pt x="11171019" y="0"/>
                </a:moveTo>
                <a:lnTo>
                  <a:pt x="0" y="0"/>
                </a:lnTo>
                <a:lnTo>
                  <a:pt x="0" y="5301156"/>
                </a:lnTo>
                <a:lnTo>
                  <a:pt x="11171019" y="5301156"/>
                </a:lnTo>
                <a:lnTo>
                  <a:pt x="11171019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322891" y="3331870"/>
            <a:ext cx="11041596" cy="3122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209039" indent="-403013" lvl="2">
              <a:lnSpc>
                <a:spcPts val="4199"/>
              </a:lnSpc>
              <a:buFont typeface="Arial"/>
              <a:buChar char="⚬"/>
            </a:pP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The script examines the worldwide_gross_income to understand which movies were the most financially successful.</a:t>
            </a:r>
          </a:p>
          <a:p>
            <a:pPr algn="l" marL="1209039" indent="-403013" lvl="2">
              <a:lnSpc>
                <a:spcPts val="4199"/>
              </a:lnSpc>
              <a:buFont typeface="Arial"/>
              <a:buChar char="⚬"/>
            </a:pP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Key In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sight: Identifying movie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s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 with the highest box office revenues 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c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an h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e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lp understand the element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s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 of successful films (e.g., s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ta</a:t>
            </a:r>
            <a:r>
              <a:rPr lang="en-US" sz="2799">
                <a:solidFill>
                  <a:srgbClr val="174076"/>
                </a:solidFill>
                <a:latin typeface="Kollektif"/>
                <a:ea typeface="Kollektif"/>
                <a:cs typeface="Kollektif"/>
                <a:sym typeface="Kollektif"/>
              </a:rPr>
              <a:t>r power, budget, release timing).</a:t>
            </a:r>
          </a:p>
          <a:p>
            <a:pPr algn="l">
              <a:lnSpc>
                <a:spcPts val="4199"/>
              </a:lnSpc>
            </a:pPr>
          </a:p>
        </p:txBody>
      </p:sp>
      <p:sp>
        <p:nvSpPr>
          <p:cNvPr name="Freeform 10" id="10"/>
          <p:cNvSpPr/>
          <p:nvPr/>
        </p:nvSpPr>
        <p:spPr>
          <a:xfrm flipH="false" flipV="false" rot="2934375">
            <a:off x="15741516" y="768064"/>
            <a:ext cx="3247343" cy="3552975"/>
          </a:xfrm>
          <a:custGeom>
            <a:avLst/>
            <a:gdLst/>
            <a:ahLst/>
            <a:cxnLst/>
            <a:rect r="r" b="b" t="t" l="l"/>
            <a:pathLst>
              <a:path h="3552975" w="3247343">
                <a:moveTo>
                  <a:pt x="0" y="0"/>
                </a:moveTo>
                <a:lnTo>
                  <a:pt x="3247343" y="0"/>
                </a:lnTo>
                <a:lnTo>
                  <a:pt x="3247343" y="3552975"/>
                </a:lnTo>
                <a:lnTo>
                  <a:pt x="0" y="35529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DAGSDGMUv34</dc:identifier>
  <dcterms:modified xsi:type="dcterms:W3CDTF">2011-08-01T06:04:30Z</dcterms:modified>
  <cp:revision>1</cp:revision>
  <dc:title>Year 11 English</dc:title>
</cp:coreProperties>
</file>