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336" r:id="rId6"/>
    <p:sldId id="337" r:id="rId7"/>
    <p:sldId id="338" r:id="rId8"/>
    <p:sldId id="339" r:id="rId9"/>
    <p:sldId id="340" r:id="rId10"/>
    <p:sldId id="341" r:id="rId11"/>
    <p:sldId id="34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3"/>
    <p:restoredTop sz="96000"/>
  </p:normalViewPr>
  <p:slideViewPr>
    <p:cSldViewPr snapToGrid="0" snapToObjects="1">
      <p:cViewPr>
        <p:scale>
          <a:sx n="68" d="100"/>
          <a:sy n="68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FBA32-9EAC-F946-871A-CDA038A2D88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7EE96-936C-4847-B08D-500B8FD8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EE96-936C-4847-B08D-500B8FD81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34778" cy="22098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77733"/>
            <a:ext cx="9834778" cy="17610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346200"/>
            <a:ext cx="5297488" cy="655884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955799"/>
            <a:ext cx="5297489" cy="42587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334" y="1346200"/>
            <a:ext cx="5240862" cy="655884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334" y="1955799"/>
            <a:ext cx="5240862" cy="42587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295730"/>
            <a:ext cx="9404723" cy="845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071" y="1279955"/>
            <a:ext cx="10963196" cy="5086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Narrow" charset="0"/>
          <a:ea typeface="Arial Narrow" charset="0"/>
          <a:cs typeface="Arial Narrow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4955" y="1447800"/>
            <a:ext cx="9834778" cy="1276350"/>
          </a:xfrm>
        </p:spPr>
        <p:txBody>
          <a:bodyPr/>
          <a:lstStyle/>
          <a:p>
            <a:pPr eaLnBrk="1" hangingPunct="1"/>
            <a:r>
              <a:rPr lang="en-US" sz="4600" dirty="0"/>
              <a:t>Video Assignment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Venkata Dusi</a:t>
            </a:r>
          </a:p>
          <a:p>
            <a:r>
              <a:rPr lang="en-US" dirty="0"/>
              <a:t>University of South Florida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646E-ABEE-4543-88CB-2F83B3E2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to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5498-79D5-40EA-B5BC-5CC6964C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our Manager the stake holder can learn from this analysis?</a:t>
            </a:r>
          </a:p>
          <a:p>
            <a:r>
              <a:rPr lang="en-US" dirty="0"/>
              <a:t>If a manager wants to know given a user profile whether or not he/she will respond positively for a term deposit marketing campaign.  For Ex. Sam is a single divorcee who works in management and is not in credit default.</a:t>
            </a:r>
          </a:p>
          <a:p>
            <a:r>
              <a:rPr lang="en-US" dirty="0"/>
              <a:t>Based on the data, the customer can be coded into a test point and his behavior can be predicted as shown.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19399-4A5D-46DD-8E75-3D9BC2A7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8" y="3865864"/>
            <a:ext cx="7019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097D-FEA1-40CA-8A36-CDF1F3A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to Managers (..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706F-B180-4360-87E5-42551DFA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logistic regression model for this type of classification is that we can quantify relationships within the feature and see how they vary with DV.</a:t>
            </a:r>
          </a:p>
          <a:p>
            <a:r>
              <a:rPr lang="en-US" dirty="0"/>
              <a:t>The odds of a customer responding positively for a term deposit given that he was previously subscribed to a similar marketing campaign is </a:t>
            </a:r>
            <a:r>
              <a:rPr lang="en-US" dirty="0" err="1"/>
              <a:t>exp</a:t>
            </a:r>
            <a:r>
              <a:rPr lang="en-US" dirty="0"/>
              <a:t>(2.65) = 14 to 1.</a:t>
            </a:r>
          </a:p>
          <a:p>
            <a:r>
              <a:rPr lang="en-US" dirty="0"/>
              <a:t>The odds of a customer responding positively to this marketing campaign is 46% higher if he is in management against being in blue collar job.</a:t>
            </a:r>
          </a:p>
          <a:p>
            <a:r>
              <a:rPr lang="en-US" dirty="0"/>
              <a:t>Similarly the odds of a customer responding positively to this marketing campaign is 135% higher if he is retired as compared to being in blue collar job.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06588"/>
            <a:ext cx="10522632" cy="46808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Currently pursuing Masters in Business Analytics from USF, Tampa.</a:t>
            </a:r>
          </a:p>
          <a:p>
            <a:pPr>
              <a:defRPr/>
            </a:pPr>
            <a:r>
              <a:rPr lang="en-US" dirty="0"/>
              <a:t>Prior to my master’s I worked as a Commercial Analytics Engineer and was responsible for data collection and preparing dashboards using Tableau. </a:t>
            </a:r>
          </a:p>
          <a:p>
            <a:pPr>
              <a:defRPr/>
            </a:pPr>
            <a:r>
              <a:rPr lang="en-US" dirty="0"/>
              <a:t>Interests and strengths : </a:t>
            </a:r>
          </a:p>
          <a:p>
            <a:pPr lvl="1">
              <a:defRPr/>
            </a:pPr>
            <a:r>
              <a:rPr lang="en-US" dirty="0"/>
              <a:t>Linear Regression extension to Logistic Regression</a:t>
            </a:r>
          </a:p>
          <a:p>
            <a:pPr lvl="1">
              <a:defRPr/>
            </a:pPr>
            <a:r>
              <a:rPr lang="en-US" dirty="0"/>
              <a:t>Decision Trees and use of Random Forests </a:t>
            </a:r>
          </a:p>
          <a:p>
            <a:pPr lvl="1">
              <a:defRPr/>
            </a:pPr>
            <a:r>
              <a:rPr lang="en-US" dirty="0"/>
              <a:t>Comfortable in Python as well as in 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7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2" y="1404257"/>
            <a:ext cx="11175099" cy="51435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2200" dirty="0"/>
              <a:t>The problem: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/>
              <a:t>The Bank Management team wants to do a targeted marketing campaign and wants to know given the profile of the clients whether they would be subscribe to term deposit or not.</a:t>
            </a:r>
          </a:p>
          <a:p>
            <a:pPr>
              <a:spcBef>
                <a:spcPts val="400"/>
              </a:spcBef>
              <a:defRPr/>
            </a:pPr>
            <a:r>
              <a:rPr lang="en-US" sz="2200" dirty="0"/>
              <a:t>Data: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/>
              <a:t>Sample: 45211 customers.  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/>
              <a:t>DV: Subscribe or Not (1=Subscribed or 0=did not subscribe).</a:t>
            </a:r>
          </a:p>
          <a:p>
            <a:pPr lvl="1">
              <a:spcBef>
                <a:spcPts val="400"/>
              </a:spcBef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2000" dirty="0">
                <a:solidFill>
                  <a:prstClr val="white"/>
                </a:solidFill>
              </a:rPr>
              <a:t>IV: Age, Job Type, Marital Status, Education level, credit default (Y/N), Balance, Housing loan (Y/N), Personal Loan(Y/N) and previous call details.</a:t>
            </a:r>
          </a:p>
          <a:p>
            <a:pPr marL="0" indent="0">
              <a:buNone/>
            </a:pPr>
            <a:endParaRPr lang="en-US" dirty="0"/>
          </a:p>
          <a:p>
            <a:pPr lvl="1">
              <a:spcBef>
                <a:spcPts val="400"/>
              </a:spcBef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Recommendation System: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57F57-D2F6-4816-8072-48A45F71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703975"/>
            <a:ext cx="12191999" cy="2021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11002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46111" y="1346648"/>
            <a:ext cx="9987324" cy="31687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Goal is to classify our DV (target variable) based on user profiles and to derive insights.</a:t>
            </a:r>
          </a:p>
          <a:p>
            <a:pPr>
              <a:defRPr/>
            </a:pPr>
            <a:r>
              <a:rPr lang="en-US" dirty="0"/>
              <a:t>Logistic Regression being an extension of Linear Regression, we can have a good explanatory analysis between IV and DV as well as classify the DV.</a:t>
            </a:r>
          </a:p>
          <a:p>
            <a:pPr>
              <a:defRPr/>
            </a:pPr>
            <a:r>
              <a:rPr lang="en-US" dirty="0"/>
              <a:t>Once classification is done, we can choose a given customer and predict if he/she would subscribe to a term deposit or not.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5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8DAE-1C83-4298-9F4C-84430F5A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69E0-E982-4EB8-8E24-3B96C57A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had 17 attributes and first challenge was to identify which attributes to include?</a:t>
            </a:r>
          </a:p>
          <a:p>
            <a:r>
              <a:rPr lang="en-US" dirty="0"/>
              <a:t> There were 2 components of attributes: Customer profile and Previous marketing calls related.</a:t>
            </a:r>
          </a:p>
          <a:p>
            <a:r>
              <a:rPr lang="en-US" dirty="0"/>
              <a:t>Since the marketing manager would be interested in knowing if a customer would respond to a marketing call or not, ‘prior’ making the call, it is not right to include in predictive model.</a:t>
            </a:r>
          </a:p>
          <a:p>
            <a:r>
              <a:rPr lang="en-US" dirty="0"/>
              <a:t>Again, within customer profile data, we have to identify attributes that do not contribute much towards predicting the </a:t>
            </a:r>
            <a:r>
              <a:rPr lang="en-US"/>
              <a:t>target variable.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38B9-BED8-4DCA-9B1A-8092949E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attempt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A2BA7-91E7-4E4B-AE73-AE7A1969F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23" y="1405358"/>
            <a:ext cx="6163252" cy="5156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8C03-7EE7-4055-B29B-7C096773164E}"/>
              </a:ext>
            </a:extLst>
          </p:cNvPr>
          <p:cNvSpPr txBox="1"/>
          <p:nvPr/>
        </p:nvSpPr>
        <p:spPr>
          <a:xfrm>
            <a:off x="6994688" y="1527142"/>
            <a:ext cx="4421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Using </a:t>
            </a:r>
            <a:r>
              <a:rPr lang="en-US" sz="2400" dirty="0" err="1">
                <a:latin typeface="Arial Narrow" panose="020B0606020202030204" pitchFamily="34" charset="0"/>
              </a:rPr>
              <a:t>statsmodel.api</a:t>
            </a:r>
            <a:r>
              <a:rPr lang="en-US" sz="2400" dirty="0">
                <a:latin typeface="Arial Narrow" panose="020B0606020202030204" pitchFamily="34" charset="0"/>
              </a:rPr>
              <a:t> in python we can have a measure of statistical significance of a given variable.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For Ex. Age attribute had a                P value &gt;0.05 which implies it is statistically not significant in predicting the outcome.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Similarly attributes such as </a:t>
            </a:r>
            <a:r>
              <a:rPr lang="en-US" sz="2400" dirty="0" err="1">
                <a:latin typeface="Arial Narrow" panose="020B0606020202030204" pitchFamily="34" charset="0"/>
              </a:rPr>
              <a:t>job_self</a:t>
            </a:r>
            <a:r>
              <a:rPr lang="en-US" sz="2400" dirty="0">
                <a:latin typeface="Arial Narrow" panose="020B0606020202030204" pitchFamily="34" charset="0"/>
              </a:rPr>
              <a:t> employed and </a:t>
            </a:r>
            <a:r>
              <a:rPr lang="en-US" sz="2400" dirty="0" err="1">
                <a:latin typeface="Arial Narrow" panose="020B0606020202030204" pitchFamily="34" charset="0"/>
              </a:rPr>
              <a:t>job_unemployed</a:t>
            </a:r>
            <a:r>
              <a:rPr lang="en-US" sz="2400" dirty="0">
                <a:latin typeface="Arial Narrow" panose="020B0606020202030204" pitchFamily="34" charset="0"/>
              </a:rPr>
              <a:t> had  P values &gt;0.05 so they too are not significant in predicting the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8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6AE9-43C9-4F07-A6C4-1C8D4E5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attempt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9C125-8B80-4E6A-AD45-AD6F79334D4B}"/>
              </a:ext>
            </a:extLst>
          </p:cNvPr>
          <p:cNvSpPr txBox="1"/>
          <p:nvPr/>
        </p:nvSpPr>
        <p:spPr>
          <a:xfrm>
            <a:off x="6947554" y="2595497"/>
            <a:ext cx="4739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 Again here we can observe that P value of </a:t>
            </a:r>
            <a:r>
              <a:rPr lang="en-US" sz="2400" dirty="0" err="1">
                <a:latin typeface="Arial Narrow" panose="020B0606020202030204" pitchFamily="34" charset="0"/>
              </a:rPr>
              <a:t>job_tech</a:t>
            </a:r>
            <a:r>
              <a:rPr lang="en-US" sz="2400" dirty="0">
                <a:latin typeface="Arial Narrow" panose="020B0606020202030204" pitchFamily="34" charset="0"/>
              </a:rPr>
              <a:t> &gt;0.05 and thus can be avoided in the final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8D6B5-B938-4825-BA3C-B8ACC09C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3" y="1290494"/>
            <a:ext cx="6030532" cy="50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D086-F43D-4D7D-BC64-6D8A0F4C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9F873-AE0B-40C0-AAB5-DFD0BAA2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79525"/>
            <a:ext cx="6703640" cy="4527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26404-5B77-4438-B29F-076E29DD6169}"/>
              </a:ext>
            </a:extLst>
          </p:cNvPr>
          <p:cNvSpPr txBox="1"/>
          <p:nvPr/>
        </p:nvSpPr>
        <p:spPr>
          <a:xfrm>
            <a:off x="7814820" y="1411013"/>
            <a:ext cx="4100659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latin typeface="Arial Narrow" charset="0"/>
              </a:rPr>
              <a:t>Is this a good model?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latin typeface="Arial Narrow" charset="0"/>
              </a:rPr>
              <a:t>The answer lies in model evaluation.  But logistic regression like linear regression has ‘explaining ability’ encoded.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  <a:latin typeface="Arial Narrow" charset="0"/>
              </a:rPr>
              <a:t>For ex. The odds of a customer with credit default accepting additional term deposit is </a:t>
            </a:r>
            <a:r>
              <a:rPr lang="en-US" sz="2400" dirty="0" err="1">
                <a:solidFill>
                  <a:prstClr val="white"/>
                </a:solidFill>
                <a:latin typeface="Arial Narrow" charset="0"/>
              </a:rPr>
              <a:t>exp</a:t>
            </a:r>
            <a:r>
              <a:rPr lang="en-US" sz="2400" dirty="0">
                <a:solidFill>
                  <a:prstClr val="white"/>
                </a:solidFill>
                <a:latin typeface="Arial Narrow" charset="0"/>
              </a:rPr>
              <a:t>(-0.35) = 0.7 </a:t>
            </a:r>
            <a:r>
              <a:rPr lang="en-US" sz="2400" dirty="0" err="1">
                <a:solidFill>
                  <a:prstClr val="white"/>
                </a:solidFill>
                <a:latin typeface="Arial Narrow" charset="0"/>
              </a:rPr>
              <a:t>ie</a:t>
            </a:r>
            <a:r>
              <a:rPr lang="en-US" sz="2400" dirty="0">
                <a:solidFill>
                  <a:prstClr val="white"/>
                </a:solidFill>
                <a:latin typeface="Arial Narrow" charset="0"/>
              </a:rPr>
              <a:t>. 30% less than a customer having good credit history.   </a:t>
            </a:r>
          </a:p>
        </p:txBody>
      </p:sp>
    </p:spTree>
    <p:extLst>
      <p:ext uri="{BB962C8B-B14F-4D97-AF65-F5344CB8AC3E}">
        <p14:creationId xmlns:p14="http://schemas.microsoft.com/office/powerpoint/2010/main" val="20280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C391-6BFE-461C-B717-3061782E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32-1226-43A3-9817-7CBB81BB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0464"/>
            <a:ext cx="10963196" cy="5441806"/>
          </a:xfrm>
        </p:spPr>
        <p:txBody>
          <a:bodyPr/>
          <a:lstStyle/>
          <a:p>
            <a:r>
              <a:rPr lang="en-US" dirty="0"/>
              <a:t>The mean of 10 fold cross validation accuracy is 0.89</a:t>
            </a:r>
          </a:p>
          <a:p>
            <a:r>
              <a:rPr lang="en-US" dirty="0"/>
              <a:t>The Precision-Recall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>
                <a:solidFill>
                  <a:prstClr val="white"/>
                </a:solidFill>
              </a:rPr>
              <a:t>Interpretation: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>
                <a:solidFill>
                  <a:prstClr val="white"/>
                </a:solidFill>
              </a:rPr>
              <a:t>Precision Value : </a:t>
            </a:r>
            <a:r>
              <a:rPr lang="en-US" dirty="0"/>
              <a:t>Of the entire test set, 88% of the promoted term deposit were the term deposit that the customers liked.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dirty="0"/>
              <a:t>Recall Value : Of the entire test set, 90% of the customer’s preferred term deposits that were promoted.</a:t>
            </a: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36596-140A-4E43-8C33-3C460D5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38" y="2146758"/>
            <a:ext cx="6619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5903</TotalTime>
  <Words>751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Narrow</vt:lpstr>
      <vt:lpstr>Calibri</vt:lpstr>
      <vt:lpstr>Century Gothic</vt:lpstr>
      <vt:lpstr>Wingdings 3</vt:lpstr>
      <vt:lpstr>Ion</vt:lpstr>
      <vt:lpstr>Video Assignment</vt:lpstr>
      <vt:lpstr>Background</vt:lpstr>
      <vt:lpstr>Building Recommendation System:</vt:lpstr>
      <vt:lpstr>Approach:</vt:lpstr>
      <vt:lpstr>Challenges</vt:lpstr>
      <vt:lpstr>The Model: attempt 1</vt:lpstr>
      <vt:lpstr>The Model: attempt 2</vt:lpstr>
      <vt:lpstr>Final Model: </vt:lpstr>
      <vt:lpstr>Model Evaluation:</vt:lpstr>
      <vt:lpstr>Insights to Managers:</vt:lpstr>
      <vt:lpstr>Insights to Managers (..contd)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Venkata Praveen Kumar Dusi</cp:lastModifiedBy>
  <cp:revision>265</cp:revision>
  <dcterms:created xsi:type="dcterms:W3CDTF">2016-12-09T20:21:56Z</dcterms:created>
  <dcterms:modified xsi:type="dcterms:W3CDTF">2017-10-26T02:36:19Z</dcterms:modified>
</cp:coreProperties>
</file>