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3" r:id="rId6"/>
    <p:sldId id="264" r:id="rId7"/>
    <p:sldId id="266" r:id="rId8"/>
    <p:sldId id="265"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p:scale>
          <a:sx n="80" d="100"/>
          <a:sy n="80" d="100"/>
        </p:scale>
        <p:origin x="7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archive.ics.uci.edu/ml/datasets/Bank+Market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latin typeface="Cascadia Code" panose="020B0609020000020004" pitchFamily="49" charset="0"/>
                <a:ea typeface="Cascadia Code" panose="020B0609020000020004" pitchFamily="49" charset="0"/>
                <a:cs typeface="Cascadia Code" panose="020B0609020000020004" pitchFamily="49" charset="0"/>
              </a:rPr>
              <a:t>Capstone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Autofit/>
          </a:bodyPr>
          <a:lstStyle/>
          <a:p>
            <a:r>
              <a:rPr lang="en-US" sz="1400" b="1" cap="none" dirty="0">
                <a:solidFill>
                  <a:schemeClr val="tx1">
                    <a:lumMod val="85000"/>
                    <a:lumOff val="15000"/>
                  </a:schemeClr>
                </a:solidFill>
                <a:latin typeface="Cascadia Code" panose="020B0609020000020004" pitchFamily="49" charset="0"/>
                <a:ea typeface="Cascadia Code" panose="020B0609020000020004" pitchFamily="49" charset="0"/>
                <a:cs typeface="Cascadia Code" panose="020B0609020000020004" pitchFamily="49" charset="0"/>
              </a:rPr>
              <a:t>Portuguese Bank Marketing Dataset</a:t>
            </a:r>
          </a:p>
          <a:p>
            <a:r>
              <a:rPr lang="en-US" sz="1400" b="0" i="0" cap="none"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This Dataset Is Based On The "Bank Marketing" UCI Dataset (Please Check The Description At</a:t>
            </a:r>
            <a:r>
              <a:rPr lang="en-US" sz="1400"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sz="1400" b="0" i="0" u="none" strike="noStrike" cap="none" dirty="0">
                <a:solidFill>
                  <a:srgbClr val="FF3F05"/>
                </a:solidFill>
                <a:effectLst/>
                <a:latin typeface="Cascadia Code" panose="020B0609020000020004" pitchFamily="49" charset="0"/>
                <a:ea typeface="Cascadia Code" panose="020B0609020000020004" pitchFamily="49" charset="0"/>
                <a:cs typeface="Cascadia Code" panose="020B0609020000020004" pitchFamily="49" charset="0"/>
                <a:hlinkClick r:id="rId2"/>
              </a:rPr>
              <a:t>Http://Archive.Ics.Uci.Edu/Ml/Datasets/Bank+marketing</a:t>
            </a:r>
            <a:r>
              <a:rPr lang="en-US" sz="1400" b="0" i="0" cap="none"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a:t>
            </a:r>
            <a:endParaRPr lang="en-US" sz="1400" cap="none" dirty="0">
              <a:solidFill>
                <a:schemeClr val="tx1">
                  <a:lumMod val="85000"/>
                  <a:lumOff val="15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D5BA-00D6-A586-227F-F1DC7AED09F1}"/>
              </a:ext>
            </a:extLst>
          </p:cNvPr>
          <p:cNvSpPr>
            <a:spLocks noGrp="1"/>
          </p:cNvSpPr>
          <p:nvPr>
            <p:ph type="title"/>
          </p:nvPr>
        </p:nvSpPr>
        <p:spPr/>
        <p:txBody>
          <a:bodyPr/>
          <a:lstStyle/>
          <a:p>
            <a:r>
              <a:rPr lang="en-IN" dirty="0"/>
              <a:t>EDA Steps with Python</a:t>
            </a:r>
          </a:p>
        </p:txBody>
      </p:sp>
      <p:sp>
        <p:nvSpPr>
          <p:cNvPr id="3" name="Content Placeholder 2">
            <a:extLst>
              <a:ext uri="{FF2B5EF4-FFF2-40B4-BE49-F238E27FC236}">
                <a16:creationId xmlns:a16="http://schemas.microsoft.com/office/drawing/2014/main" id="{A8DFEB80-5D3E-08FD-C47A-3E5783106811}"/>
              </a:ext>
            </a:extLst>
          </p:cNvPr>
          <p:cNvSpPr>
            <a:spLocks noGrp="1"/>
          </p:cNvSpPr>
          <p:nvPr>
            <p:ph idx="1"/>
          </p:nvPr>
        </p:nvSpPr>
        <p:spPr/>
        <p:txBody>
          <a:bodyPr>
            <a:normAutofit lnSpcReduction="10000"/>
          </a:bodyPr>
          <a:lstStyle/>
          <a:p>
            <a:pPr>
              <a:buFont typeface="Wingdings" panose="05000000000000000000" pitchFamily="2" charset="2"/>
              <a:buChar char="q"/>
            </a:pPr>
            <a:r>
              <a:rPr lang="en-IN" dirty="0"/>
              <a:t>  </a:t>
            </a:r>
            <a:r>
              <a:rPr lang="en-IN" dirty="0">
                <a:latin typeface="Cascadia Code" panose="020B0609020000020004" pitchFamily="49" charset="0"/>
                <a:ea typeface="Cascadia Code" panose="020B0609020000020004" pitchFamily="49" charset="0"/>
                <a:cs typeface="Cascadia Code" panose="020B0609020000020004" pitchFamily="49" charset="0"/>
              </a:rPr>
              <a:t>Project Problem Statement</a:t>
            </a:r>
          </a:p>
          <a:p>
            <a:pPr>
              <a:buFont typeface="Wingdings" panose="05000000000000000000" pitchFamily="2" charset="2"/>
              <a:buChar char="q"/>
            </a:pPr>
            <a:r>
              <a:rPr lang="en-IN" dirty="0">
                <a:latin typeface="Cascadia Code" panose="020B0609020000020004" pitchFamily="49" charset="0"/>
                <a:ea typeface="Cascadia Code" panose="020B0609020000020004" pitchFamily="49" charset="0"/>
                <a:cs typeface="Cascadia Code" panose="020B0609020000020004" pitchFamily="49" charset="0"/>
              </a:rPr>
              <a:t> Basic Exploration</a:t>
            </a:r>
          </a:p>
          <a:p>
            <a:pPr>
              <a:buFont typeface="Wingdings" panose="05000000000000000000" pitchFamily="2" charset="2"/>
              <a:buChar char="q"/>
            </a:pPr>
            <a:r>
              <a:rPr lang="en-IN" dirty="0">
                <a:latin typeface="Cascadia Code" panose="020B0609020000020004" pitchFamily="49" charset="0"/>
                <a:ea typeface="Cascadia Code" panose="020B0609020000020004" pitchFamily="49" charset="0"/>
                <a:cs typeface="Cascadia Code" panose="020B0609020000020004" pitchFamily="49" charset="0"/>
              </a:rPr>
              <a:t> Data Preparation</a:t>
            </a:r>
          </a:p>
          <a:p>
            <a:pPr>
              <a:buFont typeface="Wingdings" panose="05000000000000000000" pitchFamily="2" charset="2"/>
              <a:buChar char="q"/>
            </a:pPr>
            <a:r>
              <a:rPr lang="en-IN" dirty="0">
                <a:latin typeface="Cascadia Code" panose="020B0609020000020004" pitchFamily="49" charset="0"/>
                <a:ea typeface="Cascadia Code" panose="020B0609020000020004" pitchFamily="49" charset="0"/>
                <a:cs typeface="Cascadia Code" panose="020B0609020000020004" pitchFamily="49" charset="0"/>
              </a:rPr>
              <a:t> Variable Understanding</a:t>
            </a:r>
          </a:p>
          <a:p>
            <a:pPr>
              <a:buFont typeface="Wingdings" panose="05000000000000000000" pitchFamily="2" charset="2"/>
              <a:buChar char="q"/>
            </a:pPr>
            <a:r>
              <a:rPr lang="en-IN" dirty="0">
                <a:latin typeface="Cascadia Code" panose="020B0609020000020004" pitchFamily="49" charset="0"/>
                <a:ea typeface="Cascadia Code" panose="020B0609020000020004" pitchFamily="49" charset="0"/>
                <a:cs typeface="Cascadia Code" panose="020B0609020000020004" pitchFamily="49" charset="0"/>
              </a:rPr>
              <a:t> Variable Relationship</a:t>
            </a:r>
          </a:p>
          <a:p>
            <a:pPr>
              <a:buFont typeface="Wingdings" panose="05000000000000000000" pitchFamily="2" charset="2"/>
              <a:buChar char="q"/>
            </a:pPr>
            <a:r>
              <a:rPr lang="en-IN" dirty="0">
                <a:latin typeface="Cascadia Code" panose="020B0609020000020004" pitchFamily="49" charset="0"/>
                <a:ea typeface="Cascadia Code" panose="020B0609020000020004" pitchFamily="49" charset="0"/>
                <a:cs typeface="Cascadia Code" panose="020B0609020000020004" pitchFamily="49" charset="0"/>
              </a:rPr>
              <a:t> Skewness</a:t>
            </a:r>
          </a:p>
          <a:p>
            <a:pPr>
              <a:buFont typeface="Wingdings" panose="05000000000000000000" pitchFamily="2" charset="2"/>
              <a:buChar char="q"/>
            </a:pPr>
            <a:r>
              <a:rPr lang="en-IN" dirty="0">
                <a:latin typeface="Cascadia Code" panose="020B0609020000020004" pitchFamily="49" charset="0"/>
                <a:ea typeface="Cascadia Code" panose="020B0609020000020004" pitchFamily="49" charset="0"/>
                <a:cs typeface="Cascadia Code" panose="020B0609020000020004" pitchFamily="49" charset="0"/>
              </a:rPr>
              <a:t> Analysis</a:t>
            </a:r>
          </a:p>
          <a:p>
            <a:pPr>
              <a:buFont typeface="Wingdings" panose="05000000000000000000" pitchFamily="2" charset="2"/>
              <a:buChar char="q"/>
            </a:pPr>
            <a:r>
              <a:rPr lang="en-IN" dirty="0">
                <a:latin typeface="Cascadia Code" panose="020B0609020000020004" pitchFamily="49" charset="0"/>
                <a:ea typeface="Cascadia Code" panose="020B0609020000020004" pitchFamily="49" charset="0"/>
                <a:cs typeface="Cascadia Code" panose="020B0609020000020004" pitchFamily="49" charset="0"/>
              </a:rPr>
              <a:t> Conclusion</a:t>
            </a:r>
          </a:p>
          <a:p>
            <a:endParaRPr lang="en-IN" dirty="0"/>
          </a:p>
        </p:txBody>
      </p:sp>
    </p:spTree>
    <p:extLst>
      <p:ext uri="{BB962C8B-B14F-4D97-AF65-F5344CB8AC3E}">
        <p14:creationId xmlns:p14="http://schemas.microsoft.com/office/powerpoint/2010/main" val="267608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6AAE-EA2F-073C-FC44-92715B57535B}"/>
              </a:ext>
            </a:extLst>
          </p:cNvPr>
          <p:cNvSpPr>
            <a:spLocks noGrp="1"/>
          </p:cNvSpPr>
          <p:nvPr>
            <p:ph type="title"/>
          </p:nvPr>
        </p:nvSpPr>
        <p:spPr/>
        <p:txBody>
          <a:bodyPr>
            <a:normAutofit/>
          </a:bodyPr>
          <a:lstStyle/>
          <a:p>
            <a:r>
              <a:rPr lang="en-IN" sz="4000" dirty="0"/>
              <a:t>Basic Exploration &amp; Python Libraries</a:t>
            </a:r>
          </a:p>
        </p:txBody>
      </p:sp>
      <p:sp>
        <p:nvSpPr>
          <p:cNvPr id="3" name="Content Placeholder 2">
            <a:extLst>
              <a:ext uri="{FF2B5EF4-FFF2-40B4-BE49-F238E27FC236}">
                <a16:creationId xmlns:a16="http://schemas.microsoft.com/office/drawing/2014/main" id="{431F35C4-C347-E4D7-696F-3C2C68839F75}"/>
              </a:ext>
            </a:extLst>
          </p:cNvPr>
          <p:cNvSpPr>
            <a:spLocks noGrp="1"/>
          </p:cNvSpPr>
          <p:nvPr>
            <p:ph idx="1"/>
          </p:nvPr>
        </p:nvSpPr>
        <p:spPr/>
        <p:txBody>
          <a:bodyPr>
            <a:normAutofit lnSpcReduction="10000"/>
          </a:bodyPr>
          <a:lstStyle/>
          <a:p>
            <a:r>
              <a:rPr lang="en-IN" b="1" dirty="0">
                <a:latin typeface="Cascadia Code" panose="020B0609020000020004" pitchFamily="49" charset="0"/>
                <a:ea typeface="Cascadia Code" panose="020B0609020000020004" pitchFamily="49" charset="0"/>
                <a:cs typeface="Cascadia Code" panose="020B0609020000020004" pitchFamily="49" charset="0"/>
              </a:rPr>
              <a:t>Numpy</a:t>
            </a:r>
            <a:r>
              <a:rPr lang="en-IN" dirty="0">
                <a:latin typeface="Cascadia Code" panose="020B0609020000020004" pitchFamily="49" charset="0"/>
                <a:ea typeface="Cascadia Code" panose="020B0609020000020004" pitchFamily="49" charset="0"/>
                <a:cs typeface="Cascadia Code" panose="020B0609020000020004" pitchFamily="49" charset="0"/>
              </a:rPr>
              <a:t> - Mathematical calculations, extra faster functions</a:t>
            </a:r>
          </a:p>
          <a:p>
            <a:r>
              <a:rPr lang="en-IN" b="1" dirty="0">
                <a:latin typeface="Cascadia Code" panose="020B0609020000020004" pitchFamily="49" charset="0"/>
                <a:ea typeface="Cascadia Code" panose="020B0609020000020004" pitchFamily="49" charset="0"/>
                <a:cs typeface="Cascadia Code" panose="020B0609020000020004" pitchFamily="49" charset="0"/>
              </a:rPr>
              <a:t>Pandas</a:t>
            </a:r>
            <a:r>
              <a:rPr lang="en-IN" dirty="0">
                <a:latin typeface="Cascadia Code" panose="020B0609020000020004" pitchFamily="49" charset="0"/>
                <a:ea typeface="Cascadia Code" panose="020B0609020000020004" pitchFamily="49" charset="0"/>
                <a:cs typeface="Cascadia Code" panose="020B0609020000020004" pitchFamily="49" charset="0"/>
              </a:rPr>
              <a:t> - For data loading and manipulation</a:t>
            </a:r>
          </a:p>
          <a:p>
            <a:r>
              <a:rPr lang="en-IN" b="1" dirty="0">
                <a:latin typeface="Cascadia Code" panose="020B0609020000020004" pitchFamily="49" charset="0"/>
                <a:ea typeface="Cascadia Code" panose="020B0609020000020004" pitchFamily="49" charset="0"/>
                <a:cs typeface="Cascadia Code" panose="020B0609020000020004" pitchFamily="49" charset="0"/>
              </a:rPr>
              <a:t>Matplotlib</a:t>
            </a:r>
            <a:r>
              <a:rPr lang="en-IN" dirty="0">
                <a:latin typeface="Cascadia Code" panose="020B0609020000020004" pitchFamily="49" charset="0"/>
                <a:ea typeface="Cascadia Code" panose="020B0609020000020004" pitchFamily="49" charset="0"/>
                <a:cs typeface="Cascadia Code" panose="020B0609020000020004" pitchFamily="49" charset="0"/>
              </a:rPr>
              <a:t> - Visualization tool (Can create complex custom charts) </a:t>
            </a:r>
          </a:p>
          <a:p>
            <a:r>
              <a:rPr lang="en-IN" b="1" dirty="0">
                <a:latin typeface="Cascadia Code" panose="020B0609020000020004" pitchFamily="49" charset="0"/>
                <a:ea typeface="Cascadia Code" panose="020B0609020000020004" pitchFamily="49" charset="0"/>
                <a:cs typeface="Cascadia Code" panose="020B0609020000020004" pitchFamily="49" charset="0"/>
              </a:rPr>
              <a:t>Seaborn</a:t>
            </a:r>
            <a:r>
              <a:rPr lang="en-IN" dirty="0">
                <a:latin typeface="Cascadia Code" panose="020B0609020000020004" pitchFamily="49" charset="0"/>
                <a:ea typeface="Cascadia Code" panose="020B0609020000020004" pitchFamily="49" charset="0"/>
                <a:cs typeface="Cascadia Code" panose="020B0609020000020004" pitchFamily="49" charset="0"/>
              </a:rPr>
              <a:t> - Visualization tool (in-build high quality charts)</a:t>
            </a:r>
          </a:p>
          <a:p>
            <a:r>
              <a:rPr lang="en-IN" dirty="0">
                <a:latin typeface="Cascadia Code" panose="020B0609020000020004" pitchFamily="49" charset="0"/>
                <a:ea typeface="Cascadia Code" panose="020B0609020000020004" pitchFamily="49" charset="0"/>
                <a:cs typeface="Cascadia Code" panose="020B0609020000020004" pitchFamily="49" charset="0"/>
              </a:rPr>
              <a:t>Using Head and tail to check top 5 and bottom 5 rows in data frame</a:t>
            </a:r>
          </a:p>
          <a:p>
            <a:r>
              <a:rPr lang="en-IN" b="1" dirty="0">
                <a:latin typeface="Cascadia Code" panose="020B0609020000020004" pitchFamily="49" charset="0"/>
                <a:ea typeface="Cascadia Code" panose="020B0609020000020004" pitchFamily="49" charset="0"/>
                <a:cs typeface="Cascadia Code" panose="020B0609020000020004" pitchFamily="49" charset="0"/>
              </a:rPr>
              <a:t>Concat</a:t>
            </a:r>
            <a:r>
              <a:rPr lang="en-IN" dirty="0">
                <a:latin typeface="Cascadia Code" panose="020B0609020000020004" pitchFamily="49" charset="0"/>
                <a:ea typeface="Cascadia Code" panose="020B0609020000020004" pitchFamily="49" charset="0"/>
                <a:cs typeface="Cascadia Code" panose="020B0609020000020004" pitchFamily="49" charset="0"/>
              </a:rPr>
              <a:t> – Merging Datasets</a:t>
            </a:r>
          </a:p>
          <a:p>
            <a:r>
              <a:rPr lang="en-IN" b="1" dirty="0">
                <a:latin typeface="Cascadia Code" panose="020B0609020000020004" pitchFamily="49" charset="0"/>
                <a:ea typeface="Cascadia Code" panose="020B0609020000020004" pitchFamily="49" charset="0"/>
                <a:cs typeface="Cascadia Code" panose="020B0609020000020004" pitchFamily="49" charset="0"/>
              </a:rPr>
              <a:t>Info</a:t>
            </a:r>
            <a:r>
              <a:rPr lang="en-IN" dirty="0">
                <a:latin typeface="Cascadia Code" panose="020B0609020000020004" pitchFamily="49" charset="0"/>
                <a:ea typeface="Cascadia Code" panose="020B0609020000020004" pitchFamily="49" charset="0"/>
                <a:cs typeface="Cascadia Code" panose="020B0609020000020004" pitchFamily="49" charset="0"/>
              </a:rPr>
              <a:t> - Dataset summary</a:t>
            </a:r>
          </a:p>
          <a:p>
            <a:r>
              <a:rPr lang="en-IN" b="1" dirty="0">
                <a:latin typeface="Cascadia Code" panose="020B0609020000020004" pitchFamily="49" charset="0"/>
                <a:ea typeface="Cascadia Code" panose="020B0609020000020004" pitchFamily="49" charset="0"/>
                <a:cs typeface="Cascadia Code" panose="020B0609020000020004" pitchFamily="49" charset="0"/>
              </a:rPr>
              <a:t>Describe</a:t>
            </a:r>
            <a:r>
              <a:rPr lang="en-IN" dirty="0">
                <a:latin typeface="Cascadia Code" panose="020B0609020000020004" pitchFamily="49" charset="0"/>
                <a:ea typeface="Cascadia Code" panose="020B0609020000020004" pitchFamily="49" charset="0"/>
                <a:cs typeface="Cascadia Code" panose="020B0609020000020004" pitchFamily="49" charset="0"/>
              </a:rPr>
              <a:t> - </a:t>
            </a:r>
            <a:r>
              <a:rPr lang="en-US" dirty="0">
                <a:latin typeface="Cascadia Code" panose="020B0609020000020004" pitchFamily="49" charset="0"/>
                <a:ea typeface="Cascadia Code" panose="020B0609020000020004" pitchFamily="49" charset="0"/>
                <a:cs typeface="Cascadia Code" panose="020B0609020000020004" pitchFamily="49" charset="0"/>
              </a:rPr>
              <a:t>Provides descriptive information about the data</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a:p>
            <a:endParaRPr lang="en-IN" dirty="0"/>
          </a:p>
          <a:p>
            <a:pPr marL="0" indent="0">
              <a:buNone/>
            </a:pPr>
            <a:endParaRPr lang="en-IN" dirty="0"/>
          </a:p>
        </p:txBody>
      </p:sp>
    </p:spTree>
    <p:extLst>
      <p:ext uri="{BB962C8B-B14F-4D97-AF65-F5344CB8AC3E}">
        <p14:creationId xmlns:p14="http://schemas.microsoft.com/office/powerpoint/2010/main" val="422476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EA06-62B6-A01B-22B8-1F1DBFFC0045}"/>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4D7E52EC-F785-6A42-F270-A2F614DD695B}"/>
              </a:ext>
            </a:extLst>
          </p:cNvPr>
          <p:cNvSpPr>
            <a:spLocks noGrp="1"/>
          </p:cNvSpPr>
          <p:nvPr>
            <p:ph idx="1"/>
          </p:nvPr>
        </p:nvSpPr>
        <p:spPr/>
        <p:txBody>
          <a:bodyPr>
            <a:normAutofit fontScale="25000" lnSpcReduction="20000"/>
          </a:bodyPr>
          <a:lstStyle/>
          <a:p>
            <a:r>
              <a:rPr lang="en-US" sz="5600" dirty="0">
                <a:latin typeface="Cascadia Code" panose="020B0609020000020004" pitchFamily="49" charset="0"/>
                <a:ea typeface="Cascadia Code" panose="020B0609020000020004" pitchFamily="49" charset="0"/>
                <a:cs typeface="Cascadia Code" panose="020B0609020000020004" pitchFamily="49" charset="0"/>
              </a:rPr>
              <a:t>Data preparation is a crucial step in data analysis. It involves cleaning, transforming, and enriching raw data to make it suitable for analysis. Here are some of the steps involved in data preparation:</a:t>
            </a:r>
          </a:p>
          <a:p>
            <a:pPr>
              <a:buFont typeface="Wingdings" panose="05000000000000000000" pitchFamily="2" charset="2"/>
              <a:buChar char="Ø"/>
            </a:pPr>
            <a:r>
              <a:rPr lang="en-US" sz="5600" dirty="0">
                <a:latin typeface="Cascadia Code" panose="020B0609020000020004" pitchFamily="49" charset="0"/>
                <a:ea typeface="Cascadia Code" panose="020B0609020000020004" pitchFamily="49" charset="0"/>
                <a:cs typeface="Cascadia Code" panose="020B0609020000020004" pitchFamily="49" charset="0"/>
              </a:rPr>
              <a:t> Accessing the data</a:t>
            </a:r>
          </a:p>
          <a:p>
            <a:pPr>
              <a:buFont typeface="Wingdings" panose="05000000000000000000" pitchFamily="2" charset="2"/>
              <a:buChar char="Ø"/>
            </a:pPr>
            <a:r>
              <a:rPr lang="en-US" sz="5600" dirty="0">
                <a:latin typeface="Cascadia Code" panose="020B0609020000020004" pitchFamily="49" charset="0"/>
                <a:ea typeface="Cascadia Code" panose="020B0609020000020004" pitchFamily="49" charset="0"/>
                <a:cs typeface="Cascadia Code" panose="020B0609020000020004" pitchFamily="49" charset="0"/>
              </a:rPr>
              <a:t> Ingesting (or fetching)</a:t>
            </a:r>
          </a:p>
          <a:p>
            <a:pPr>
              <a:buFont typeface="Wingdings" panose="05000000000000000000" pitchFamily="2" charset="2"/>
              <a:buChar char="Ø"/>
            </a:pPr>
            <a:r>
              <a:rPr lang="en-US" sz="5600" dirty="0">
                <a:latin typeface="Cascadia Code" panose="020B0609020000020004" pitchFamily="49" charset="0"/>
                <a:ea typeface="Cascadia Code" panose="020B0609020000020004" pitchFamily="49" charset="0"/>
                <a:cs typeface="Cascadia Code" panose="020B0609020000020004" pitchFamily="49" charset="0"/>
              </a:rPr>
              <a:t> Cleansing</a:t>
            </a:r>
          </a:p>
          <a:p>
            <a:pPr>
              <a:buFont typeface="Wingdings" panose="05000000000000000000" pitchFamily="2" charset="2"/>
              <a:buChar char="Ø"/>
            </a:pPr>
            <a:r>
              <a:rPr lang="en-US" sz="5600" dirty="0">
                <a:latin typeface="Cascadia Code" panose="020B0609020000020004" pitchFamily="49" charset="0"/>
                <a:ea typeface="Cascadia Code" panose="020B0609020000020004" pitchFamily="49" charset="0"/>
                <a:cs typeface="Cascadia Code" panose="020B0609020000020004" pitchFamily="49" charset="0"/>
              </a:rPr>
              <a:t> Formatting</a:t>
            </a:r>
          </a:p>
          <a:p>
            <a:pPr>
              <a:buFont typeface="Wingdings" panose="05000000000000000000" pitchFamily="2" charset="2"/>
              <a:buChar char="Ø"/>
            </a:pPr>
            <a:r>
              <a:rPr lang="en-US" sz="5600" dirty="0">
                <a:latin typeface="Cascadia Code" panose="020B0609020000020004" pitchFamily="49" charset="0"/>
                <a:ea typeface="Cascadia Code" panose="020B0609020000020004" pitchFamily="49" charset="0"/>
                <a:cs typeface="Cascadia Code" panose="020B0609020000020004" pitchFamily="49" charset="0"/>
              </a:rPr>
              <a:t> Combining</a:t>
            </a:r>
          </a:p>
          <a:p>
            <a:pPr>
              <a:buFont typeface="Wingdings" panose="05000000000000000000" pitchFamily="2" charset="2"/>
              <a:buChar char="Ø"/>
            </a:pPr>
            <a:r>
              <a:rPr lang="en-US" sz="5600" dirty="0">
                <a:latin typeface="Cascadia Code" panose="020B0609020000020004" pitchFamily="49" charset="0"/>
                <a:ea typeface="Cascadia Code" panose="020B0609020000020004" pitchFamily="49" charset="0"/>
                <a:cs typeface="Cascadia Code" panose="020B0609020000020004" pitchFamily="49" charset="0"/>
              </a:rPr>
              <a:t> Analyzing </a:t>
            </a:r>
          </a:p>
          <a:p>
            <a:r>
              <a:rPr lang="en-US" sz="5600" dirty="0">
                <a:latin typeface="Cascadia Code" panose="020B0609020000020004" pitchFamily="49" charset="0"/>
                <a:ea typeface="Cascadia Code" panose="020B0609020000020004" pitchFamily="49" charset="0"/>
                <a:cs typeface="Cascadia Code" panose="020B0609020000020004" pitchFamily="49" charset="0"/>
              </a:rPr>
              <a:t>In Data Preparation, we need to check if there are any unwanted columns, incorrect column names or can we create any new variable.</a:t>
            </a:r>
          </a:p>
          <a:p>
            <a:r>
              <a:rPr lang="en-US" sz="5600" dirty="0">
                <a:latin typeface="Cascadia Code" panose="020B0609020000020004" pitchFamily="49" charset="0"/>
                <a:ea typeface="Cascadia Code" panose="020B0609020000020004" pitchFamily="49" charset="0"/>
                <a:cs typeface="Cascadia Code" panose="020B0609020000020004" pitchFamily="49" charset="0"/>
              </a:rPr>
              <a:t>df.columns # to show column name in dataframe(df)</a:t>
            </a:r>
          </a:p>
          <a:p>
            <a:r>
              <a:rPr lang="en-IN" sz="5600" dirty="0">
                <a:latin typeface="Cascadia Code" panose="020B0609020000020004" pitchFamily="49" charset="0"/>
                <a:ea typeface="Cascadia Code" panose="020B0609020000020004" pitchFamily="49" charset="0"/>
                <a:cs typeface="Cascadia Code" panose="020B0609020000020004" pitchFamily="49" charset="0"/>
              </a:rPr>
              <a:t>df = df.rename(columns = { ‘col name’ : “new col name“ }) # Renaming Column name</a:t>
            </a:r>
          </a:p>
          <a:p>
            <a:endParaRPr lang="en-IN" dirty="0"/>
          </a:p>
          <a:p>
            <a:endParaRPr lang="en-IN" dirty="0"/>
          </a:p>
        </p:txBody>
      </p:sp>
    </p:spTree>
    <p:extLst>
      <p:ext uri="{BB962C8B-B14F-4D97-AF65-F5344CB8AC3E}">
        <p14:creationId xmlns:p14="http://schemas.microsoft.com/office/powerpoint/2010/main" val="202537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E527-BB55-FB3C-D0A2-15229E191ADB}"/>
              </a:ext>
            </a:extLst>
          </p:cNvPr>
          <p:cNvSpPr>
            <a:spLocks noGrp="1"/>
          </p:cNvSpPr>
          <p:nvPr>
            <p:ph type="title"/>
          </p:nvPr>
        </p:nvSpPr>
        <p:spPr/>
        <p:txBody>
          <a:bodyPr/>
          <a:lstStyle/>
          <a:p>
            <a:r>
              <a:rPr lang="en-IN" dirty="0"/>
              <a:t>Variable Relationship &amp; Transformation Encoding</a:t>
            </a:r>
          </a:p>
        </p:txBody>
      </p:sp>
      <p:sp>
        <p:nvSpPr>
          <p:cNvPr id="3" name="Content Placeholder 2">
            <a:extLst>
              <a:ext uri="{FF2B5EF4-FFF2-40B4-BE49-F238E27FC236}">
                <a16:creationId xmlns:a16="http://schemas.microsoft.com/office/drawing/2014/main" id="{B385D5CA-DA3D-648F-1C49-1DC2DFFED7B1}"/>
              </a:ext>
            </a:extLst>
          </p:cNvPr>
          <p:cNvSpPr>
            <a:spLocks noGrp="1"/>
          </p:cNvSpPr>
          <p:nvPr>
            <p:ph idx="1"/>
          </p:nvPr>
        </p:nvSpPr>
        <p:spPr/>
        <p:txBody>
          <a:bodyPr>
            <a:normAutofit fontScale="85000" lnSpcReduction="20000"/>
          </a:bodyPr>
          <a:lstStyle/>
          <a:p>
            <a:r>
              <a:rPr lang="en-US" dirty="0">
                <a:latin typeface="Cascadia Code" panose="020B0609020000020004" pitchFamily="49" charset="0"/>
                <a:ea typeface="Cascadia Code" panose="020B0609020000020004" pitchFamily="49" charset="0"/>
                <a:cs typeface="Cascadia Code" panose="020B0609020000020004" pitchFamily="49" charset="0"/>
              </a:rPr>
              <a:t>Performing Univariate Analysis for Categorical Variable Using CountPlot</a:t>
            </a:r>
          </a:p>
          <a:p>
            <a:r>
              <a:rPr lang="en-US" dirty="0">
                <a:latin typeface="Cascadia Code" panose="020B0609020000020004" pitchFamily="49" charset="0"/>
                <a:ea typeface="Cascadia Code" panose="020B0609020000020004" pitchFamily="49" charset="0"/>
                <a:cs typeface="Cascadia Code" panose="020B0609020000020004" pitchFamily="49" charset="0"/>
              </a:rPr>
              <a:t>Performing Univariate Analysis for Numerical Variable Using Histogram</a:t>
            </a:r>
          </a:p>
          <a:p>
            <a:r>
              <a:rPr lang="en-US" b="1" dirty="0">
                <a:latin typeface="Cascadia Code" panose="020B0609020000020004" pitchFamily="49" charset="0"/>
                <a:ea typeface="Cascadia Code" panose="020B0609020000020004" pitchFamily="49" charset="0"/>
                <a:cs typeface="Cascadia Code" panose="020B0609020000020004" pitchFamily="49" charset="0"/>
              </a:rPr>
              <a:t>Encoding categorical features</a:t>
            </a:r>
            <a:r>
              <a:rPr lang="en-US" dirty="0">
                <a:latin typeface="Cascadia Code" panose="020B0609020000020004" pitchFamily="49" charset="0"/>
                <a:ea typeface="Cascadia Code" panose="020B0609020000020004" pitchFamily="49" charset="0"/>
                <a:cs typeface="Cascadia Code" panose="020B0609020000020004" pitchFamily="49" charset="0"/>
              </a:rPr>
              <a:t>:</a:t>
            </a:r>
          </a:p>
          <a:p>
            <a:r>
              <a:rPr lang="en-US" dirty="0">
                <a:latin typeface="Cascadia Code" panose="020B0609020000020004" pitchFamily="49" charset="0"/>
                <a:ea typeface="Cascadia Code" panose="020B0609020000020004" pitchFamily="49" charset="0"/>
                <a:cs typeface="Cascadia Code" panose="020B0609020000020004" pitchFamily="49" charset="0"/>
              </a:rPr>
              <a:t>Label Encoding - Encodes categorical variables into 1s and 0s (yes and no become 1 and 0).</a:t>
            </a:r>
          </a:p>
          <a:p>
            <a:r>
              <a:rPr lang="en-US" dirty="0">
                <a:latin typeface="Cascadia Code" panose="020B0609020000020004" pitchFamily="49" charset="0"/>
                <a:ea typeface="Cascadia Code" panose="020B0609020000020004" pitchFamily="49" charset="0"/>
                <a:cs typeface="Cascadia Code" panose="020B0609020000020004" pitchFamily="49" charset="0"/>
              </a:rPr>
              <a:t>Heatmap - Correlation for Numerical variables with Target Variable</a:t>
            </a:r>
          </a:p>
          <a:p>
            <a:r>
              <a:rPr lang="en-US" dirty="0">
                <a:latin typeface="Cascadia Code" panose="020B0609020000020004" pitchFamily="49" charset="0"/>
                <a:ea typeface="Cascadia Code" panose="020B0609020000020004" pitchFamily="49" charset="0"/>
                <a:cs typeface="Cascadia Code" panose="020B0609020000020004" pitchFamily="49" charset="0"/>
              </a:rPr>
              <a:t>Performed Bivariate Analysis Using Bar Plot</a:t>
            </a:r>
          </a:p>
          <a:p>
            <a:r>
              <a:rPr lang="en-US" dirty="0">
                <a:latin typeface="Cascadia Code" panose="020B0609020000020004" pitchFamily="49" charset="0"/>
                <a:ea typeface="Cascadia Code" panose="020B0609020000020004" pitchFamily="49" charset="0"/>
                <a:cs typeface="Cascadia Code" panose="020B0609020000020004" pitchFamily="49" charset="0"/>
              </a:rPr>
              <a:t>Multivariate Analysis(Used Scatter Plot)</a:t>
            </a:r>
          </a:p>
          <a:p>
            <a:r>
              <a:rPr lang="en-US" dirty="0">
                <a:latin typeface="Cascadia Code" panose="020B0609020000020004" pitchFamily="49" charset="0"/>
                <a:ea typeface="Cascadia Code" panose="020B0609020000020004" pitchFamily="49" charset="0"/>
                <a:cs typeface="Cascadia Code" panose="020B0609020000020004" pitchFamily="49" charset="0"/>
              </a:rPr>
              <a:t>Used Regression plot, as the name suggests creates a regression line between 2 parameters and helps to visualize their linear relationships</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413763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5DAC-BF2C-DA45-42D5-ED36C7EFF903}"/>
              </a:ext>
            </a:extLst>
          </p:cNvPr>
          <p:cNvSpPr>
            <a:spLocks noGrp="1"/>
          </p:cNvSpPr>
          <p:nvPr>
            <p:ph type="title"/>
          </p:nvPr>
        </p:nvSpPr>
        <p:spPr/>
        <p:txBody>
          <a:bodyPr/>
          <a:lstStyle/>
          <a:p>
            <a:r>
              <a:rPr lang="en-IN" dirty="0"/>
              <a:t>Treating Skewness &amp; Key Insights on Analysis-1</a:t>
            </a:r>
          </a:p>
        </p:txBody>
      </p:sp>
      <p:sp>
        <p:nvSpPr>
          <p:cNvPr id="3" name="Content Placeholder 2">
            <a:extLst>
              <a:ext uri="{FF2B5EF4-FFF2-40B4-BE49-F238E27FC236}">
                <a16:creationId xmlns:a16="http://schemas.microsoft.com/office/drawing/2014/main" id="{D272BFCF-E216-71ED-6B4E-E2247C8D1942}"/>
              </a:ext>
            </a:extLst>
          </p:cNvPr>
          <p:cNvSpPr>
            <a:spLocks noGrp="1"/>
          </p:cNvSpPr>
          <p:nvPr>
            <p:ph idx="1"/>
          </p:nvPr>
        </p:nvSpPr>
        <p:spPr/>
        <p:txBody>
          <a:bodyPr>
            <a:normAutofit fontScale="62500" lnSpcReduction="20000"/>
          </a:bodyPr>
          <a:lstStyle/>
          <a:p>
            <a:r>
              <a:rPr lang="en-IN" dirty="0">
                <a:latin typeface="Cascadia Code" panose="020B0609020000020004" pitchFamily="49" charset="0"/>
                <a:ea typeface="Cascadia Code" panose="020B0609020000020004" pitchFamily="49" charset="0"/>
                <a:cs typeface="Cascadia Code" panose="020B0609020000020004" pitchFamily="49" charset="0"/>
              </a:rPr>
              <a:t>Used Cube Root transformation because </a:t>
            </a:r>
            <a:r>
              <a:rPr lang="en-US" dirty="0">
                <a:latin typeface="Cascadia Code" panose="020B0609020000020004" pitchFamily="49" charset="0"/>
                <a:ea typeface="Cascadia Code" panose="020B0609020000020004" pitchFamily="49" charset="0"/>
                <a:cs typeface="Cascadia Code" panose="020B0609020000020004" pitchFamily="49" charset="0"/>
              </a:rPr>
              <a:t>log and square root transformations not plotting as normal distribution.</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We can identify Client who are </a:t>
            </a:r>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married</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are contacted more by the bank and divorced Client have been contacted least followed by single category.</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In </a:t>
            </a:r>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Job</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Factor, we can observe that Client with blue-collar, management and technician jobs have been contacted more by the bank which are more than 6k</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If we observe the plot, </a:t>
            </a:r>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secondary education</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category is contacted most.</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The </a:t>
            </a:r>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Clients who are last contacted</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are majorly in the month of may followed by July and august. Bank has least contacted the clients in the December followed by march, September and October.</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The Plot on </a:t>
            </a:r>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contact communication type</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explains bank has contacted clients mostly through cellular communication and least contacted through telephone communication. Also, there are nearly 14k clients where bank is unable to reach customers.</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The Plot on </a:t>
            </a:r>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outcome of the previous marketing campaign</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contains 37K unknown values which is more imbalanced.</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After Performing Multivariate Analysis with use of regression plot found Key Factors which will help to build effective marketing campaigns are Age, Balance, Communication_type, PreviousOutcome, job, education</a:t>
            </a:r>
          </a:p>
          <a:p>
            <a:endParaRPr lang="en-IN" dirty="0"/>
          </a:p>
        </p:txBody>
      </p:sp>
    </p:spTree>
    <p:extLst>
      <p:ext uri="{BB962C8B-B14F-4D97-AF65-F5344CB8AC3E}">
        <p14:creationId xmlns:p14="http://schemas.microsoft.com/office/powerpoint/2010/main" val="214286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D066-83F9-A212-38EF-97746D1A20BC}"/>
              </a:ext>
            </a:extLst>
          </p:cNvPr>
          <p:cNvSpPr>
            <a:spLocks noGrp="1"/>
          </p:cNvSpPr>
          <p:nvPr>
            <p:ph type="title"/>
          </p:nvPr>
        </p:nvSpPr>
        <p:spPr/>
        <p:txBody>
          <a:bodyPr/>
          <a:lstStyle/>
          <a:p>
            <a:r>
              <a:rPr lang="en-IN" dirty="0"/>
              <a:t>Key Insights on Analysis-2</a:t>
            </a:r>
          </a:p>
        </p:txBody>
      </p:sp>
      <p:sp>
        <p:nvSpPr>
          <p:cNvPr id="3" name="Content Placeholder 2">
            <a:extLst>
              <a:ext uri="{FF2B5EF4-FFF2-40B4-BE49-F238E27FC236}">
                <a16:creationId xmlns:a16="http://schemas.microsoft.com/office/drawing/2014/main" id="{B76F04DB-C45C-7907-562A-3EDFD00490FD}"/>
              </a:ext>
            </a:extLst>
          </p:cNvPr>
          <p:cNvSpPr>
            <a:spLocks noGrp="1"/>
          </p:cNvSpPr>
          <p:nvPr>
            <p:ph idx="1"/>
          </p:nvPr>
        </p:nvSpPr>
        <p:spPr/>
        <p:txBody>
          <a:bodyPr>
            <a:normAutofit lnSpcReduction="10000"/>
          </a:bodyPr>
          <a:lstStyle/>
          <a:p>
            <a:pPr algn="l"/>
            <a:r>
              <a:rPr lang="en-IN" b="1" i="1"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Multivariate Analysis key Observations</a:t>
            </a:r>
            <a:endPar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endParaRP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Entrepreneurs who are contacted in March and April are mostly liked to get term-deposits which is important observation</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Cellular and Telephonic both categories client includes married, divorced are showing interested towards to get a term deposits</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Clients with job categories including entrepreneur, services, retired and housemaid in tertiary educated are more interested towards taking term deposit</a:t>
            </a:r>
          </a:p>
          <a:p>
            <a:pPr algn="l"/>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Admin, blue-collar, retired clients in secondary education are more interested towards taking term deposit</a:t>
            </a:r>
          </a:p>
          <a:p>
            <a:endParaRPr lang="en-IN" dirty="0"/>
          </a:p>
        </p:txBody>
      </p:sp>
    </p:spTree>
    <p:extLst>
      <p:ext uri="{BB962C8B-B14F-4D97-AF65-F5344CB8AC3E}">
        <p14:creationId xmlns:p14="http://schemas.microsoft.com/office/powerpoint/2010/main" val="2986915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07F6-A0FA-C9BA-975E-08DA9F1954F0}"/>
              </a:ext>
            </a:extLst>
          </p:cNvPr>
          <p:cNvSpPr>
            <a:spLocks noGrp="1"/>
          </p:cNvSpPr>
          <p:nvPr>
            <p:ph type="title"/>
          </p:nvPr>
        </p:nvSpPr>
        <p:spPr/>
        <p:txBody>
          <a:bodyPr/>
          <a:lstStyle/>
          <a:p>
            <a:r>
              <a:rPr lang="en-IN" dirty="0"/>
              <a:t>Finding Appropriate Analysis</a:t>
            </a:r>
          </a:p>
        </p:txBody>
      </p:sp>
      <p:sp>
        <p:nvSpPr>
          <p:cNvPr id="3" name="Text Placeholder 2">
            <a:extLst>
              <a:ext uri="{FF2B5EF4-FFF2-40B4-BE49-F238E27FC236}">
                <a16:creationId xmlns:a16="http://schemas.microsoft.com/office/drawing/2014/main" id="{78022DFE-1AEF-10E2-79D7-3B4BC89053A5}"/>
              </a:ext>
            </a:extLst>
          </p:cNvPr>
          <p:cNvSpPr>
            <a:spLocks noGrp="1"/>
          </p:cNvSpPr>
          <p:nvPr>
            <p:ph type="body" idx="1"/>
          </p:nvPr>
        </p:nvSpPr>
        <p:spPr/>
        <p:txBody>
          <a:bodyPr>
            <a:normAutofit/>
          </a:bodyPr>
          <a:lstStyle/>
          <a:p>
            <a:r>
              <a:rPr lang="en-US" b="1" dirty="0">
                <a:solidFill>
                  <a:srgbClr val="000000"/>
                </a:solidFill>
                <a:effectLst/>
                <a:latin typeface="Courier New" panose="02070309020205020404" pitchFamily="49" charset="0"/>
              </a:rPr>
              <a:t>Analysis-1</a:t>
            </a:r>
            <a:endParaRPr lang="en-US" b="0" dirty="0">
              <a:solidFill>
                <a:srgbClr val="000000"/>
              </a:solidFill>
              <a:effectLst/>
              <a:latin typeface="Courier New" panose="02070309020205020404" pitchFamily="49" charset="0"/>
            </a:endParaRPr>
          </a:p>
        </p:txBody>
      </p:sp>
      <p:sp>
        <p:nvSpPr>
          <p:cNvPr id="4" name="Content Placeholder 3">
            <a:extLst>
              <a:ext uri="{FF2B5EF4-FFF2-40B4-BE49-F238E27FC236}">
                <a16:creationId xmlns:a16="http://schemas.microsoft.com/office/drawing/2014/main" id="{195C6177-B558-262D-7569-6F78DFB80C53}"/>
              </a:ext>
            </a:extLst>
          </p:cNvPr>
          <p:cNvSpPr>
            <a:spLocks noGrp="1"/>
          </p:cNvSpPr>
          <p:nvPr>
            <p:ph sz="half" idx="2"/>
          </p:nvPr>
        </p:nvSpPr>
        <p:spPr/>
        <p:txBody>
          <a:bodyPr>
            <a:normAutofit fontScale="62500" lnSpcReduction="20000"/>
          </a:bodyPr>
          <a:lstStyle/>
          <a:p>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Key Factors which will help to build effective marketing campaigns are</a:t>
            </a:r>
          </a:p>
          <a:p>
            <a:pPr marL="0" indent="0">
              <a:buNone/>
            </a:pP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 Age</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Communication_type</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education</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job</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marital</a:t>
            </a:r>
            <a:br>
              <a:rPr lang="en-US" dirty="0">
                <a:latin typeface="Cascadia Code" panose="020B0609020000020004" pitchFamily="49" charset="0"/>
                <a:ea typeface="Cascadia Code" panose="020B0609020000020004" pitchFamily="49" charset="0"/>
                <a:cs typeface="Cascadia Code" panose="020B0609020000020004" pitchFamily="49" charset="0"/>
              </a:rPr>
            </a:br>
            <a:r>
              <a:rPr lang="en-US" dirty="0">
                <a:latin typeface="Cascadia Code" panose="020B0609020000020004" pitchFamily="49" charset="0"/>
                <a:ea typeface="Cascadia Code" panose="020B0609020000020004" pitchFamily="49" charset="0"/>
                <a:cs typeface="Cascadia Code" panose="020B0609020000020004" pitchFamily="49" charset="0"/>
              </a:rPr>
              <a:t> </a:t>
            </a: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PreviousOutcome</a:t>
            </a:r>
            <a:endParaRPr lang="en-IN"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 Placeholder 4">
            <a:extLst>
              <a:ext uri="{FF2B5EF4-FFF2-40B4-BE49-F238E27FC236}">
                <a16:creationId xmlns:a16="http://schemas.microsoft.com/office/drawing/2014/main" id="{05067E34-8D20-FD72-6B19-C040F4E08F89}"/>
              </a:ext>
            </a:extLst>
          </p:cNvPr>
          <p:cNvSpPr>
            <a:spLocks noGrp="1"/>
          </p:cNvSpPr>
          <p:nvPr>
            <p:ph type="body" sz="quarter" idx="3"/>
          </p:nvPr>
        </p:nvSpPr>
        <p:spPr/>
        <p:txBody>
          <a:bodyPr>
            <a:normAutofit/>
          </a:bodyPr>
          <a:lstStyle/>
          <a:p>
            <a:r>
              <a:rPr lang="en-IN" b="1" dirty="0"/>
              <a:t>Analysis-2</a:t>
            </a:r>
          </a:p>
        </p:txBody>
      </p:sp>
      <p:sp>
        <p:nvSpPr>
          <p:cNvPr id="6" name="Content Placeholder 5">
            <a:extLst>
              <a:ext uri="{FF2B5EF4-FFF2-40B4-BE49-F238E27FC236}">
                <a16:creationId xmlns:a16="http://schemas.microsoft.com/office/drawing/2014/main" id="{4C226ABB-588B-D8AA-9F59-BF82B2F926D9}"/>
              </a:ext>
            </a:extLst>
          </p:cNvPr>
          <p:cNvSpPr>
            <a:spLocks noGrp="1"/>
          </p:cNvSpPr>
          <p:nvPr>
            <p:ph sz="quarter" idx="4"/>
          </p:nvPr>
        </p:nvSpPr>
        <p:spPr/>
        <p:txBody>
          <a:bodyPr>
            <a:normAutofit fontScale="62500" lnSpcReduction="20000"/>
          </a:bodyPr>
          <a:lstStyle/>
          <a:p>
            <a:pPr algn="l"/>
            <a:r>
              <a:rPr lang="en-US" b="1"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Below are the major factors and clients profile has to be taken under below categories which will helpful to build effective campaigns</a:t>
            </a:r>
          </a:p>
          <a:p>
            <a:pPr algn="l">
              <a:lnSpc>
                <a:spcPct val="120000"/>
              </a:lnSpc>
            </a:pP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Age</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communication_type</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Contact_month</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Credit_Status</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education</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Housing_loan</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job</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marital</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Personal_loan</a:t>
            </a:r>
            <a:b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0" i="0" dirty="0">
                <a:solidFill>
                  <a:srgbClr val="212121"/>
                </a:solidFill>
                <a:effectLst/>
                <a:latin typeface="Cascadia Code" panose="020B0609020000020004" pitchFamily="49" charset="0"/>
                <a:ea typeface="Cascadia Code" panose="020B0609020000020004" pitchFamily="49" charset="0"/>
                <a:cs typeface="Cascadia Code" panose="020B0609020000020004" pitchFamily="49" charset="0"/>
              </a:rPr>
              <a:t>PreviousOutcome</a:t>
            </a:r>
          </a:p>
          <a:p>
            <a:endParaRPr lang="en-IN" dirty="0"/>
          </a:p>
        </p:txBody>
      </p:sp>
    </p:spTree>
    <p:extLst>
      <p:ext uri="{BB962C8B-B14F-4D97-AF65-F5344CB8AC3E}">
        <p14:creationId xmlns:p14="http://schemas.microsoft.com/office/powerpoint/2010/main" val="425684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22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After comparing both conclusions even Credit_status, Loans variables are equally important cannot be dropped so after analysis conclusion 2 is more useful and effective for banks to create and design marketing campaigns</a:t>
            </a:r>
            <a:br>
              <a:rPr lang="en-US" sz="2200" i="1" dirty="0">
                <a:solidFill>
                  <a:schemeClr val="tx1"/>
                </a:solidFill>
              </a:rPr>
            </a:br>
            <a:br>
              <a:rPr lang="en-US" sz="4000" i="1" dirty="0">
                <a:solidFill>
                  <a:schemeClr val="tx1"/>
                </a:solidFill>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Below are the major factors and clients profile has to be taken which will helpful to build effective marketing campaigns:</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Age</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communication_type</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Credit_Status</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education</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Housing_loan</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job</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marital</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Personal_loan</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Call_duration</a:t>
            </a:r>
            <a:b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br>
            <a:r>
              <a:rPr lang="en-US" sz="1800" i="1"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PreviousOutcome</a:t>
            </a:r>
            <a:br>
              <a:rPr lang="en-US" sz="4000" i="1" dirty="0">
                <a:solidFill>
                  <a:schemeClr val="tx1"/>
                </a:solidFill>
              </a:rPr>
            </a:br>
            <a:endParaRPr lang="en-US" sz="4000" i="1" dirty="0">
              <a:solidFill>
                <a:schemeClr val="tx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sz="1400" cap="none" dirty="0">
                <a:solidFill>
                  <a:srgbClr val="FFFFFF"/>
                </a:solidFill>
                <a:latin typeface="Cascadia Code" panose="020B0609020000020004" pitchFamily="49" charset="0"/>
                <a:ea typeface="Cascadia Code" panose="020B0609020000020004" pitchFamily="49" charset="0"/>
                <a:cs typeface="Cascadia Code" panose="020B0609020000020004" pitchFamily="49" charset="0"/>
              </a:rPr>
              <a:t>Owner Of Project- Praveen Kumar</a:t>
            </a:r>
          </a:p>
          <a:p>
            <a:r>
              <a:rPr lang="en-US" sz="1400" cap="none" dirty="0">
                <a:solidFill>
                  <a:srgbClr val="FFFFFF"/>
                </a:solidFill>
                <a:latin typeface="Cascadia Code" panose="020B0609020000020004" pitchFamily="49" charset="0"/>
                <a:ea typeface="Cascadia Code" panose="020B0609020000020004" pitchFamily="49" charset="0"/>
                <a:cs typeface="Cascadia Code" panose="020B0609020000020004" pitchFamily="49" charset="0"/>
              </a:rPr>
              <a:t>Role – Data Analyst</a:t>
            </a:r>
          </a:p>
          <a:p>
            <a:r>
              <a:rPr lang="en-US" sz="1400" cap="none" dirty="0">
                <a:solidFill>
                  <a:srgbClr val="FFFFFF"/>
                </a:solidFill>
                <a:latin typeface="Cascadia Code" panose="020B0609020000020004" pitchFamily="49" charset="0"/>
                <a:ea typeface="Cascadia Code" panose="020B0609020000020004" pitchFamily="49" charset="0"/>
                <a:cs typeface="Cascadia Code" panose="020B0609020000020004" pitchFamily="49" charset="0"/>
              </a:rPr>
              <a:t>Github Link- Https://Github.Com/Praveen311094/Eda-capstone-project</a:t>
            </a:r>
          </a:p>
        </p:txBody>
      </p:sp>
      <p:sp>
        <p:nvSpPr>
          <p:cNvPr id="4" name="Arrow: Right 3">
            <a:extLst>
              <a:ext uri="{FF2B5EF4-FFF2-40B4-BE49-F238E27FC236}">
                <a16:creationId xmlns:a16="http://schemas.microsoft.com/office/drawing/2014/main" id="{198ED624-1319-C786-038A-2A963260335A}"/>
              </a:ext>
            </a:extLst>
          </p:cNvPr>
          <p:cNvSpPr/>
          <p:nvPr/>
        </p:nvSpPr>
        <p:spPr>
          <a:xfrm>
            <a:off x="118872" y="685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{D90D59CF-82EC-4C12-AA34-EDF64FF51FCA}tf56160789_win32</Template>
  <TotalTime>110</TotalTime>
  <Words>843</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Bookman Old Style</vt:lpstr>
      <vt:lpstr>Calibri</vt:lpstr>
      <vt:lpstr>Cascadia Code</vt:lpstr>
      <vt:lpstr>Courier New</vt:lpstr>
      <vt:lpstr>Franklin Gothic Book</vt:lpstr>
      <vt:lpstr>Wingdings</vt:lpstr>
      <vt:lpstr>1_RetrospectVTI</vt:lpstr>
      <vt:lpstr>Capstone Project</vt:lpstr>
      <vt:lpstr>EDA Steps with Python</vt:lpstr>
      <vt:lpstr>Basic Exploration &amp; Python Libraries</vt:lpstr>
      <vt:lpstr>Data Preparation</vt:lpstr>
      <vt:lpstr>Variable Relationship &amp; Transformation Encoding</vt:lpstr>
      <vt:lpstr>Treating Skewness &amp; Key Insights on Analysis-1</vt:lpstr>
      <vt:lpstr>Key Insights on Analysis-2</vt:lpstr>
      <vt:lpstr>Finding Appropriate Analysis</vt:lpstr>
      <vt:lpstr>After comparing both conclusions even Credit_status, Loans variables are equally important cannot be dropped so after analysis conclusion 2 is more useful and effective for banks to create and design marketing campaigns  Below are the major factors and clients profile has to be taken which will helpful to build effective marketing campaigns:  Age communication_type Credit_Status education Housing_loan job marital Personal_loan Call_duration PreviousOutcome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Praveen peddabudi</dc:creator>
  <cp:lastModifiedBy>Praveen peddabudi</cp:lastModifiedBy>
  <cp:revision>12</cp:revision>
  <dcterms:created xsi:type="dcterms:W3CDTF">2023-03-27T12:43:11Z</dcterms:created>
  <dcterms:modified xsi:type="dcterms:W3CDTF">2023-03-27T14:33:27Z</dcterms:modified>
</cp:coreProperties>
</file>