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9" r:id="rId6"/>
    <p:sldId id="258" r:id="rId7"/>
    <p:sldId id="260" r:id="rId8"/>
    <p:sldId id="261" r:id="rId9"/>
    <p:sldId id="262" r:id="rId10"/>
    <p:sldId id="263" r:id="rId11"/>
    <p:sldId id="285" r:id="rId12"/>
    <p:sldId id="265" r:id="rId13"/>
    <p:sldId id="266" r:id="rId14"/>
    <p:sldId id="267" r:id="rId15"/>
    <p:sldId id="268" r:id="rId16"/>
    <p:sldId id="269" r:id="rId17"/>
    <p:sldId id="270" r:id="rId18"/>
    <p:sldId id="277" r:id="rId19"/>
    <p:sldId id="271" r:id="rId20"/>
    <p:sldId id="276" r:id="rId21"/>
    <p:sldId id="278" r:id="rId22"/>
    <p:sldId id="281" r:id="rId23"/>
    <p:sldId id="284" r:id="rId24"/>
    <p:sldId id="273" r:id="rId25"/>
    <p:sldId id="279" r:id="rId26"/>
    <p:sldId id="280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530C1-493E-47FB-9F77-8F3BBBDE8EF4}" v="78" dt="2023-07-15T18:12:42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78" d="100"/>
          <a:sy n="78" d="100"/>
        </p:scale>
        <p:origin x="11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362" y="2418864"/>
            <a:ext cx="7096933" cy="2806854"/>
          </a:xfrm>
        </p:spPr>
        <p:txBody>
          <a:bodyPr/>
          <a:lstStyle/>
          <a:p>
            <a:pPr algn="l"/>
            <a:br>
              <a:rPr lang="en-IN" sz="2800" b="1" i="0" dirty="0">
                <a:solidFill>
                  <a:srgbClr val="131022"/>
                </a:solidFill>
                <a:effectLst/>
                <a:latin typeface="manrope"/>
              </a:rPr>
            </a:br>
            <a:br>
              <a:rPr lang="en-IN" sz="2800" b="1" i="0" dirty="0">
                <a:solidFill>
                  <a:srgbClr val="131022"/>
                </a:solidFill>
                <a:effectLst/>
                <a:latin typeface="manrope"/>
              </a:rPr>
            </a:br>
            <a:br>
              <a:rPr lang="en-IN" sz="2800" dirty="0">
                <a:solidFill>
                  <a:srgbClr val="131022"/>
                </a:solidFill>
                <a:latin typeface="manrope"/>
              </a:rPr>
            </a:br>
            <a:br>
              <a:rPr lang="en-IN" sz="2800" dirty="0">
                <a:solidFill>
                  <a:srgbClr val="131022"/>
                </a:solidFill>
                <a:latin typeface="manrope"/>
              </a:rPr>
            </a:br>
            <a:br>
              <a:rPr lang="en-IN" sz="2800" dirty="0">
                <a:solidFill>
                  <a:srgbClr val="131022"/>
                </a:solidFill>
                <a:latin typeface="manrope"/>
              </a:rPr>
            </a:br>
            <a:br>
              <a:rPr lang="en-IN" sz="2800" dirty="0">
                <a:solidFill>
                  <a:srgbClr val="131022"/>
                </a:solidFill>
                <a:latin typeface="manrope"/>
              </a:rPr>
            </a:br>
            <a:r>
              <a:rPr lang="en-IN" sz="2800" b="1" i="0" dirty="0">
                <a:solidFill>
                  <a:srgbClr val="131022"/>
                </a:solidFill>
                <a:effectLst/>
                <a:latin typeface="Arial Rounded MT Bold" panose="020F070403050403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Codebasics Resume Project Challenge #6 </a:t>
            </a:r>
            <a:r>
              <a:rPr lang="en-US" sz="3200" b="1" i="0" dirty="0">
                <a:solidFill>
                  <a:srgbClr val="131022"/>
                </a:solidFill>
                <a:effectLst/>
                <a:latin typeface="manrope"/>
              </a:rPr>
              <a:t>Challenge :</a:t>
            </a:r>
            <a:r>
              <a:rPr lang="en-US" sz="3200" b="0" i="0" dirty="0">
                <a:solidFill>
                  <a:srgbClr val="131022"/>
                </a:solidFill>
                <a:effectLst/>
                <a:latin typeface="manrope"/>
              </a:rPr>
              <a:t> </a:t>
            </a:r>
            <a:r>
              <a:rPr lang="en-US" sz="2800" b="0" i="0" dirty="0">
                <a:solidFill>
                  <a:srgbClr val="131022"/>
                </a:solidFill>
                <a:effectLst/>
                <a:latin typeface="manrope"/>
              </a:rPr>
              <a:t>Provide Insights to the Marketing Team in Food &amp; Beverage Industry</a:t>
            </a:r>
            <a:br>
              <a:rPr lang="en-IN" sz="2800" b="1" i="0" dirty="0">
                <a:solidFill>
                  <a:srgbClr val="131022"/>
                </a:solidFill>
                <a:effectLst/>
                <a:latin typeface="Arial Rounded MT Bold" panose="020F070403050403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IN" sz="2800" b="1" i="0" dirty="0">
                <a:solidFill>
                  <a:srgbClr val="131022"/>
                </a:solidFill>
                <a:effectLst/>
                <a:latin typeface="manrope"/>
              </a:rPr>
            </a:br>
            <a:r>
              <a:rPr lang="en-US" sz="1800" dirty="0">
                <a:solidFill>
                  <a:srgbClr val="13102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Role</a:t>
            </a:r>
            <a:r>
              <a:rPr lang="en-US" sz="1800" b="0" dirty="0">
                <a:solidFill>
                  <a:srgbClr val="13102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</a:t>
            </a:r>
            <a:r>
              <a:rPr lang="en-US" sz="1800" b="0" i="0" dirty="0">
                <a:solidFill>
                  <a:srgbClr val="13102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arketing </a:t>
            </a:r>
            <a:r>
              <a:rPr lang="en-US" sz="1800" b="0" i="0">
                <a:solidFill>
                  <a:srgbClr val="13102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analyst</a:t>
            </a:r>
            <a:br>
              <a:rPr lang="en-US" sz="9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br>
              <a:rPr lang="en-US" sz="9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br>
              <a:rPr lang="en-US" sz="9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sz="1800" dirty="0">
                <a:solidFill>
                  <a:srgbClr val="25242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Tools Used: </a:t>
            </a:r>
            <a:r>
              <a:rPr lang="en-US" sz="1800" b="0" dirty="0">
                <a:solidFill>
                  <a:srgbClr val="25242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Power BI, Excel, PowerPoint</a:t>
            </a:r>
            <a:br>
              <a:rPr lang="en-IN" b="1" i="0" dirty="0">
                <a:solidFill>
                  <a:srgbClr val="131022"/>
                </a:solidFill>
                <a:effectLst/>
                <a:latin typeface="manrop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474" y="4943476"/>
            <a:ext cx="9500507" cy="1600200"/>
          </a:xfrm>
        </p:spPr>
        <p:txBody>
          <a:bodyPr/>
          <a:lstStyle/>
          <a:p>
            <a:r>
              <a:rPr lang="en-US">
                <a:latin typeface="Colonna MT" panose="04020805060202030203" pitchFamily="82" charset="0"/>
              </a:rPr>
              <a:t>                                  </a:t>
            </a:r>
            <a:r>
              <a:rPr lang="en-US" sz="2800" b="1">
                <a:latin typeface="Colonna MT" panose="04020805060202030203" pitchFamily="82" charset="0"/>
              </a:rPr>
              <a:t>Presented </a:t>
            </a:r>
            <a:r>
              <a:rPr lang="en-US" sz="2800" b="1" dirty="0">
                <a:latin typeface="Colonna MT" panose="04020805060202030203" pitchFamily="82" charset="0"/>
              </a:rPr>
              <a:t>by</a:t>
            </a:r>
          </a:p>
          <a:p>
            <a:r>
              <a:rPr lang="en-US" sz="2800" dirty="0">
                <a:latin typeface="Gigi" panose="04040504061007020D02" pitchFamily="82" charset="0"/>
              </a:rPr>
              <a:t>                                             Peddabudi Praveen Kumar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71C78-FA07-0549-AA4B-24DA8D75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37" y="314324"/>
            <a:ext cx="2545997" cy="127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56703" cy="621385"/>
          </a:xfrm>
        </p:spPr>
        <p:txBody>
          <a:bodyPr/>
          <a:lstStyle/>
          <a:p>
            <a:r>
              <a:rPr lang="en-IN" sz="24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Consumer Preferences</a:t>
            </a:r>
            <a:endParaRPr lang="en-IN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EA6ADB-3C13-0B27-A4EF-B3AAFC4DD26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584722" y="745480"/>
            <a:ext cx="5174227" cy="3029512"/>
          </a:xfr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9A6874E-6218-5479-2593-5BB0907F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6" y="3885361"/>
            <a:ext cx="8417883" cy="14338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Arial Narrow" panose="020B0606020202030204" pitchFamily="34" charset="0"/>
              </a:rPr>
              <a:t>Most People preferred cans which are small and easy to carry around and made of light-proof which helps to preserve the quality of the drink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Arial Narrow" panose="020B0606020202030204" pitchFamily="34" charset="0"/>
              </a:rPr>
              <a:t>Caffeine and vitamins are the top ingredients preferred however, it is recommended to have caffeine up to 400mg according to Food and Drug Administration.</a:t>
            </a:r>
          </a:p>
          <a:p>
            <a:endParaRPr lang="en-US" sz="1800" b="1" dirty="0">
              <a:latin typeface="Arial Narrow" panose="020B0606020202030204" pitchFamily="34" charset="0"/>
            </a:endParaRPr>
          </a:p>
          <a:p>
            <a:endParaRPr lang="en-US" sz="1800" b="1" dirty="0">
              <a:latin typeface="Arial Narrow" panose="020B0606020202030204" pitchFamily="34" charset="0"/>
            </a:endParaRPr>
          </a:p>
          <a:p>
            <a:endParaRPr lang="en-IN" sz="1800" b="1" dirty="0">
              <a:latin typeface="Arial Narrow" panose="020B0606020202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D2539F-C205-E313-9840-754571713FF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18203" y="718899"/>
            <a:ext cx="5466519" cy="3056093"/>
          </a:xfrm>
        </p:spPr>
      </p:pic>
    </p:spTree>
    <p:extLst>
      <p:ext uri="{BB962C8B-B14F-4D97-AF65-F5344CB8AC3E}">
        <p14:creationId xmlns:p14="http://schemas.microsoft.com/office/powerpoint/2010/main" val="6291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987"/>
            <a:ext cx="4073014" cy="542532"/>
          </a:xfrm>
        </p:spPr>
        <p:txBody>
          <a:bodyPr/>
          <a:lstStyle/>
          <a:p>
            <a:r>
              <a:rPr lang="en-IN" sz="24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Consumer Preferences</a:t>
            </a:r>
            <a:endParaRPr lang="en-IN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938C3-2D87-690C-C8F7-34D1503ACB1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14643" y="4281978"/>
            <a:ext cx="7726234" cy="16708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latin typeface="Arial Narrow" panose="020B0606020202030204" pitchFamily="34" charset="0"/>
              </a:rPr>
              <a:t>Majority of people consume energy drinks at least 2-3 times a week.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latin typeface="Arial Narrow" panose="020B0606020202030204" pitchFamily="34" charset="0"/>
              </a:rPr>
              <a:t>As per the survey, intake of energy drinks happens before going for a exercise, during late hours at night to stay focused, avoiding laziness and ultimately reducing the stress levels.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4DEC9A-859F-BAFD-9E93-F52B814F0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20" y="763787"/>
            <a:ext cx="7334865" cy="3299555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23678C5-5ABE-ED66-6BE6-E503CB2826A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7386485" y="761168"/>
            <a:ext cx="3736258" cy="3299555"/>
          </a:xfrm>
        </p:spPr>
      </p:pic>
    </p:spTree>
    <p:extLst>
      <p:ext uri="{BB962C8B-B14F-4D97-AF65-F5344CB8AC3E}">
        <p14:creationId xmlns:p14="http://schemas.microsoft.com/office/powerpoint/2010/main" val="42251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4" y="264344"/>
            <a:ext cx="3778046" cy="432852"/>
          </a:xfrm>
        </p:spPr>
        <p:txBody>
          <a:bodyPr/>
          <a:lstStyle/>
          <a:p>
            <a:r>
              <a:rPr lang="en-IN" sz="24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Competition Analysis</a:t>
            </a:r>
            <a:endParaRPr lang="en-IN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938C3-2D87-690C-C8F7-34D1503ACB1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30709" y="4498287"/>
            <a:ext cx="8101781" cy="16708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600" dirty="0">
                <a:latin typeface="Arial Narrow" panose="020B0606020202030204" pitchFamily="34" charset="0"/>
              </a:rPr>
              <a:t>Codex trending at 5</a:t>
            </a:r>
            <a:r>
              <a:rPr lang="en-IN" sz="1600" baseline="30000" dirty="0">
                <a:latin typeface="Arial Narrow" panose="020B0606020202030204" pitchFamily="34" charset="0"/>
              </a:rPr>
              <a:t>th</a:t>
            </a:r>
            <a:r>
              <a:rPr lang="en-IN" sz="1600" dirty="0">
                <a:latin typeface="Arial Narrow" panose="020B0606020202030204" pitchFamily="34" charset="0"/>
              </a:rPr>
              <a:t> place in the current market even though it recently launched its products in India.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600" dirty="0">
                <a:latin typeface="Arial Narrow" panose="020B0606020202030204" pitchFamily="34" charset="0"/>
              </a:rPr>
              <a:t>Brand reputation and Taste experience are the two key factors that influence the consumers priority.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23C4F4-EC79-96A7-7C36-AAB5B994C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7" y="905133"/>
            <a:ext cx="10894142" cy="3214583"/>
          </a:xfrm>
        </p:spPr>
      </p:pic>
    </p:spTree>
    <p:extLst>
      <p:ext uri="{BB962C8B-B14F-4D97-AF65-F5344CB8AC3E}">
        <p14:creationId xmlns:p14="http://schemas.microsoft.com/office/powerpoint/2010/main" val="72883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20"/>
            <a:ext cx="7445478" cy="621385"/>
          </a:xfrm>
        </p:spPr>
        <p:txBody>
          <a:bodyPr/>
          <a:lstStyle/>
          <a:p>
            <a:r>
              <a:rPr lang="en-US" sz="24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Marketing Channels and Brand Awareness</a:t>
            </a:r>
            <a:endParaRPr lang="en-IN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938C3-2D87-690C-C8F7-34D1503ACB1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90330" y="4127285"/>
            <a:ext cx="8065180" cy="16708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Codex is able to reach 70% customers only from Online ads and TV Commercials and also it goes same with other brands where they have used same marketing strategies in reaching &gt; 60% of their customers.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E1C198-D86D-39AB-34A9-CFE71ADE2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4" y="953729"/>
            <a:ext cx="11518157" cy="2772697"/>
          </a:xfrm>
        </p:spPr>
      </p:pic>
    </p:spTree>
    <p:extLst>
      <p:ext uri="{BB962C8B-B14F-4D97-AF65-F5344CB8AC3E}">
        <p14:creationId xmlns:p14="http://schemas.microsoft.com/office/powerpoint/2010/main" val="23158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369"/>
            <a:ext cx="3286433" cy="511496"/>
          </a:xfrm>
        </p:spPr>
        <p:txBody>
          <a:bodyPr/>
          <a:lstStyle/>
          <a:p>
            <a:r>
              <a:rPr lang="en-IN" sz="24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Brand Penetration</a:t>
            </a:r>
            <a:endParaRPr lang="en-IN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D7C97-E5C8-76AC-740D-382B2D764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82" y="771523"/>
            <a:ext cx="7905135" cy="2817252"/>
          </a:xfr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0CE3A24-3357-09D0-493D-DF574AAA2529}"/>
              </a:ext>
            </a:extLst>
          </p:cNvPr>
          <p:cNvSpPr txBox="1">
            <a:spLocks/>
          </p:cNvSpPr>
          <p:nvPr/>
        </p:nvSpPr>
        <p:spPr>
          <a:xfrm>
            <a:off x="1425677" y="3775588"/>
            <a:ext cx="7374193" cy="148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Arial Narrow" panose="020B0606020202030204" pitchFamily="34" charset="0"/>
              </a:rPr>
              <a:t>Codex overall rating in terms of taste and flavour experience is 3.27 and our aim should be 4 in upcoming quarter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Arial Narrow" panose="020B0606020202030204" pitchFamily="34" charset="0"/>
              </a:rPr>
              <a:t>To Improve brand perception, we have to concentrate on getting feedbacks and reviews from the existing 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Arial Narrow" panose="020B0606020202030204" pitchFamily="34" charset="0"/>
              </a:rPr>
              <a:t>Codex is equally competitive in the market when compared with competitors in terms of Taste experience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EF3A6-2F9C-BE59-63B9-CBFC41B0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117" y="771523"/>
            <a:ext cx="3827205" cy="28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4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026"/>
            <a:ext cx="3699269" cy="410586"/>
          </a:xfrm>
        </p:spPr>
        <p:txBody>
          <a:bodyPr/>
          <a:lstStyle/>
          <a:p>
            <a:r>
              <a:rPr lang="en-IN" sz="24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Purchase Behaviour</a:t>
            </a:r>
            <a:endParaRPr lang="en-IN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269688-E5B0-DF5D-400A-637791FE2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3612"/>
            <a:ext cx="11043966" cy="2303272"/>
          </a:xfr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E43775A-494E-BBD4-9F95-B84B69BE39DA}"/>
              </a:ext>
            </a:extLst>
          </p:cNvPr>
          <p:cNvSpPr txBox="1">
            <a:spLocks/>
          </p:cNvSpPr>
          <p:nvPr/>
        </p:nvSpPr>
        <p:spPr>
          <a:xfrm>
            <a:off x="940812" y="3667175"/>
            <a:ext cx="7091758" cy="194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b="0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9D8C179-D29E-2C65-6ABA-CAAA94B6519E}"/>
              </a:ext>
            </a:extLst>
          </p:cNvPr>
          <p:cNvSpPr txBox="1">
            <a:spLocks/>
          </p:cNvSpPr>
          <p:nvPr/>
        </p:nvSpPr>
        <p:spPr>
          <a:xfrm>
            <a:off x="871986" y="3103050"/>
            <a:ext cx="8124530" cy="230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Arial Narrow" panose="020B0606020202030204" pitchFamily="34" charset="0"/>
              </a:rPr>
              <a:t>Supermarkets and online retailers are the primary places where people buy energy drinks because they are easily accessible and convenient for consumers which also facilitates people to wide-variety of energy drinks in terms of quantity and flavors.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Arial Narrow" panose="020B0606020202030204" pitchFamily="34" charset="0"/>
              </a:rPr>
              <a:t>People are most likely to take energy drinks during fitness workouts, working in night shits to stay awake and alert by reducing fatigue.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Arial Narrow" panose="020B0606020202030204" pitchFamily="34" charset="0"/>
              </a:rPr>
              <a:t>Energy drinks are popular among athletes and sports people because it will help to improve mental focus, alertness, endurance performance if consumed 10-60 minutes before exercise</a:t>
            </a:r>
          </a:p>
        </p:txBody>
      </p:sp>
    </p:spTree>
    <p:extLst>
      <p:ext uri="{BB962C8B-B14F-4D97-AF65-F5344CB8AC3E}">
        <p14:creationId xmlns:p14="http://schemas.microsoft.com/office/powerpoint/2010/main" val="46103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" y="136525"/>
            <a:ext cx="3699269" cy="621385"/>
          </a:xfrm>
        </p:spPr>
        <p:txBody>
          <a:bodyPr/>
          <a:lstStyle/>
          <a:p>
            <a:r>
              <a:rPr lang="en-IN" sz="2400" b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Purchase Behaviour</a:t>
            </a:r>
            <a:endParaRPr lang="en-IN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1B16D6-5A99-6508-FC86-179F06E8468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127818" y="896745"/>
            <a:ext cx="11012129" cy="2937869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E43775A-494E-BBD4-9F95-B84B69BE39DA}"/>
              </a:ext>
            </a:extLst>
          </p:cNvPr>
          <p:cNvSpPr txBox="1">
            <a:spLocks/>
          </p:cNvSpPr>
          <p:nvPr/>
        </p:nvSpPr>
        <p:spPr>
          <a:xfrm>
            <a:off x="940812" y="3667175"/>
            <a:ext cx="7091758" cy="194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b="0" dirty="0">
              <a:latin typeface="Arial Narrow" panose="020B0606020202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7C3D10-9EF7-2324-D097-52B9A9AE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522" y="4160691"/>
            <a:ext cx="7777316" cy="17821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dirty="0">
                <a:latin typeface="Arial Narrow" panose="020B0606020202030204" pitchFamily="34" charset="0"/>
              </a:rPr>
              <a:t>Price range and limited edition packaging are two important factors that influenced 70% of customers and helps to increase sales.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dirty="0">
                <a:latin typeface="Arial Narrow" panose="020B0606020202030204" pitchFamily="34" charset="0"/>
              </a:rPr>
              <a:t>Customers are more interested towards energy drinks with price ranging from 50-150, we have to offer limited edition sales with unique design and signature styles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0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030"/>
            <a:ext cx="3699269" cy="462116"/>
          </a:xfrm>
        </p:spPr>
        <p:txBody>
          <a:bodyPr/>
          <a:lstStyle/>
          <a:p>
            <a:r>
              <a:rPr lang="en-IN" sz="24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Product Development</a:t>
            </a:r>
            <a:endParaRPr lang="en-IN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835D66EC-0E39-0798-BEC8-9A5CF3F64D08}"/>
              </a:ext>
            </a:extLst>
          </p:cNvPr>
          <p:cNvSpPr txBox="1">
            <a:spLocks/>
          </p:cNvSpPr>
          <p:nvPr/>
        </p:nvSpPr>
        <p:spPr>
          <a:xfrm>
            <a:off x="799979" y="4198373"/>
            <a:ext cx="7091758" cy="194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dirty="0">
                <a:latin typeface="Arial Narrow" panose="020B0606020202030204" pitchFamily="34" charset="0"/>
              </a:rPr>
              <a:t>Consumers would like to have energy drinks which contains less-sugar content and use of natural sweeteners, high in antioxidants, minerals for better </a:t>
            </a:r>
            <a:r>
              <a:rPr lang="en-US" sz="1800" dirty="0">
                <a:latin typeface="Arial Narrow" panose="020B0606020202030204" pitchFamily="34" charset="0"/>
              </a:rPr>
              <a:t>Taste Experience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dirty="0">
                <a:latin typeface="Arial Narrow" panose="020B0606020202030204" pitchFamily="34" charset="0"/>
              </a:rPr>
              <a:t>As </a:t>
            </a:r>
            <a:r>
              <a:rPr lang="en-US" sz="1800" dirty="0">
                <a:latin typeface="Arial Narrow" panose="020B0606020202030204" pitchFamily="34" charset="0"/>
              </a:rPr>
              <a:t>Caffeine</a:t>
            </a:r>
            <a:r>
              <a:rPr lang="en-US" sz="1800" b="0" dirty="0">
                <a:latin typeface="Arial Narrow" panose="020B0606020202030204" pitchFamily="34" charset="0"/>
              </a:rPr>
              <a:t> and </a:t>
            </a:r>
            <a:r>
              <a:rPr lang="en-US" sz="1800" dirty="0">
                <a:latin typeface="Arial Narrow" panose="020B0606020202030204" pitchFamily="34" charset="0"/>
              </a:rPr>
              <a:t>Vitamins</a:t>
            </a:r>
            <a:r>
              <a:rPr lang="en-US" sz="1800" b="0" dirty="0">
                <a:latin typeface="Arial Narrow" panose="020B0606020202030204" pitchFamily="34" charset="0"/>
              </a:rPr>
              <a:t> are two most preferred by consumers, we have to ensure these two important ingredients are part of our energy drink</a:t>
            </a:r>
            <a:endParaRPr lang="en-IN" sz="1800" b="0" dirty="0">
              <a:latin typeface="Arial Narrow" panose="020B0606020202030204" pitchFamily="34" charset="0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AAD4D4A-5D33-389F-704E-2522CB502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5" y="2013539"/>
            <a:ext cx="4629061" cy="2175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7F662-454C-DB9F-F748-E5673638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798" y="2023370"/>
            <a:ext cx="3661047" cy="2175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E7D7E-82CF-1978-7532-C2F078ADC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216" y="2023370"/>
            <a:ext cx="3653509" cy="2175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738A07-BE4F-2032-2678-809D1EDC4E50}"/>
              </a:ext>
            </a:extLst>
          </p:cNvPr>
          <p:cNvSpPr txBox="1"/>
          <p:nvPr/>
        </p:nvSpPr>
        <p:spPr>
          <a:xfrm>
            <a:off x="108155" y="620123"/>
            <a:ext cx="8927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252423"/>
                </a:solidFill>
                <a:effectLst/>
                <a:latin typeface="Arial Narrow" panose="020B0606020202030204" pitchFamily="34" charset="0"/>
              </a:rPr>
              <a:t> Which area of business should we focus more on our product development? </a:t>
            </a:r>
          </a:p>
          <a:p>
            <a:pPr lvl="1"/>
            <a:r>
              <a:rPr lang="en-US" sz="1600" b="1" i="0" dirty="0">
                <a:solidFill>
                  <a:srgbClr val="252423"/>
                </a:solidFill>
                <a:effectLst/>
                <a:latin typeface="Arial Narrow" panose="020B0606020202030204" pitchFamily="34" charset="0"/>
              </a:rPr>
              <a:t>Taste Experience </a:t>
            </a:r>
            <a:r>
              <a:rPr lang="en-US" sz="1600" i="0" dirty="0">
                <a:solidFill>
                  <a:srgbClr val="252423"/>
                </a:solidFill>
                <a:effectLst/>
                <a:latin typeface="Arial Narrow" panose="020B0606020202030204" pitchFamily="34" charset="0"/>
              </a:rPr>
              <a:t>and </a:t>
            </a:r>
            <a:r>
              <a:rPr lang="en-US" sz="1600" b="1" i="0" dirty="0">
                <a:solidFill>
                  <a:srgbClr val="252423"/>
                </a:solidFill>
                <a:effectLst/>
                <a:latin typeface="Arial Narrow" panose="020B0606020202030204" pitchFamily="34" charset="0"/>
              </a:rPr>
              <a:t>Product</a:t>
            </a:r>
            <a:r>
              <a:rPr lang="en-US" sz="1600" i="0" dirty="0">
                <a:solidFill>
                  <a:srgbClr val="25242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1600" b="1" i="0" dirty="0">
                <a:solidFill>
                  <a:srgbClr val="252423"/>
                </a:solidFill>
                <a:effectLst/>
                <a:latin typeface="Arial Narrow" panose="020B0606020202030204" pitchFamily="34" charset="0"/>
              </a:rPr>
              <a:t>Availability</a:t>
            </a:r>
            <a:r>
              <a:rPr lang="en-US" sz="1600" i="0" dirty="0">
                <a:solidFill>
                  <a:srgbClr val="252423"/>
                </a:solidFill>
                <a:effectLst/>
                <a:latin typeface="Arial Narrow" panose="020B0606020202030204" pitchFamily="34" charset="0"/>
              </a:rPr>
              <a:t> are the two Key areas we need to focus more in product development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5A8FFF-62A4-794A-082D-DE2A4763A32A}"/>
              </a:ext>
            </a:extLst>
          </p:cNvPr>
          <p:cNvSpPr txBox="1">
            <a:spLocks/>
          </p:cNvSpPr>
          <p:nvPr/>
        </p:nvSpPr>
        <p:spPr>
          <a:xfrm>
            <a:off x="108155" y="1521097"/>
            <a:ext cx="2566219" cy="462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 Taste Experience</a:t>
            </a:r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5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1" y="82863"/>
            <a:ext cx="3038168" cy="462116"/>
          </a:xfrm>
        </p:spPr>
        <p:txBody>
          <a:bodyPr/>
          <a:lstStyle/>
          <a:p>
            <a:r>
              <a:rPr lang="en-US" sz="16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 P</a:t>
            </a:r>
            <a:r>
              <a:rPr lang="en-IN" sz="16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roduct Availability</a:t>
            </a:r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54851-0763-89DF-3DC6-B61AAB12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17" y="3516545"/>
            <a:ext cx="8495567" cy="17437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Arial Narrow" panose="020B0606020202030204" pitchFamily="34" charset="0"/>
              </a:rPr>
              <a:t>Bangalore, Hyderabad and Mumbai are the top contributors and we have to implement similar marketing strategies in low contributing cities like Kolkata, Jaipur and Lucknow</a:t>
            </a:r>
          </a:p>
          <a:p>
            <a:endParaRPr lang="en-IN" sz="1600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Arial Narrow" panose="020B0606020202030204" pitchFamily="34" charset="0"/>
              </a:rPr>
              <a:t>From Codex customers, it is identified that health concerns and local unavailability are the two major reasons which are preventing them not to trying it</a:t>
            </a:r>
          </a:p>
        </p:txBody>
      </p:sp>
      <p:pic>
        <p:nvPicPr>
          <p:cNvPr id="3" name="Content Placeholder 16">
            <a:extLst>
              <a:ext uri="{FF2B5EF4-FFF2-40B4-BE49-F238E27FC236}">
                <a16:creationId xmlns:a16="http://schemas.microsoft.com/office/drawing/2014/main" id="{A3D03D01-56B1-B5A7-539C-CF88D3CE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" y="584906"/>
            <a:ext cx="5191432" cy="2604621"/>
          </a:xfrm>
          <a:prstGeom prst="rect">
            <a:avLst/>
          </a:prstGeom>
        </p:spPr>
      </p:pic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1D0F4341-78B6-93BD-1C64-27E03E5E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251" y="649020"/>
            <a:ext cx="5329084" cy="25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8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7267"/>
            <a:ext cx="11317426" cy="462116"/>
          </a:xfrm>
        </p:spPr>
        <p:txBody>
          <a:bodyPr/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Caffeine good or bad for Health especially for the </a:t>
            </a:r>
            <a:b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age group of 15-30 ?</a:t>
            </a: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54851-0763-89DF-3DC6-B61AAB12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76" y="1373111"/>
            <a:ext cx="4631489" cy="342502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Up to 400 milligrams of caffeine a day appears to be safe for most healthy adults. but it’s not a good idea for children.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Adolescents and young adults need to be cautioned about excessive caffeine intake and mixing caffeine with alcohol and other drugs.</a:t>
            </a:r>
            <a:endParaRPr lang="en-IN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However, recent research suggests caffeine has a wide variety of health benefits for adults. It can improve brain function, increase metabolism and help burn fat.</a:t>
            </a:r>
            <a:endParaRPr lang="en-IN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EBF6B-9357-F411-2E89-E6716B98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65" y="770126"/>
            <a:ext cx="5495737" cy="36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6138-62D7-51AF-EDA7-95857816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65" y="467850"/>
            <a:ext cx="3033033" cy="584200"/>
          </a:xfrm>
        </p:spPr>
        <p:txBody>
          <a:bodyPr/>
          <a:lstStyle/>
          <a:p>
            <a:r>
              <a:rPr lang="en-IN" sz="28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About Company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970775-6F99-9925-0482-42E51F545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70" y="1052050"/>
            <a:ext cx="9448801" cy="5805950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CE8B6-BFD0-3A08-431A-5593A160D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42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2207912"/>
            <a:ext cx="11317426" cy="462116"/>
          </a:xfrm>
        </p:spPr>
        <p:txBody>
          <a:bodyPr/>
          <a:lstStyle/>
          <a:p>
            <a:r>
              <a:rPr lang="en-IN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RECOMMENDATIONS FOR CODEX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7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05A9-91DA-175D-19AE-159B38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00" y="282191"/>
            <a:ext cx="5491490" cy="477586"/>
          </a:xfrm>
        </p:spPr>
        <p:txBody>
          <a:bodyPr/>
          <a:lstStyle/>
          <a:p>
            <a:r>
              <a:rPr lang="en-IN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Secondary Insights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906EA-11B8-8362-DC19-F5A51DF5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821" y="3233076"/>
            <a:ext cx="4914856" cy="694911"/>
          </a:xfrm>
        </p:spPr>
        <p:txBody>
          <a:bodyPr/>
          <a:lstStyle/>
          <a:p>
            <a:r>
              <a:rPr lang="en-US" sz="2000" b="1" dirty="0">
                <a:solidFill>
                  <a:srgbClr val="252423"/>
                </a:solidFill>
                <a:latin typeface="Arial Narrow" panose="020B0606020202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What should be the ideal price of our product?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7AA16-BACA-A859-C41C-6649AC05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CAD807A-E024-12BE-1110-4027A4E035C6}"/>
              </a:ext>
            </a:extLst>
          </p:cNvPr>
          <p:cNvSpPr txBox="1">
            <a:spLocks/>
          </p:cNvSpPr>
          <p:nvPr/>
        </p:nvSpPr>
        <p:spPr>
          <a:xfrm>
            <a:off x="0" y="4672646"/>
            <a:ext cx="5042677" cy="605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0" dirty="0">
                <a:solidFill>
                  <a:srgbClr val="252423"/>
                </a:solidFill>
                <a:effectLst/>
                <a:latin typeface="Arial Narrow" panose="020B0606020202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Who should be our target audience, and why?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BDED05A-F180-E829-EF36-3EEAA1D98EB4}"/>
              </a:ext>
            </a:extLst>
          </p:cNvPr>
          <p:cNvSpPr txBox="1">
            <a:spLocks/>
          </p:cNvSpPr>
          <p:nvPr/>
        </p:nvSpPr>
        <p:spPr>
          <a:xfrm>
            <a:off x="245808" y="759777"/>
            <a:ext cx="6196866" cy="694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252423"/>
                </a:solidFill>
                <a:latin typeface="Arial Narrow" panose="020B0606020202030204" pitchFamily="34" charset="0"/>
              </a:rPr>
              <a:t>What immediate improvements can we bring to the product?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9E0CAE3-13A0-4B20-EFC4-AB023BB4B880}"/>
              </a:ext>
            </a:extLst>
          </p:cNvPr>
          <p:cNvSpPr txBox="1">
            <a:spLocks/>
          </p:cNvSpPr>
          <p:nvPr/>
        </p:nvSpPr>
        <p:spPr>
          <a:xfrm>
            <a:off x="295518" y="1546148"/>
            <a:ext cx="10667450" cy="843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b="0" dirty="0">
                <a:latin typeface="Arial Narrow" panose="020B0606020202030204" pitchFamily="34" charset="0"/>
              </a:rPr>
              <a:t>Improving </a:t>
            </a:r>
            <a:r>
              <a:rPr lang="en-IN" dirty="0">
                <a:latin typeface="Arial Narrow" panose="020B0606020202030204" pitchFamily="34" charset="0"/>
              </a:rPr>
              <a:t>Product Quality </a:t>
            </a:r>
            <a:r>
              <a:rPr lang="en-IN" b="0" dirty="0">
                <a:latin typeface="Arial Narrow" panose="020B0606020202030204" pitchFamily="34" charset="0"/>
              </a:rPr>
              <a:t>with </a:t>
            </a:r>
            <a:r>
              <a:rPr lang="en-IN" dirty="0">
                <a:latin typeface="Arial Narrow" panose="020B0606020202030204" pitchFamily="34" charset="0"/>
              </a:rPr>
              <a:t>organic ingredients </a:t>
            </a:r>
            <a:r>
              <a:rPr lang="en-IN" b="0" dirty="0">
                <a:latin typeface="Arial Narrow" panose="020B0606020202030204" pitchFamily="34" charset="0"/>
              </a:rPr>
              <a:t>ensuring</a:t>
            </a:r>
            <a:r>
              <a:rPr lang="en-IN" dirty="0">
                <a:latin typeface="Arial Narrow" panose="020B0606020202030204" pitchFamily="34" charset="0"/>
              </a:rPr>
              <a:t> less-sugar content with caffeine up to 300 mg </a:t>
            </a:r>
            <a:r>
              <a:rPr lang="en-IN" b="0" dirty="0">
                <a:latin typeface="Arial Narrow" panose="020B0606020202030204" pitchFamily="34" charset="0"/>
              </a:rPr>
              <a:t>in the product.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b="0" dirty="0">
                <a:latin typeface="Arial Narrow" panose="020B0606020202030204" pitchFamily="34" charset="0"/>
              </a:rPr>
              <a:t>Partnering with </a:t>
            </a:r>
            <a:r>
              <a:rPr lang="en-IN" dirty="0">
                <a:latin typeface="Arial Narrow" panose="020B0606020202030204" pitchFamily="34" charset="0"/>
              </a:rPr>
              <a:t>E-commerce platforms </a:t>
            </a:r>
            <a:r>
              <a:rPr lang="en-IN" b="0" dirty="0">
                <a:latin typeface="Arial Narrow" panose="020B0606020202030204" pitchFamily="34" charset="0"/>
              </a:rPr>
              <a:t>like</a:t>
            </a:r>
            <a:r>
              <a:rPr lang="en-IN" dirty="0">
                <a:latin typeface="Arial Narrow" panose="020B0606020202030204" pitchFamily="34" charset="0"/>
              </a:rPr>
              <a:t> Amazon and Flipkart </a:t>
            </a:r>
            <a:r>
              <a:rPr lang="en-IN" b="0" dirty="0">
                <a:latin typeface="Arial Narrow" panose="020B0606020202030204" pitchFamily="34" charset="0"/>
              </a:rPr>
              <a:t>will be a better choice as they run</a:t>
            </a:r>
            <a:r>
              <a:rPr lang="en-IN" dirty="0">
                <a:latin typeface="Arial Narrow" panose="020B0606020202030204" pitchFamily="34" charset="0"/>
              </a:rPr>
              <a:t> seasonal </a:t>
            </a:r>
            <a:r>
              <a:rPr lang="en-IN" b="0" dirty="0">
                <a:latin typeface="Arial Narrow" panose="020B0606020202030204" pitchFamily="34" charset="0"/>
              </a:rPr>
              <a:t>and</a:t>
            </a:r>
            <a:r>
              <a:rPr lang="en-IN" dirty="0">
                <a:latin typeface="Arial Narrow" panose="020B0606020202030204" pitchFamily="34" charset="0"/>
              </a:rPr>
              <a:t> occasional deals </a:t>
            </a:r>
            <a:r>
              <a:rPr lang="en-IN" b="0" dirty="0">
                <a:latin typeface="Arial Narrow" panose="020B0606020202030204" pitchFamily="34" charset="0"/>
              </a:rPr>
              <a:t>on the products with exciting </a:t>
            </a:r>
            <a:r>
              <a:rPr lang="en-IN" dirty="0">
                <a:latin typeface="Arial Narrow" panose="020B0606020202030204" pitchFamily="34" charset="0"/>
              </a:rPr>
              <a:t>offers </a:t>
            </a:r>
            <a:r>
              <a:rPr lang="en-IN" b="0" dirty="0">
                <a:latin typeface="Arial Narrow" panose="020B0606020202030204" pitchFamily="34" charset="0"/>
              </a:rPr>
              <a:t>and</a:t>
            </a:r>
            <a:r>
              <a:rPr lang="en-IN" dirty="0">
                <a:latin typeface="Arial Narrow" panose="020B0606020202030204" pitchFamily="34" charset="0"/>
              </a:rPr>
              <a:t> discounts </a:t>
            </a:r>
            <a:r>
              <a:rPr lang="en-IN" b="0" dirty="0">
                <a:latin typeface="Arial Narrow" panose="020B0606020202030204" pitchFamily="34" charset="0"/>
              </a:rPr>
              <a:t>which will drive our</a:t>
            </a:r>
            <a:r>
              <a:rPr lang="en-IN" dirty="0">
                <a:latin typeface="Arial Narrow" panose="020B0606020202030204" pitchFamily="34" charset="0"/>
              </a:rPr>
              <a:t> product sales.</a:t>
            </a:r>
            <a:endParaRPr lang="en-IN" b="0" dirty="0">
              <a:latin typeface="Arial Narrow" panose="020B0606020202030204" pitchFamily="34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5EE0C8D-7807-43A9-F1F4-4C96F3587933}"/>
              </a:ext>
            </a:extLst>
          </p:cNvPr>
          <p:cNvSpPr txBox="1">
            <a:spLocks/>
          </p:cNvSpPr>
          <p:nvPr/>
        </p:nvSpPr>
        <p:spPr>
          <a:xfrm>
            <a:off x="98324" y="3977735"/>
            <a:ext cx="9254700" cy="843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b="0" dirty="0">
                <a:latin typeface="Arial Narrow" panose="020B0606020202030204" pitchFamily="34" charset="0"/>
              </a:rPr>
              <a:t>The ideal price of the product should be in range of </a:t>
            </a:r>
            <a:r>
              <a:rPr lang="en-IN" dirty="0">
                <a:latin typeface="Arial Narrow" panose="020B0606020202030204" pitchFamily="34" charset="0"/>
              </a:rPr>
              <a:t>50-150</a:t>
            </a:r>
            <a:r>
              <a:rPr lang="en-IN" b="0" dirty="0">
                <a:latin typeface="Arial Narrow" panose="020B0606020202030204" pitchFamily="34" charset="0"/>
              </a:rPr>
              <a:t> </a:t>
            </a:r>
            <a:r>
              <a:rPr lang="en-US" b="0" dirty="0">
                <a:latin typeface="Arial Narrow" panose="020B0606020202030204" pitchFamily="34" charset="0"/>
              </a:rPr>
              <a:t>because it attracted </a:t>
            </a:r>
            <a:r>
              <a:rPr lang="en-US" dirty="0">
                <a:latin typeface="Arial Narrow" panose="020B0606020202030204" pitchFamily="34" charset="0"/>
              </a:rPr>
              <a:t>70% of customers </a:t>
            </a:r>
            <a:r>
              <a:rPr lang="en-US" b="0" dirty="0">
                <a:latin typeface="Arial Narrow" panose="020B0606020202030204" pitchFamily="34" charset="0"/>
              </a:rPr>
              <a:t>and more likely to be sold in high numbers</a:t>
            </a:r>
            <a:endParaRPr lang="en-IN" b="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BCDFAA-A406-EEF1-52DC-84337F828192}"/>
              </a:ext>
            </a:extLst>
          </p:cNvPr>
          <p:cNvSpPr txBox="1">
            <a:spLocks/>
          </p:cNvSpPr>
          <p:nvPr/>
        </p:nvSpPr>
        <p:spPr>
          <a:xfrm>
            <a:off x="552978" y="5313736"/>
            <a:ext cx="7091758" cy="843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Arial Narrow" panose="020B0606020202030204" pitchFamily="34" charset="0"/>
              </a:rPr>
              <a:t>Age group of 15-30 </a:t>
            </a:r>
            <a:r>
              <a:rPr lang="en-IN" sz="2000" b="0" dirty="0">
                <a:latin typeface="Arial Narrow" panose="020B0606020202030204" pitchFamily="34" charset="0"/>
              </a:rPr>
              <a:t>are the preferred </a:t>
            </a:r>
            <a:r>
              <a:rPr lang="en-IN" sz="2000" dirty="0">
                <a:latin typeface="Arial Narrow" panose="020B0606020202030204" pitchFamily="34" charset="0"/>
              </a:rPr>
              <a:t>target audience </a:t>
            </a:r>
            <a:r>
              <a:rPr lang="en-IN" sz="2000" b="0" dirty="0">
                <a:latin typeface="Arial Narrow" panose="020B0606020202030204" pitchFamily="34" charset="0"/>
              </a:rPr>
              <a:t>as t</a:t>
            </a:r>
            <a:r>
              <a:rPr lang="en-US" sz="2000" b="0" dirty="0">
                <a:latin typeface="Arial Narrow" panose="020B0606020202030204" pitchFamily="34" charset="0"/>
              </a:rPr>
              <a:t>hey are particularly drawn to the </a:t>
            </a:r>
            <a:r>
              <a:rPr lang="en-US" sz="2000" dirty="0">
                <a:latin typeface="Arial Narrow" panose="020B0606020202030204" pitchFamily="34" charset="0"/>
              </a:rPr>
              <a:t>caffeine</a:t>
            </a:r>
            <a:r>
              <a:rPr lang="en-US" sz="2000" b="0" dirty="0">
                <a:latin typeface="Arial Narrow" panose="020B0606020202030204" pitchFamily="34" charset="0"/>
              </a:rPr>
              <a:t> and </a:t>
            </a:r>
            <a:r>
              <a:rPr lang="en-US" sz="2000" dirty="0">
                <a:latin typeface="Arial Narrow" panose="020B0606020202030204" pitchFamily="34" charset="0"/>
              </a:rPr>
              <a:t>natural ingredients </a:t>
            </a:r>
            <a:r>
              <a:rPr lang="en-US" sz="2000" b="0" dirty="0">
                <a:latin typeface="Arial Narrow" panose="020B0606020202030204" pitchFamily="34" charset="0"/>
              </a:rPr>
              <a:t>as well as the </a:t>
            </a:r>
            <a:r>
              <a:rPr lang="en-US" sz="2000" dirty="0">
                <a:latin typeface="Arial Narrow" panose="020B0606020202030204" pitchFamily="34" charset="0"/>
              </a:rPr>
              <a:t>taste</a:t>
            </a:r>
            <a:r>
              <a:rPr lang="en-US" sz="2000" b="0" dirty="0">
                <a:latin typeface="Arial Narrow" panose="020B0606020202030204" pitchFamily="34" charset="0"/>
              </a:rPr>
              <a:t>. Moreover, they are highly involved into </a:t>
            </a:r>
            <a:r>
              <a:rPr lang="en-US" sz="2000" dirty="0">
                <a:latin typeface="Arial Narrow" panose="020B0606020202030204" pitchFamily="34" charset="0"/>
              </a:rPr>
              <a:t>physical activities</a:t>
            </a:r>
            <a:r>
              <a:rPr lang="en-US" sz="2000" b="0" dirty="0">
                <a:latin typeface="Arial Narrow" panose="020B0606020202030204" pitchFamily="34" charset="0"/>
              </a:rPr>
              <a:t>, making energy drinks a convenient way to give themselves a </a:t>
            </a:r>
            <a:r>
              <a:rPr lang="en-US" sz="2000" dirty="0">
                <a:latin typeface="Arial Narrow" panose="020B0606020202030204" pitchFamily="34" charset="0"/>
              </a:rPr>
              <a:t>boost</a:t>
            </a:r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0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05A9-91DA-175D-19AE-159B38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94" y="365333"/>
            <a:ext cx="4328739" cy="477586"/>
          </a:xfrm>
        </p:spPr>
        <p:txBody>
          <a:bodyPr/>
          <a:lstStyle/>
          <a:p>
            <a:r>
              <a:rPr lang="en-IN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Secondary Insights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906EA-11B8-8362-DC19-F5A51DF5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77849" y="1043533"/>
            <a:ext cx="5722374" cy="694911"/>
          </a:xfrm>
        </p:spPr>
        <p:txBody>
          <a:bodyPr/>
          <a:lstStyle/>
          <a:p>
            <a:r>
              <a:rPr lang="en-US" sz="2000" b="1" i="0" dirty="0">
                <a:solidFill>
                  <a:srgbClr val="252423"/>
                </a:solidFill>
                <a:effectLst/>
                <a:latin typeface="Arial Narrow" panose="020B0606020202030204" pitchFamily="34" charset="0"/>
              </a:rPr>
              <a:t>Who can be a brand ambassador, and why?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7AA16-BACA-A859-C41C-6649AC05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9CA7F05-3CD3-E7C8-1CE0-720D8BD7BCEC}"/>
              </a:ext>
            </a:extLst>
          </p:cNvPr>
          <p:cNvSpPr txBox="1">
            <a:spLocks/>
          </p:cNvSpPr>
          <p:nvPr/>
        </p:nvSpPr>
        <p:spPr>
          <a:xfrm>
            <a:off x="0" y="3164481"/>
            <a:ext cx="7836309" cy="694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0" dirty="0">
                <a:solidFill>
                  <a:srgbClr val="252423"/>
                </a:solidFill>
                <a:effectLst/>
                <a:latin typeface="Arial Narrow" panose="020B0606020202030204" pitchFamily="34" charset="0"/>
              </a:rPr>
              <a:t>What kind of marketing campaigns, offers, and discounts we can run?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52C880D-90C9-BE78-2E50-B1DA8D5ADF8C}"/>
              </a:ext>
            </a:extLst>
          </p:cNvPr>
          <p:cNvSpPr txBox="1">
            <a:spLocks/>
          </p:cNvSpPr>
          <p:nvPr/>
        </p:nvSpPr>
        <p:spPr>
          <a:xfrm>
            <a:off x="-907114" y="4260620"/>
            <a:ext cx="9903630" cy="1068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IN" sz="2000" b="0" dirty="0">
                <a:latin typeface="Arial Narrow" panose="020B0606020202030204" pitchFamily="34" charset="0"/>
              </a:rPr>
              <a:t>Promoting of our product with </a:t>
            </a:r>
            <a:r>
              <a:rPr lang="en-IN" sz="2000" dirty="0">
                <a:latin typeface="Arial Narrow" panose="020B0606020202030204" pitchFamily="34" charset="0"/>
              </a:rPr>
              <a:t>Film actors, Sports Stars. Social Media Influencers </a:t>
            </a:r>
            <a:r>
              <a:rPr lang="en-IN" sz="2000" b="0" dirty="0">
                <a:latin typeface="Arial Narrow" panose="020B0606020202030204" pitchFamily="34" charset="0"/>
              </a:rPr>
              <a:t>through </a:t>
            </a:r>
            <a:r>
              <a:rPr lang="en-IN" sz="2000" dirty="0">
                <a:latin typeface="Arial Narrow" panose="020B0606020202030204" pitchFamily="34" charset="0"/>
              </a:rPr>
              <a:t>online ads </a:t>
            </a:r>
            <a:r>
              <a:rPr lang="en-IN" sz="2000" b="0" dirty="0">
                <a:latin typeface="Arial Narrow" panose="020B0606020202030204" pitchFamily="34" charset="0"/>
              </a:rPr>
              <a:t>attracts the </a:t>
            </a:r>
            <a:r>
              <a:rPr lang="en-IN" sz="2000" dirty="0">
                <a:latin typeface="Arial Narrow" panose="020B0606020202030204" pitchFamily="34" charset="0"/>
              </a:rPr>
              <a:t>youth</a:t>
            </a:r>
            <a:r>
              <a:rPr lang="en-IN" sz="2000" b="0" dirty="0">
                <a:latin typeface="Arial Narrow" panose="020B0606020202030204" pitchFamily="34" charset="0"/>
              </a:rPr>
              <a:t> especially as they follow these </a:t>
            </a:r>
            <a:r>
              <a:rPr lang="en-IN" sz="2000" dirty="0">
                <a:latin typeface="Arial Narrow" panose="020B0606020202030204" pitchFamily="34" charset="0"/>
              </a:rPr>
              <a:t>personalities </a:t>
            </a:r>
            <a:r>
              <a:rPr lang="en-IN" sz="2000" b="0" dirty="0">
                <a:latin typeface="Arial Narrow" panose="020B0606020202030204" pitchFamily="34" charset="0"/>
              </a:rPr>
              <a:t>and</a:t>
            </a:r>
            <a:r>
              <a:rPr lang="en-IN" sz="2000" dirty="0">
                <a:latin typeface="Arial Narrow" panose="020B0606020202030204" pitchFamily="34" charset="0"/>
              </a:rPr>
              <a:t> public figures </a:t>
            </a:r>
            <a:r>
              <a:rPr lang="en-IN" sz="2000" b="0" dirty="0">
                <a:latin typeface="Arial Narrow" panose="020B0606020202030204" pitchFamily="34" charset="0"/>
              </a:rPr>
              <a:t>who also gives more preference to physical fitness that draws attention of their followers.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7D98CE0-AA7B-7E23-7042-2F4A315E3254}"/>
              </a:ext>
            </a:extLst>
          </p:cNvPr>
          <p:cNvSpPr txBox="1">
            <a:spLocks/>
          </p:cNvSpPr>
          <p:nvPr/>
        </p:nvSpPr>
        <p:spPr>
          <a:xfrm>
            <a:off x="-428339" y="1917158"/>
            <a:ext cx="11416524" cy="1068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Arial Narrow" panose="020B0606020202030204" pitchFamily="34" charset="0"/>
              </a:rPr>
              <a:t>MS Dhoni </a:t>
            </a:r>
            <a:r>
              <a:rPr lang="en-IN" sz="2000" b="0" dirty="0">
                <a:latin typeface="Arial Narrow" panose="020B0606020202030204" pitchFamily="34" charset="0"/>
              </a:rPr>
              <a:t>should be the </a:t>
            </a:r>
            <a:r>
              <a:rPr lang="en-IN" sz="2000" dirty="0">
                <a:latin typeface="Arial Narrow" panose="020B0606020202030204" pitchFamily="34" charset="0"/>
              </a:rPr>
              <a:t>brand ambassador </a:t>
            </a:r>
            <a:r>
              <a:rPr lang="en-IN" sz="2000" b="0" dirty="0">
                <a:latin typeface="Arial Narrow" panose="020B0606020202030204" pitchFamily="34" charset="0"/>
              </a:rPr>
              <a:t>of </a:t>
            </a:r>
            <a:r>
              <a:rPr lang="en-IN" sz="2000" dirty="0">
                <a:latin typeface="Arial Narrow" panose="020B0606020202030204" pitchFamily="34" charset="0"/>
              </a:rPr>
              <a:t>Codex</a:t>
            </a:r>
            <a:r>
              <a:rPr lang="en-IN" sz="2000" b="0" dirty="0">
                <a:latin typeface="Arial Narrow" panose="020B0606020202030204" pitchFamily="34" charset="0"/>
              </a:rPr>
              <a:t> </a:t>
            </a:r>
            <a:r>
              <a:rPr lang="en-US" sz="2000" b="0" dirty="0">
                <a:latin typeface="Arial Narrow" panose="020B0606020202030204" pitchFamily="34" charset="0"/>
              </a:rPr>
              <a:t>because he is a well-known </a:t>
            </a:r>
            <a:r>
              <a:rPr lang="en-US" sz="2000" dirty="0">
                <a:latin typeface="Arial Narrow" panose="020B0606020202030204" pitchFamily="34" charset="0"/>
              </a:rPr>
              <a:t>cricketer</a:t>
            </a:r>
            <a:r>
              <a:rPr lang="en-US" sz="2000" b="0" dirty="0">
                <a:latin typeface="Arial Narrow" panose="020B0606020202030204" pitchFamily="34" charset="0"/>
              </a:rPr>
              <a:t> and has been endorsing various products from </a:t>
            </a:r>
            <a:r>
              <a:rPr lang="en-US" sz="2000" dirty="0">
                <a:latin typeface="Arial Narrow" panose="020B0606020202030204" pitchFamily="34" charset="0"/>
              </a:rPr>
              <a:t>beverages</a:t>
            </a:r>
            <a:r>
              <a:rPr lang="en-US" sz="2000" b="0" dirty="0">
                <a:latin typeface="Arial Narrow" panose="020B0606020202030204" pitchFamily="34" charset="0"/>
              </a:rPr>
              <a:t> to </a:t>
            </a:r>
            <a:r>
              <a:rPr lang="en-US" sz="2000" dirty="0">
                <a:latin typeface="Arial Narrow" panose="020B0606020202030204" pitchFamily="34" charset="0"/>
              </a:rPr>
              <a:t>motorbikes</a:t>
            </a:r>
            <a:r>
              <a:rPr lang="en-US" sz="2000" b="0" dirty="0">
                <a:latin typeface="Arial Narrow" panose="020B0606020202030204" pitchFamily="34" charset="0"/>
              </a:rPr>
              <a:t> and </a:t>
            </a:r>
            <a:r>
              <a:rPr lang="en-US" sz="2000" dirty="0">
                <a:latin typeface="Arial Narrow" panose="020B0606020202030204" pitchFamily="34" charset="0"/>
              </a:rPr>
              <a:t>FMCG</a:t>
            </a:r>
            <a:r>
              <a:rPr lang="en-US" sz="2000" b="0" dirty="0">
                <a:latin typeface="Arial Narrow" panose="020B0606020202030204" pitchFamily="34" charset="0"/>
              </a:rPr>
              <a:t> products</a:t>
            </a:r>
            <a:endParaRPr lang="en-IN" sz="2000" b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0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05A9-91DA-175D-19AE-159B38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65" y="254917"/>
            <a:ext cx="4328739" cy="477586"/>
          </a:xfrm>
        </p:spPr>
        <p:txBody>
          <a:bodyPr/>
          <a:lstStyle/>
          <a:p>
            <a:r>
              <a:rPr lang="en-IN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Secondary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7AA16-BACA-A859-C41C-6649AC05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7D98CE0-AA7B-7E23-7042-2F4A315E3254}"/>
              </a:ext>
            </a:extLst>
          </p:cNvPr>
          <p:cNvSpPr txBox="1">
            <a:spLocks/>
          </p:cNvSpPr>
          <p:nvPr/>
        </p:nvSpPr>
        <p:spPr>
          <a:xfrm>
            <a:off x="-489154" y="988864"/>
            <a:ext cx="12455012" cy="512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>
                <a:latin typeface="Arial Narrow" panose="020B0606020202030204" pitchFamily="34" charset="0"/>
              </a:rPr>
              <a:t>Marketing Campaigns: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Social Media Campaigns </a:t>
            </a:r>
            <a:r>
              <a:rPr lang="en-US" b="0" dirty="0">
                <a:latin typeface="Arial Narrow" panose="020B0606020202030204" pitchFamily="34" charset="0"/>
              </a:rPr>
              <a:t>- Social media platforms like Facebook, Instagram and Twitter can be used to promote the product through sponsored posts, influencer marketing and contests.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Event Sponsorship - </a:t>
            </a:r>
            <a:r>
              <a:rPr lang="en-US" b="0" dirty="0">
                <a:latin typeface="Arial Narrow" panose="020B0606020202030204" pitchFamily="34" charset="0"/>
              </a:rPr>
              <a:t>Sponsorship of events like music festivals, sports events and college fests can help promote the product to a large audience.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TV Commercials - </a:t>
            </a:r>
            <a:r>
              <a:rPr lang="en-US" b="0" dirty="0">
                <a:latin typeface="Arial Narrow" panose="020B0606020202030204" pitchFamily="34" charset="0"/>
              </a:rPr>
              <a:t>TV commercials can be used to reach a wider audience and create brand awareness.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en-US" b="0" dirty="0">
              <a:latin typeface="Arial Narrow" panose="020B0606020202030204" pitchFamily="34" charset="0"/>
            </a:endParaRPr>
          </a:p>
          <a:p>
            <a:pPr lvl="2"/>
            <a:r>
              <a:rPr lang="en-US" sz="1600" dirty="0">
                <a:latin typeface="Arial Narrow" panose="020B0606020202030204" pitchFamily="34" charset="0"/>
              </a:rPr>
              <a:t>Offers</a:t>
            </a:r>
            <a:r>
              <a:rPr lang="en-US" sz="1600" b="0" dirty="0">
                <a:latin typeface="Arial Narrow" panose="020B0606020202030204" pitchFamily="34" charset="0"/>
              </a:rPr>
              <a:t>: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Buy One Get One Free - </a:t>
            </a:r>
            <a:r>
              <a:rPr lang="en-US" b="0" dirty="0">
                <a:latin typeface="Arial Narrow" panose="020B0606020202030204" pitchFamily="34" charset="0"/>
              </a:rPr>
              <a:t>This offer can be used to encourage customers to try the product.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Discount Coupons - </a:t>
            </a:r>
            <a:r>
              <a:rPr lang="en-US" b="0" dirty="0">
                <a:latin typeface="Arial Narrow" panose="020B0606020202030204" pitchFamily="34" charset="0"/>
              </a:rPr>
              <a:t>Discount coupons can be given out through social media campaigns or in-store promotions.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Combo Offers - </a:t>
            </a:r>
            <a:r>
              <a:rPr lang="en-US" b="0" dirty="0">
                <a:latin typeface="Arial Narrow" panose="020B0606020202030204" pitchFamily="34" charset="0"/>
              </a:rPr>
              <a:t>Combo offers with other products like snacks or soft drinks can help increase sales.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en-US" b="0" dirty="0">
              <a:latin typeface="Arial Narrow" panose="020B0606020202030204" pitchFamily="34" charset="0"/>
            </a:endParaRPr>
          </a:p>
          <a:p>
            <a:pPr lvl="2"/>
            <a:r>
              <a:rPr lang="en-US" sz="1600" dirty="0">
                <a:latin typeface="Arial Narrow" panose="020B0606020202030204" pitchFamily="34" charset="0"/>
              </a:rPr>
              <a:t>Discounts</a:t>
            </a:r>
            <a:r>
              <a:rPr lang="en-US" sz="1600" b="0" dirty="0">
                <a:latin typeface="Arial Narrow" panose="020B0606020202030204" pitchFamily="34" charset="0"/>
              </a:rPr>
              <a:t>: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Student Discounts - </a:t>
            </a:r>
            <a:r>
              <a:rPr lang="en-US" b="0" dirty="0">
                <a:latin typeface="Arial Narrow" panose="020B0606020202030204" pitchFamily="34" charset="0"/>
              </a:rPr>
              <a:t>Discounts for students can be given out through college fests or social media campaigns targeted towards students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Bulk Discounts - </a:t>
            </a:r>
            <a:r>
              <a:rPr lang="en-US" b="0" dirty="0">
                <a:latin typeface="Arial Narrow" panose="020B0606020202030204" pitchFamily="34" charset="0"/>
              </a:rPr>
              <a:t>Discounts for bulk purchases can be given out to retailers or distributors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Loyalty Programs - </a:t>
            </a:r>
            <a:r>
              <a:rPr lang="en-US" b="0" dirty="0">
                <a:latin typeface="Arial Narrow" panose="020B0606020202030204" pitchFamily="34" charset="0"/>
              </a:rPr>
              <a:t>Loyalty programs can be used to reward customers for repeat purchases</a:t>
            </a:r>
          </a:p>
          <a:p>
            <a:pPr lvl="2"/>
            <a:endParaRPr lang="en-IN" sz="1600" b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7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05A9-91DA-175D-19AE-159B38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65" y="254917"/>
            <a:ext cx="9038390" cy="477586"/>
          </a:xfrm>
        </p:spPr>
        <p:txBody>
          <a:bodyPr/>
          <a:lstStyle/>
          <a:p>
            <a:r>
              <a:rPr lang="en-IN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Big “Thank you” and my sincere gratitude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7AA16-BACA-A859-C41C-6649AC05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7D98CE0-AA7B-7E23-7042-2F4A315E3254}"/>
              </a:ext>
            </a:extLst>
          </p:cNvPr>
          <p:cNvSpPr txBox="1">
            <a:spLocks/>
          </p:cNvSpPr>
          <p:nvPr/>
        </p:nvSpPr>
        <p:spPr>
          <a:xfrm>
            <a:off x="-489154" y="988864"/>
            <a:ext cx="12455012" cy="512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IN" sz="1600" b="0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5433B-8BE7-DE0C-1B16-9570399A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1" y="1015513"/>
            <a:ext cx="9202995" cy="58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03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7E23-A207-F0AC-8C5C-E000C5F98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F8C04-787E-F6CF-F4B4-F69A52BA0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Please share your valuable feedback it will help me to improve going ahead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3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2DADF-F997-5F44-BEE7-84EC2F15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7251" y="305722"/>
            <a:ext cx="3234814" cy="568325"/>
          </a:xfrm>
        </p:spPr>
        <p:txBody>
          <a:bodyPr/>
          <a:lstStyle/>
          <a:p>
            <a:r>
              <a:rPr lang="en-U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Project Cycle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D842F-19F3-6F70-4720-71BBA7EEF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17E00-80CF-5AA4-E4F2-F3C75EAD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7" y="990907"/>
            <a:ext cx="11427090" cy="5867093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3557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6138-62D7-51AF-EDA7-95857816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1" y="422686"/>
            <a:ext cx="4070555" cy="584200"/>
          </a:xfrm>
        </p:spPr>
        <p:txBody>
          <a:bodyPr/>
          <a:lstStyle/>
          <a:p>
            <a:r>
              <a:rPr lang="en-IN" sz="28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Aim of the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CE8B6-BFD0-3A08-431A-5593A160D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B19352-3589-B5D6-03A3-4AB1691D2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77" y="1136600"/>
            <a:ext cx="9478297" cy="5721400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15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6138-62D7-51AF-EDA7-95857816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03" y="287082"/>
            <a:ext cx="2910348" cy="617486"/>
          </a:xfrm>
        </p:spPr>
        <p:txBody>
          <a:bodyPr/>
          <a:lstStyle/>
          <a:p>
            <a:r>
              <a:rPr lang="en-IN" sz="28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Cleaning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CE8B6-BFD0-3A08-431A-5593A160D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115AAC-928F-7FB2-5651-E7E4CFD44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4" y="904568"/>
            <a:ext cx="9507794" cy="5953432"/>
          </a:xfrm>
        </p:spPr>
      </p:pic>
    </p:spTree>
    <p:extLst>
      <p:ext uri="{BB962C8B-B14F-4D97-AF65-F5344CB8AC3E}">
        <p14:creationId xmlns:p14="http://schemas.microsoft.com/office/powerpoint/2010/main" val="314784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6138-62D7-51AF-EDA7-95857816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36" y="228088"/>
            <a:ext cx="3185652" cy="587990"/>
          </a:xfrm>
        </p:spPr>
        <p:txBody>
          <a:bodyPr/>
          <a:lstStyle/>
          <a:p>
            <a:r>
              <a:rPr lang="en-IN" sz="28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Modelling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CE8B6-BFD0-3A08-431A-5593A160D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AE49BB-5C93-346A-C251-A7E13119F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96" y="963296"/>
            <a:ext cx="9226039" cy="5894704"/>
          </a:xfr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8454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6138-62D7-51AF-EDA7-95857816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9" y="316577"/>
            <a:ext cx="2890684" cy="578157"/>
          </a:xfrm>
        </p:spPr>
        <p:txBody>
          <a:bodyPr/>
          <a:lstStyle/>
          <a:p>
            <a:r>
              <a:rPr lang="en-IN" sz="28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CE8B6-BFD0-3A08-431A-5593A160D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364E9F-EFFD-1CD3-9E0D-EBA57F3F8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894734"/>
            <a:ext cx="9645446" cy="5987556"/>
          </a:xfrm>
        </p:spPr>
      </p:pic>
    </p:spTree>
    <p:extLst>
      <p:ext uri="{BB962C8B-B14F-4D97-AF65-F5344CB8AC3E}">
        <p14:creationId xmlns:p14="http://schemas.microsoft.com/office/powerpoint/2010/main" val="18917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6138-62D7-51AF-EDA7-95857816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19" y="2115880"/>
            <a:ext cx="7354529" cy="578157"/>
          </a:xfrm>
        </p:spPr>
        <p:txBody>
          <a:bodyPr/>
          <a:lstStyle/>
          <a:p>
            <a:r>
              <a:rPr lang="en-IN" sz="36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INSIGHTS FOR CODEX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CE8B6-BFD0-3A08-431A-5593A160D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BDD-9D05-1935-1F8D-C0F73B1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3915698" cy="495458"/>
          </a:xfrm>
        </p:spPr>
        <p:txBody>
          <a:bodyPr/>
          <a:lstStyle/>
          <a:p>
            <a:r>
              <a:rPr lang="en-IN" sz="2400" b="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Demographic Insights</a:t>
            </a:r>
            <a:endParaRPr lang="en-IN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67DF8DC-3BAB-773B-0FCF-76BD13FB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23" y="757908"/>
            <a:ext cx="7295535" cy="279553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938C3-2D87-690C-C8F7-34D1503ACB1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86581" y="3817018"/>
            <a:ext cx="8229600" cy="18856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 Narrow" panose="020B0606020202030204" pitchFamily="34" charset="0"/>
              </a:rPr>
              <a:t>Percentage ratio of Male category is very high because the participation show 57% followed by 33% female and 10% non-binary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Arial Narrow" panose="020B0606020202030204" pitchFamily="34" charset="0"/>
              </a:rPr>
              <a:t>19-30 age group spend maximum time in gyms, fitness programs, sports etc., where they would like to maintain enough stamina and refreshments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Arial Narrow" panose="020B0606020202030204" pitchFamily="34" charset="0"/>
              </a:rPr>
              <a:t>Online ads is a key marketing platform because it draws attention of youth with wide-variety of brands available online and to choose from specific needs.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E777DEA-B458-659F-CC5B-9DE5702CCBB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7393858" y="757908"/>
            <a:ext cx="4591665" cy="2795533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E8AC8B-5C53-5354-C4AB-9F876889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2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1263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 Narrow</vt:lpstr>
      <vt:lpstr>Arial Rounded MT Bold</vt:lpstr>
      <vt:lpstr>Calibri</vt:lpstr>
      <vt:lpstr>Cascadia Code</vt:lpstr>
      <vt:lpstr>Colonna MT</vt:lpstr>
      <vt:lpstr>Gigi</vt:lpstr>
      <vt:lpstr>manrope</vt:lpstr>
      <vt:lpstr>Segoe UI</vt:lpstr>
      <vt:lpstr>Tenorite</vt:lpstr>
      <vt:lpstr>Wingdings</vt:lpstr>
      <vt:lpstr>Office Theme</vt:lpstr>
      <vt:lpstr>      Codebasics Resume Project Challenge #6 Challenge : Provide Insights to the Marketing Team in Food &amp; Beverage Industry  Role: Marketing data analyst   Tools Used: Power BI, Excel, PowerPoint </vt:lpstr>
      <vt:lpstr>About Company</vt:lpstr>
      <vt:lpstr>PowerPoint Presentation</vt:lpstr>
      <vt:lpstr>Aim of the Project</vt:lpstr>
      <vt:lpstr>Data Cleaning</vt:lpstr>
      <vt:lpstr>Data Modelling</vt:lpstr>
      <vt:lpstr>Data Analysis</vt:lpstr>
      <vt:lpstr>PRIMARY INSIGHTS FOR CODEX</vt:lpstr>
      <vt:lpstr>Demographic Insights</vt:lpstr>
      <vt:lpstr>Consumer Preferences</vt:lpstr>
      <vt:lpstr>Consumer Preferences</vt:lpstr>
      <vt:lpstr>Competition Analysis</vt:lpstr>
      <vt:lpstr>Marketing Channels and Brand Awareness</vt:lpstr>
      <vt:lpstr>Brand Penetration</vt:lpstr>
      <vt:lpstr>Purchase Behaviour</vt:lpstr>
      <vt:lpstr>Purchase Behaviour</vt:lpstr>
      <vt:lpstr>Product Development</vt:lpstr>
      <vt:lpstr>2. Product Availability</vt:lpstr>
      <vt:lpstr>Is Caffeine good or bad for Health especially for the  age group of 15-30 ?</vt:lpstr>
      <vt:lpstr>RECOMMENDATIONS FOR CODEX</vt:lpstr>
      <vt:lpstr>Secondary Insights</vt:lpstr>
      <vt:lpstr>Secondary Insights</vt:lpstr>
      <vt:lpstr>Secondary Insights</vt:lpstr>
      <vt:lpstr>Big “Thank you” and my sincere gratitude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2021-09-06T16:30:14Z</dcterms:created>
  <dcterms:modified xsi:type="dcterms:W3CDTF">2023-07-17T05:16:53Z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