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haru\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DataSet!PivotTable1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itle>
    <c:autoTitleDeleted val="0"/>
    <c:plotArea>
      <c:layout/>
      <c:barChart>
        <c:barDir val="col"/>
        <c:grouping val="clustered"/>
        <c:varyColors val="0"/>
        <c:ser>
          <c:idx val="0"/>
          <c:order val="0"/>
          <c:tx>
            <c:strRef>
              <c:f>'Employee DataSet'!$B$3:$B$4</c:f>
              <c:strCache>
                <c:ptCount val="1"/>
                <c:pt idx="0">
                  <c:v>HIGH</c:v>
                </c:pt>
              </c:strCache>
            </c:strRef>
          </c:tx>
          <c:spPr>
            <a:solidFill>
              <a:schemeClr val="accent1"/>
            </a:solidFill>
            <a:ln>
              <a:noFill/>
            </a:ln>
            <a:effectLst/>
          </c:spPr>
          <c:invertIfNegative val="0"/>
          <c:dLbls>
            <c:delete val="1"/>
          </c:dLbls>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'Employee DataSet'!$C$3:$C$4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'Employee DataSet'!$D$3:$D$4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'Employee DataSet'!$E$3:$E$4</c:f>
              <c:strCache>
                <c:ptCount val="1"/>
                <c:pt idx="0">
                  <c:v>VERY HIGH</c:v>
                </c:pt>
              </c:strCache>
            </c:strRef>
          </c:tx>
          <c:spPr>
            <a:solidFill>
              <a:schemeClr val="accent4"/>
            </a:solidFill>
            <a:ln>
              <a:noFill/>
            </a:ln>
            <a:effectLst/>
          </c:spPr>
          <c:invertIfNegative val="0"/>
          <c:dLbls>
            <c:delete val="1"/>
          </c:dLbls>
          <c:cat>
            <c:strRef>
              <c:f>'Employee DataSet'!$A$5:$A$15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DataSet'!$E$5:$E$15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669193232"/>
        <c:axId val="669189392"/>
      </c:barChart>
      <c:catAx>
        <c:axId val="669193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69189392"/>
        <c:crosses val="autoZero"/>
        <c:auto val="1"/>
        <c:lblAlgn val="ctr"/>
        <c:lblOffset val="100"/>
        <c:noMultiLvlLbl val="0"/>
      </c:catAx>
      <c:valAx>
        <c:axId val="669189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691932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371600" y="3034433"/>
            <a:ext cx="8610600" cy="16300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NAME</a:t>
            </a:r>
            <a:r>
              <a:rPr lang="en-US" sz="2000">
                <a:latin typeface="Times New Roman" panose="02020603050405020304" pitchFamily="18" charset="0"/>
                <a:cs typeface="Times New Roman" panose="02020603050405020304" pitchFamily="18" charset="0"/>
              </a:rPr>
              <a:t>: PRAVEEN 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REGISTER NO: 312212103 (autunm1437bcom22sii50)</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DEPARTMENT: BCOM GENERAL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COLLEGE: MAR GREGORIOS COLLEGE OF ARTS AND SCIENCE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itle 9"/>
          <p:cNvSpPr>
            <a:spLocks noGrp="1"/>
          </p:cNvSpPr>
          <p:nvPr>
            <p:ph type="ctrTitle"/>
          </p:nvPr>
        </p:nvSpPr>
        <p:spPr>
          <a:xfrm>
            <a:off x="739776" y="381000"/>
            <a:ext cx="3451224" cy="615553"/>
          </a:xfrm>
        </p:spPr>
        <p:txBody>
          <a:bodyPr/>
          <a:lstStyle/>
          <a:p>
            <a:r>
              <a:rPr lang="en-IN" sz="4000" b="1" spc="15" dirty="0">
                <a:solidFill>
                  <a:schemeClr val="accent5">
                    <a:lumMod val="50000"/>
                  </a:schemeClr>
                </a:solidFill>
                <a:latin typeface="Times New Roman" panose="02020603050405020304" pitchFamily="18" charset="0"/>
                <a:cs typeface="Times New Roman" panose="02020603050405020304" pitchFamily="18" charset="0"/>
              </a:rPr>
              <a:t>M</a:t>
            </a:r>
            <a:r>
              <a:rPr lang="en-IN" sz="4000" b="1" dirty="0">
                <a:solidFill>
                  <a:schemeClr val="accent5">
                    <a:lumMod val="50000"/>
                  </a:schemeClr>
                </a:solidFill>
                <a:latin typeface="Times New Roman" panose="02020603050405020304" pitchFamily="18" charset="0"/>
                <a:cs typeface="Times New Roman" panose="02020603050405020304" pitchFamily="18" charset="0"/>
              </a:rPr>
              <a:t>O</a:t>
            </a:r>
            <a:r>
              <a:rPr lang="en-IN" sz="4000" b="1" spc="-15" dirty="0">
                <a:solidFill>
                  <a:schemeClr val="accent5">
                    <a:lumMod val="50000"/>
                  </a:schemeClr>
                </a:solidFill>
                <a:latin typeface="Times New Roman" panose="02020603050405020304" pitchFamily="18" charset="0"/>
                <a:cs typeface="Times New Roman" panose="02020603050405020304" pitchFamily="18" charset="0"/>
              </a:rPr>
              <a:t>D</a:t>
            </a:r>
            <a:r>
              <a:rPr lang="en-IN" sz="4000" b="1" spc="-35" dirty="0">
                <a:solidFill>
                  <a:schemeClr val="accent5">
                    <a:lumMod val="50000"/>
                  </a:schemeClr>
                </a:solidFill>
                <a:latin typeface="Times New Roman" panose="02020603050405020304" pitchFamily="18" charset="0"/>
                <a:cs typeface="Times New Roman" panose="02020603050405020304" pitchFamily="18" charset="0"/>
              </a:rPr>
              <a:t>E</a:t>
            </a:r>
            <a:r>
              <a:rPr lang="en-IN" sz="4000" b="1" spc="-30" dirty="0">
                <a:solidFill>
                  <a:schemeClr val="accent5">
                    <a:lumMod val="50000"/>
                  </a:schemeClr>
                </a:solidFill>
                <a:latin typeface="Times New Roman" panose="02020603050405020304" pitchFamily="18" charset="0"/>
                <a:cs typeface="Times New Roman" panose="02020603050405020304" pitchFamily="18" charset="0"/>
              </a:rPr>
              <a:t>LL</a:t>
            </a:r>
            <a:r>
              <a:rPr lang="en-IN" sz="4000" b="1" spc="-5" dirty="0">
                <a:solidFill>
                  <a:schemeClr val="accent5">
                    <a:lumMod val="50000"/>
                  </a:schemeClr>
                </a:solidFill>
                <a:latin typeface="Times New Roman" panose="02020603050405020304" pitchFamily="18" charset="0"/>
                <a:cs typeface="Times New Roman" panose="02020603050405020304" pitchFamily="18" charset="0"/>
              </a:rPr>
              <a:t>I</a:t>
            </a:r>
            <a:r>
              <a:rPr lang="en-IN" sz="4000" b="1" spc="30" dirty="0">
                <a:solidFill>
                  <a:schemeClr val="accent5">
                    <a:lumMod val="50000"/>
                  </a:schemeClr>
                </a:solidFill>
                <a:latin typeface="Times New Roman" panose="02020603050405020304" pitchFamily="18" charset="0"/>
                <a:cs typeface="Times New Roman" panose="02020603050405020304" pitchFamily="18" charset="0"/>
              </a:rPr>
              <a:t>N</a:t>
            </a:r>
            <a:r>
              <a:rPr lang="en-IN" sz="4000" b="1" spc="5" dirty="0">
                <a:solidFill>
                  <a:schemeClr val="accent5">
                    <a:lumMod val="50000"/>
                  </a:schemeClr>
                </a:solidFill>
                <a:latin typeface="Times New Roman" panose="02020603050405020304" pitchFamily="18" charset="0"/>
                <a:cs typeface="Times New Roman" panose="02020603050405020304" pitchFamily="18" charset="0"/>
              </a:rPr>
              <a:t>G</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Subtitle 10"/>
          <p:cNvSpPr>
            <a:spLocks noGrp="1"/>
          </p:cNvSpPr>
          <p:nvPr>
            <p:ph type="subTitle" idx="4"/>
          </p:nvPr>
        </p:nvSpPr>
        <p:spPr>
          <a:xfrm>
            <a:off x="739776" y="1219200"/>
            <a:ext cx="8480424" cy="5262979"/>
          </a:xfrm>
        </p:spPr>
        <p:txBody>
          <a:bodyPr/>
          <a:lstStyle/>
          <a:p>
            <a:pPr marL="342900" indent="-342900">
              <a:buFont typeface="+mj-lt"/>
              <a:buAutoNum type="arabicPeriod"/>
            </a:pPr>
            <a:r>
              <a:rPr lang="en-IN" dirty="0"/>
              <a:t>Data Collection </a:t>
            </a:r>
            <a:endParaRPr lang="en-IN" dirty="0"/>
          </a:p>
          <a:p>
            <a:pPr marL="800100" lvl="1" indent="-342900">
              <a:buFont typeface="Arial" panose="020B0604020202020204" pitchFamily="34" charset="0"/>
              <a:buChar char="•"/>
            </a:pPr>
            <a:r>
              <a:rPr lang="en-IN" dirty="0"/>
              <a:t>Kaggle </a:t>
            </a:r>
            <a:endParaRPr lang="en-IN" dirty="0"/>
          </a:p>
          <a:p>
            <a:pPr marL="800100" lvl="1" indent="-342900">
              <a:buFont typeface="Arial" panose="020B0604020202020204" pitchFamily="34" charset="0"/>
              <a:buChar char="•"/>
            </a:pPr>
            <a:r>
              <a:rPr lang="en-IN" dirty="0"/>
              <a:t>Dataset</a:t>
            </a:r>
            <a:endParaRPr lang="en-IN" dirty="0"/>
          </a:p>
          <a:p>
            <a:pPr marL="342900" indent="-342900">
              <a:buFont typeface="+mj-lt"/>
              <a:buAutoNum type="arabicPeriod"/>
            </a:pPr>
            <a:r>
              <a:rPr lang="en-IN" dirty="0"/>
              <a:t>Feature collection </a:t>
            </a:r>
            <a:endParaRPr lang="en-IN" dirty="0"/>
          </a:p>
          <a:p>
            <a:pPr marL="800100" lvl="1" indent="-342900">
              <a:buFont typeface="Arial" panose="020B0604020202020204" pitchFamily="34" charset="0"/>
              <a:buChar char="•"/>
            </a:pPr>
            <a:r>
              <a:rPr lang="en-IN" dirty="0"/>
              <a:t>MS Excel</a:t>
            </a:r>
            <a:endParaRPr lang="en-IN" dirty="0"/>
          </a:p>
          <a:p>
            <a:pPr marL="800100" lvl="1" indent="-342900">
              <a:buFont typeface="Arial" panose="020B0604020202020204" pitchFamily="34" charset="0"/>
              <a:buChar char="•"/>
            </a:pPr>
            <a:r>
              <a:rPr lang="en-IN" dirty="0"/>
              <a:t>Home</a:t>
            </a:r>
            <a:endParaRPr lang="en-IN" dirty="0"/>
          </a:p>
          <a:p>
            <a:pPr marL="800100" lvl="1" indent="-342900">
              <a:buFont typeface="Arial" panose="020B0604020202020204" pitchFamily="34" charset="0"/>
              <a:buChar char="•"/>
            </a:pPr>
            <a:r>
              <a:rPr lang="en-IN" dirty="0"/>
              <a:t>Insert </a:t>
            </a:r>
            <a:endParaRPr lang="en-IN" dirty="0"/>
          </a:p>
          <a:p>
            <a:pPr marL="342900" indent="-342900">
              <a:buFont typeface="+mj-lt"/>
              <a:buAutoNum type="arabicPeriod"/>
            </a:pPr>
            <a:r>
              <a:rPr lang="en-IN" dirty="0"/>
              <a:t>Performance Level</a:t>
            </a:r>
            <a:endParaRPr lang="en-IN" dirty="0"/>
          </a:p>
          <a:p>
            <a:pPr marL="800100" lvl="1" indent="-342900">
              <a:buFont typeface="Arial" panose="020B0604020202020204" pitchFamily="34" charset="0"/>
              <a:buChar char="•"/>
            </a:pPr>
            <a:r>
              <a:rPr lang="en-IN" dirty="0"/>
              <a:t>Filter</a:t>
            </a:r>
            <a:endParaRPr lang="en-IN" dirty="0"/>
          </a:p>
          <a:p>
            <a:pPr marL="800100" lvl="1" indent="-342900">
              <a:buFont typeface="Arial" panose="020B0604020202020204" pitchFamily="34" charset="0"/>
              <a:buChar char="•"/>
            </a:pPr>
            <a:r>
              <a:rPr lang="en-IN" dirty="0"/>
              <a:t>IFS Formula</a:t>
            </a:r>
            <a:endParaRPr lang="en-IN" dirty="0"/>
          </a:p>
          <a:p>
            <a:pPr marL="800100" lvl="1" indent="-342900">
              <a:buFont typeface="Arial" panose="020B0604020202020204" pitchFamily="34" charset="0"/>
              <a:buChar char="•"/>
            </a:pPr>
            <a:r>
              <a:rPr lang="en-IN" dirty="0"/>
              <a:t>Employee Type</a:t>
            </a:r>
            <a:endParaRPr lang="en-IN" dirty="0"/>
          </a:p>
          <a:p>
            <a:pPr marL="800100" lvl="1" indent="-342900">
              <a:buFont typeface="Arial" panose="020B0604020202020204" pitchFamily="34" charset="0"/>
              <a:buChar char="•"/>
            </a:pPr>
            <a:r>
              <a:rPr lang="en-IN" dirty="0"/>
              <a:t>Pivot Table</a:t>
            </a:r>
            <a:endParaRPr lang="en-IN" dirty="0"/>
          </a:p>
          <a:p>
            <a:pPr marL="342900" indent="-342900">
              <a:buFont typeface="+mj-lt"/>
              <a:buAutoNum type="arabicPeriod"/>
            </a:pPr>
            <a:r>
              <a:rPr lang="en-IN" dirty="0"/>
              <a:t>Summary</a:t>
            </a:r>
            <a:endParaRPr lang="en-IN" dirty="0"/>
          </a:p>
          <a:p>
            <a:pPr marL="800100" lvl="1" indent="-342900">
              <a:buFont typeface="Arial" panose="020B0604020202020204" pitchFamily="34" charset="0"/>
              <a:buChar char="•"/>
            </a:pPr>
            <a:r>
              <a:rPr lang="en-IN" dirty="0"/>
              <a:t>Graph</a:t>
            </a:r>
            <a:endParaRPr lang="en-IN" dirty="0"/>
          </a:p>
          <a:p>
            <a:pPr marL="800100" lvl="1" indent="-342900">
              <a:buFont typeface="Arial" panose="020B0604020202020204" pitchFamily="34" charset="0"/>
              <a:buChar char="•"/>
            </a:pPr>
            <a:r>
              <a:rPr lang="en-IN" dirty="0"/>
              <a:t>Trend line</a:t>
            </a:r>
            <a:endParaRPr lang="en-IN" dirty="0"/>
          </a:p>
          <a:p>
            <a:pPr marL="800100" lvl="1" indent="-342900">
              <a:buFont typeface="Arial" panose="020B0604020202020204" pitchFamily="34" charset="0"/>
              <a:buChar char="•"/>
            </a:pPr>
            <a:r>
              <a:rPr lang="en-IN" dirty="0"/>
              <a:t>Sort</a:t>
            </a:r>
            <a:endParaRPr lang="en-IN" dirty="0"/>
          </a:p>
          <a:p>
            <a:pPr marL="342900" indent="-342900">
              <a:buFont typeface="+mj-lt"/>
              <a:buAutoNum type="arabicPeriod"/>
            </a:pPr>
            <a:r>
              <a:rPr lang="en-IN" dirty="0"/>
              <a:t>Visualisation</a:t>
            </a:r>
            <a:endParaRPr lang="en-IN" dirty="0"/>
          </a:p>
          <a:p>
            <a:pPr marL="800100" lvl="1" indent="-342900">
              <a:buFont typeface="Arial" panose="020B0604020202020204" pitchFamily="34" charset="0"/>
              <a:buChar char="•"/>
            </a:pPr>
            <a:r>
              <a:rPr lang="en-IN" dirty="0"/>
              <a:t>Graph</a:t>
            </a:r>
            <a:endParaRPr lang="en-IN" dirty="0"/>
          </a:p>
          <a:p>
            <a:pPr marL="800100" lvl="1" indent="-342900">
              <a:buFont typeface="Arial" panose="020B0604020202020204" pitchFamily="34" charset="0"/>
              <a:buChar char="•"/>
            </a:pPr>
            <a:r>
              <a:rPr lang="en-IN" dirty="0"/>
              <a:t>Trend line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83932" y="385444"/>
            <a:ext cx="3054668"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5">
                    <a:lumMod val="50000"/>
                  </a:schemeClr>
                </a:solidFill>
                <a:latin typeface="Times New Roman" panose="02020603050405020304" pitchFamily="18" charset="0"/>
                <a:cs typeface="Times New Roman" panose="02020603050405020304" pitchFamily="18" charset="0"/>
              </a:rPr>
              <a:t>R</a:t>
            </a:r>
            <a:r>
              <a:rPr sz="4000" spc="-40" dirty="0">
                <a:solidFill>
                  <a:schemeClr val="accent5">
                    <a:lumMod val="50000"/>
                  </a:schemeClr>
                </a:solidFill>
                <a:latin typeface="Times New Roman" panose="02020603050405020304" pitchFamily="18" charset="0"/>
                <a:cs typeface="Times New Roman" panose="02020603050405020304" pitchFamily="18" charset="0"/>
              </a:rPr>
              <a:t>E</a:t>
            </a:r>
            <a:r>
              <a:rPr sz="4000" spc="15" dirty="0">
                <a:solidFill>
                  <a:schemeClr val="accent5">
                    <a:lumMod val="50000"/>
                  </a:schemeClr>
                </a:solidFill>
                <a:latin typeface="Times New Roman" panose="02020603050405020304" pitchFamily="18" charset="0"/>
                <a:cs typeface="Times New Roman" panose="02020603050405020304" pitchFamily="18" charset="0"/>
              </a:rPr>
              <a:t>S</a:t>
            </a:r>
            <a:r>
              <a:rPr sz="4000" spc="-30" dirty="0">
                <a:solidFill>
                  <a:schemeClr val="accent5">
                    <a:lumMod val="50000"/>
                  </a:schemeClr>
                </a:solidFill>
                <a:latin typeface="Times New Roman" panose="02020603050405020304" pitchFamily="18" charset="0"/>
                <a:cs typeface="Times New Roman" panose="02020603050405020304" pitchFamily="18" charset="0"/>
              </a:rPr>
              <a:t>U</a:t>
            </a:r>
            <a:r>
              <a:rPr sz="4000" spc="-405" dirty="0">
                <a:solidFill>
                  <a:schemeClr val="accent5">
                    <a:lumMod val="50000"/>
                  </a:schemeClr>
                </a:solidFill>
                <a:latin typeface="Times New Roman" panose="02020603050405020304" pitchFamily="18" charset="0"/>
                <a:cs typeface="Times New Roman" panose="02020603050405020304" pitchFamily="18" charset="0"/>
              </a:rPr>
              <a:t>L</a:t>
            </a:r>
            <a:r>
              <a:rPr sz="4000" dirty="0">
                <a:solidFill>
                  <a:schemeClr val="accent5">
                    <a:lumMod val="50000"/>
                  </a:schemeClr>
                </a:solidFill>
                <a:latin typeface="Times New Roman" panose="02020603050405020304" pitchFamily="18" charset="0"/>
                <a:cs typeface="Times New Roman" panose="02020603050405020304" pitchFamily="18" charset="0"/>
              </a:rPr>
              <a:t>TS</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914400" y="1600200"/>
          <a:ext cx="6448426" cy="38242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8240"/>
            <a:ext cx="5800851" cy="518160"/>
          </a:xfrm>
        </p:spPr>
        <p:txBody>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Conclusion</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990600" y="2743200"/>
            <a:ext cx="8534400" cy="2954655"/>
          </a:xfrm>
        </p:spPr>
        <p:txBody>
          <a:bodyPr/>
          <a:lstStyle/>
          <a:p>
            <a:r>
              <a:rPr lang="en-IN" sz="2400" dirty="0"/>
              <a:t>From the above study we could conclude that the aggregate performance level of employee is highest in the level of Med followed by low which depicts the lower efficiency of the employees.</a:t>
            </a:r>
            <a:endParaRPr lang="en-IN" sz="2400" dirty="0"/>
          </a:p>
          <a:p>
            <a:r>
              <a:rPr lang="en-IN" sz="2400" dirty="0"/>
              <a:t>Employees in the High and Very High level is low which need to be improved by the management, through Activities and training to boost the overall performance of the employees.</a:t>
            </a:r>
            <a:endParaRPr lang="en-IN" sz="2400" dirty="0"/>
          </a:p>
          <a:p>
            <a:r>
              <a:rPr lang="en-IN"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29"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219200" y="1600200"/>
            <a:ext cx="5029200" cy="570669"/>
          </a:xfrm>
          <a:prstGeom prst="rect">
            <a:avLst/>
          </a:prstGeom>
        </p:spPr>
        <p:txBody>
          <a:bodyPr vert="horz" wrap="square" lIns="0" tIns="16510" rIns="0" bIns="0" rtlCol="0">
            <a:spAutoFit/>
          </a:bodyPr>
          <a:lstStyle/>
          <a:p>
            <a:pPr marL="12700">
              <a:lnSpc>
                <a:spcPct val="100000"/>
              </a:lnSpc>
              <a:spcBef>
                <a:spcPts val="130"/>
              </a:spcBef>
            </a:pPr>
            <a:r>
              <a:rPr sz="3200" spc="5" dirty="0">
                <a:solidFill>
                  <a:schemeClr val="accent5">
                    <a:lumMod val="50000"/>
                  </a:schemeClr>
                </a:solidFill>
                <a:latin typeface="Times New Roman" panose="02020603050405020304" pitchFamily="18" charset="0"/>
                <a:cs typeface="Times New Roman" panose="02020603050405020304" pitchFamily="18" charset="0"/>
              </a:rPr>
              <a:t>PROJECT</a:t>
            </a:r>
            <a:r>
              <a:rPr sz="3600" spc="-85" dirty="0">
                <a:solidFill>
                  <a:schemeClr val="accent5">
                    <a:lumMod val="50000"/>
                  </a:schemeClr>
                </a:solidFill>
                <a:latin typeface="Times New Roman" panose="02020603050405020304" pitchFamily="18" charset="0"/>
                <a:cs typeface="Times New Roman" panose="02020603050405020304" pitchFamily="18" charset="0"/>
              </a:rPr>
              <a:t> </a:t>
            </a:r>
            <a:r>
              <a:rPr sz="3200" spc="25" dirty="0">
                <a:solidFill>
                  <a:schemeClr val="accent5">
                    <a:lumMod val="50000"/>
                  </a:schemeClr>
                </a:solidFill>
                <a:latin typeface="Times New Roman" panose="02020603050405020304" pitchFamily="18" charset="0"/>
                <a:cs typeface="Times New Roman" panose="02020603050405020304" pitchFamily="18" charset="0"/>
              </a:rPr>
              <a:t>TITLE</a:t>
            </a:r>
            <a:endParaRPr sz="3600"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143000" y="2912003"/>
            <a:ext cx="80952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Employee Performance Analysis using Excel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71880" y="865692"/>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solidFill>
                  <a:schemeClr val="accent5">
                    <a:lumMod val="50000"/>
                  </a:schemeClr>
                </a:solidFill>
                <a:latin typeface="Times New Roman" panose="02020603050405020304" pitchFamily="18" charset="0"/>
                <a:cs typeface="Times New Roman" panose="02020603050405020304" pitchFamily="18" charset="0"/>
              </a:rPr>
              <a:t>A</a:t>
            </a:r>
            <a:r>
              <a:rPr sz="3200" spc="-5" dirty="0">
                <a:solidFill>
                  <a:schemeClr val="accent5">
                    <a:lumMod val="50000"/>
                  </a:schemeClr>
                </a:solidFill>
                <a:latin typeface="Times New Roman" panose="02020603050405020304" pitchFamily="18" charset="0"/>
                <a:cs typeface="Times New Roman" panose="02020603050405020304" pitchFamily="18" charset="0"/>
              </a:rPr>
              <a:t>G</a:t>
            </a:r>
            <a:r>
              <a:rPr sz="3200" spc="-35" dirty="0">
                <a:solidFill>
                  <a:schemeClr val="accent5">
                    <a:lumMod val="50000"/>
                  </a:schemeClr>
                </a:solidFill>
                <a:latin typeface="Times New Roman" panose="02020603050405020304" pitchFamily="18" charset="0"/>
                <a:cs typeface="Times New Roman" panose="02020603050405020304" pitchFamily="18" charset="0"/>
              </a:rPr>
              <a:t>E</a:t>
            </a:r>
            <a:r>
              <a:rPr sz="3200" spc="15" dirty="0">
                <a:solidFill>
                  <a:schemeClr val="accent5">
                    <a:lumMod val="50000"/>
                  </a:schemeClr>
                </a:solidFill>
                <a:latin typeface="Times New Roman" panose="02020603050405020304" pitchFamily="18" charset="0"/>
                <a:cs typeface="Times New Roman" panose="02020603050405020304" pitchFamily="18" charset="0"/>
              </a:rPr>
              <a:t>N</a:t>
            </a:r>
            <a:r>
              <a:rPr sz="3200" dirty="0">
                <a:solidFill>
                  <a:schemeClr val="accent5">
                    <a:lumMod val="50000"/>
                  </a:schemeClr>
                </a:solidFill>
                <a:latin typeface="Times New Roman" panose="02020603050405020304" pitchFamily="18" charset="0"/>
                <a:cs typeface="Times New Roman" panose="02020603050405020304" pitchFamily="18" charset="0"/>
              </a:rPr>
              <a:t>DA</a:t>
            </a:r>
            <a:endParaRPr sz="32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286000" y="1600200"/>
            <a:ext cx="5029200" cy="378565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ctrTitle"/>
          </p:nvPr>
        </p:nvSpPr>
        <p:spPr>
          <a:xfrm>
            <a:off x="1838777" y="2067305"/>
            <a:ext cx="7300071"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solidFill>
                  <a:schemeClr val="accent5">
                    <a:lumMod val="50000"/>
                  </a:schemeClr>
                </a:solidFill>
                <a:latin typeface="Times New Roman" panose="02020603050405020304" pitchFamily="18" charset="0"/>
                <a:cs typeface="Times New Roman" panose="02020603050405020304" pitchFamily="18" charset="0"/>
              </a:rPr>
              <a:t>P</a:t>
            </a:r>
            <a:r>
              <a:rPr sz="4000" spc="15" dirty="0">
                <a:solidFill>
                  <a:schemeClr val="accent5">
                    <a:lumMod val="50000"/>
                  </a:schemeClr>
                </a:solidFill>
                <a:latin typeface="Times New Roman" panose="02020603050405020304" pitchFamily="18" charset="0"/>
                <a:cs typeface="Times New Roman" panose="02020603050405020304" pitchFamily="18" charset="0"/>
              </a:rPr>
              <a:t>ROB</a:t>
            </a:r>
            <a:r>
              <a:rPr sz="4000" spc="55" dirty="0">
                <a:solidFill>
                  <a:schemeClr val="accent5">
                    <a:lumMod val="50000"/>
                  </a:schemeClr>
                </a:solidFill>
                <a:latin typeface="Times New Roman" panose="02020603050405020304" pitchFamily="18" charset="0"/>
                <a:cs typeface="Times New Roman" panose="02020603050405020304" pitchFamily="18" charset="0"/>
              </a:rPr>
              <a:t>L</a:t>
            </a:r>
            <a:r>
              <a:rPr sz="4000" spc="-20" dirty="0">
                <a:solidFill>
                  <a:schemeClr val="accent5">
                    <a:lumMod val="50000"/>
                  </a:schemeClr>
                </a:solidFill>
                <a:latin typeface="Times New Roman" panose="02020603050405020304" pitchFamily="18" charset="0"/>
                <a:cs typeface="Times New Roman" panose="02020603050405020304" pitchFamily="18" charset="0"/>
              </a:rPr>
              <a:t>E</a:t>
            </a:r>
            <a:r>
              <a:rPr lang="en-IN" sz="4000" spc="20" dirty="0">
                <a:solidFill>
                  <a:schemeClr val="accent5">
                    <a:lumMod val="50000"/>
                  </a:schemeClr>
                </a:solidFill>
                <a:latin typeface="Times New Roman" panose="02020603050405020304" pitchFamily="18" charset="0"/>
                <a:cs typeface="Times New Roman" panose="02020603050405020304" pitchFamily="18" charset="0"/>
              </a:rPr>
              <a:t>M </a:t>
            </a:r>
            <a:r>
              <a:rPr sz="4000" spc="10" dirty="0">
                <a:solidFill>
                  <a:schemeClr val="accent5">
                    <a:lumMod val="50000"/>
                  </a:schemeClr>
                </a:solidFill>
                <a:latin typeface="Times New Roman" panose="02020603050405020304" pitchFamily="18" charset="0"/>
                <a:cs typeface="Times New Roman" panose="02020603050405020304" pitchFamily="18" charset="0"/>
              </a:rPr>
              <a:t>S</a:t>
            </a:r>
            <a:r>
              <a:rPr sz="4000" spc="-370" dirty="0">
                <a:solidFill>
                  <a:schemeClr val="accent5">
                    <a:lumMod val="50000"/>
                  </a:schemeClr>
                </a:solidFill>
                <a:latin typeface="Times New Roman" panose="02020603050405020304" pitchFamily="18" charset="0"/>
                <a:cs typeface="Times New Roman" panose="02020603050405020304" pitchFamily="18" charset="0"/>
              </a:rPr>
              <a:t>T</a:t>
            </a:r>
            <a:r>
              <a:rPr sz="4000" spc="-375" dirty="0">
                <a:solidFill>
                  <a:schemeClr val="accent5">
                    <a:lumMod val="50000"/>
                  </a:schemeClr>
                </a:solidFill>
                <a:latin typeface="Times New Roman" panose="02020603050405020304" pitchFamily="18" charset="0"/>
                <a:cs typeface="Times New Roman" panose="02020603050405020304" pitchFamily="18" charset="0"/>
              </a:rPr>
              <a:t>A</a:t>
            </a:r>
            <a:r>
              <a:rPr sz="4000" spc="15" dirty="0">
                <a:solidFill>
                  <a:schemeClr val="accent5">
                    <a:lumMod val="50000"/>
                  </a:schemeClr>
                </a:solidFill>
                <a:latin typeface="Times New Roman" panose="02020603050405020304" pitchFamily="18" charset="0"/>
                <a:cs typeface="Times New Roman" panose="02020603050405020304" pitchFamily="18" charset="0"/>
              </a:rPr>
              <a:t>T</a:t>
            </a:r>
            <a:r>
              <a:rPr sz="4000" spc="-10" dirty="0">
                <a:solidFill>
                  <a:schemeClr val="accent5">
                    <a:lumMod val="50000"/>
                  </a:schemeClr>
                </a:solidFill>
                <a:latin typeface="Times New Roman" panose="02020603050405020304" pitchFamily="18" charset="0"/>
                <a:cs typeface="Times New Roman" panose="02020603050405020304" pitchFamily="18" charset="0"/>
              </a:rPr>
              <a:t>E</a:t>
            </a:r>
            <a:r>
              <a:rPr sz="4000" spc="-20" dirty="0">
                <a:solidFill>
                  <a:schemeClr val="accent5">
                    <a:lumMod val="50000"/>
                  </a:schemeClr>
                </a:solidFill>
                <a:latin typeface="Times New Roman" panose="02020603050405020304" pitchFamily="18" charset="0"/>
                <a:cs typeface="Times New Roman" panose="02020603050405020304" pitchFamily="18" charset="0"/>
              </a:rPr>
              <a:t>ME</a:t>
            </a:r>
            <a:r>
              <a:rPr sz="4000" spc="10" dirty="0">
                <a:solidFill>
                  <a:schemeClr val="accent5">
                    <a:lumMod val="50000"/>
                  </a:schemeClr>
                </a:solidFill>
                <a:latin typeface="Times New Roman" panose="02020603050405020304" pitchFamily="18" charset="0"/>
                <a:cs typeface="Times New Roman" panose="02020603050405020304" pitchFamily="18" charset="0"/>
              </a:rPr>
              <a:t>NT</a:t>
            </a:r>
            <a:endParaRPr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4"/>
          </p:nvPr>
        </p:nvSpPr>
        <p:spPr>
          <a:xfrm>
            <a:off x="1219200" y="3048000"/>
            <a:ext cx="6324600" cy="2154436"/>
          </a:xfrm>
        </p:spPr>
        <p:txBody>
          <a:bodyPr/>
          <a:lstStyle/>
          <a:p>
            <a:r>
              <a:rPr lang="en-IN" sz="2800" dirty="0"/>
              <a:t>This project depicts the significance of the importance of the employee data analysis for the usage of the management of a company to track records of employees’ output and performance.</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ctrTitle"/>
          </p:nvPr>
        </p:nvSpPr>
        <p:spPr>
          <a:xfrm>
            <a:off x="1676400" y="99060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latin typeface="Times New Roman" panose="02020603050405020304" pitchFamily="18" charset="0"/>
                <a:cs typeface="Times New Roman" panose="02020603050405020304" pitchFamily="18" charset="0"/>
              </a:rPr>
              <a:t>PROJECT</a:t>
            </a:r>
            <a:r>
              <a:rPr sz="4250" spc="5" dirty="0">
                <a:solidFill>
                  <a:schemeClr val="accent5">
                    <a:lumMod val="50000"/>
                  </a:schemeClr>
                </a:solidFill>
                <a:latin typeface="Times New Roman" panose="02020603050405020304" pitchFamily="18" charset="0"/>
                <a:cs typeface="Times New Roman" panose="02020603050405020304" pitchFamily="18" charset="0"/>
              </a:rPr>
              <a:t>	</a:t>
            </a:r>
            <a:r>
              <a:rPr sz="4250" spc="-20" dirty="0">
                <a:solidFill>
                  <a:schemeClr val="accent5">
                    <a:lumMod val="50000"/>
                  </a:schemeClr>
                </a:solidFill>
                <a:latin typeface="Times New Roman" panose="02020603050405020304" pitchFamily="18" charset="0"/>
                <a:cs typeface="Times New Roman" panose="02020603050405020304" pitchFamily="18" charset="0"/>
              </a:rPr>
              <a:t>OVERVIEW</a:t>
            </a:r>
            <a:endParaRPr sz="425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4"/>
          </p:nvPr>
        </p:nvSpPr>
        <p:spPr>
          <a:xfrm>
            <a:off x="1447800" y="2362200"/>
            <a:ext cx="7058025" cy="3447098"/>
          </a:xfrm>
        </p:spPr>
        <p:txBody>
          <a:bodyPr/>
          <a:lstStyle/>
          <a:p>
            <a:r>
              <a:rPr lang="en-IN" sz="2800" dirty="0">
                <a:cs typeface="Times New Roman" panose="02020603050405020304" pitchFamily="18" charset="0"/>
              </a:rPr>
              <a:t>This project analyses the employee performance through the data given like Gender, Salary, Experience, Work type, etc using features of Excel which includes Conditional formatting, Pivot table, Filter, Splicing, Graph, Trendline, etc. </a:t>
            </a:r>
            <a:endParaRPr lang="en-IN" sz="2800" dirty="0">
              <a:cs typeface="Times New Roman" panose="02020603050405020304" pitchFamily="18" charset="0"/>
            </a:endParaRPr>
          </a:p>
          <a:p>
            <a:r>
              <a:rPr lang="en-IN" sz="2800" dirty="0">
                <a:cs typeface="Times New Roman" panose="02020603050405020304" pitchFamily="18" charset="0"/>
              </a:rPr>
              <a:t>This chart summarises the given dataset for further study and analysis of the employee regarding their characteristics and aggregates. </a:t>
            </a:r>
            <a:endParaRPr lang="en-IN" sz="2800" dirty="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ctrTitle"/>
          </p:nvPr>
        </p:nvSpPr>
        <p:spPr>
          <a:xfrm>
            <a:off x="1219200" y="967976"/>
            <a:ext cx="7396226"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5">
                    <a:lumMod val="50000"/>
                  </a:schemeClr>
                </a:solidFill>
                <a:latin typeface="Times New Roman" panose="02020603050405020304" pitchFamily="18" charset="0"/>
                <a:cs typeface="Times New Roman" panose="02020603050405020304" pitchFamily="18" charset="0"/>
              </a:rPr>
              <a:t>W</a:t>
            </a:r>
            <a:r>
              <a:rPr sz="4000" spc="-20" dirty="0">
                <a:solidFill>
                  <a:schemeClr val="accent5">
                    <a:lumMod val="50000"/>
                  </a:schemeClr>
                </a:solidFill>
                <a:latin typeface="Times New Roman" panose="02020603050405020304" pitchFamily="18" charset="0"/>
                <a:cs typeface="Times New Roman" panose="02020603050405020304" pitchFamily="18" charset="0"/>
              </a:rPr>
              <a:t>H</a:t>
            </a:r>
            <a:r>
              <a:rPr sz="4000" spc="20" dirty="0">
                <a:solidFill>
                  <a:schemeClr val="accent5">
                    <a:lumMod val="50000"/>
                  </a:schemeClr>
                </a:solidFill>
                <a:latin typeface="Times New Roman" panose="02020603050405020304" pitchFamily="18" charset="0"/>
                <a:cs typeface="Times New Roman" panose="02020603050405020304" pitchFamily="18" charset="0"/>
              </a:rPr>
              <a:t>O</a:t>
            </a:r>
            <a:r>
              <a:rPr sz="4000" spc="-23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AR</a:t>
            </a:r>
            <a:r>
              <a:rPr sz="4000" spc="15" dirty="0">
                <a:solidFill>
                  <a:schemeClr val="accent5">
                    <a:lumMod val="50000"/>
                  </a:schemeClr>
                </a:solidFill>
                <a:latin typeface="Times New Roman" panose="02020603050405020304" pitchFamily="18" charset="0"/>
                <a:cs typeface="Times New Roman" panose="02020603050405020304" pitchFamily="18" charset="0"/>
              </a:rPr>
              <a:t>E</a:t>
            </a:r>
            <a:r>
              <a:rPr sz="4000" spc="-3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T</a:t>
            </a:r>
            <a:r>
              <a:rPr sz="4000" spc="-15" dirty="0">
                <a:solidFill>
                  <a:schemeClr val="accent5">
                    <a:lumMod val="50000"/>
                  </a:schemeClr>
                </a:solidFill>
                <a:latin typeface="Times New Roman" panose="02020603050405020304" pitchFamily="18" charset="0"/>
                <a:cs typeface="Times New Roman" panose="02020603050405020304" pitchFamily="18" charset="0"/>
              </a:rPr>
              <a:t>H</a:t>
            </a:r>
            <a:r>
              <a:rPr sz="4000" spc="15" dirty="0">
                <a:solidFill>
                  <a:schemeClr val="accent5">
                    <a:lumMod val="50000"/>
                  </a:schemeClr>
                </a:solidFill>
                <a:latin typeface="Times New Roman" panose="02020603050405020304" pitchFamily="18" charset="0"/>
                <a:cs typeface="Times New Roman" panose="02020603050405020304" pitchFamily="18" charset="0"/>
              </a:rPr>
              <a:t>E</a:t>
            </a:r>
            <a:r>
              <a:rPr sz="4000" spc="-35" dirty="0">
                <a:solidFill>
                  <a:schemeClr val="accent5">
                    <a:lumMod val="50000"/>
                  </a:schemeClr>
                </a:solidFill>
                <a:latin typeface="Times New Roman" panose="02020603050405020304" pitchFamily="18" charset="0"/>
                <a:cs typeface="Times New Roman" panose="02020603050405020304" pitchFamily="18" charset="0"/>
              </a:rPr>
              <a:t> </a:t>
            </a:r>
            <a:r>
              <a:rPr sz="4000" spc="-20" dirty="0">
                <a:solidFill>
                  <a:schemeClr val="accent5">
                    <a:lumMod val="50000"/>
                  </a:schemeClr>
                </a:solidFill>
                <a:latin typeface="Times New Roman" panose="02020603050405020304" pitchFamily="18" charset="0"/>
                <a:cs typeface="Times New Roman" panose="02020603050405020304" pitchFamily="18" charset="0"/>
              </a:rPr>
              <a:t>E</a:t>
            </a:r>
            <a:r>
              <a:rPr sz="4000" spc="30" dirty="0">
                <a:solidFill>
                  <a:schemeClr val="accent5">
                    <a:lumMod val="50000"/>
                  </a:schemeClr>
                </a:solidFill>
                <a:latin typeface="Times New Roman" panose="02020603050405020304" pitchFamily="18" charset="0"/>
                <a:cs typeface="Times New Roman" panose="02020603050405020304" pitchFamily="18" charset="0"/>
              </a:rPr>
              <a:t>N</a:t>
            </a:r>
            <a:r>
              <a:rPr sz="4000" spc="15" dirty="0">
                <a:solidFill>
                  <a:schemeClr val="accent5">
                    <a:lumMod val="50000"/>
                  </a:schemeClr>
                </a:solidFill>
                <a:latin typeface="Times New Roman" panose="02020603050405020304" pitchFamily="18" charset="0"/>
                <a:cs typeface="Times New Roman" panose="02020603050405020304" pitchFamily="18" charset="0"/>
              </a:rPr>
              <a:t>D</a:t>
            </a:r>
            <a:r>
              <a:rPr sz="4000" spc="-45" dirty="0">
                <a:solidFill>
                  <a:schemeClr val="accent5">
                    <a:lumMod val="50000"/>
                  </a:schemeClr>
                </a:solidFill>
                <a:latin typeface="Times New Roman" panose="02020603050405020304" pitchFamily="18" charset="0"/>
                <a:cs typeface="Times New Roman" panose="02020603050405020304" pitchFamily="18" charset="0"/>
              </a:rPr>
              <a:t> </a:t>
            </a:r>
            <a:r>
              <a:rPr sz="4000" dirty="0">
                <a:solidFill>
                  <a:schemeClr val="accent5">
                    <a:lumMod val="50000"/>
                  </a:schemeClr>
                </a:solidFill>
                <a:latin typeface="Times New Roman" panose="02020603050405020304" pitchFamily="18" charset="0"/>
                <a:cs typeface="Times New Roman" panose="02020603050405020304" pitchFamily="18" charset="0"/>
              </a:rPr>
              <a:t>U</a:t>
            </a:r>
            <a:r>
              <a:rPr sz="4000" spc="10" dirty="0">
                <a:solidFill>
                  <a:schemeClr val="accent5">
                    <a:lumMod val="50000"/>
                  </a:schemeClr>
                </a:solidFill>
                <a:latin typeface="Times New Roman" panose="02020603050405020304" pitchFamily="18" charset="0"/>
                <a:cs typeface="Times New Roman" panose="02020603050405020304" pitchFamily="18" charset="0"/>
              </a:rPr>
              <a:t>S</a:t>
            </a:r>
            <a:r>
              <a:rPr sz="4000" spc="-25" dirty="0">
                <a:solidFill>
                  <a:schemeClr val="accent5">
                    <a:lumMod val="50000"/>
                  </a:schemeClr>
                </a:solidFill>
                <a:latin typeface="Times New Roman" panose="02020603050405020304" pitchFamily="18" charset="0"/>
                <a:cs typeface="Times New Roman" panose="02020603050405020304" pitchFamily="18" charset="0"/>
              </a:rPr>
              <a:t>E</a:t>
            </a:r>
            <a:r>
              <a:rPr sz="4000" spc="-10" dirty="0">
                <a:solidFill>
                  <a:schemeClr val="accent5">
                    <a:lumMod val="50000"/>
                  </a:schemeClr>
                </a:solidFill>
                <a:latin typeface="Times New Roman" panose="02020603050405020304" pitchFamily="18" charset="0"/>
                <a:cs typeface="Times New Roman" panose="02020603050405020304" pitchFamily="18" charset="0"/>
              </a:rPr>
              <a:t>R</a:t>
            </a:r>
            <a:r>
              <a:rPr sz="4000" spc="5" dirty="0">
                <a:solidFill>
                  <a:schemeClr val="accent5">
                    <a:lumMod val="50000"/>
                  </a:schemeClr>
                </a:solidFill>
                <a:latin typeface="Times New Roman" panose="02020603050405020304" pitchFamily="18" charset="0"/>
                <a:cs typeface="Times New Roman" panose="02020603050405020304" pitchFamily="18" charset="0"/>
              </a:rPr>
              <a:t>S?</a:t>
            </a:r>
            <a:endParaRPr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4"/>
          </p:nvPr>
        </p:nvSpPr>
        <p:spPr>
          <a:xfrm>
            <a:off x="1066800" y="2114014"/>
            <a:ext cx="8534400" cy="4001095"/>
          </a:xfrm>
        </p:spPr>
        <p:txBody>
          <a:bodyPr/>
          <a:lstStyle/>
          <a:p>
            <a:pPr algn="l"/>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Executive Officer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Marketing Officer (CMO) </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Human Resources Officer (CHRO)</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Chief Financial Officer (CFO)</a:t>
            </a:r>
            <a:endParaRPr lang="en-IN" sz="2000" b="0" i="0" dirty="0">
              <a:solidFill>
                <a:schemeClr val="tx1"/>
              </a:solidFill>
              <a:effectLst/>
              <a:highlight>
                <a:srgbClr val="FFFFFF"/>
              </a:highlight>
            </a:endParaRPr>
          </a:p>
          <a:p>
            <a:pPr algn="l">
              <a:buFont typeface="+mj-lt"/>
              <a:buAutoNum type="arabicPeriod"/>
            </a:pPr>
            <a:r>
              <a:rPr lang="en-IN" sz="2000" dirty="0">
                <a:solidFill>
                  <a:schemeClr val="tx1"/>
                </a:solidFill>
                <a:highlight>
                  <a:srgbClr val="FFFFFF"/>
                </a:highlight>
              </a:rPr>
              <a:t>Vice President</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Assistant Vice President (AVP)</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Senior Manager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Manager</a:t>
            </a:r>
            <a:endParaRPr lang="en-IN" sz="2000" b="0" i="0" dirty="0">
              <a:solidFill>
                <a:schemeClr val="tx1"/>
              </a:solidFill>
              <a:effectLst/>
              <a:highlight>
                <a:srgbClr val="FFFFFF"/>
              </a:highlight>
            </a:endParaRPr>
          </a:p>
          <a:p>
            <a:pPr algn="l">
              <a:buFont typeface="+mj-lt"/>
              <a:buAutoNum type="arabicPeriod"/>
            </a:pPr>
            <a:r>
              <a:rPr lang="en-IN" sz="2000" dirty="0">
                <a:solidFill>
                  <a:schemeClr val="tx1"/>
                </a:solidFill>
                <a:highlight>
                  <a:srgbClr val="FFFFFF"/>
                </a:highlight>
              </a:rPr>
              <a:t>Assistant Manager</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Associate / Executive</a:t>
            </a:r>
            <a:endParaRPr lang="en-IN" sz="2000" b="0" i="0" dirty="0">
              <a:solidFill>
                <a:schemeClr val="tx1"/>
              </a:solidFill>
              <a:effectLst/>
              <a:highlight>
                <a:srgbClr val="FFFFFF"/>
              </a:highlight>
            </a:endParaRPr>
          </a:p>
          <a:p>
            <a:pPr algn="l">
              <a:buFont typeface="+mj-lt"/>
              <a:buAutoNum type="arabicPeriod"/>
            </a:pPr>
            <a:r>
              <a:rPr lang="en-IN" sz="2000" b="0" i="0" dirty="0">
                <a:solidFill>
                  <a:schemeClr val="tx1"/>
                </a:solidFill>
                <a:effectLst/>
                <a:highlight>
                  <a:srgbClr val="FFFFFF"/>
                </a:highlight>
              </a:rPr>
              <a:t>Interns / Trainees</a:t>
            </a:r>
            <a:endParaRPr lang="en-IN" sz="2000" b="0" i="0" dirty="0">
              <a:solidFill>
                <a:schemeClr val="tx1"/>
              </a:solidFill>
              <a:effectLst/>
              <a:highlight>
                <a:srgbClr val="FFFFFF"/>
              </a:highlight>
            </a:endParaRPr>
          </a:p>
          <a:p>
            <a:endParaRPr lang="en-IN" sz="20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ctrTitle"/>
          </p:nvPr>
        </p:nvSpPr>
        <p:spPr>
          <a:xfrm>
            <a:off x="457200" y="651737"/>
            <a:ext cx="11582400" cy="567463"/>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U</a:t>
            </a:r>
            <a:r>
              <a:rPr sz="3600" dirty="0">
                <a:solidFill>
                  <a:schemeClr val="accent5">
                    <a:lumMod val="50000"/>
                  </a:schemeClr>
                </a:solidFill>
                <a:latin typeface="Times New Roman" panose="02020603050405020304" pitchFamily="18" charset="0"/>
                <a:cs typeface="Times New Roman" panose="02020603050405020304" pitchFamily="18" charset="0"/>
              </a:rPr>
              <a:t>R</a:t>
            </a:r>
            <a:r>
              <a:rPr sz="3600" spc="5" dirty="0">
                <a:solidFill>
                  <a:schemeClr val="accent5">
                    <a:lumMod val="50000"/>
                  </a:schemeClr>
                </a:solidFill>
                <a:latin typeface="Times New Roman" panose="02020603050405020304" pitchFamily="18" charset="0"/>
                <a:cs typeface="Times New Roman" panose="02020603050405020304" pitchFamily="18" charset="0"/>
              </a:rPr>
              <a:t> </a:t>
            </a:r>
            <a:r>
              <a:rPr sz="3600" spc="25" dirty="0">
                <a:solidFill>
                  <a:schemeClr val="accent5">
                    <a:lumMod val="50000"/>
                  </a:schemeClr>
                </a:solidFill>
                <a:latin typeface="Times New Roman" panose="02020603050405020304" pitchFamily="18" charset="0"/>
                <a:cs typeface="Times New Roman" panose="02020603050405020304" pitchFamily="18" charset="0"/>
              </a:rPr>
              <a:t>S</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LU</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dirty="0">
                <a:solidFill>
                  <a:schemeClr val="accent5">
                    <a:lumMod val="50000"/>
                  </a:schemeClr>
                </a:solidFill>
                <a:latin typeface="Times New Roman" panose="02020603050405020304" pitchFamily="18" charset="0"/>
                <a:cs typeface="Times New Roman" panose="02020603050405020304" pitchFamily="18" charset="0"/>
              </a:rPr>
              <a:t>N</a:t>
            </a:r>
            <a:r>
              <a:rPr sz="3600" spc="-345" dirty="0">
                <a:solidFill>
                  <a:schemeClr val="accent5">
                    <a:lumMod val="50000"/>
                  </a:schemeClr>
                </a:solidFill>
                <a:latin typeface="Times New Roman" panose="02020603050405020304" pitchFamily="18" charset="0"/>
                <a:cs typeface="Times New Roman" panose="02020603050405020304" pitchFamily="18" charset="0"/>
              </a:rPr>
              <a:t> </a:t>
            </a:r>
            <a:r>
              <a:rPr sz="3600" spc="-35" dirty="0">
                <a:solidFill>
                  <a:schemeClr val="accent5">
                    <a:lumMod val="50000"/>
                  </a:schemeClr>
                </a:solidFill>
                <a:latin typeface="Times New Roman" panose="02020603050405020304" pitchFamily="18" charset="0"/>
                <a:cs typeface="Times New Roman" panose="02020603050405020304" pitchFamily="18" charset="0"/>
              </a:rPr>
              <a:t>A</a:t>
            </a:r>
            <a:r>
              <a:rPr sz="3600" spc="-5" dirty="0">
                <a:solidFill>
                  <a:schemeClr val="accent5">
                    <a:lumMod val="50000"/>
                  </a:schemeClr>
                </a:solidFill>
                <a:latin typeface="Times New Roman" panose="02020603050405020304" pitchFamily="18" charset="0"/>
                <a:cs typeface="Times New Roman" panose="02020603050405020304" pitchFamily="18" charset="0"/>
              </a:rPr>
              <a:t>N</a:t>
            </a:r>
            <a:r>
              <a:rPr sz="3600" dirty="0">
                <a:solidFill>
                  <a:schemeClr val="accent5">
                    <a:lumMod val="50000"/>
                  </a:schemeClr>
                </a:solidFill>
                <a:latin typeface="Times New Roman" panose="02020603050405020304" pitchFamily="18" charset="0"/>
                <a:cs typeface="Times New Roman" panose="02020603050405020304" pitchFamily="18" charset="0"/>
              </a:rPr>
              <a:t>D</a:t>
            </a:r>
            <a:r>
              <a:rPr sz="3600" spc="35" dirty="0">
                <a:solidFill>
                  <a:schemeClr val="accent5">
                    <a:lumMod val="50000"/>
                  </a:schemeClr>
                </a:solidFill>
                <a:latin typeface="Times New Roman" panose="02020603050405020304" pitchFamily="18" charset="0"/>
                <a:cs typeface="Times New Roman" panose="02020603050405020304" pitchFamily="18" charset="0"/>
              </a:rPr>
              <a:t> </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dirty="0">
                <a:solidFill>
                  <a:schemeClr val="accent5">
                    <a:lumMod val="50000"/>
                  </a:schemeClr>
                </a:solidFill>
                <a:latin typeface="Times New Roman" panose="02020603050405020304" pitchFamily="18" charset="0"/>
                <a:cs typeface="Times New Roman" panose="02020603050405020304" pitchFamily="18" charset="0"/>
              </a:rPr>
              <a:t>S</a:t>
            </a:r>
            <a:r>
              <a:rPr sz="3600" spc="60" dirty="0">
                <a:solidFill>
                  <a:schemeClr val="accent5">
                    <a:lumMod val="50000"/>
                  </a:schemeClr>
                </a:solidFill>
                <a:latin typeface="Times New Roman" panose="02020603050405020304" pitchFamily="18" charset="0"/>
                <a:cs typeface="Times New Roman" panose="02020603050405020304" pitchFamily="18" charset="0"/>
              </a:rPr>
              <a:t> </a:t>
            </a:r>
            <a:r>
              <a:rPr sz="3600" spc="-295" dirty="0">
                <a:solidFill>
                  <a:schemeClr val="accent5">
                    <a:lumMod val="50000"/>
                  </a:schemeClr>
                </a:solidFill>
                <a:latin typeface="Times New Roman" panose="02020603050405020304" pitchFamily="18" charset="0"/>
                <a:cs typeface="Times New Roman" panose="02020603050405020304" pitchFamily="18" charset="0"/>
              </a:rPr>
              <a:t>V</a:t>
            </a:r>
            <a:r>
              <a:rPr sz="3600" spc="-35" dirty="0">
                <a:solidFill>
                  <a:schemeClr val="accent5">
                    <a:lumMod val="50000"/>
                  </a:schemeClr>
                </a:solidFill>
                <a:latin typeface="Times New Roman" panose="02020603050405020304" pitchFamily="18" charset="0"/>
                <a:cs typeface="Times New Roman" panose="02020603050405020304" pitchFamily="18" charset="0"/>
              </a:rPr>
              <a:t>A</a:t>
            </a:r>
            <a:r>
              <a:rPr sz="3600" spc="25" dirty="0">
                <a:solidFill>
                  <a:schemeClr val="accent5">
                    <a:lumMod val="50000"/>
                  </a:schemeClr>
                </a:solidFill>
                <a:latin typeface="Times New Roman" panose="02020603050405020304" pitchFamily="18" charset="0"/>
                <a:cs typeface="Times New Roman" panose="02020603050405020304" pitchFamily="18" charset="0"/>
              </a:rPr>
              <a:t>LU</a:t>
            </a:r>
            <a:r>
              <a:rPr sz="3600" dirty="0">
                <a:solidFill>
                  <a:schemeClr val="accent5">
                    <a:lumMod val="50000"/>
                  </a:schemeClr>
                </a:solidFill>
                <a:latin typeface="Times New Roman" panose="02020603050405020304" pitchFamily="18" charset="0"/>
                <a:cs typeface="Times New Roman" panose="02020603050405020304" pitchFamily="18" charset="0"/>
              </a:rPr>
              <a:t>E</a:t>
            </a:r>
            <a:r>
              <a:rPr sz="3600" spc="-65" dirty="0">
                <a:solidFill>
                  <a:schemeClr val="accent5">
                    <a:lumMod val="50000"/>
                  </a:schemeClr>
                </a:solidFill>
                <a:latin typeface="Times New Roman" panose="02020603050405020304" pitchFamily="18" charset="0"/>
                <a:cs typeface="Times New Roman" panose="02020603050405020304" pitchFamily="18" charset="0"/>
              </a:rPr>
              <a:t> </a:t>
            </a:r>
            <a:r>
              <a:rPr sz="3600" spc="-15" dirty="0">
                <a:solidFill>
                  <a:schemeClr val="accent5">
                    <a:lumMod val="50000"/>
                  </a:schemeClr>
                </a:solidFill>
                <a:latin typeface="Times New Roman" panose="02020603050405020304" pitchFamily="18" charset="0"/>
                <a:cs typeface="Times New Roman" panose="02020603050405020304" pitchFamily="18" charset="0"/>
              </a:rPr>
              <a:t>P</a:t>
            </a:r>
            <a:r>
              <a:rPr sz="3600" spc="-30" dirty="0">
                <a:solidFill>
                  <a:schemeClr val="accent5">
                    <a:lumMod val="50000"/>
                  </a:schemeClr>
                </a:solidFill>
                <a:latin typeface="Times New Roman" panose="02020603050405020304" pitchFamily="18" charset="0"/>
                <a:cs typeface="Times New Roman" panose="02020603050405020304" pitchFamily="18" charset="0"/>
              </a:rPr>
              <a:t>R</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15" dirty="0">
                <a:solidFill>
                  <a:schemeClr val="accent5">
                    <a:lumMod val="50000"/>
                  </a:schemeClr>
                </a:solidFill>
                <a:latin typeface="Times New Roman" panose="02020603050405020304" pitchFamily="18" charset="0"/>
                <a:cs typeface="Times New Roman" panose="02020603050405020304" pitchFamily="18" charset="0"/>
              </a:rPr>
              <a:t>P</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spc="25" dirty="0">
                <a:solidFill>
                  <a:schemeClr val="accent5">
                    <a:lumMod val="50000"/>
                  </a:schemeClr>
                </a:solidFill>
                <a:latin typeface="Times New Roman" panose="02020603050405020304" pitchFamily="18" charset="0"/>
                <a:cs typeface="Times New Roman" panose="02020603050405020304" pitchFamily="18" charset="0"/>
              </a:rPr>
              <a:t>S</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35" dirty="0">
                <a:solidFill>
                  <a:schemeClr val="accent5">
                    <a:lumMod val="50000"/>
                  </a:schemeClr>
                </a:solidFill>
                <a:latin typeface="Times New Roman" panose="02020603050405020304" pitchFamily="18" charset="0"/>
                <a:cs typeface="Times New Roman" panose="02020603050405020304" pitchFamily="18" charset="0"/>
              </a:rPr>
              <a:t>T</a:t>
            </a:r>
            <a:r>
              <a:rPr sz="3600" spc="-30" dirty="0">
                <a:solidFill>
                  <a:schemeClr val="accent5">
                    <a:lumMod val="50000"/>
                  </a:schemeClr>
                </a:solidFill>
                <a:latin typeface="Times New Roman" panose="02020603050405020304" pitchFamily="18" charset="0"/>
                <a:cs typeface="Times New Roman" panose="02020603050405020304" pitchFamily="18" charset="0"/>
              </a:rPr>
              <a:t>I</a:t>
            </a:r>
            <a:r>
              <a:rPr sz="3600" spc="10" dirty="0">
                <a:solidFill>
                  <a:schemeClr val="accent5">
                    <a:lumMod val="50000"/>
                  </a:schemeClr>
                </a:solidFill>
                <a:latin typeface="Times New Roman" panose="02020603050405020304" pitchFamily="18" charset="0"/>
                <a:cs typeface="Times New Roman" panose="02020603050405020304" pitchFamily="18" charset="0"/>
              </a:rPr>
              <a:t>O</a:t>
            </a:r>
            <a:r>
              <a:rPr sz="3600" dirty="0">
                <a:solidFill>
                  <a:schemeClr val="accent5">
                    <a:lumMod val="50000"/>
                  </a:schemeClr>
                </a:solidFill>
                <a:latin typeface="Times New Roman" panose="02020603050405020304" pitchFamily="18" charset="0"/>
                <a:cs typeface="Times New Roman" panose="02020603050405020304" pitchFamily="18" charset="0"/>
              </a:rPr>
              <a:t>N</a:t>
            </a:r>
            <a:endParaRPr sz="36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4"/>
          </p:nvPr>
        </p:nvSpPr>
        <p:spPr>
          <a:xfrm>
            <a:off x="2819400" y="2133600"/>
            <a:ext cx="5105400" cy="2215991"/>
          </a:xfrm>
        </p:spPr>
        <p:txBody>
          <a:bodyPr/>
          <a:lstStyle/>
          <a:p>
            <a:pPr marL="342900" indent="-342900">
              <a:buFont typeface="+mj-lt"/>
              <a:buAutoNum type="arabicPeriod"/>
            </a:pPr>
            <a:r>
              <a:rPr lang="en-IN" sz="2400" dirty="0"/>
              <a:t>Conditional Formatting - Missing</a:t>
            </a:r>
            <a:endParaRPr lang="en-IN" sz="2400" dirty="0"/>
          </a:p>
          <a:p>
            <a:pPr marL="342900" indent="-342900">
              <a:buFont typeface="+mj-lt"/>
              <a:buAutoNum type="arabicPeriod"/>
            </a:pPr>
            <a:r>
              <a:rPr lang="en-IN" sz="2400" dirty="0"/>
              <a:t>Filter - Remove</a:t>
            </a:r>
            <a:endParaRPr lang="en-IN" sz="2400" dirty="0"/>
          </a:p>
          <a:p>
            <a:pPr marL="342900" indent="-342900">
              <a:buFont typeface="+mj-lt"/>
              <a:buAutoNum type="arabicPeriod"/>
            </a:pPr>
            <a:r>
              <a:rPr lang="en-IN" sz="2400" dirty="0"/>
              <a:t>Formula - Performance</a:t>
            </a:r>
            <a:endParaRPr lang="en-IN" sz="2400" dirty="0"/>
          </a:p>
          <a:p>
            <a:pPr marL="342900" indent="-342900">
              <a:buFont typeface="+mj-lt"/>
              <a:buAutoNum type="arabicPeriod"/>
            </a:pPr>
            <a:r>
              <a:rPr lang="en-IN" sz="2400" dirty="0"/>
              <a:t>Pivot - Summary</a:t>
            </a:r>
            <a:endParaRPr lang="en-IN" sz="2400" dirty="0"/>
          </a:p>
          <a:p>
            <a:pPr marL="342900" indent="-342900">
              <a:buFont typeface="+mj-lt"/>
              <a:buAutoNum type="arabicPeriod"/>
            </a:pPr>
            <a:r>
              <a:rPr lang="en-IN" sz="2400" dirty="0"/>
              <a:t>Graph - Data visualisation</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85800"/>
            <a:ext cx="5800851" cy="615553"/>
          </a:xfrm>
        </p:spPr>
        <p:txBody>
          <a:bodyPr/>
          <a:lstStyle/>
          <a:p>
            <a:r>
              <a:rPr lang="en-IN" sz="4000" dirty="0">
                <a:solidFill>
                  <a:schemeClr val="accent5">
                    <a:lumMod val="50000"/>
                  </a:schemeClr>
                </a:solidFill>
                <a:latin typeface="Times New Roman" panose="02020603050405020304" pitchFamily="18" charset="0"/>
                <a:cs typeface="Times New Roman" panose="02020603050405020304" pitchFamily="18" charset="0"/>
              </a:rPr>
              <a:t>Dataset Description</a:t>
            </a:r>
            <a:endParaRPr lang="en-IN"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62000" y="1752600"/>
            <a:ext cx="8534400" cy="4431983"/>
          </a:xfrm>
        </p:spPr>
        <p:txBody>
          <a:bodyPr/>
          <a:lstStyle/>
          <a:p>
            <a:r>
              <a:rPr lang="en-IN" sz="2400" dirty="0"/>
              <a:t>Employee Dataset – Kaggle</a:t>
            </a:r>
            <a:endParaRPr lang="en-IN" sz="2400" dirty="0"/>
          </a:p>
          <a:p>
            <a:r>
              <a:rPr lang="en-IN" sz="2400" dirty="0"/>
              <a:t>Features available – 26 </a:t>
            </a:r>
            <a:endParaRPr lang="en-IN" sz="2400" dirty="0"/>
          </a:p>
          <a:p>
            <a:r>
              <a:rPr lang="en-IN" sz="2400" dirty="0"/>
              <a:t>Used Features – 9</a:t>
            </a:r>
            <a:endParaRPr lang="en-IN" sz="2400" dirty="0"/>
          </a:p>
          <a:p>
            <a:r>
              <a:rPr lang="en-IN" sz="2400" dirty="0"/>
              <a:t>Employee ID – Number</a:t>
            </a:r>
            <a:endParaRPr lang="en-IN" sz="2400" dirty="0"/>
          </a:p>
          <a:p>
            <a:r>
              <a:rPr lang="en-IN" sz="2400" dirty="0"/>
              <a:t>Name – Text</a:t>
            </a:r>
            <a:endParaRPr lang="en-IN" sz="2400" dirty="0"/>
          </a:p>
          <a:p>
            <a:r>
              <a:rPr lang="en-IN" sz="2400" dirty="0"/>
              <a:t>Employee – Type</a:t>
            </a:r>
            <a:endParaRPr lang="en-IN" sz="2400" dirty="0"/>
          </a:p>
          <a:p>
            <a:r>
              <a:rPr lang="en-IN" sz="2400" dirty="0"/>
              <a:t>Performance – Level</a:t>
            </a:r>
            <a:endParaRPr lang="en-IN" sz="2400" dirty="0"/>
          </a:p>
          <a:p>
            <a:r>
              <a:rPr lang="en-IN" sz="2400" dirty="0"/>
              <a:t>Gender – Male and Female</a:t>
            </a:r>
            <a:endParaRPr lang="en-IN" sz="2400" dirty="0"/>
          </a:p>
          <a:p>
            <a:r>
              <a:rPr lang="en-IN" sz="2400" dirty="0"/>
              <a:t>Employee Rating – Number</a:t>
            </a:r>
            <a:endParaRPr lang="en-IN" sz="2400" dirty="0"/>
          </a:p>
          <a:p>
            <a:endParaRPr lang="en-IN" sz="2400" dirty="0"/>
          </a:p>
          <a:p>
            <a:endParaRPr lang="en-IN"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762000" y="838200"/>
            <a:ext cx="8158225" cy="632224"/>
          </a:xfrm>
          <a:prstGeom prst="rect">
            <a:avLst/>
          </a:prstGeom>
        </p:spPr>
        <p:txBody>
          <a:bodyPr vert="horz" wrap="square" lIns="0" tIns="16510" rIns="0" bIns="0" rtlCol="0">
            <a:spAutoFit/>
          </a:bodyPr>
          <a:lstStyle/>
          <a:p>
            <a:pPr marL="12700">
              <a:lnSpc>
                <a:spcPct val="100000"/>
              </a:lnSpc>
              <a:spcBef>
                <a:spcPts val="130"/>
              </a:spcBef>
            </a:pPr>
            <a:r>
              <a:rPr sz="4000" spc="15" dirty="0">
                <a:solidFill>
                  <a:schemeClr val="accent5">
                    <a:lumMod val="50000"/>
                  </a:schemeClr>
                </a:solidFill>
                <a:latin typeface="Times New Roman" panose="02020603050405020304" pitchFamily="18" charset="0"/>
                <a:cs typeface="Times New Roman" panose="02020603050405020304" pitchFamily="18" charset="0"/>
              </a:rPr>
              <a:t>THE</a:t>
            </a:r>
            <a:r>
              <a:rPr sz="4000" spc="20" dirty="0">
                <a:solidFill>
                  <a:schemeClr val="accent5">
                    <a:lumMod val="50000"/>
                  </a:schemeClr>
                </a:solidFill>
                <a:latin typeface="Times New Roman" panose="02020603050405020304" pitchFamily="18" charset="0"/>
                <a:cs typeface="Times New Roman" panose="02020603050405020304" pitchFamily="18" charset="0"/>
              </a:rPr>
              <a:t> </a:t>
            </a:r>
            <a:r>
              <a:rPr lang="en-US" sz="4000" spc="20" dirty="0">
                <a:solidFill>
                  <a:schemeClr val="accent5">
                    <a:lumMod val="50000"/>
                  </a:schemeClr>
                </a:solidFill>
                <a:latin typeface="Times New Roman" panose="02020603050405020304" pitchFamily="18" charset="0"/>
                <a:cs typeface="Times New Roman" panose="02020603050405020304" pitchFamily="18" charset="0"/>
              </a:rPr>
              <a:t>"</a:t>
            </a:r>
            <a:r>
              <a:rPr sz="4000" spc="10" dirty="0">
                <a:solidFill>
                  <a:schemeClr val="accent5">
                    <a:lumMod val="50000"/>
                  </a:schemeClr>
                </a:solidFill>
                <a:latin typeface="Times New Roman" panose="02020603050405020304" pitchFamily="18" charset="0"/>
                <a:cs typeface="Times New Roman" panose="02020603050405020304" pitchFamily="18" charset="0"/>
              </a:rPr>
              <a:t>WOW</a:t>
            </a:r>
            <a:r>
              <a:rPr lang="en-US" sz="4000" spc="10" dirty="0">
                <a:solidFill>
                  <a:schemeClr val="accent5">
                    <a:lumMod val="50000"/>
                  </a:schemeClr>
                </a:solidFill>
                <a:latin typeface="Times New Roman" panose="02020603050405020304" pitchFamily="18" charset="0"/>
                <a:cs typeface="Times New Roman" panose="02020603050405020304" pitchFamily="18" charset="0"/>
              </a:rPr>
              <a:t>"</a:t>
            </a:r>
            <a:r>
              <a:rPr sz="4000" spc="85" dirty="0">
                <a:solidFill>
                  <a:schemeClr val="accent5">
                    <a:lumMod val="50000"/>
                  </a:schemeClr>
                </a:solidFill>
                <a:latin typeface="Times New Roman" panose="02020603050405020304" pitchFamily="18" charset="0"/>
                <a:cs typeface="Times New Roman" panose="02020603050405020304" pitchFamily="18" charset="0"/>
              </a:rPr>
              <a:t> </a:t>
            </a:r>
            <a:r>
              <a:rPr sz="4000" spc="10" dirty="0">
                <a:solidFill>
                  <a:schemeClr val="accent5">
                    <a:lumMod val="50000"/>
                  </a:schemeClr>
                </a:solidFill>
                <a:latin typeface="Times New Roman" panose="02020603050405020304" pitchFamily="18" charset="0"/>
                <a:cs typeface="Times New Roman" panose="02020603050405020304" pitchFamily="18" charset="0"/>
              </a:rPr>
              <a:t>IN</a:t>
            </a:r>
            <a:r>
              <a:rPr sz="4000" spc="-5" dirty="0">
                <a:solidFill>
                  <a:schemeClr val="accent5">
                    <a:lumMod val="50000"/>
                  </a:schemeClr>
                </a:solidFill>
                <a:latin typeface="Times New Roman" panose="02020603050405020304" pitchFamily="18" charset="0"/>
                <a:cs typeface="Times New Roman" panose="02020603050405020304" pitchFamily="18" charset="0"/>
              </a:rPr>
              <a:t> </a:t>
            </a:r>
            <a:r>
              <a:rPr sz="4000" spc="15" dirty="0">
                <a:solidFill>
                  <a:schemeClr val="accent5">
                    <a:lumMod val="50000"/>
                  </a:schemeClr>
                </a:solidFill>
                <a:latin typeface="Times New Roman" panose="02020603050405020304" pitchFamily="18" charset="0"/>
                <a:cs typeface="Times New Roman" panose="02020603050405020304" pitchFamily="18" charset="0"/>
              </a:rPr>
              <a:t>OUR</a:t>
            </a:r>
            <a:r>
              <a:rPr sz="4000" spc="-10" dirty="0">
                <a:solidFill>
                  <a:schemeClr val="accent5">
                    <a:lumMod val="50000"/>
                  </a:schemeClr>
                </a:solidFill>
                <a:latin typeface="Times New Roman" panose="02020603050405020304" pitchFamily="18" charset="0"/>
                <a:cs typeface="Times New Roman" panose="02020603050405020304" pitchFamily="18" charset="0"/>
              </a:rPr>
              <a:t> </a:t>
            </a:r>
            <a:r>
              <a:rPr sz="4000" spc="20" dirty="0">
                <a:solidFill>
                  <a:schemeClr val="accent5">
                    <a:lumMod val="50000"/>
                  </a:schemeClr>
                </a:solidFill>
                <a:latin typeface="Times New Roman" panose="02020603050405020304" pitchFamily="18" charset="0"/>
                <a:cs typeface="Times New Roman" panose="02020603050405020304" pitchFamily="18" charset="0"/>
              </a:rPr>
              <a:t>SOLUTION</a:t>
            </a:r>
            <a:endParaRPr sz="4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4"/>
          </p:nvPr>
        </p:nvSpPr>
        <p:spPr>
          <a:xfrm>
            <a:off x="2526030" y="2019300"/>
            <a:ext cx="7008495" cy="2462213"/>
          </a:xfrm>
        </p:spPr>
        <p:txBody>
          <a:bodyPr/>
          <a:lstStyle/>
          <a:p>
            <a:r>
              <a:rPr lang="en-IN" sz="3200" dirty="0"/>
              <a:t>The Pivot table and Graph provides a better view on the data of the employee performance which makes it easy for the users to understand the given data in a lesser time than usual.</a:t>
            </a: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2420</Words>
  <Application>WPS Presentation</Application>
  <PresentationFormat>Widescreen</PresentationFormat>
  <Paragraphs>131</Paragraphs>
  <Slides>12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 SETTU</cp:lastModifiedBy>
  <cp:revision>17</cp:revision>
  <dcterms:created xsi:type="dcterms:W3CDTF">2024-03-29T15:07:00Z</dcterms:created>
  <dcterms:modified xsi:type="dcterms:W3CDTF">2024-09-10T12:45:22Z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5FAEC3EA4B824D32BBD774E344289667_12</vt:lpwstr>
  </property>
  <property fmtid="{D5CDD505-2E9C-101B-9397-08002B2CF9AE}" pid="5" name="KSOProductBuildVer">
    <vt:lpwstr>1033-12.2.0.13472</vt:lpwstr>
  </property>
</Properties>
</file>