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0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65099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d6f84b7a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d6f84b7a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6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1">
            <a:alphaModFix amt="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68E14D8-5E52-E9E5-DA68-FDDD594A41F4}"/>
              </a:ext>
            </a:extLst>
          </p:cNvPr>
          <p:cNvSpPr/>
          <p:nvPr/>
        </p:nvSpPr>
        <p:spPr>
          <a:xfrm>
            <a:off x="1548245" y="2077769"/>
            <a:ext cx="6619010" cy="689114"/>
          </a:xfrm>
          <a:prstGeom prst="rect">
            <a:avLst/>
          </a:prstGeom>
          <a:solidFill>
            <a:schemeClr val="bg1"/>
          </a:solidFill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IN FINANCE</a:t>
            </a:r>
            <a:endParaRPr lang="en-IN" sz="23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6F0803A-34DD-F6CA-F893-454CAA4C06B7}"/>
              </a:ext>
            </a:extLst>
          </p:cNvPr>
          <p:cNvSpPr txBox="1"/>
          <p:nvPr/>
        </p:nvSpPr>
        <p:spPr>
          <a:xfrm>
            <a:off x="793742" y="0"/>
            <a:ext cx="7809929" cy="121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ctr">
              <a:lnSpc>
                <a:spcPct val="115000"/>
              </a:lnSpc>
              <a:spcBef>
                <a:spcPts val="900"/>
              </a:spcBef>
              <a:spcAft>
                <a:spcPts val="300"/>
              </a:spcAft>
            </a:pPr>
            <a:r>
              <a:rPr lang="en-IN" sz="2400" b="1" dirty="0" smtClean="0">
                <a:latin typeface="Book Antiqua" pitchFamily="18" charset="0"/>
                <a:ea typeface="Calibri"/>
                <a:cs typeface="Times New Roman"/>
              </a:rPr>
              <a:t>E.G.S. Pillay Engineering College</a:t>
            </a:r>
          </a:p>
          <a:p>
            <a:pPr indent="270510" algn="ctr">
              <a:lnSpc>
                <a:spcPct val="115000"/>
              </a:lnSpc>
              <a:spcAft>
                <a:spcPts val="300"/>
              </a:spcAft>
            </a:pP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An Autonomous Institution Affiliated to Anna University, Chennai | Approved by AICTE, New Delhi</a:t>
            </a:r>
            <a:endParaRPr lang="en-US" sz="1600" dirty="0" smtClean="0">
              <a:latin typeface="Book Antiqua" pitchFamily="18" charset="0"/>
              <a:ea typeface="Calibri"/>
              <a:cs typeface="Times New Roman"/>
            </a:endParaRPr>
          </a:p>
          <a:p>
            <a:pPr indent="270510" algn="ctr">
              <a:lnSpc>
                <a:spcPct val="115000"/>
              </a:lnSpc>
              <a:spcAft>
                <a:spcPts val="300"/>
              </a:spcAft>
            </a:pP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Accredited by NAAC with A++ Grade | Accredited by NBA T1 (B.E. – CIVIL,MECH,EEE,CSE,ECE &amp; </a:t>
            </a:r>
            <a:r>
              <a:rPr lang="en-IN" sz="1100" dirty="0" err="1" smtClean="0">
                <a:latin typeface="Book Antiqua" pitchFamily="18" charset="0"/>
                <a:ea typeface="Calibri"/>
                <a:cs typeface="Times New Roman"/>
              </a:rPr>
              <a:t>B.Tech</a:t>
            </a: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 – IT)</a:t>
            </a:r>
            <a:endParaRPr lang="en-US" sz="1600" dirty="0" smtClean="0">
              <a:latin typeface="Book Antiqua" pitchFamily="18" charset="0"/>
              <a:ea typeface="Calibri"/>
              <a:cs typeface="Times New Roman"/>
            </a:endParaRPr>
          </a:p>
          <a:p>
            <a:pPr indent="270510" algn="ctr">
              <a:lnSpc>
                <a:spcPct val="115000"/>
              </a:lnSpc>
              <a:spcAft>
                <a:spcPts val="300"/>
              </a:spcAft>
            </a:pP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Old </a:t>
            </a:r>
            <a:r>
              <a:rPr lang="en-IN" sz="1100" dirty="0" err="1" smtClean="0">
                <a:latin typeface="Book Antiqua" pitchFamily="18" charset="0"/>
                <a:ea typeface="Calibri"/>
                <a:cs typeface="Times New Roman"/>
              </a:rPr>
              <a:t>Nagore</a:t>
            </a: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 Road, </a:t>
            </a:r>
            <a:r>
              <a:rPr lang="en-IN" sz="1100" dirty="0" err="1" smtClean="0">
                <a:latin typeface="Book Antiqua" pitchFamily="18" charset="0"/>
                <a:ea typeface="Calibri"/>
                <a:cs typeface="Times New Roman"/>
              </a:rPr>
              <a:t>Thethi</a:t>
            </a: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, </a:t>
            </a:r>
            <a:r>
              <a:rPr lang="en-IN" sz="1100" dirty="0" err="1" smtClean="0">
                <a:latin typeface="Book Antiqua" pitchFamily="18" charset="0"/>
                <a:ea typeface="Calibri"/>
                <a:cs typeface="Times New Roman"/>
              </a:rPr>
              <a:t>Nagore</a:t>
            </a: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 Village, </a:t>
            </a:r>
            <a:r>
              <a:rPr lang="en-IN" sz="1100" dirty="0" err="1" smtClean="0">
                <a:latin typeface="Book Antiqua" pitchFamily="18" charset="0"/>
                <a:ea typeface="Calibri"/>
                <a:cs typeface="Times New Roman"/>
              </a:rPr>
              <a:t>Nagapattinam</a:t>
            </a:r>
            <a:r>
              <a:rPr lang="en-IN" sz="1100" dirty="0" smtClean="0">
                <a:latin typeface="Book Antiqua" pitchFamily="18" charset="0"/>
                <a:ea typeface="Calibri"/>
                <a:cs typeface="Times New Roman"/>
              </a:rPr>
              <a:t> – 611002, Tamil Nadu, India</a:t>
            </a:r>
            <a:endParaRPr lang="en-US" sz="1600" dirty="0" smtClean="0">
              <a:latin typeface="Book Antiqua" pitchFamily="18" charset="0"/>
              <a:ea typeface="Calibri"/>
              <a:cs typeface="Times New Roman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A7A4F670-78CE-6272-5220-6AEA39AC8110}"/>
              </a:ext>
            </a:extLst>
          </p:cNvPr>
          <p:cNvSpPr/>
          <p:nvPr/>
        </p:nvSpPr>
        <p:spPr>
          <a:xfrm>
            <a:off x="1893672" y="3894557"/>
            <a:ext cx="5726242" cy="75017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lnSpc>
                <a:spcPct val="95000"/>
              </a:lnSpc>
              <a:spcBef>
                <a:spcPts val="500"/>
              </a:spcBef>
              <a:buClr>
                <a:schemeClr val="dk1"/>
              </a:buClr>
              <a:buSzPts val="852"/>
            </a:pPr>
            <a:r>
              <a:rPr lang="en-US" sz="1400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1400" dirty="0" smtClean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by,</a:t>
            </a:r>
          </a:p>
          <a:p>
            <a:pPr algn="ctr">
              <a:lnSpc>
                <a:spcPct val="95000"/>
              </a:lnSpc>
              <a:spcBef>
                <a:spcPts val="500"/>
              </a:spcBef>
              <a:buClr>
                <a:schemeClr val="dk1"/>
              </a:buClr>
              <a:buSzPts val="852"/>
            </a:pPr>
            <a:r>
              <a:rPr lang="en-US" b="1" dirty="0" smtClean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PRAVEENKUMAR.G</a:t>
            </a:r>
            <a:endParaRPr lang="en-IN" dirty="0" smtClean="0"/>
          </a:p>
          <a:p>
            <a:pPr algn="ctr"/>
            <a:endParaRPr lang="en-IN" dirty="0"/>
          </a:p>
        </p:txBody>
      </p:sp>
      <p:pic>
        <p:nvPicPr>
          <p:cNvPr id="66561" name="Picture 1" descr="https://encrypted-tbn0.gstatic.com/images?q=tbn:ANd9GcQdAoy8HAYiGwgqBMeq0EtfxKBc5i9totR_W7yOXHEosxAvJ3u6k6r7MVNRo_M3U1QAJMc&amp;usqp=CAU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24791" cy="1079789"/>
          </a:xfrm>
          <a:prstGeom prst="rect">
            <a:avLst/>
          </a:prstGeom>
          <a:noFill/>
        </p:spPr>
      </p:pic>
      <p:sp>
        <p:nvSpPr>
          <p:cNvPr id="10" name="Google Shape;56;p1"/>
          <p:cNvSpPr/>
          <p:nvPr/>
        </p:nvSpPr>
        <p:spPr>
          <a:xfrm>
            <a:off x="2716447" y="2958189"/>
            <a:ext cx="37128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smtClean="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Date&amp; Session </a:t>
            </a:r>
            <a:r>
              <a:rPr lang="en-US" sz="1400" b="1" i="0" u="none" strike="noStrike" cap="none" dirty="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: </a:t>
            </a:r>
            <a:r>
              <a:rPr lang="en-US" sz="1400" b="1" i="0" u="none" strike="noStrike" cap="none" dirty="0" smtClean="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XXX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Venue: </a:t>
            </a:r>
            <a:r>
              <a:rPr lang="en-US" sz="1400" b="1" i="0" u="none" strike="noStrike" cap="none" dirty="0" smtClean="0">
                <a:solidFill>
                  <a:srgbClr val="C00000"/>
                </a:solidFill>
                <a:latin typeface="Book Antiqua"/>
                <a:ea typeface="Book Antiqua"/>
                <a:cs typeface="Book Antiqua"/>
                <a:sym typeface="Book Antiqua"/>
              </a:rPr>
              <a:t>YYY</a:t>
            </a:r>
            <a:endParaRPr sz="1400" b="0" i="0" u="none" strike="noStrike" cap="none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2" name="Google Shape;53;p1"/>
          <p:cNvSpPr/>
          <p:nvPr/>
        </p:nvSpPr>
        <p:spPr>
          <a:xfrm>
            <a:off x="3023755" y="1402772"/>
            <a:ext cx="3221181" cy="44530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D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epartment of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Book Antiqua"/>
                <a:ea typeface="Book Antiqua"/>
                <a:cs typeface="Book Antiqua"/>
                <a:sym typeface="Book Antiqua"/>
              </a:rPr>
              <a:t>AI&amp;DS</a:t>
            </a:r>
            <a:endParaRPr sz="2000" b="1" i="0" u="none" strike="noStrike" cap="none" dirty="0">
              <a:solidFill>
                <a:schemeClr val="tx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5635" y="2417862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1;p14">
            <a:extLst>
              <a:ext uri="{FF2B5EF4-FFF2-40B4-BE49-F238E27FC236}">
                <a16:creationId xmlns="" xmlns:a16="http://schemas.microsoft.com/office/drawing/2014/main" id="{DD27225B-FE4F-D45A-0367-DD3D46300FD2}"/>
              </a:ext>
            </a:extLst>
          </p:cNvPr>
          <p:cNvSpPr txBox="1">
            <a:spLocks/>
          </p:cNvSpPr>
          <p:nvPr/>
        </p:nvSpPr>
        <p:spPr>
          <a:xfrm>
            <a:off x="0" y="1925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3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Outline of the Presentation</a:t>
            </a:r>
            <a:endParaRPr lang="en-IN" sz="2300" dirty="0">
              <a:solidFill>
                <a:schemeClr val="accent1">
                  <a:lumMod val="75000"/>
                </a:schemeClr>
              </a:solidFill>
              <a:latin typeface="Book Antiqua" panose="02040602050305030304" pitchFamily="18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2D54A25-CBB1-EAB5-5EB6-CF9BF236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98424"/>
            <a:ext cx="8520600" cy="3929603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Abstract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Introduction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   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Literature reviews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      Need for the study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    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                                                       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                                                                  Problem statement &amp; Objectives  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11430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8A90BB3-869F-AD9A-6578-82D8EB1D61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21542" y="4794022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" dirty="0" smtClean="0"/>
              <a:t>/13</a:t>
            </a:r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54E66A9-2AEF-93A5-8A3B-30E2294B1437}"/>
              </a:ext>
            </a:extLst>
          </p:cNvPr>
          <p:cNvSpPr txBox="1"/>
          <p:nvPr/>
        </p:nvSpPr>
        <p:spPr>
          <a:xfrm>
            <a:off x="0" y="4860017"/>
            <a:ext cx="837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                                                                      Register Number of the Student</a:t>
            </a:r>
            <a:endParaRPr lang="en-IN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3E514DD1-72ED-C4D4-5CD3-97FD88E428CE}"/>
              </a:ext>
            </a:extLst>
          </p:cNvPr>
          <p:cNvSpPr/>
          <p:nvPr/>
        </p:nvSpPr>
        <p:spPr>
          <a:xfrm>
            <a:off x="7791261" y="686523"/>
            <a:ext cx="2705477" cy="4153403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Connector 13">
            <a:extLst>
              <a:ext uri="{FF2B5EF4-FFF2-40B4-BE49-F238E27FC236}">
                <a16:creationId xmlns="" xmlns:a16="http://schemas.microsoft.com/office/drawing/2014/main" id="{32998BE1-44B4-5FF8-D559-260C04B8F605}"/>
              </a:ext>
            </a:extLst>
          </p:cNvPr>
          <p:cNvSpPr/>
          <p:nvPr/>
        </p:nvSpPr>
        <p:spPr>
          <a:xfrm>
            <a:off x="-1352739" y="751760"/>
            <a:ext cx="2705477" cy="4153403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F6D5141-5AB5-77F3-0137-6855E6A7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70497" y="781930"/>
            <a:ext cx="519293" cy="564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937B15DE-4098-A648-99EC-F51ADA879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68140" y="1126627"/>
            <a:ext cx="519293" cy="5641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9794F8A-D95E-0892-2950-6282CA68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17158" y="1516054"/>
            <a:ext cx="519293" cy="5641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DA3B7D7F-B485-C492-C7C9-4E2056B86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48011" y="1959270"/>
            <a:ext cx="519293" cy="56416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35BD1D9E-A645-3118-960F-EE534E5172F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12228" y="1064014"/>
            <a:ext cx="4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F25A018A-560A-BA78-5377-C3E39A24656B}"/>
              </a:ext>
            </a:extLst>
          </p:cNvPr>
          <p:cNvCxnSpPr>
            <a:cxnSpLocks/>
          </p:cNvCxnSpPr>
          <p:nvPr/>
        </p:nvCxnSpPr>
        <p:spPr>
          <a:xfrm>
            <a:off x="1208064" y="1421014"/>
            <a:ext cx="4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45795F59-7EE6-102A-49EA-03A2455F15F5}"/>
              </a:ext>
            </a:extLst>
          </p:cNvPr>
          <p:cNvCxnSpPr>
            <a:cxnSpLocks/>
          </p:cNvCxnSpPr>
          <p:nvPr/>
        </p:nvCxnSpPr>
        <p:spPr>
          <a:xfrm>
            <a:off x="1326616" y="1787381"/>
            <a:ext cx="4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A6658BA5-D5B3-5629-7C0F-26BECDD76FF4}"/>
              </a:ext>
            </a:extLst>
          </p:cNvPr>
          <p:cNvCxnSpPr>
            <a:cxnSpLocks/>
          </p:cNvCxnSpPr>
          <p:nvPr/>
        </p:nvCxnSpPr>
        <p:spPr>
          <a:xfrm>
            <a:off x="1438928" y="2175335"/>
            <a:ext cx="4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5BCC2506-B6E9-C055-3691-2B0CF505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29133">
            <a:off x="7667963" y="3316962"/>
            <a:ext cx="519293" cy="56416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4851B431-B6EC-E1E7-1EDE-6B86A141A695}"/>
              </a:ext>
            </a:extLst>
          </p:cNvPr>
          <p:cNvCxnSpPr>
            <a:cxnSpLocks/>
          </p:cNvCxnSpPr>
          <p:nvPr/>
        </p:nvCxnSpPr>
        <p:spPr>
          <a:xfrm>
            <a:off x="7229973" y="3615876"/>
            <a:ext cx="418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" descr="https://encrypted-tbn0.gstatic.com/images?q=tbn:ANd9GcQdAoy8HAYiGwgqBMeq0EtfxKBc5i9totR_W7yOXHEosxAvJ3u6k6r7MVNRo_M3U1QAJMc&amp;usqp=CAU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805873" cy="773318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905435" y="4389807"/>
            <a:ext cx="7826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NOTE : Get your presentation file verified by your guide before seminar ,well in advance, so that necessary changes can be incorporated.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0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8568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" b="1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Abstract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912" y="1439345"/>
            <a:ext cx="8520600" cy="3416400"/>
          </a:xfrm>
        </p:spPr>
        <p:txBody>
          <a:bodyPr>
            <a:noAutofit/>
          </a:bodyPr>
          <a:lstStyle/>
          <a:p>
            <a:r>
              <a:rPr lang="en-US" sz="2000" dirty="0"/>
              <a:t>Enhances decision-making and reduces risks in financial services</a:t>
            </a:r>
          </a:p>
          <a:p>
            <a:r>
              <a:rPr lang="en-US" sz="2000" dirty="0"/>
              <a:t>Detects fraud and prevents suspicious transactions in real time</a:t>
            </a:r>
          </a:p>
          <a:p>
            <a:r>
              <a:rPr lang="en-US" sz="2000" dirty="0"/>
              <a:t>Improves credit scoring and borrower risk assessment</a:t>
            </a:r>
          </a:p>
          <a:p>
            <a:r>
              <a:rPr lang="en-US" sz="2000" dirty="0"/>
              <a:t>Provides personalized financial advice through </a:t>
            </a:r>
            <a:r>
              <a:rPr lang="en-US" sz="2000" dirty="0" err="1"/>
              <a:t>robo</a:t>
            </a:r>
            <a:r>
              <a:rPr lang="en-US" sz="2000" dirty="0"/>
              <a:t>-advisors</a:t>
            </a:r>
          </a:p>
          <a:p>
            <a:r>
              <a:rPr lang="en-US" sz="2000" dirty="0"/>
              <a:t>Automates routine tasks and increases transparency in the financial sector</a:t>
            </a:r>
          </a:p>
        </p:txBody>
      </p:sp>
      <p:pic>
        <p:nvPicPr>
          <p:cNvPr id="5" name="Picture 1" descr="https://encrypted-tbn0.gstatic.com/images?q=tbn:ANd9GcQdAoy8HAYiGwgqBMeq0EtfxKBc5i9totR_W7yOXHEosxAvJ3u6k6r7MVNRo_M3U1QAJMc&amp;usqp=C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70965" cy="900181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90C23B7-1202-C415-EF56-704F12BD2C05}"/>
              </a:ext>
            </a:extLst>
          </p:cNvPr>
          <p:cNvSpPr txBox="1"/>
          <p:nvPr/>
        </p:nvSpPr>
        <p:spPr>
          <a:xfrm>
            <a:off x="0" y="4860017"/>
            <a:ext cx="874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                                                                      Register Number of the Student</a:t>
            </a:r>
            <a:endParaRPr lang="en-IN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Slide Number Placeholder 2">
            <a:extLst>
              <a:ext uri="{FF2B5EF4-FFF2-40B4-BE49-F238E27FC236}">
                <a16:creationId xmlns="" xmlns:a16="http://schemas.microsoft.com/office/drawing/2014/main" id="{F8A90BB3-869F-AD9A-6578-82D8EB1D6125}"/>
              </a:ext>
            </a:extLst>
          </p:cNvPr>
          <p:cNvSpPr txBox="1">
            <a:spLocks/>
          </p:cNvSpPr>
          <p:nvPr/>
        </p:nvSpPr>
        <p:spPr>
          <a:xfrm>
            <a:off x="8621542" y="479402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r>
              <a:rPr kumimoji="0" lang="en" sz="1000" b="0" i="0" u="none" strike="noStrike" kern="0" cap="none" spc="0" normalizeH="0" baseline="0" noProof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/13</a:t>
            </a:r>
            <a:endParaRPr kumimoji="0" lang="en" sz="10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Introduction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545031"/>
          </a:xfrm>
        </p:spPr>
        <p:txBody>
          <a:bodyPr>
            <a:normAutofit/>
          </a:bodyPr>
          <a:lstStyle/>
          <a:p>
            <a:r>
              <a:rPr lang="en-US" dirty="0"/>
              <a:t>Finance industry handles massive amounts of data every day</a:t>
            </a:r>
          </a:p>
          <a:p>
            <a:r>
              <a:rPr lang="en-US" dirty="0"/>
              <a:t>Faces challenges such as fraud, credit risk, rapid market changes, and rising customer demands</a:t>
            </a:r>
          </a:p>
          <a:p>
            <a:r>
              <a:rPr lang="en-US" dirty="0"/>
              <a:t>Traditional methods are often slow, costly, and prone to errors</a:t>
            </a:r>
          </a:p>
          <a:p>
            <a:r>
              <a:rPr lang="en-US" dirty="0"/>
              <a:t>AI offers real-time insights, automation, and stronger security</a:t>
            </a:r>
          </a:p>
          <a:p>
            <a:r>
              <a:rPr lang="en-US" dirty="0"/>
              <a:t>Practical examples include </a:t>
            </a:r>
            <a:r>
              <a:rPr lang="en-US" dirty="0" err="1"/>
              <a:t>chatbots</a:t>
            </a:r>
            <a:r>
              <a:rPr lang="en-US" dirty="0"/>
              <a:t> in banking apps, fraud alerts on credit cards, and </a:t>
            </a:r>
            <a:r>
              <a:rPr lang="en-US" dirty="0" err="1"/>
              <a:t>robo</a:t>
            </a:r>
            <a:r>
              <a:rPr lang="en-US" dirty="0"/>
              <a:t>-advisors for investments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EB3539-3903-E8B4-53A1-BB74F7767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r>
              <a:rPr lang="en" dirty="0" smtClean="0"/>
              <a:t>/13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0C23B7-1202-C415-EF56-704F12BD2C05}"/>
              </a:ext>
            </a:extLst>
          </p:cNvPr>
          <p:cNvSpPr txBox="1"/>
          <p:nvPr/>
        </p:nvSpPr>
        <p:spPr>
          <a:xfrm>
            <a:off x="0" y="4860017"/>
            <a:ext cx="874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                                                                      Register Number of the Student</a:t>
            </a:r>
            <a:endParaRPr lang="en-IN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" descr="https://encrypted-tbn0.gstatic.com/images?q=tbn:ANd9GcQdAoy8HAYiGwgqBMeq0EtfxKBc5i9totR_W7yOXHEosxAvJ3u6k6r7MVNRo_M3U1QAJMc&amp;usqp=C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5873" cy="923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662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50850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Literature Review</a:t>
            </a:r>
            <a:r>
              <a:rPr lang="en-US" dirty="0" smtClean="0">
                <a:latin typeface="Book Antiqua" pitchFamily="18" charset="0"/>
              </a:rPr>
              <a:t/>
            </a:r>
            <a:br>
              <a:rPr lang="en-US" dirty="0" smtClean="0">
                <a:latin typeface="Book Antiqua" pitchFamily="18" charset="0"/>
              </a:rPr>
            </a:br>
            <a:endParaRPr lang="en-US" dirty="0">
              <a:latin typeface="Book Antiqua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Fraud Detection Systems</a:t>
            </a:r>
            <a:r>
              <a:rPr lang="en-IN" dirty="0"/>
              <a:t> – AI models identify unusual transaction patterns to prevent fraud</a:t>
            </a:r>
          </a:p>
          <a:p>
            <a:r>
              <a:rPr lang="en-IN" b="1" dirty="0"/>
              <a:t>Stock Prediction Models</a:t>
            </a:r>
            <a:r>
              <a:rPr lang="en-IN" dirty="0"/>
              <a:t> – Machine learning techniques (e.g., LSTM, regression) used for market forecasting</a:t>
            </a:r>
          </a:p>
          <a:p>
            <a:r>
              <a:rPr lang="en-IN" b="1" dirty="0"/>
              <a:t>Credit Risk Analysis</a:t>
            </a:r>
            <a:r>
              <a:rPr lang="en-IN" dirty="0"/>
              <a:t> – AI predicts loan default probabilities and improves credit scoring</a:t>
            </a:r>
          </a:p>
          <a:p>
            <a:r>
              <a:rPr lang="en-IN" b="1" dirty="0"/>
              <a:t>Customer Service</a:t>
            </a:r>
            <a:r>
              <a:rPr lang="en-IN" dirty="0"/>
              <a:t> – </a:t>
            </a:r>
            <a:r>
              <a:rPr lang="en-IN" dirty="0" err="1"/>
              <a:t>Chatbots</a:t>
            </a:r>
            <a:r>
              <a:rPr lang="en-IN" dirty="0"/>
              <a:t> and NLP provide 24/7 personalized support</a:t>
            </a:r>
          </a:p>
          <a:p>
            <a:r>
              <a:rPr lang="en-IN" b="1" dirty="0"/>
              <a:t>Gap in Adoption</a:t>
            </a:r>
            <a:r>
              <a:rPr lang="en-IN" dirty="0"/>
              <a:t> – Many AI tools exist, but smaller institutions lag behind larger ones in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r>
              <a:rPr lang="en" dirty="0" smtClean="0"/>
              <a:t>/13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0C23B7-1202-C415-EF56-704F12BD2C05}"/>
              </a:ext>
            </a:extLst>
          </p:cNvPr>
          <p:cNvSpPr txBox="1"/>
          <p:nvPr/>
        </p:nvSpPr>
        <p:spPr>
          <a:xfrm>
            <a:off x="0" y="4860017"/>
            <a:ext cx="874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                                                                      Register Number of the Student</a:t>
            </a:r>
            <a:endParaRPr lang="en-IN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993" y="450850"/>
            <a:ext cx="8520600" cy="57270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Need for the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cyber frauds and scams are major threats in digital banking</a:t>
            </a:r>
          </a:p>
          <a:p>
            <a:r>
              <a:rPr lang="en-US" dirty="0"/>
              <a:t>Customers expect faster, personalized, and secure financial services</a:t>
            </a:r>
          </a:p>
          <a:p>
            <a:r>
              <a:rPr lang="en-US" dirty="0"/>
              <a:t>Volatile financial markets require AI to predict trends and reduce risks</a:t>
            </a:r>
          </a:p>
          <a:p>
            <a:r>
              <a:rPr lang="en-US" dirty="0"/>
              <a:t>Banks and </a:t>
            </a:r>
            <a:r>
              <a:rPr lang="en-US" dirty="0" err="1"/>
              <a:t>fintechs</a:t>
            </a:r>
            <a:r>
              <a:rPr lang="en-US" dirty="0"/>
              <a:t> need low-cost automated systems to process millions of transactions daily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r>
              <a:rPr lang="en" dirty="0" smtClean="0"/>
              <a:t>/13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90C23B7-1202-C415-EF56-704F12BD2C05}"/>
              </a:ext>
            </a:extLst>
          </p:cNvPr>
          <p:cNvSpPr txBox="1"/>
          <p:nvPr/>
        </p:nvSpPr>
        <p:spPr>
          <a:xfrm>
            <a:off x="0" y="4860017"/>
            <a:ext cx="874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                                                                      Register Number of the Student</a:t>
            </a:r>
            <a:endParaRPr lang="en-IN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14C4B0-8E96-5628-3EDE-63447857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73" y="461962"/>
            <a:ext cx="8520600" cy="57270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  <a:cs typeface="Times New Roman" pitchFamily="18" charset="0"/>
              </a:rPr>
              <a:t>Problem Statement &amp; Objectives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 – Traditional finance methods struggle with fraud detection, risk assessment, and real-time decision-making</a:t>
            </a:r>
          </a:p>
          <a:p>
            <a:r>
              <a:rPr lang="en-US" b="1" dirty="0"/>
              <a:t>AI Fraud Detection</a:t>
            </a:r>
            <a:r>
              <a:rPr lang="en-US" dirty="0"/>
              <a:t> – Secures transactions by identifying unusual activity patterns</a:t>
            </a:r>
          </a:p>
          <a:p>
            <a:r>
              <a:rPr lang="en-US" b="1" dirty="0"/>
              <a:t>Credit Scoring &amp; Loan Risk Analysis</a:t>
            </a:r>
            <a:r>
              <a:rPr lang="en-US" dirty="0"/>
              <a:t> – Machine learning improves accuracy in predicting defaults</a:t>
            </a:r>
          </a:p>
          <a:p>
            <a:r>
              <a:rPr lang="en-US" b="1" dirty="0" err="1"/>
              <a:t>Robo</a:t>
            </a:r>
            <a:r>
              <a:rPr lang="en-US" b="1" dirty="0"/>
              <a:t>-Advisors</a:t>
            </a:r>
            <a:r>
              <a:rPr lang="en-US" dirty="0"/>
              <a:t> – Provide automated, personalized investment recommendations</a:t>
            </a:r>
          </a:p>
          <a:p>
            <a:r>
              <a:rPr lang="en-US" b="1" dirty="0" err="1"/>
              <a:t>Chatbots</a:t>
            </a:r>
            <a:r>
              <a:rPr lang="en-US" dirty="0"/>
              <a:t> – Enhance customer service with 24/7 AI-driven support</a:t>
            </a:r>
          </a:p>
          <a:p>
            <a:r>
              <a:rPr lang="en-US" b="1" dirty="0"/>
              <a:t>Stock Forecasting</a:t>
            </a:r>
            <a:r>
              <a:rPr lang="en-US" dirty="0"/>
              <a:t> – AI predictive models help anticipate price movements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FE022A-B780-EB41-7106-5EEBABF62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r>
              <a:rPr lang="en" dirty="0" smtClean="0"/>
              <a:t>/13</a:t>
            </a:r>
            <a:endParaRPr lang="en" dirty="0"/>
          </a:p>
        </p:txBody>
      </p:sp>
      <p:pic>
        <p:nvPicPr>
          <p:cNvPr id="12" name="Picture 1" descr="https://encrypted-tbn0.gstatic.com/images?q=tbn:ANd9GcQdAoy8HAYiGwgqBMeq0EtfxKBc5i9totR_W7yOXHEosxAvJ3u6k6r7MVNRo_M3U1QAJMc&amp;usqp=C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5873" cy="92392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90C23B7-1202-C415-EF56-704F12BD2C05}"/>
              </a:ext>
            </a:extLst>
          </p:cNvPr>
          <p:cNvSpPr txBox="1"/>
          <p:nvPr/>
        </p:nvSpPr>
        <p:spPr>
          <a:xfrm>
            <a:off x="0" y="4860017"/>
            <a:ext cx="8743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Date                                                                      Register Number of the Student</a:t>
            </a:r>
            <a:endParaRPr lang="en-IN" sz="11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486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9507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22826</TotalTime>
  <Words>475</Words>
  <Application>Microsoft Office PowerPoint</Application>
  <PresentationFormat>On-screen Show (16:9)</PresentationFormat>
  <Paragraphs>65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Simple Light</vt:lpstr>
      <vt:lpstr>PowerPoint Presentation</vt:lpstr>
      <vt:lpstr>PowerPoint Presentation</vt:lpstr>
      <vt:lpstr>Abstract  </vt:lpstr>
      <vt:lpstr>Introduction </vt:lpstr>
      <vt:lpstr>Literature Review </vt:lpstr>
      <vt:lpstr>Need for the Study</vt:lpstr>
      <vt:lpstr>Problem Statement &amp; Objectives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7</cp:revision>
  <dcterms:modified xsi:type="dcterms:W3CDTF">2025-09-08T12:03:17Z</dcterms:modified>
</cp:coreProperties>
</file>