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5" r:id="rId6"/>
    <p:sldId id="260" r:id="rId7"/>
    <p:sldId id="276" r:id="rId8"/>
    <p:sldId id="262" r:id="rId9"/>
    <p:sldId id="278" r:id="rId10"/>
    <p:sldId id="263" r:id="rId11"/>
    <p:sldId id="264" r:id="rId12"/>
    <p:sldId id="267" r:id="rId13"/>
    <p:sldId id="269" r:id="rId14"/>
    <p:sldId id="270" r:id="rId15"/>
    <p:sldId id="272" r:id="rId16"/>
    <p:sldId id="279" r:id="rId17"/>
    <p:sldId id="283" r:id="rId18"/>
    <p:sldId id="284" r:id="rId19"/>
    <p:sldId id="285" r:id="rId20"/>
    <p:sldId id="286" r:id="rId21"/>
    <p:sldId id="280" r:id="rId22"/>
    <p:sldId id="287" r:id="rId23"/>
    <p:sldId id="288" r:id="rId24"/>
    <p:sldId id="289" r:id="rId25"/>
    <p:sldId id="290" r:id="rId26"/>
    <p:sldId id="291" r:id="rId27"/>
    <p:sldId id="281" r:id="rId28"/>
    <p:sldId id="282" r:id="rId29"/>
    <p:sldId id="268"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3:57.09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1 448,'65'-3,"83"-14,-55 5,339-59,-396 62,-1-2,54-24,-33 12,22-7,128-30,-169 50,53-21,-59 18,0 3,59-13,-71 18,-1 0,0-1,0-1,0-1,-1 0,0-2,16-11,-11 8,-7 7,-17 12,-24 19,-24 13,0-2,-3-3,-94 46,131-76,27-14,31-20,-39 29,156-101,-129 87,-21 11,-20 12,-11 5,0 1,1 1,-20 19,35-26,8-5,18-5,29-15,-20 7,-15 6,-1 1,-1-2,1 0,-1 0,22-16,-43 22,-77 25,-126 56,-18 6,219-83,-31 7,40-10,-1-1,1 0,-1 0,1 0,-1 0,1 0,-1 0,1-1,0 1,-1-1,1 1,0-1,-1 0,-2-1,-4-8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21.97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534 251,'163'-23,"36"-4,85-10,1238-123,-1465 156,-48 5,-15 2,-27 5,-315 76,-398 152,-304 199,958-394,6-4,2 4,-83 54,153-82,13-13,1 1,0-1,0 0,0 0,0 0,0 1,0-1,0 0,0 0,0 0,0 1,0-1,0 0,0 0,0 0,1 1,-1-1,0 0,0 0,0 0,0 0,0 1,0-1,0 0,1 0,-1 0,0 0,0 0,0 1,0-1,0 0,1 0,-1 0,0 0,0 0,0 0,1 0,-1 0,0 0,0 0,0 0,1 0,-1 0,37 0,298-65,-5-26,-301 83,14-4,-26 9,-1-2,1 0,-1-1,25-12,-41 18,1 0,-1 0,0-1,0 1,0 0,1 0,-1 0,0 0,0 0,0 0,1 0,-1 0,0 0,0-1,0 1,0 0,1 0,-1 0,0 0,0 0,0-1,0 1,0 0,0 0,0 0,1-1,-1 1,0 0,0 0,0 0,0-1,0 1,0 0,0 0,0 0,0-1,0 1,0 0,0 0,0-1,0 1,0 0,-1 0,1 0,0-1,0 1,0 0,0 0,0 0,0 0,0-1,-1 1,1 0,0 0,0 0,0 0,0 0,-1 0,1-1,0 1,-1 0,-9-4,0 0,0 0,0 1,-1 1,0 0,-19-2,9 1,-196-19,-398 10,541 18,65-5,41-6,-21 3,326-75,-2-31,-302 98,-17 5,0-1,27-12,-43 18,0 0,0 0,0 0,0 0,1 0,-1 0,0 0,0 0,0 0,0 0,0 0,0-1,0 1,0 0,0 0,1 0,-1 0,0 0,0 0,0 0,0 0,0 0,0 0,0 0,0 0,0 0,0-1,0 1,0 0,0 0,0 0,0 0,0 0,0 0,0 0,0 0,0-1,0 1,0 0,0 0,0 0,0 0,0 0,0 0,0 0,0 0,0 0,0-1,0 1,0 0,0 0,0 0,0 0,0 0,0 0,0 0,0 0,-1 0,1 0,0 0,-9-3,-12 1,5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09.961"/>
    </inkml:context>
    <inkml:brush xml:id="br0">
      <inkml:brushProperty name="width" value="0.35" units="cm"/>
      <inkml:brushProperty name="height" value="0.35" units="cm"/>
      <inkml:brushProperty name="color" value="#FFFFFF"/>
    </inkml:brush>
  </inkml:definitions>
  <inkml:trace contextRef="#ctx0" brushRef="#br0">0 0 24575,'19'1'0,"0"1"0,35 9 0,-8-2 0,62 7 0,198 1 0,-217-12 0,143 25 0,-204-26 0,49 11 0,41 5 0,85-3 0,-145-13 0,38 5 0,-47-2 0,74 1 0,-6-2 0,279 57 0,-393-63 0,352 56 0,-289-50 0,123 6 0,-150-10 0,59 10 0,-31-2 0,219 26 0,-189-26 0,117-3 0,-182-5 0,-4-1 0,-54-11 0,-82-19 0,-205-47 0,305 75 0,0 0 0,1 0 0,-1-1 0,1 0 0,-1-1 0,1 1 0,0-1 0,0-1 0,0 0 0,-10-7 0,11 8 0,0 0 0,0 0 0,0 0 0,0 0 0,-1 1 0,1 0 0,-1 1 0,0-1 0,1 1 0,-8 0 0,-74 0 0,55 2 0,18 0 0,-9-1 0,24-2 0,15-2 0,73-14 0,-1 4 0,106-4 0,-147 17 0,1 2 0,-1 2 0,0 2 0,0 2 0,0 2 0,45 15 0,-65-9-1365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20.26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4:38.059"/>
    </inkml:context>
    <inkml:brush xml:id="br0">
      <inkml:brushProperty name="width" value="0.35" units="cm"/>
      <inkml:brushProperty name="height" value="0.35" units="cm"/>
      <inkml:brushProperty name="color" value="#FFFFFF"/>
    </inkml:brush>
  </inkml:definitions>
  <inkml:trace contextRef="#ctx0" brushRef="#br0">0 718 24575,'72'-5'0,"0"3"0,76 8 0,-77-2 0,0-3 0,83-8 0,-93-4 0,68-21 0,27-5 0,-94 28 0,37-7 0,-50 4 0,63-14 0,173-64 0,-53 4 0,-190 74 0,1 1 0,1 3 0,69-6 0,-81 11 0,1-2 0,40-11 0,33-6 0,308-44 0,-386 61 0,48-16 0,-6 2 0,70-6 0,24-6 0,135-61 0,-263 78-455,1 2 0,37-7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4:39.822"/>
    </inkml:context>
    <inkml:brush xml:id="br0">
      <inkml:brushProperty name="width" value="0.35" units="cm"/>
      <inkml:brushProperty name="height" value="0.35" units="cm"/>
      <inkml:brushProperty name="color" value="#FFFFFF"/>
    </inkml:brush>
  </inkml:definitions>
  <inkml:trace contextRef="#ctx0" brushRef="#br0">0 149 24575,'153'14'0,"-120"-14"0,-1-3 0,0 0 0,0-2 0,-1-2 0,0 0 0,53-21 0,-28 10 0,1 3 0,0 2 0,116-9 0,-98 14 0,113-5 0,-8 7 0,-132-1 320,18-1-2005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13.44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14.310"/>
    </inkml:context>
    <inkml:brush xml:id="br0">
      <inkml:brushProperty name="width" value="0.35" units="cm"/>
      <inkml:brushProperty name="height" value="0.35" units="cm"/>
      <inkml:brushProperty name="color" value="#FFFFFF"/>
    </inkml:brush>
  </inkml:definitions>
  <inkml:trace contextRef="#ctx0" brushRef="#br0">1693 53 24575,'-280'15'0,"256"-15"0,-130-4 0,129 1 0,1-1 0,0 0 0,0-2 0,-31-11 0,34 10 0,0 0 0,-1 2 0,0 1 0,0 1 0,-33-1 0,-117 9 0,109-2 0,-131 0 0,91-3 0,-140 17 0,99 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18:27.924"/>
    </inkml:context>
    <inkml:brush xml:id="br0">
      <inkml:brushProperty name="width" value="0.35" units="cm"/>
      <inkml:brushProperty name="height" value="0.35" units="cm"/>
      <inkml:brushProperty name="color" value="#FFFFFF"/>
    </inkml:brush>
  </inkml:definitions>
  <inkml:trace contextRef="#ctx0" brushRef="#br0">1 106 24575,'32'14'0,"1"-2"0,1-1 0,34 7 0,12 3 0,118 33 0,48 15 0,-109-26 0,118 42 0,204 116 0,-393-171 0,243 87 0,8-24 0,-51-17 0,-96-7 0,-50-18 0,-89-39 0,28 11 0,0-3 0,2-2 0,66 11 0,-60-20 0,-25-5 0,77 19 0,-164-59 0,-100-63 0,14 7 0,-220-114 0,8 61 0,109 50 0,223 91 0,0 1 0,1 0 0,-1 0 0,0 1 0,0 1 0,-21-1 0,-3 0 0,-91-21 0,-93 20 0,210 1 0,0 0 0,0-1 0,1 0 0,-1 0 0,0 0 0,1-1 0,0-1 0,0 1 0,0-1 0,1-1 0,-1 0 0,-6-6 0,-42-27 0,46 34 0,5 3 0,0-1 0,1 1 0,-1-1 0,1 1 0,0-1 0,0-1 0,-6-5 0,10 9 0,0 0 0,-1-1 0,1 1 0,0 0 0,0 0 0,0-1 0,0 1 0,0 0 0,0-1 0,0 1 0,0 0 0,0 0 0,0-1 0,0 1 0,0 0 0,0-1 0,0 1 0,0 0 0,0 0 0,0-1 0,0 1 0,0 0 0,0 0 0,0-1 0,0 1 0,0 0 0,1 0 0,-1-1 0,0 1 0,0 0 0,0 0 0,0-1 0,1 1 0,-1 0 0,0 0 0,0 0 0,1 0 0,-1-1 0,0 1 0,0 0 0,1 0 0,-1 0 0,0 0 0,0 0 0,1 0 0,-1 0 0,16-5 0,-16 5 0,35-4 0,0 1 0,1 1 0,39 4 0,48-2 0,-123 0 0,0 0 0,1 0 0,-1 0 0,1 0 0,-1 0 0,1 0 0,-1 0 0,1 0 0,-1 0 0,0 0 0,1 0 0,-1 0 0,1-1 0,-1 1 0,0 0 0,1 0 0,-1-1 0,0 1 0,1 0 0,-1-1 0,0 1 0,1 0 0,-1-1 0,0 1 0,1 0 0,-1-1 0,0 1 0,0 0 0,0-1 0,1 1 0,-1-1 0,-4-15 0,-19-17 0,21 30 0,-19-20 0,-1 0 0,-1 1 0,0 1 0,-2 1 0,-1 1 0,0 1 0,-34-16 0,26 17 0,0 1 0,-1 2 0,-1 2 0,0 1 0,-63-11 0,89 21 0,6 0 0,-1 0 0,0 0 0,1 0 0,-1 1 0,0 0 0,1 0 0,-1 0 0,0 0 0,0 1 0,1 0 0,-8 2 0,12-3 0,-1 1 0,1 0 0,0-1 0,-1 1 0,1 0 0,-1-1 0,1 1 0,0 0 0,0 0 0,-1-1 0,1 1 0,0 0 0,0 0 0,0 0 0,0-1 0,0 1 0,0 0 0,0 0 0,0 0 0,0-1 0,0 1 0,1 0 0,-1 0 0,0-1 0,0 1 0,1 0 0,-1 0 0,1-1 0,-1 1 0,0 0 0,1-1 0,-1 1 0,2 0 0,18 27 0,-18-26 0,30 34 0,1-1 0,2-2 0,78 56 0,133 68 0,77 9 0,-252-137 0,2-3 0,129 28 0,-57-25 0,-1 7 0,145 57 0,-238-70 0,-2 3 0,0 2 0,53 41 0,74 42 0,-156-102 0,0-1 0,0-1 0,1-1 0,0-1 0,1 0 0,-1-2 0,1 0 0,24-1 0,-7 2 0,0 1 0,-1 2 0,0 1 0,0 3 0,49 19 0,31 24 0,-80-37 0,0 1 0,42 28 0,-59-34 0,1-1 0,0-1 0,1-1 0,0 0 0,24 4 0,43 16 0,76 41 0,-152-64 0,132 59 0,-130-57 0,1-1 0,0-1 0,24 6 0,-50-23 0,-12-6 0,-118-68 0,-1 1 0,107 64 0,-1 3 0,0 0 0,-49-15 0,63 24 0,-50-16 0,93 33 0,-1 1 0,39 24 0,-42-23 0,0 0 0,0-1 0,1-1 0,37 12 0,5-3 0,-39-10 0,-1-2 0,31 5 0,-35-8 0,0 1 0,19 8 0,-21-7 0,0-1 0,0 0 0,20 2 0,30 8 0,-5-1 0,-6-1 328,-45-8-666,0-1-1,0-1 0,0 0 1,20 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24:14.877"/>
    </inkml:context>
    <inkml:brush xml:id="br0">
      <inkml:brushProperty name="width" value="0.35" units="cm"/>
      <inkml:brushProperty name="height" value="0.35" units="cm"/>
      <inkml:brushProperty name="color" value="#FFFFFF"/>
    </inkml:brush>
  </inkml:definitions>
  <inkml:trace contextRef="#ctx0" brushRef="#br0">1 0 24575,'1024'0'0,"-669"14"0,-264-15 0,119 2 0,-96 9 0,61 1 0,-137-2 0,-12-2 0,30-1-1365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8:26:04.050"/>
    </inkml:context>
    <inkml:brush xml:id="br0">
      <inkml:brushProperty name="width" value="0.025" units="cm"/>
      <inkml:brushProperty name="height" value="0.025" units="cm"/>
    </inkml:brush>
  </inkml:definitions>
  <inkml:trace contextRef="#ctx0" brushRef="#br0">0 1 24575,'120'0'-1365,"-114"0"-5461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3:57.976"/>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0 233,'142'-77,"12"-7,-122 69,0 2,0 1,38-8,2 10,-66 9,0 1,0 0,0 0,0 1,0 0,0 0,0 0,-1 1,11 3,-15-4,0-1,0 1,-1 0,1-1,0 1,0 0,0 0,0 0,-1-1,1 1,0 0,-1 0,1 0,0 0,-1 0,0 0,1 0,-1 1,0-1,1 0,-1 0,0 0,0 0,0 0,0 0,0 1,0-1,0 0,0 0,0 0,-1 0,1 0,0 0,-1 0,1 0,-2 2,-1 3,0 1,-1-1,0 0,-7 8,7-10,-13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5.3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8,'369'2,"381"-4,-647-5,-147 7,35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5.6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6.1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628 88,'-104'-1,"-123"2,177 2,1 3,-75 17,63-3,49-13,43-13,584-133,-607 137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6.4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7.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942 206,'-31'2,"0"2,1 1,-1 1,-33 12,24-7,-603 197,616-196,-17 6,120-55,696-219,-699 234,83-22,199-66,-344 103,-19 2,-27 2,32 2,-285-3,181 4,111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19.9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1551 7,'-39'-4,"-1"1,-71 6,-77 19,-217 52,-218 27,481-89,139-12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08:14:21.05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1388 0,'-55'9,"1"3,-67 22,37-9,-442 132,121-35,373-113,14-3,0 0,0-2,-33 4,46-8,6-2,3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72A53-631E-475D-A19A-5BF7D950D2AC}"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72A53-631E-475D-A19A-5BF7D950D2A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72A53-631E-475D-A19A-5BF7D950D2AC}"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72A53-631E-475D-A19A-5BF7D950D2AC}" type="datetimeFigureOut">
              <a:rPr lang="en-IN" smtClean="0"/>
              <a:t>23-03-2024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2A53-631E-475D-A19A-5BF7D950D2AC}" type="datetimeFigureOut">
              <a:rPr lang="en-IN" smtClean="0"/>
              <a:t>23-03-2024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472A53-631E-475D-A19A-5BF7D950D2AC}"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t>‹#›</a:t>
            </a:fld>
            <a:endParaRPr lang="en-IN"/>
          </a:p>
        </p:txBody>
      </p:sp>
      <p:sp>
        <p:nvSpPr>
          <p:cNvPr id="5" name="Date Placeholder 4"/>
          <p:cNvSpPr>
            <a:spLocks noGrp="1"/>
          </p:cNvSpPr>
          <p:nvPr>
            <p:ph type="dt" sz="half" idx="10"/>
          </p:nvPr>
        </p:nvSpPr>
        <p:spPr/>
        <p:txBody>
          <a:bodyPr/>
          <a:lstStyle/>
          <a:p>
            <a:fld id="{E4472A53-631E-475D-A19A-5BF7D950D2AC}" type="datetimeFigureOut">
              <a:rPr lang="en-IN" smtClean="0"/>
              <a:t>23-03-2024</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472A53-631E-475D-A19A-5BF7D950D2AC}" type="datetimeFigureOut">
              <a:rPr lang="en-IN" smtClean="0"/>
              <a:t>23-03-2024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F19958-039E-4C1E-BCF3-2BC4546F15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image" Target="../media/image19.png"/><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customXml" Target="../ink/ink17.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image" Target="../media/image18.png"/><Relationship Id="rId5"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10" Type="http://schemas.openxmlformats.org/officeDocument/2006/relationships/image" Target="../media/image8.png"/><Relationship Id="rId19" Type="http://schemas.openxmlformats.org/officeDocument/2006/relationships/image" Target="../media/image12.png"/><Relationship Id="rId31" Type="http://schemas.openxmlformats.org/officeDocument/2006/relationships/customXml" Target="../ink/ink16.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4.jpg"/><Relationship Id="rId8"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7" Type="http://schemas.openxmlformats.org/officeDocument/2006/relationships/image" Target="../media/image6.jpg"/><Relationship Id="rId2" Type="http://schemas.openxmlformats.org/officeDocument/2006/relationships/customXml" Target="../ink/ink1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customXml" Target="../ink/ink19.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70"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Kandlakoya,Medchal</a:t>
            </a:r>
            <a:r>
              <a:rPr lang="en-US" sz="2400" dirty="0">
                <a:latin typeface="Times New Roman" panose="02020603050405020304" pitchFamily="18" charset="0"/>
                <a:cs typeface="Times New Roman" panose="02020603050405020304" pitchFamily="18" charset="0"/>
              </a:rPr>
              <a:t>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43764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t>
            </a:r>
            <a:r>
              <a:rPr lang="en-GB" altLang="en-US" sz="2400" b="1" dirty="0">
                <a:solidFill>
                  <a:srgbClr val="00B050"/>
                </a:solidFill>
                <a:latin typeface="Times New Roman" panose="02020603050405020304" pitchFamily="18" charset="0"/>
                <a:cs typeface="Times New Roman" panose="02020603050405020304" pitchFamily="18" charset="0"/>
              </a:rPr>
              <a:t>ajor</a:t>
            </a:r>
            <a:r>
              <a:rPr lang="en-US" sz="2400" b="1" dirty="0">
                <a:solidFill>
                  <a:srgbClr val="00B050"/>
                </a:solidFill>
                <a:latin typeface="Times New Roman" panose="02020603050405020304" pitchFamily="18" charset="0"/>
                <a:cs typeface="Times New Roman" panose="02020603050405020304" pitchFamily="18" charset="0"/>
              </a:rPr>
              <a:t> Project On</a:t>
            </a:r>
          </a:p>
          <a:p>
            <a:pPr marL="0" indent="0" algn="ctr">
              <a:buNone/>
            </a:pPr>
            <a:r>
              <a:rPr lang="en-US" sz="2400" b="1" dirty="0">
                <a:solidFill>
                  <a:srgbClr val="0070C0"/>
                </a:solidFill>
              </a:rPr>
              <a:t>      </a:t>
            </a:r>
            <a:r>
              <a:rPr lang="en-US" sz="2400" b="1" dirty="0">
                <a:solidFill>
                  <a:srgbClr val="0070C0"/>
                </a:solidFill>
                <a:latin typeface="Times New Roman" panose="02020603050405020304" pitchFamily="18" charset="0"/>
                <a:cs typeface="Times New Roman" panose="02020603050405020304" pitchFamily="18" charset="0"/>
              </a:rPr>
              <a:t>CREDIT CARD FRAUD DETECTION USING STATE OF THE ART USING MACHINE LEARNING AND DEEP LEARNING ALGORITHM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175039" y="3180521"/>
            <a:ext cx="13739744" cy="50463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BATCH NO : 22</a:t>
            </a:r>
          </a:p>
          <a:p>
            <a:endParaRPr lang="en-US" sz="2000" dirty="0">
              <a:solidFill>
                <a:srgbClr val="FF0000"/>
              </a:solidFill>
            </a:endParaRPr>
          </a:p>
          <a:p>
            <a:r>
              <a:rPr lang="en-US" sz="2000" dirty="0">
                <a:solidFill>
                  <a:srgbClr val="FF0000"/>
                </a:solidFill>
                <a:latin typeface="Times New Roman" panose="02020603050405020304" pitchFamily="18" charset="0"/>
                <a:cs typeface="Times New Roman" panose="02020603050405020304" pitchFamily="18" charset="0"/>
              </a:rPr>
              <a:t>Project Guide:                                                                                          BATCH MEMBERS:</a:t>
            </a:r>
          </a:p>
          <a:p>
            <a:r>
              <a:rPr lang="en-US" sz="2000" dirty="0">
                <a:latin typeface="Times New Roman" panose="02020603050405020304" pitchFamily="18" charset="0"/>
                <a:cs typeface="Times New Roman" panose="02020603050405020304" pitchFamily="18" charset="0"/>
              </a:rPr>
              <a:t> Ms. Saba Sultana</a:t>
            </a:r>
            <a:r>
              <a:rPr lang="en-US" sz="2000" dirty="0"/>
              <a:t>                                                                       </a:t>
            </a:r>
            <a:r>
              <a:rPr lang="en-US" sz="2000" dirty="0">
                <a:latin typeface="Times New Roman" panose="02020603050405020304" pitchFamily="18" charset="0"/>
                <a:cs typeface="Times New Roman" panose="02020603050405020304" pitchFamily="18" charset="0"/>
              </a:rPr>
              <a:t>207R1A0595   M RISHITHA REDDY</a:t>
            </a:r>
          </a:p>
          <a:p>
            <a:r>
              <a:rPr lang="en-US" sz="2000" dirty="0">
                <a:latin typeface="Times New Roman" panose="02020603050405020304" pitchFamily="18" charset="0"/>
                <a:cs typeface="Times New Roman" panose="02020603050405020304" pitchFamily="18" charset="0"/>
              </a:rPr>
              <a:t>Assistant Professor, CSE Department                                                      207R1A0580   GUGLAVATH SRISHANTH</a:t>
            </a:r>
          </a:p>
          <a:p>
            <a:r>
              <a:rPr lang="en-US" sz="2000" dirty="0">
                <a:latin typeface="Times New Roman" panose="02020603050405020304" pitchFamily="18" charset="0"/>
                <a:cs typeface="Times New Roman" panose="02020603050405020304" pitchFamily="18" charset="0"/>
              </a:rPr>
              <a:t>                                                                                                                  217R5A0508   MARIPEDDA PRAVEEN</a:t>
            </a:r>
          </a:p>
          <a:p>
            <a:endParaRPr lang="en-US" sz="2000" dirty="0"/>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sz="2000" dirty="0" err="1">
                <a:latin typeface="Times New Roman" panose="02020603050405020304" pitchFamily="18" charset="0"/>
                <a:cs typeface="Times New Roman" panose="02020603050405020304" pitchFamily="18" charset="0"/>
              </a:rPr>
              <a:t>J.Narasimharao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CSE Department</a:t>
            </a:r>
          </a:p>
          <a:p>
            <a:endParaRPr lang="en-US" sz="2000" dirty="0">
              <a:solidFill>
                <a:srgbClr val="FF0000"/>
              </a:solidFill>
            </a:endParaRPr>
          </a:p>
          <a:p>
            <a:endParaRPr lang="en-US" sz="2000" dirty="0">
              <a:solidFill>
                <a:srgbClr val="FF0000"/>
              </a:solidFill>
            </a:endParaRPr>
          </a:p>
          <a:p>
            <a:endParaRPr lang="en-US" sz="2000" dirty="0"/>
          </a:p>
          <a:p>
            <a:r>
              <a:rPr lang="en-US" sz="2000" dirty="0"/>
              <a:t>                                                                                                              </a:t>
            </a:r>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079" y="308113"/>
            <a:ext cx="661946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NOVELTY OF PROJECT</a:t>
            </a:r>
          </a:p>
        </p:txBody>
      </p:sp>
      <p:sp>
        <p:nvSpPr>
          <p:cNvPr id="5" name="TextBox 4"/>
          <p:cNvSpPr txBox="1"/>
          <p:nvPr/>
        </p:nvSpPr>
        <p:spPr>
          <a:xfrm>
            <a:off x="476885" y="1384935"/>
            <a:ext cx="9759950" cy="378565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novelty of this project lies in its integration of cutting-edge machine learning and deep learning techniques to improve credit card fraud detection.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leveraging state-of-the-art algorithms, the system aims to achieve higher accuracy and efficiency compared to traditional methods.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the focus on continuous learning and adaptation to evolving fraud patterns ensures that the system remains effective in detecting new and sophisticated fraud attempts.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the project represents an innovative approach to addressing the challenge of credit card fraud detection in today's rapidly evolving financial landscape.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850" y="529441"/>
            <a:ext cx="10078278"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ARCHITECTURE</a:t>
            </a:r>
          </a:p>
        </p:txBody>
      </p:sp>
      <p:pic>
        <p:nvPicPr>
          <p:cNvPr id="2" name="Picture 1">
            <a:extLst>
              <a:ext uri="{FF2B5EF4-FFF2-40B4-BE49-F238E27FC236}">
                <a16:creationId xmlns:a16="http://schemas.microsoft.com/office/drawing/2014/main" id="{DE9D6C4D-10A2-72D6-E669-2683D04F2410}"/>
              </a:ext>
            </a:extLst>
          </p:cNvPr>
          <p:cNvPicPr/>
          <p:nvPr/>
        </p:nvPicPr>
        <p:blipFill>
          <a:blip r:embed="rId2"/>
          <a:stretch>
            <a:fillRect/>
          </a:stretch>
        </p:blipFill>
        <p:spPr>
          <a:xfrm>
            <a:off x="708024" y="1563520"/>
            <a:ext cx="7653655" cy="47650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512261" y="1017840"/>
            <a:ext cx="9423132"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USE CASE DIAGRAM</a:t>
            </a:r>
          </a:p>
        </p:txBody>
      </p:sp>
      <p:sp>
        <p:nvSpPr>
          <p:cNvPr id="2" name="TextBox 1">
            <a:extLst>
              <a:ext uri="{FF2B5EF4-FFF2-40B4-BE49-F238E27FC236}">
                <a16:creationId xmlns:a16="http://schemas.microsoft.com/office/drawing/2014/main" id="{052B8128-26AE-198B-E3CB-7A4BF2FB5A49}"/>
              </a:ext>
            </a:extLst>
          </p:cNvPr>
          <p:cNvSpPr txBox="1"/>
          <p:nvPr/>
        </p:nvSpPr>
        <p:spPr>
          <a:xfrm>
            <a:off x="1259633" y="127382"/>
            <a:ext cx="8341567"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UML</a:t>
            </a:r>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DIAGRAMS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17CFD17-56F8-CFEF-9E7A-412AE14BDBB9}"/>
                  </a:ext>
                </a:extLst>
              </p14:cNvPr>
              <p14:cNvContentPartPr/>
              <p14:nvPr/>
            </p14:nvContentPartPr>
            <p14:xfrm>
              <a:off x="5815055" y="4868236"/>
              <a:ext cx="616680" cy="161280"/>
            </p14:xfrm>
          </p:contentPart>
        </mc:Choice>
        <mc:Fallback xmlns="">
          <p:pic>
            <p:nvPicPr>
              <p:cNvPr id="6" name="Ink 5">
                <a:extLst>
                  <a:ext uri="{FF2B5EF4-FFF2-40B4-BE49-F238E27FC236}">
                    <a16:creationId xmlns:a16="http://schemas.microsoft.com/office/drawing/2014/main" id="{E17CFD17-56F8-CFEF-9E7A-412AE14BDBB9}"/>
                  </a:ext>
                </a:extLst>
              </p:cNvPr>
              <p:cNvPicPr/>
              <p:nvPr/>
            </p:nvPicPr>
            <p:blipFill>
              <a:blip r:embed="rId4"/>
              <a:stretch>
                <a:fillRect/>
              </a:stretch>
            </p:blipFill>
            <p:spPr>
              <a:xfrm>
                <a:off x="5797415" y="4832596"/>
                <a:ext cx="6523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64D94BD-4792-686C-1C4F-D4A8D8784BAA}"/>
                  </a:ext>
                </a:extLst>
              </p14:cNvPr>
              <p14:cNvContentPartPr/>
              <p14:nvPr/>
            </p14:nvContentPartPr>
            <p14:xfrm>
              <a:off x="6200255" y="4864996"/>
              <a:ext cx="222480" cy="84240"/>
            </p14:xfrm>
          </p:contentPart>
        </mc:Choice>
        <mc:Fallback xmlns="">
          <p:pic>
            <p:nvPicPr>
              <p:cNvPr id="7" name="Ink 6">
                <a:extLst>
                  <a:ext uri="{FF2B5EF4-FFF2-40B4-BE49-F238E27FC236}">
                    <a16:creationId xmlns:a16="http://schemas.microsoft.com/office/drawing/2014/main" id="{864D94BD-4792-686C-1C4F-D4A8D8784BAA}"/>
                  </a:ext>
                </a:extLst>
              </p:cNvPr>
              <p:cNvPicPr/>
              <p:nvPr/>
            </p:nvPicPr>
            <p:blipFill>
              <a:blip r:embed="rId6"/>
              <a:stretch>
                <a:fillRect/>
              </a:stretch>
            </p:blipFill>
            <p:spPr>
              <a:xfrm>
                <a:off x="6182255" y="4829356"/>
                <a:ext cx="25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30A9471-6252-E77C-A738-2F11F4FB6A9F}"/>
                  </a:ext>
                </a:extLst>
              </p14:cNvPr>
              <p14:cNvContentPartPr/>
              <p14:nvPr/>
            </p14:nvContentPartPr>
            <p14:xfrm>
              <a:off x="5709860" y="5001040"/>
              <a:ext cx="440280" cy="3600"/>
            </p14:xfrm>
          </p:contentPart>
        </mc:Choice>
        <mc:Fallback xmlns="">
          <p:pic>
            <p:nvPicPr>
              <p:cNvPr id="8" name="Ink 7">
                <a:extLst>
                  <a:ext uri="{FF2B5EF4-FFF2-40B4-BE49-F238E27FC236}">
                    <a16:creationId xmlns:a16="http://schemas.microsoft.com/office/drawing/2014/main" id="{B30A9471-6252-E77C-A738-2F11F4FB6A9F}"/>
                  </a:ext>
                </a:extLst>
              </p:cNvPr>
              <p:cNvPicPr/>
              <p:nvPr/>
            </p:nvPicPr>
            <p:blipFill>
              <a:blip r:embed="rId8"/>
              <a:stretch>
                <a:fillRect/>
              </a:stretch>
            </p:blipFill>
            <p:spPr>
              <a:xfrm>
                <a:off x="5655860" y="4893400"/>
                <a:ext cx="5479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319D616-322E-6814-DA05-C7A3D7E5EA21}"/>
                  </a:ext>
                </a:extLst>
              </p14:cNvPr>
              <p14:cNvContentPartPr/>
              <p14:nvPr/>
            </p14:nvContentPartPr>
            <p14:xfrm>
              <a:off x="6126380" y="5001040"/>
              <a:ext cx="360" cy="360"/>
            </p14:xfrm>
          </p:contentPart>
        </mc:Choice>
        <mc:Fallback xmlns="">
          <p:pic>
            <p:nvPicPr>
              <p:cNvPr id="9" name="Ink 8">
                <a:extLst>
                  <a:ext uri="{FF2B5EF4-FFF2-40B4-BE49-F238E27FC236}">
                    <a16:creationId xmlns:a16="http://schemas.microsoft.com/office/drawing/2014/main" id="{3319D616-322E-6814-DA05-C7A3D7E5EA21}"/>
                  </a:ext>
                </a:extLst>
              </p:cNvPr>
              <p:cNvPicPr/>
              <p:nvPr/>
            </p:nvPicPr>
            <p:blipFill>
              <a:blip r:embed="rId10"/>
              <a:stretch>
                <a:fillRect/>
              </a:stretch>
            </p:blipFill>
            <p:spPr>
              <a:xfrm>
                <a:off x="6072380" y="48934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C7F7BBE-74A2-4E0A-F6AD-D3071A5014B2}"/>
                  </a:ext>
                </a:extLst>
              </p14:cNvPr>
              <p14:cNvContentPartPr/>
              <p14:nvPr/>
            </p14:nvContentPartPr>
            <p14:xfrm>
              <a:off x="5900300" y="4969720"/>
              <a:ext cx="235800" cy="52920"/>
            </p14:xfrm>
          </p:contentPart>
        </mc:Choice>
        <mc:Fallback xmlns="">
          <p:pic>
            <p:nvPicPr>
              <p:cNvPr id="10" name="Ink 9">
                <a:extLst>
                  <a:ext uri="{FF2B5EF4-FFF2-40B4-BE49-F238E27FC236}">
                    <a16:creationId xmlns:a16="http://schemas.microsoft.com/office/drawing/2014/main" id="{EC7F7BBE-74A2-4E0A-F6AD-D3071A5014B2}"/>
                  </a:ext>
                </a:extLst>
              </p:cNvPr>
              <p:cNvPicPr/>
              <p:nvPr/>
            </p:nvPicPr>
            <p:blipFill>
              <a:blip r:embed="rId12"/>
              <a:stretch>
                <a:fillRect/>
              </a:stretch>
            </p:blipFill>
            <p:spPr>
              <a:xfrm>
                <a:off x="5846660" y="4861720"/>
                <a:ext cx="3434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631B0FF-0C7A-43E9-96D5-6837A8950775}"/>
                  </a:ext>
                </a:extLst>
              </p14:cNvPr>
              <p14:cNvContentPartPr/>
              <p14:nvPr/>
            </p14:nvContentPartPr>
            <p14:xfrm>
              <a:off x="6133940" y="4970800"/>
              <a:ext cx="360" cy="360"/>
            </p14:xfrm>
          </p:contentPart>
        </mc:Choice>
        <mc:Fallback xmlns="">
          <p:pic>
            <p:nvPicPr>
              <p:cNvPr id="11" name="Ink 10">
                <a:extLst>
                  <a:ext uri="{FF2B5EF4-FFF2-40B4-BE49-F238E27FC236}">
                    <a16:creationId xmlns:a16="http://schemas.microsoft.com/office/drawing/2014/main" id="{E631B0FF-0C7A-43E9-96D5-6837A8950775}"/>
                  </a:ext>
                </a:extLst>
              </p:cNvPr>
              <p:cNvPicPr/>
              <p:nvPr/>
            </p:nvPicPr>
            <p:blipFill>
              <a:blip r:embed="rId10"/>
              <a:stretch>
                <a:fillRect/>
              </a:stretch>
            </p:blipFill>
            <p:spPr>
              <a:xfrm>
                <a:off x="6079940" y="48628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DE58ACC1-1D86-AD17-3DA1-307B6B8340BF}"/>
                  </a:ext>
                </a:extLst>
              </p14:cNvPr>
              <p14:cNvContentPartPr/>
              <p14:nvPr/>
            </p14:nvContentPartPr>
            <p14:xfrm>
              <a:off x="5794820" y="4896640"/>
              <a:ext cx="520200" cy="176400"/>
            </p14:xfrm>
          </p:contentPart>
        </mc:Choice>
        <mc:Fallback xmlns="">
          <p:pic>
            <p:nvPicPr>
              <p:cNvPr id="12" name="Ink 11">
                <a:extLst>
                  <a:ext uri="{FF2B5EF4-FFF2-40B4-BE49-F238E27FC236}">
                    <a16:creationId xmlns:a16="http://schemas.microsoft.com/office/drawing/2014/main" id="{DE58ACC1-1D86-AD17-3DA1-307B6B8340BF}"/>
                  </a:ext>
                </a:extLst>
              </p:cNvPr>
              <p:cNvPicPr/>
              <p:nvPr/>
            </p:nvPicPr>
            <p:blipFill>
              <a:blip r:embed="rId15"/>
              <a:stretch>
                <a:fillRect/>
              </a:stretch>
            </p:blipFill>
            <p:spPr>
              <a:xfrm>
                <a:off x="5741180" y="4789000"/>
                <a:ext cx="62784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7DE547CE-5A86-FACB-BC6E-DD6FEF161020}"/>
                  </a:ext>
                </a:extLst>
              </p14:cNvPr>
              <p14:cNvContentPartPr/>
              <p14:nvPr/>
            </p14:nvContentPartPr>
            <p14:xfrm>
              <a:off x="5247980" y="5016520"/>
              <a:ext cx="558720" cy="76680"/>
            </p14:xfrm>
          </p:contentPart>
        </mc:Choice>
        <mc:Fallback xmlns="">
          <p:pic>
            <p:nvPicPr>
              <p:cNvPr id="13" name="Ink 12">
                <a:extLst>
                  <a:ext uri="{FF2B5EF4-FFF2-40B4-BE49-F238E27FC236}">
                    <a16:creationId xmlns:a16="http://schemas.microsoft.com/office/drawing/2014/main" id="{7DE547CE-5A86-FACB-BC6E-DD6FEF161020}"/>
                  </a:ext>
                </a:extLst>
              </p:cNvPr>
              <p:cNvPicPr/>
              <p:nvPr/>
            </p:nvPicPr>
            <p:blipFill>
              <a:blip r:embed="rId17"/>
              <a:stretch>
                <a:fillRect/>
              </a:stretch>
            </p:blipFill>
            <p:spPr>
              <a:xfrm>
                <a:off x="5193980" y="4908520"/>
                <a:ext cx="6663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65BB2ED-3718-32A6-0B67-41CBA05D9B80}"/>
                  </a:ext>
                </a:extLst>
              </p14:cNvPr>
              <p14:cNvContentPartPr/>
              <p14:nvPr/>
            </p14:nvContentPartPr>
            <p14:xfrm>
              <a:off x="5319620" y="5034160"/>
              <a:ext cx="499680" cy="141480"/>
            </p14:xfrm>
          </p:contentPart>
        </mc:Choice>
        <mc:Fallback xmlns="">
          <p:pic>
            <p:nvPicPr>
              <p:cNvPr id="14" name="Ink 13">
                <a:extLst>
                  <a:ext uri="{FF2B5EF4-FFF2-40B4-BE49-F238E27FC236}">
                    <a16:creationId xmlns:a16="http://schemas.microsoft.com/office/drawing/2014/main" id="{B65BB2ED-3718-32A6-0B67-41CBA05D9B80}"/>
                  </a:ext>
                </a:extLst>
              </p:cNvPr>
              <p:cNvPicPr/>
              <p:nvPr/>
            </p:nvPicPr>
            <p:blipFill>
              <a:blip r:embed="rId19"/>
              <a:stretch>
                <a:fillRect/>
              </a:stretch>
            </p:blipFill>
            <p:spPr>
              <a:xfrm>
                <a:off x="5265980" y="4926160"/>
                <a:ext cx="6073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125A5B49-BA7F-A07A-F243-9C333C7E4D7A}"/>
                  </a:ext>
                </a:extLst>
              </p14:cNvPr>
              <p14:cNvContentPartPr/>
              <p14:nvPr/>
            </p14:nvContentPartPr>
            <p14:xfrm>
              <a:off x="5134220" y="5083480"/>
              <a:ext cx="996840" cy="360360"/>
            </p14:xfrm>
          </p:contentPart>
        </mc:Choice>
        <mc:Fallback xmlns="">
          <p:pic>
            <p:nvPicPr>
              <p:cNvPr id="15" name="Ink 14">
                <a:extLst>
                  <a:ext uri="{FF2B5EF4-FFF2-40B4-BE49-F238E27FC236}">
                    <a16:creationId xmlns:a16="http://schemas.microsoft.com/office/drawing/2014/main" id="{125A5B49-BA7F-A07A-F243-9C333C7E4D7A}"/>
                  </a:ext>
                </a:extLst>
              </p:cNvPr>
              <p:cNvPicPr/>
              <p:nvPr/>
            </p:nvPicPr>
            <p:blipFill>
              <a:blip r:embed="rId21"/>
              <a:stretch>
                <a:fillRect/>
              </a:stretch>
            </p:blipFill>
            <p:spPr>
              <a:xfrm>
                <a:off x="5080220" y="4975480"/>
                <a:ext cx="110448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28D20885-8295-B94A-4D7E-7BFDF861706D}"/>
                  </a:ext>
                </a:extLst>
              </p14:cNvPr>
              <p14:cNvContentPartPr/>
              <p14:nvPr/>
            </p14:nvContentPartPr>
            <p14:xfrm>
              <a:off x="5862300" y="4627900"/>
              <a:ext cx="1301400" cy="143640"/>
            </p14:xfrm>
          </p:contentPart>
        </mc:Choice>
        <mc:Fallback xmlns="">
          <p:pic>
            <p:nvPicPr>
              <p:cNvPr id="21" name="Ink 20">
                <a:extLst>
                  <a:ext uri="{FF2B5EF4-FFF2-40B4-BE49-F238E27FC236}">
                    <a16:creationId xmlns:a16="http://schemas.microsoft.com/office/drawing/2014/main" id="{28D20885-8295-B94A-4D7E-7BFDF861706D}"/>
                  </a:ext>
                </a:extLst>
              </p:cNvPr>
              <p:cNvPicPr/>
              <p:nvPr/>
            </p:nvPicPr>
            <p:blipFill>
              <a:blip r:embed="rId23"/>
              <a:stretch>
                <a:fillRect/>
              </a:stretch>
            </p:blipFill>
            <p:spPr>
              <a:xfrm>
                <a:off x="5799300" y="4564900"/>
                <a:ext cx="14270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CEB431C-3573-8FC1-6A2E-2FF1903C9577}"/>
                  </a:ext>
                </a:extLst>
              </p14:cNvPr>
              <p14:cNvContentPartPr/>
              <p14:nvPr/>
            </p14:nvContentPartPr>
            <p14:xfrm>
              <a:off x="6753537" y="4613653"/>
              <a:ext cx="360" cy="360"/>
            </p14:xfrm>
          </p:contentPart>
        </mc:Choice>
        <mc:Fallback xmlns="">
          <p:pic>
            <p:nvPicPr>
              <p:cNvPr id="26" name="Ink 25">
                <a:extLst>
                  <a:ext uri="{FF2B5EF4-FFF2-40B4-BE49-F238E27FC236}">
                    <a16:creationId xmlns:a16="http://schemas.microsoft.com/office/drawing/2014/main" id="{3CEB431C-3573-8FC1-6A2E-2FF1903C9577}"/>
                  </a:ext>
                </a:extLst>
              </p:cNvPr>
              <p:cNvPicPr/>
              <p:nvPr/>
            </p:nvPicPr>
            <p:blipFill>
              <a:blip r:embed="rId25"/>
              <a:stretch>
                <a:fillRect/>
              </a:stretch>
            </p:blipFill>
            <p:spPr>
              <a:xfrm>
                <a:off x="6690537" y="4550653"/>
                <a:ext cx="126000" cy="126000"/>
              </a:xfrm>
              <a:prstGeom prst="rect">
                <a:avLst/>
              </a:prstGeom>
            </p:spPr>
          </p:pic>
        </mc:Fallback>
      </mc:AlternateContent>
      <p:grpSp>
        <p:nvGrpSpPr>
          <p:cNvPr id="28" name="Group 27">
            <a:extLst>
              <a:ext uri="{FF2B5EF4-FFF2-40B4-BE49-F238E27FC236}">
                <a16:creationId xmlns:a16="http://schemas.microsoft.com/office/drawing/2014/main" id="{DDDF845D-DD0C-5E44-EA0D-6486665E33C9}"/>
              </a:ext>
            </a:extLst>
          </p:cNvPr>
          <p:cNvGrpSpPr/>
          <p:nvPr/>
        </p:nvGrpSpPr>
        <p:grpSpPr>
          <a:xfrm>
            <a:off x="5704820" y="4113613"/>
            <a:ext cx="1889920" cy="975627"/>
            <a:chOff x="5704820" y="4113613"/>
            <a:chExt cx="1889920" cy="975627"/>
          </a:xfrm>
        </p:grpSpPr>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F6CE6DB9-C116-553E-DD1B-9676E63BBDE9}"/>
                    </a:ext>
                  </a:extLst>
                </p14:cNvPr>
                <p14:cNvContentPartPr/>
                <p14:nvPr/>
              </p14:nvContentPartPr>
              <p14:xfrm>
                <a:off x="5704820" y="4828960"/>
                <a:ext cx="1295280" cy="260280"/>
              </p14:xfrm>
            </p:contentPart>
          </mc:Choice>
          <mc:Fallback xmlns="">
            <p:pic>
              <p:nvPicPr>
                <p:cNvPr id="16" name="Ink 15">
                  <a:extLst>
                    <a:ext uri="{FF2B5EF4-FFF2-40B4-BE49-F238E27FC236}">
                      <a16:creationId xmlns:a16="http://schemas.microsoft.com/office/drawing/2014/main" id="{F6CE6DB9-C116-553E-DD1B-9676E63BBDE9}"/>
                    </a:ext>
                  </a:extLst>
                </p:cNvPr>
                <p:cNvPicPr/>
                <p:nvPr/>
              </p:nvPicPr>
              <p:blipFill>
                <a:blip r:embed="rId27"/>
                <a:stretch>
                  <a:fillRect/>
                </a:stretch>
              </p:blipFill>
              <p:spPr>
                <a:xfrm>
                  <a:off x="5641820" y="4766320"/>
                  <a:ext cx="142092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2DE30B67-7B42-7280-B38A-707FEFBCFC1D}"/>
                    </a:ext>
                  </a:extLst>
                </p14:cNvPr>
                <p14:cNvContentPartPr/>
                <p14:nvPr/>
              </p14:nvContentPartPr>
              <p14:xfrm>
                <a:off x="7005140" y="4774960"/>
                <a:ext cx="478080" cy="59040"/>
              </p14:xfrm>
            </p:contentPart>
          </mc:Choice>
          <mc:Fallback xmlns="">
            <p:pic>
              <p:nvPicPr>
                <p:cNvPr id="17" name="Ink 16">
                  <a:extLst>
                    <a:ext uri="{FF2B5EF4-FFF2-40B4-BE49-F238E27FC236}">
                      <a16:creationId xmlns:a16="http://schemas.microsoft.com/office/drawing/2014/main" id="{2DE30B67-7B42-7280-B38A-707FEFBCFC1D}"/>
                    </a:ext>
                  </a:extLst>
                </p:cNvPr>
                <p:cNvPicPr/>
                <p:nvPr/>
              </p:nvPicPr>
              <p:blipFill>
                <a:blip r:embed="rId29"/>
                <a:stretch>
                  <a:fillRect/>
                </a:stretch>
              </p:blipFill>
              <p:spPr>
                <a:xfrm>
                  <a:off x="6942140" y="4711960"/>
                  <a:ext cx="6037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29E365A2-ACEB-D80B-D14E-2AE5AED56EC0}"/>
                    </a:ext>
                  </a:extLst>
                </p14:cNvPr>
                <p14:cNvContentPartPr/>
                <p14:nvPr/>
              </p14:nvContentPartPr>
              <p14:xfrm>
                <a:off x="7594380" y="4698820"/>
                <a:ext cx="360" cy="360"/>
              </p14:xfrm>
            </p:contentPart>
          </mc:Choice>
          <mc:Fallback xmlns="">
            <p:pic>
              <p:nvPicPr>
                <p:cNvPr id="23" name="Ink 22">
                  <a:extLst>
                    <a:ext uri="{FF2B5EF4-FFF2-40B4-BE49-F238E27FC236}">
                      <a16:creationId xmlns:a16="http://schemas.microsoft.com/office/drawing/2014/main" id="{29E365A2-ACEB-D80B-D14E-2AE5AED56EC0}"/>
                    </a:ext>
                  </a:extLst>
                </p:cNvPr>
                <p:cNvPicPr/>
                <p:nvPr/>
              </p:nvPicPr>
              <p:blipFill>
                <a:blip r:embed="rId25"/>
                <a:stretch>
                  <a:fillRect/>
                </a:stretch>
              </p:blipFill>
              <p:spPr>
                <a:xfrm>
                  <a:off x="7531740" y="46358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2E9A0BBA-CFD8-F509-86B1-420A55D8FB44}"/>
                    </a:ext>
                  </a:extLst>
                </p14:cNvPr>
                <p14:cNvContentPartPr/>
                <p14:nvPr/>
              </p14:nvContentPartPr>
              <p14:xfrm>
                <a:off x="6985260" y="4679740"/>
                <a:ext cx="609480" cy="24840"/>
              </p14:xfrm>
            </p:contentPart>
          </mc:Choice>
          <mc:Fallback xmlns="">
            <p:pic>
              <p:nvPicPr>
                <p:cNvPr id="24" name="Ink 23">
                  <a:extLst>
                    <a:ext uri="{FF2B5EF4-FFF2-40B4-BE49-F238E27FC236}">
                      <a16:creationId xmlns:a16="http://schemas.microsoft.com/office/drawing/2014/main" id="{2E9A0BBA-CFD8-F509-86B1-420A55D8FB44}"/>
                    </a:ext>
                  </a:extLst>
                </p:cNvPr>
                <p:cNvPicPr/>
                <p:nvPr/>
              </p:nvPicPr>
              <p:blipFill>
                <a:blip r:embed="rId32"/>
                <a:stretch>
                  <a:fillRect/>
                </a:stretch>
              </p:blipFill>
              <p:spPr>
                <a:xfrm>
                  <a:off x="6922620" y="4616740"/>
                  <a:ext cx="7351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5FAE5EF3-35D1-4666-D10B-C87F420F4826}"/>
                    </a:ext>
                  </a:extLst>
                </p14:cNvPr>
                <p14:cNvContentPartPr/>
                <p14:nvPr/>
              </p14:nvContentPartPr>
              <p14:xfrm>
                <a:off x="5762097" y="4113613"/>
                <a:ext cx="1784160" cy="582120"/>
              </p14:xfrm>
            </p:contentPart>
          </mc:Choice>
          <mc:Fallback xmlns="">
            <p:pic>
              <p:nvPicPr>
                <p:cNvPr id="27" name="Ink 26">
                  <a:extLst>
                    <a:ext uri="{FF2B5EF4-FFF2-40B4-BE49-F238E27FC236}">
                      <a16:creationId xmlns:a16="http://schemas.microsoft.com/office/drawing/2014/main" id="{5FAE5EF3-35D1-4666-D10B-C87F420F4826}"/>
                    </a:ext>
                  </a:extLst>
                </p:cNvPr>
                <p:cNvPicPr/>
                <p:nvPr/>
              </p:nvPicPr>
              <p:blipFill>
                <a:blip r:embed="rId34"/>
                <a:stretch>
                  <a:fillRect/>
                </a:stretch>
              </p:blipFill>
              <p:spPr>
                <a:xfrm>
                  <a:off x="5699457" y="4050973"/>
                  <a:ext cx="1909800" cy="707760"/>
                </a:xfrm>
                <a:prstGeom prst="rect">
                  <a:avLst/>
                </a:prstGeom>
              </p:spPr>
            </p:pic>
          </mc:Fallback>
        </mc:AlternateContent>
      </p:grpSp>
      <p:pic>
        <p:nvPicPr>
          <p:cNvPr id="3" name="Picture 2">
            <a:extLst>
              <a:ext uri="{FF2B5EF4-FFF2-40B4-BE49-F238E27FC236}">
                <a16:creationId xmlns:a16="http://schemas.microsoft.com/office/drawing/2014/main" id="{F4E93A35-5072-112B-1DDF-6E4C3CDCD93A}"/>
              </a:ext>
            </a:extLst>
          </p:cNvPr>
          <p:cNvPicPr/>
          <p:nvPr/>
        </p:nvPicPr>
        <p:blipFill>
          <a:blip r:embed="rId35"/>
          <a:stretch>
            <a:fillRect/>
          </a:stretch>
        </p:blipFill>
        <p:spPr>
          <a:xfrm>
            <a:off x="1852460" y="1541060"/>
            <a:ext cx="5630760" cy="4833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95149" y="404261"/>
            <a:ext cx="4976261" cy="523220"/>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CLASS DIAGRAM</a:t>
            </a:r>
          </a:p>
        </p:txBody>
      </p:sp>
      <p:sp>
        <p:nvSpPr>
          <p:cNvPr id="100" name="Text Box 99"/>
          <p:cNvSpPr txBox="1"/>
          <p:nvPr/>
        </p:nvSpPr>
        <p:spPr>
          <a:xfrm>
            <a:off x="3556000" y="1680845"/>
            <a:ext cx="5080000" cy="368300"/>
          </a:xfrm>
          <a:prstGeom prst="rect">
            <a:avLst/>
          </a:prstGeom>
          <a:noFill/>
          <a:ln w="9525">
            <a:noFill/>
          </a:ln>
        </p:spPr>
        <p:txBody>
          <a:bodyPr>
            <a:spAutoFit/>
          </a:bodyPr>
          <a:lstStyle/>
          <a:p>
            <a:pPr indent="0"/>
            <a:r>
              <a:rPr lang="en-US" b="0">
                <a:latin typeface="Times New Roman" panose="02020603050405020304" pitchFamily="18" charset="0"/>
              </a:rPr>
              <a:t> </a:t>
            </a:r>
          </a:p>
        </p:txBody>
      </p:sp>
      <p:sp>
        <p:nvSpPr>
          <p:cNvPr id="43" name="Freeform 1073742910">
            <a:extLst>
              <a:ext uri="{FF2B5EF4-FFF2-40B4-BE49-F238E27FC236}">
                <a16:creationId xmlns:a16="http://schemas.microsoft.com/office/drawing/2014/main" id="{6B56F53D-ABA1-C306-8F18-3B86D077D6F2}"/>
              </a:ext>
            </a:extLst>
          </p:cNvPr>
          <p:cNvSpPr/>
          <p:nvPr/>
        </p:nvSpPr>
        <p:spPr>
          <a:xfrm>
            <a:off x="2012828" y="3229484"/>
            <a:ext cx="1520948" cy="118278"/>
          </a:xfrm>
          <a:custGeom>
            <a:avLst/>
            <a:gdLst/>
            <a:ahLst/>
            <a:cxnLst/>
            <a:rect l="0" t="0" r="0" b="0"/>
            <a:pathLst>
              <a:path w="2075" h="570">
                <a:moveTo>
                  <a:pt x="1732" y="0"/>
                </a:moveTo>
                <a:lnTo>
                  <a:pt x="342" y="0"/>
                </a:lnTo>
                <a:lnTo>
                  <a:pt x="263" y="8"/>
                </a:lnTo>
                <a:lnTo>
                  <a:pt x="190" y="30"/>
                </a:lnTo>
                <a:lnTo>
                  <a:pt x="127" y="65"/>
                </a:lnTo>
                <a:lnTo>
                  <a:pt x="74" y="110"/>
                </a:lnTo>
                <a:lnTo>
                  <a:pt x="35" y="163"/>
                </a:lnTo>
                <a:lnTo>
                  <a:pt x="9" y="222"/>
                </a:lnTo>
                <a:lnTo>
                  <a:pt x="0" y="285"/>
                </a:lnTo>
                <a:lnTo>
                  <a:pt x="9" y="348"/>
                </a:lnTo>
                <a:lnTo>
                  <a:pt x="35" y="407"/>
                </a:lnTo>
                <a:lnTo>
                  <a:pt x="74" y="460"/>
                </a:lnTo>
                <a:lnTo>
                  <a:pt x="127" y="505"/>
                </a:lnTo>
                <a:lnTo>
                  <a:pt x="190" y="540"/>
                </a:lnTo>
                <a:lnTo>
                  <a:pt x="263" y="562"/>
                </a:lnTo>
                <a:lnTo>
                  <a:pt x="342" y="570"/>
                </a:lnTo>
                <a:lnTo>
                  <a:pt x="1732" y="570"/>
                </a:lnTo>
                <a:lnTo>
                  <a:pt x="1812" y="562"/>
                </a:lnTo>
                <a:lnTo>
                  <a:pt x="1885" y="540"/>
                </a:lnTo>
                <a:lnTo>
                  <a:pt x="1948" y="505"/>
                </a:lnTo>
                <a:lnTo>
                  <a:pt x="2001" y="460"/>
                </a:lnTo>
                <a:lnTo>
                  <a:pt x="2041" y="407"/>
                </a:lnTo>
                <a:lnTo>
                  <a:pt x="2066" y="348"/>
                </a:lnTo>
                <a:lnTo>
                  <a:pt x="2075" y="285"/>
                </a:lnTo>
                <a:lnTo>
                  <a:pt x="2066" y="222"/>
                </a:lnTo>
                <a:lnTo>
                  <a:pt x="2041" y="163"/>
                </a:lnTo>
                <a:lnTo>
                  <a:pt x="2001" y="110"/>
                </a:lnTo>
                <a:lnTo>
                  <a:pt x="1948" y="65"/>
                </a:lnTo>
                <a:lnTo>
                  <a:pt x="1885" y="30"/>
                </a:lnTo>
                <a:lnTo>
                  <a:pt x="1812" y="8"/>
                </a:lnTo>
                <a:lnTo>
                  <a:pt x="1732" y="0"/>
                </a:lnTo>
                <a:close/>
              </a:path>
            </a:pathLst>
          </a:custGeom>
          <a:solidFill>
            <a:srgbClr val="FFFFB8"/>
          </a:solidFill>
          <a:ln w="9525">
            <a:noFill/>
          </a:ln>
        </p:spPr>
        <p:txBody>
          <a:bodyPr/>
          <a:lstStyle/>
          <a:p>
            <a:endParaRPr lang="en-US" dirty="0"/>
          </a:p>
        </p:txBody>
      </p:sp>
      <p:sp>
        <p:nvSpPr>
          <p:cNvPr id="46" name="Freeform 1073742910">
            <a:extLst>
              <a:ext uri="{FF2B5EF4-FFF2-40B4-BE49-F238E27FC236}">
                <a16:creationId xmlns:a16="http://schemas.microsoft.com/office/drawing/2014/main" id="{ADB567D3-8BFC-4AC8-3EAD-B4ACBA7454D4}"/>
              </a:ext>
            </a:extLst>
          </p:cNvPr>
          <p:cNvSpPr/>
          <p:nvPr/>
        </p:nvSpPr>
        <p:spPr>
          <a:xfrm>
            <a:off x="2051685" y="2599442"/>
            <a:ext cx="1520948" cy="77505"/>
          </a:xfrm>
          <a:custGeom>
            <a:avLst/>
            <a:gdLst/>
            <a:ahLst/>
            <a:cxnLst/>
            <a:rect l="0" t="0" r="0" b="0"/>
            <a:pathLst>
              <a:path w="2075" h="570">
                <a:moveTo>
                  <a:pt x="1732" y="0"/>
                </a:moveTo>
                <a:lnTo>
                  <a:pt x="342" y="0"/>
                </a:lnTo>
                <a:lnTo>
                  <a:pt x="263" y="8"/>
                </a:lnTo>
                <a:lnTo>
                  <a:pt x="190" y="30"/>
                </a:lnTo>
                <a:lnTo>
                  <a:pt x="127" y="65"/>
                </a:lnTo>
                <a:lnTo>
                  <a:pt x="74" y="110"/>
                </a:lnTo>
                <a:lnTo>
                  <a:pt x="35" y="163"/>
                </a:lnTo>
                <a:lnTo>
                  <a:pt x="9" y="222"/>
                </a:lnTo>
                <a:lnTo>
                  <a:pt x="0" y="285"/>
                </a:lnTo>
                <a:lnTo>
                  <a:pt x="9" y="348"/>
                </a:lnTo>
                <a:lnTo>
                  <a:pt x="35" y="407"/>
                </a:lnTo>
                <a:lnTo>
                  <a:pt x="74" y="460"/>
                </a:lnTo>
                <a:lnTo>
                  <a:pt x="127" y="505"/>
                </a:lnTo>
                <a:lnTo>
                  <a:pt x="190" y="540"/>
                </a:lnTo>
                <a:lnTo>
                  <a:pt x="263" y="562"/>
                </a:lnTo>
                <a:lnTo>
                  <a:pt x="342" y="570"/>
                </a:lnTo>
                <a:lnTo>
                  <a:pt x="1732" y="570"/>
                </a:lnTo>
                <a:lnTo>
                  <a:pt x="1812" y="562"/>
                </a:lnTo>
                <a:lnTo>
                  <a:pt x="1885" y="540"/>
                </a:lnTo>
                <a:lnTo>
                  <a:pt x="1948" y="505"/>
                </a:lnTo>
                <a:lnTo>
                  <a:pt x="2001" y="460"/>
                </a:lnTo>
                <a:lnTo>
                  <a:pt x="2041" y="407"/>
                </a:lnTo>
                <a:lnTo>
                  <a:pt x="2066" y="348"/>
                </a:lnTo>
                <a:lnTo>
                  <a:pt x="2075" y="285"/>
                </a:lnTo>
                <a:lnTo>
                  <a:pt x="2066" y="222"/>
                </a:lnTo>
                <a:lnTo>
                  <a:pt x="2041" y="163"/>
                </a:lnTo>
                <a:lnTo>
                  <a:pt x="2001" y="110"/>
                </a:lnTo>
                <a:lnTo>
                  <a:pt x="1948" y="65"/>
                </a:lnTo>
                <a:lnTo>
                  <a:pt x="1885" y="30"/>
                </a:lnTo>
                <a:lnTo>
                  <a:pt x="1812" y="8"/>
                </a:lnTo>
                <a:lnTo>
                  <a:pt x="1732" y="0"/>
                </a:lnTo>
                <a:close/>
              </a:path>
            </a:pathLst>
          </a:custGeom>
          <a:solidFill>
            <a:srgbClr val="FFFFB8"/>
          </a:solidFill>
          <a:ln w="9525">
            <a:noFill/>
          </a:ln>
        </p:spPr>
        <p:txBody>
          <a:bodyPr/>
          <a:lstStyle/>
          <a:p>
            <a:endParaRPr lang="en-US" dirty="0"/>
          </a:p>
        </p:txBody>
      </p:sp>
      <p:pic>
        <p:nvPicPr>
          <p:cNvPr id="3" name="Picture 2">
            <a:extLst>
              <a:ext uri="{FF2B5EF4-FFF2-40B4-BE49-F238E27FC236}">
                <a16:creationId xmlns:a16="http://schemas.microsoft.com/office/drawing/2014/main" id="{6D600DA6-1E30-D426-FBF0-4D41DF923C85}"/>
              </a:ext>
            </a:extLst>
          </p:cNvPr>
          <p:cNvPicPr/>
          <p:nvPr/>
        </p:nvPicPr>
        <p:blipFill>
          <a:blip r:embed="rId2"/>
          <a:stretch>
            <a:fillRect/>
          </a:stretch>
        </p:blipFill>
        <p:spPr>
          <a:xfrm>
            <a:off x="1563370" y="1265279"/>
            <a:ext cx="6635750" cy="46681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271" y="462013"/>
            <a:ext cx="8422105"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SEQUENCE DIAGRAM</a:t>
            </a:r>
          </a:p>
        </p:txBody>
      </p:sp>
      <p:graphicFrame>
        <p:nvGraphicFramePr>
          <p:cNvPr id="9" name="Table 8"/>
          <p:cNvGraphicFramePr/>
          <p:nvPr/>
        </p:nvGraphicFramePr>
        <p:xfrm>
          <a:off x="4614545" y="2725420"/>
          <a:ext cx="1689735" cy="731520"/>
        </p:xfrm>
        <a:graphic>
          <a:graphicData uri="http://schemas.openxmlformats.org/drawingml/2006/table">
            <a:tbl>
              <a:tblPr/>
              <a:tblGrid>
                <a:gridCol w="148145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0">
                <a:tc>
                  <a:txBody>
                    <a:bodyPr/>
                    <a:lstStyle/>
                    <a:p>
                      <a:pPr indent="0">
                        <a:buNone/>
                      </a:pPr>
                      <a:endParaRPr lang="en-US" b="0"/>
                    </a:p>
                  </a:txBody>
                  <a:tcPr>
                    <a:lnL>
                      <a:noFill/>
                    </a:lnL>
                    <a:lnR>
                      <a:noFill/>
                    </a:lnR>
                    <a:lnT cap="flat">
                      <a:noFill/>
                    </a:lnT>
                    <a:lnB cap="flat">
                      <a:noFill/>
                    </a:lnB>
                    <a:lnTlToBr>
                      <a:noFill/>
                    </a:lnTlToBr>
                    <a:lnBlToTr>
                      <a:noFill/>
                    </a:lnBlToTr>
                    <a:noFill/>
                  </a:tcPr>
                </a:tc>
                <a:tc>
                  <a:txBody>
                    <a:bodyPr/>
                    <a:lstStyle/>
                    <a:p>
                      <a:pPr>
                        <a:buNone/>
                      </a:pPr>
                      <a:endParaRPr lang="en-US"/>
                    </a:p>
                  </a:txBody>
                  <a:tcPr>
                    <a:lnL>
                      <a:noFill/>
                    </a:lnL>
                    <a:lnR>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indent="0">
                        <a:buNone/>
                      </a:pPr>
                      <a:endParaRPr lang="en-US"/>
                    </a:p>
                  </a:txBody>
                  <a:tcPr>
                    <a:lnL>
                      <a:noFill/>
                    </a:lnL>
                    <a:lnR>
                      <a:noFill/>
                    </a:lnR>
                    <a:lnT cap="flat">
                      <a:noFill/>
                    </a:lnT>
                    <a:lnB cap="flat">
                      <a:noFill/>
                    </a:lnB>
                    <a:lnTlToBr>
                      <a:noFill/>
                    </a:lnTlToBr>
                    <a:lnBlToTr>
                      <a:noFill/>
                    </a:lnBlToTr>
                    <a:noFill/>
                  </a:tcPr>
                </a:tc>
                <a:tc>
                  <a:txBody>
                    <a:bodyPr/>
                    <a:lstStyle/>
                    <a:p>
                      <a:pPr indent="0">
                        <a:buNone/>
                      </a:pPr>
                      <a:endParaRPr lang="en-US"/>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Text Box 10"/>
          <p:cNvSpPr txBox="1"/>
          <p:nvPr/>
        </p:nvSpPr>
        <p:spPr>
          <a:xfrm>
            <a:off x="3895090" y="4244975"/>
            <a:ext cx="7484110" cy="1800860"/>
          </a:xfrm>
          <a:prstGeom prst="rect">
            <a:avLst/>
          </a:prstGeom>
          <a:noFill/>
          <a:ln w="9525">
            <a:noFill/>
          </a:ln>
        </p:spPr>
        <p:txBody>
          <a:bodyPr>
            <a:noAutofit/>
          </a:bodyPr>
          <a:lstStyle/>
          <a:p>
            <a:pPr indent="0"/>
            <a:r>
              <a:rPr lang="en-US" b="0">
                <a:latin typeface="Times New Roman" panose="02020603050405020304" pitchFamily="18" charset="0"/>
              </a:rPr>
              <a:t> </a:t>
            </a:r>
            <a:endParaRPr lang="en-US" sz="2000" b="0">
              <a:latin typeface="Times New Roman" panose="02020603050405020304" pitchFamily="18" charset="0"/>
            </a:endParaRPr>
          </a:p>
          <a:p>
            <a:pPr indent="0"/>
            <a:r>
              <a:rPr lang="en-US" sz="2000" b="0">
                <a:latin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4C326E-767D-BEA2-9198-D71751C4459A}"/>
                  </a:ext>
                </a:extLst>
              </p14:cNvPr>
              <p14:cNvContentPartPr/>
              <p14:nvPr/>
            </p14:nvContentPartPr>
            <p14:xfrm>
              <a:off x="4691140" y="3670300"/>
              <a:ext cx="752400" cy="20880"/>
            </p14:xfrm>
          </p:contentPart>
        </mc:Choice>
        <mc:Fallback xmlns="">
          <p:pic>
            <p:nvPicPr>
              <p:cNvPr id="4" name="Ink 3">
                <a:extLst>
                  <a:ext uri="{FF2B5EF4-FFF2-40B4-BE49-F238E27FC236}">
                    <a16:creationId xmlns:a16="http://schemas.microsoft.com/office/drawing/2014/main" id="{264C326E-767D-BEA2-9198-D71751C4459A}"/>
                  </a:ext>
                </a:extLst>
              </p:cNvPr>
              <p:cNvPicPr/>
              <p:nvPr/>
            </p:nvPicPr>
            <p:blipFill>
              <a:blip r:embed="rId4"/>
              <a:stretch>
                <a:fillRect/>
              </a:stretch>
            </p:blipFill>
            <p:spPr>
              <a:xfrm>
                <a:off x="4628500" y="3607300"/>
                <a:ext cx="8780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E42F8AC-36DE-627B-FD30-D7D4513EF879}"/>
                  </a:ext>
                </a:extLst>
              </p14:cNvPr>
              <p14:cNvContentPartPr/>
              <p14:nvPr/>
            </p14:nvContentPartPr>
            <p14:xfrm>
              <a:off x="4385102" y="4089234"/>
              <a:ext cx="45720" cy="360"/>
            </p14:xfrm>
          </p:contentPart>
        </mc:Choice>
        <mc:Fallback xmlns="">
          <p:pic>
            <p:nvPicPr>
              <p:cNvPr id="6" name="Ink 5">
                <a:extLst>
                  <a:ext uri="{FF2B5EF4-FFF2-40B4-BE49-F238E27FC236}">
                    <a16:creationId xmlns:a16="http://schemas.microsoft.com/office/drawing/2014/main" id="{FE42F8AC-36DE-627B-FD30-D7D4513EF879}"/>
                  </a:ext>
                </a:extLst>
              </p:cNvPr>
              <p:cNvPicPr/>
              <p:nvPr/>
            </p:nvPicPr>
            <p:blipFill>
              <a:blip r:embed="rId6"/>
              <a:stretch>
                <a:fillRect/>
              </a:stretch>
            </p:blipFill>
            <p:spPr>
              <a:xfrm>
                <a:off x="4380782" y="4084914"/>
                <a:ext cx="54360" cy="9000"/>
              </a:xfrm>
              <a:prstGeom prst="rect">
                <a:avLst/>
              </a:prstGeom>
            </p:spPr>
          </p:pic>
        </mc:Fallback>
      </mc:AlternateContent>
      <p:pic>
        <p:nvPicPr>
          <p:cNvPr id="3" name="Picture 2">
            <a:extLst>
              <a:ext uri="{FF2B5EF4-FFF2-40B4-BE49-F238E27FC236}">
                <a16:creationId xmlns:a16="http://schemas.microsoft.com/office/drawing/2014/main" id="{E4F96D3D-E33D-AA74-701C-2F2325FBD7D7}"/>
              </a:ext>
            </a:extLst>
          </p:cNvPr>
          <p:cNvPicPr/>
          <p:nvPr/>
        </p:nvPicPr>
        <p:blipFill>
          <a:blip r:embed="rId7"/>
          <a:stretch>
            <a:fillRect/>
          </a:stretch>
        </p:blipFill>
        <p:spPr>
          <a:xfrm>
            <a:off x="1024047" y="1320800"/>
            <a:ext cx="7484109" cy="44070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flipH="1">
            <a:off x="714274" y="394635"/>
            <a:ext cx="4776538"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ACTIVITY DIAGRAM</a:t>
            </a:r>
          </a:p>
        </p:txBody>
      </p:sp>
      <p:pic>
        <p:nvPicPr>
          <p:cNvPr id="3" name="Picture 2">
            <a:extLst>
              <a:ext uri="{FF2B5EF4-FFF2-40B4-BE49-F238E27FC236}">
                <a16:creationId xmlns:a16="http://schemas.microsoft.com/office/drawing/2014/main" id="{7E6785E8-80EA-4886-A1EA-57EDBCC45394}"/>
              </a:ext>
            </a:extLst>
          </p:cNvPr>
          <p:cNvPicPr/>
          <p:nvPr/>
        </p:nvPicPr>
        <p:blipFill>
          <a:blip r:embed="rId2"/>
          <a:stretch>
            <a:fillRect/>
          </a:stretch>
        </p:blipFill>
        <p:spPr>
          <a:xfrm>
            <a:off x="2175827" y="1087120"/>
            <a:ext cx="6063933" cy="5090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031FD2-C8B9-1D60-88CE-5BE2D1D02176}"/>
              </a:ext>
            </a:extLst>
          </p:cNvPr>
          <p:cNvSpPr txBox="1"/>
          <p:nvPr/>
        </p:nvSpPr>
        <p:spPr>
          <a:xfrm>
            <a:off x="398780" y="247134"/>
            <a:ext cx="610108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a:t>
            </a:r>
            <a:r>
              <a:rPr lang="en-IN" sz="2800" b="1" dirty="0">
                <a:latin typeface="Times New Roman" panose="02020603050405020304" pitchFamily="18" charset="0"/>
                <a:cs typeface="Times New Roman" panose="02020603050405020304" pitchFamily="18" charset="0"/>
              </a:rPr>
              <a:t>AMPLE CODE</a:t>
            </a:r>
          </a:p>
        </p:txBody>
      </p:sp>
      <p:sp>
        <p:nvSpPr>
          <p:cNvPr id="6" name="TextBox 5">
            <a:extLst>
              <a:ext uri="{FF2B5EF4-FFF2-40B4-BE49-F238E27FC236}">
                <a16:creationId xmlns:a16="http://schemas.microsoft.com/office/drawing/2014/main" id="{668772DB-5D4D-DA67-D45B-F247CAFAC79C}"/>
              </a:ext>
            </a:extLst>
          </p:cNvPr>
          <p:cNvSpPr txBox="1"/>
          <p:nvPr/>
        </p:nvSpPr>
        <p:spPr>
          <a:xfrm>
            <a:off x="398780" y="770354"/>
            <a:ext cx="6101080" cy="5909310"/>
          </a:xfrm>
          <a:prstGeom prst="rect">
            <a:avLst/>
          </a:prstGeom>
          <a:noFill/>
        </p:spPr>
        <p:txBody>
          <a:bodyPr wrap="square">
            <a:spAutoFit/>
          </a:bodyPr>
          <a:lstStyle/>
          <a:p>
            <a:r>
              <a:rPr lang="en-IN" dirty="0"/>
              <a:t>rom </a:t>
            </a:r>
            <a:r>
              <a:rPr lang="en-IN" dirty="0" err="1"/>
              <a:t>django.db.models</a:t>
            </a:r>
            <a:r>
              <a:rPr lang="en-IN" dirty="0"/>
              <a:t> import  Count, </a:t>
            </a:r>
            <a:r>
              <a:rPr lang="en-IN" dirty="0" err="1"/>
              <a:t>Avg</a:t>
            </a:r>
            <a:endParaRPr lang="en-IN" dirty="0"/>
          </a:p>
          <a:p>
            <a:r>
              <a:rPr lang="en-IN" dirty="0"/>
              <a:t>from </a:t>
            </a:r>
            <a:r>
              <a:rPr lang="en-IN" dirty="0" err="1"/>
              <a:t>django.shortcuts</a:t>
            </a:r>
            <a:r>
              <a:rPr lang="en-IN" dirty="0"/>
              <a:t> import render, redirect</a:t>
            </a:r>
          </a:p>
          <a:p>
            <a:r>
              <a:rPr lang="en-IN" dirty="0"/>
              <a:t>from </a:t>
            </a:r>
            <a:r>
              <a:rPr lang="en-IN" dirty="0" err="1"/>
              <a:t>django.db.models</a:t>
            </a:r>
            <a:r>
              <a:rPr lang="en-IN" dirty="0"/>
              <a:t> import Count</a:t>
            </a:r>
          </a:p>
          <a:p>
            <a:r>
              <a:rPr lang="en-IN" dirty="0"/>
              <a:t>from </a:t>
            </a:r>
            <a:r>
              <a:rPr lang="en-IN" dirty="0" err="1"/>
              <a:t>django.db.models</a:t>
            </a:r>
            <a:r>
              <a:rPr lang="en-IN" dirty="0"/>
              <a:t> import Q</a:t>
            </a:r>
          </a:p>
          <a:p>
            <a:r>
              <a:rPr lang="en-IN" dirty="0"/>
              <a:t>import datetime</a:t>
            </a:r>
          </a:p>
          <a:p>
            <a:r>
              <a:rPr lang="en-IN" dirty="0"/>
              <a:t>import </a:t>
            </a:r>
            <a:r>
              <a:rPr lang="en-IN" dirty="0" err="1"/>
              <a:t>xlwt</a:t>
            </a:r>
            <a:endParaRPr lang="en-IN" dirty="0"/>
          </a:p>
          <a:p>
            <a:r>
              <a:rPr lang="en-IN" dirty="0"/>
              <a:t>from </a:t>
            </a:r>
            <a:r>
              <a:rPr lang="en-IN" dirty="0" err="1"/>
              <a:t>django.http</a:t>
            </a:r>
            <a:r>
              <a:rPr lang="en-IN" dirty="0"/>
              <a:t> import </a:t>
            </a:r>
            <a:r>
              <a:rPr lang="en-IN" dirty="0" err="1"/>
              <a:t>HttpResponse</a:t>
            </a:r>
            <a:endParaRPr lang="en-IN" dirty="0"/>
          </a:p>
          <a:p>
            <a:endParaRPr lang="en-IN" dirty="0"/>
          </a:p>
          <a:p>
            <a:endParaRPr lang="en-IN" dirty="0"/>
          </a:p>
          <a:p>
            <a:r>
              <a:rPr lang="en-IN" dirty="0"/>
              <a:t>import pandas as pd</a:t>
            </a:r>
          </a:p>
          <a:p>
            <a:r>
              <a:rPr lang="en-IN" dirty="0"/>
              <a:t>from </a:t>
            </a:r>
            <a:r>
              <a:rPr lang="en-IN" dirty="0" err="1"/>
              <a:t>sklearn.feature_extraction.text</a:t>
            </a:r>
            <a:r>
              <a:rPr lang="en-IN" dirty="0"/>
              <a:t> import </a:t>
            </a:r>
            <a:r>
              <a:rPr lang="en-IN" dirty="0" err="1"/>
              <a:t>CountVectorizer</a:t>
            </a:r>
            <a:endParaRPr lang="en-IN" dirty="0"/>
          </a:p>
          <a:p>
            <a:r>
              <a:rPr lang="en-IN" dirty="0"/>
              <a:t>from </a:t>
            </a:r>
            <a:r>
              <a:rPr lang="en-IN" dirty="0" err="1"/>
              <a:t>sklearn.metrics</a:t>
            </a:r>
            <a:r>
              <a:rPr lang="en-IN" dirty="0"/>
              <a:t> import </a:t>
            </a:r>
            <a:r>
              <a:rPr lang="en-IN" dirty="0" err="1"/>
              <a:t>accuracy_score</a:t>
            </a:r>
            <a:r>
              <a:rPr lang="en-IN" dirty="0"/>
              <a:t>, </a:t>
            </a:r>
            <a:r>
              <a:rPr lang="en-IN" dirty="0" err="1"/>
              <a:t>confusion_matrix</a:t>
            </a:r>
            <a:r>
              <a:rPr lang="en-IN" dirty="0"/>
              <a:t>, </a:t>
            </a:r>
            <a:r>
              <a:rPr lang="en-IN" dirty="0" err="1"/>
              <a:t>classification_report</a:t>
            </a:r>
            <a:endParaRPr lang="en-IN" dirty="0"/>
          </a:p>
          <a:p>
            <a:r>
              <a:rPr lang="en-IN" dirty="0"/>
              <a:t>from </a:t>
            </a:r>
            <a:r>
              <a:rPr lang="en-IN" dirty="0" err="1"/>
              <a:t>sklearn.metrics</a:t>
            </a:r>
            <a:r>
              <a:rPr lang="en-IN" dirty="0"/>
              <a:t> import </a:t>
            </a:r>
            <a:r>
              <a:rPr lang="en-IN" dirty="0" err="1"/>
              <a:t>accuracy_score</a:t>
            </a:r>
            <a:endParaRPr lang="en-IN" dirty="0"/>
          </a:p>
          <a:p>
            <a:r>
              <a:rPr lang="en-IN" dirty="0"/>
              <a:t>from </a:t>
            </a:r>
            <a:r>
              <a:rPr lang="en-IN" dirty="0" err="1"/>
              <a:t>sklearn.tree</a:t>
            </a:r>
            <a:r>
              <a:rPr lang="en-IN" dirty="0"/>
              <a:t> import </a:t>
            </a:r>
            <a:r>
              <a:rPr lang="en-IN" dirty="0" err="1"/>
              <a:t>DecisionTreeClassifier</a:t>
            </a:r>
            <a:endParaRPr lang="en-IN" dirty="0"/>
          </a:p>
          <a:p>
            <a:endParaRPr lang="en-IN" dirty="0"/>
          </a:p>
          <a:p>
            <a:r>
              <a:rPr lang="en-IN" dirty="0"/>
              <a:t># Create your views here.</a:t>
            </a:r>
          </a:p>
          <a:p>
            <a:r>
              <a:rPr lang="en-IN" dirty="0"/>
              <a:t>from </a:t>
            </a:r>
            <a:r>
              <a:rPr lang="en-IN" dirty="0" err="1"/>
              <a:t>Remote_User.models</a:t>
            </a:r>
            <a:r>
              <a:rPr lang="en-IN" dirty="0"/>
              <a:t> import ClientRegister_Model,cc_fraud_detection_type,detection_ratio,detection_accuracy</a:t>
            </a:r>
          </a:p>
        </p:txBody>
      </p:sp>
    </p:spTree>
    <p:extLst>
      <p:ext uri="{BB962C8B-B14F-4D97-AF65-F5344CB8AC3E}">
        <p14:creationId xmlns:p14="http://schemas.microsoft.com/office/powerpoint/2010/main" val="356879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EFAEE-9A4C-4D16-7A8C-BFF4050AD41D}"/>
              </a:ext>
            </a:extLst>
          </p:cNvPr>
          <p:cNvSpPr txBox="1"/>
          <p:nvPr/>
        </p:nvSpPr>
        <p:spPr>
          <a:xfrm>
            <a:off x="436880" y="211246"/>
            <a:ext cx="7790180" cy="6740307"/>
          </a:xfrm>
          <a:prstGeom prst="rect">
            <a:avLst/>
          </a:prstGeom>
          <a:noFill/>
        </p:spPr>
        <p:txBody>
          <a:bodyPr wrap="square">
            <a:spAutoFit/>
          </a:bodyPr>
          <a:lstStyle/>
          <a:p>
            <a:r>
              <a:rPr lang="en-IN" dirty="0"/>
              <a:t>def </a:t>
            </a:r>
            <a:r>
              <a:rPr lang="en-IN" dirty="0" err="1"/>
              <a:t>serviceproviderlogin</a:t>
            </a:r>
            <a:r>
              <a:rPr lang="en-IN" dirty="0"/>
              <a:t>(request):</a:t>
            </a:r>
          </a:p>
          <a:p>
            <a:r>
              <a:rPr lang="en-IN" dirty="0"/>
              <a:t>    if </a:t>
            </a:r>
            <a:r>
              <a:rPr lang="en-IN" dirty="0" err="1"/>
              <a:t>request.method</a:t>
            </a:r>
            <a:r>
              <a:rPr lang="en-IN" dirty="0"/>
              <a:t>  == "POST":</a:t>
            </a:r>
          </a:p>
          <a:p>
            <a:r>
              <a:rPr lang="en-IN" dirty="0"/>
              <a:t>        admin = </a:t>
            </a:r>
            <a:r>
              <a:rPr lang="en-IN" dirty="0" err="1"/>
              <a:t>request.POST.get</a:t>
            </a:r>
            <a:r>
              <a:rPr lang="en-IN" dirty="0"/>
              <a:t>('username')</a:t>
            </a:r>
          </a:p>
          <a:p>
            <a:r>
              <a:rPr lang="en-IN" dirty="0"/>
              <a:t>        password = </a:t>
            </a:r>
            <a:r>
              <a:rPr lang="en-IN" dirty="0" err="1"/>
              <a:t>request.POST.get</a:t>
            </a:r>
            <a:r>
              <a:rPr lang="en-IN" dirty="0"/>
              <a:t>('password')</a:t>
            </a:r>
          </a:p>
          <a:p>
            <a:r>
              <a:rPr lang="en-IN" dirty="0"/>
              <a:t>        if admin == "Admin" and password =="Admin":</a:t>
            </a:r>
          </a:p>
          <a:p>
            <a:r>
              <a:rPr lang="en-IN" dirty="0"/>
              <a:t>            </a:t>
            </a:r>
            <a:r>
              <a:rPr lang="en-IN" dirty="0" err="1"/>
              <a:t>detection_accuracy.objects.all</a:t>
            </a:r>
            <a:r>
              <a:rPr lang="en-IN" dirty="0"/>
              <a:t>().delete()</a:t>
            </a:r>
          </a:p>
          <a:p>
            <a:r>
              <a:rPr lang="en-IN" dirty="0"/>
              <a:t>            return redirect('</a:t>
            </a:r>
            <a:r>
              <a:rPr lang="en-IN" dirty="0" err="1"/>
              <a:t>View_Remote_Users</a:t>
            </a:r>
            <a:r>
              <a:rPr lang="en-IN" dirty="0"/>
              <a:t>')</a:t>
            </a:r>
          </a:p>
          <a:p>
            <a:endParaRPr lang="en-IN" dirty="0"/>
          </a:p>
          <a:p>
            <a:r>
              <a:rPr lang="en-IN" dirty="0"/>
              <a:t>    return render(request,'</a:t>
            </a:r>
            <a:r>
              <a:rPr lang="en-IN" dirty="0" err="1"/>
              <a:t>SProvider</a:t>
            </a:r>
            <a:r>
              <a:rPr lang="en-IN" dirty="0"/>
              <a:t>/serviceproviderlogin.html')</a:t>
            </a:r>
          </a:p>
          <a:p>
            <a:endParaRPr lang="en-IN" dirty="0"/>
          </a:p>
          <a:p>
            <a:r>
              <a:rPr lang="en-IN" dirty="0"/>
              <a:t>def </a:t>
            </a:r>
            <a:r>
              <a:rPr lang="en-IN" dirty="0" err="1"/>
              <a:t>View_CC_Fraud_Detection_Ratio</a:t>
            </a:r>
            <a:r>
              <a:rPr lang="en-IN" dirty="0"/>
              <a:t>(request):</a:t>
            </a:r>
          </a:p>
          <a:p>
            <a:r>
              <a:rPr lang="en-IN" dirty="0"/>
              <a:t>    </a:t>
            </a:r>
            <a:r>
              <a:rPr lang="en-IN" dirty="0" err="1"/>
              <a:t>detection_ratio.objects.all</a:t>
            </a:r>
            <a:r>
              <a:rPr lang="en-IN" dirty="0"/>
              <a:t>().delete()</a:t>
            </a:r>
          </a:p>
          <a:p>
            <a:r>
              <a:rPr lang="en-IN" dirty="0"/>
              <a:t>    ratio = ""</a:t>
            </a:r>
          </a:p>
          <a:p>
            <a:r>
              <a:rPr lang="en-IN" dirty="0"/>
              <a:t>    </a:t>
            </a:r>
            <a:r>
              <a:rPr lang="en-IN" dirty="0" err="1"/>
              <a:t>kword</a:t>
            </a:r>
            <a:r>
              <a:rPr lang="en-IN" dirty="0"/>
              <a:t> = 'No Credit Card Fraud'</a:t>
            </a:r>
          </a:p>
          <a:p>
            <a:r>
              <a:rPr lang="en-IN" dirty="0"/>
              <a:t>    print(</a:t>
            </a:r>
            <a:r>
              <a:rPr lang="en-IN" dirty="0" err="1"/>
              <a:t>kword</a:t>
            </a:r>
            <a:r>
              <a:rPr lang="en-IN" dirty="0"/>
              <a:t>)</a:t>
            </a:r>
          </a:p>
          <a:p>
            <a:r>
              <a:rPr lang="en-IN" dirty="0"/>
              <a:t>    </a:t>
            </a:r>
            <a:r>
              <a:rPr lang="en-IN" dirty="0" err="1"/>
              <a:t>obj</a:t>
            </a:r>
            <a:r>
              <a:rPr lang="en-IN" dirty="0"/>
              <a:t> = </a:t>
            </a:r>
            <a:r>
              <a:rPr lang="en-IN" dirty="0" err="1"/>
              <a:t>cc_fraud_detection_type.objects.all</a:t>
            </a:r>
            <a:r>
              <a:rPr lang="en-IN" dirty="0"/>
              <a:t>().filter(Q(Prediction=</a:t>
            </a:r>
            <a:r>
              <a:rPr lang="en-IN" dirty="0" err="1"/>
              <a:t>kword</a:t>
            </a:r>
            <a:r>
              <a:rPr lang="en-IN" dirty="0"/>
              <a:t>))</a:t>
            </a:r>
          </a:p>
          <a:p>
            <a:r>
              <a:rPr lang="en-IN" dirty="0"/>
              <a:t>    obj1 = </a:t>
            </a:r>
            <a:r>
              <a:rPr lang="en-IN" dirty="0" err="1"/>
              <a:t>cc_fraud_detection_type.objects.all</a:t>
            </a:r>
            <a:r>
              <a:rPr lang="en-IN" dirty="0"/>
              <a:t>()</a:t>
            </a:r>
          </a:p>
          <a:p>
            <a:r>
              <a:rPr lang="en-IN" dirty="0"/>
              <a:t>    count = </a:t>
            </a:r>
            <a:r>
              <a:rPr lang="en-IN" dirty="0" err="1"/>
              <a:t>obj.count</a:t>
            </a:r>
            <a:r>
              <a:rPr lang="en-IN" dirty="0"/>
              <a:t>();</a:t>
            </a:r>
          </a:p>
          <a:p>
            <a:r>
              <a:rPr lang="en-IN" dirty="0"/>
              <a:t>    count1 = obj1.count();</a:t>
            </a:r>
          </a:p>
          <a:p>
            <a:r>
              <a:rPr lang="en-IN" dirty="0"/>
              <a:t>    ratio = (count / count1) * 100</a:t>
            </a:r>
          </a:p>
          <a:p>
            <a:r>
              <a:rPr lang="en-IN" dirty="0"/>
              <a:t>    if ratio != 0:</a:t>
            </a:r>
          </a:p>
          <a:p>
            <a:r>
              <a:rPr lang="en-IN" dirty="0"/>
              <a:t>        </a:t>
            </a:r>
            <a:r>
              <a:rPr lang="en-IN" dirty="0" err="1"/>
              <a:t>detection_ratio.objects.create</a:t>
            </a:r>
            <a:r>
              <a:rPr lang="en-IN" dirty="0"/>
              <a:t>(names=</a:t>
            </a:r>
            <a:r>
              <a:rPr lang="en-IN" dirty="0" err="1"/>
              <a:t>kword</a:t>
            </a:r>
            <a:r>
              <a:rPr lang="en-IN" dirty="0"/>
              <a:t>, ratio=ratio)</a:t>
            </a:r>
          </a:p>
          <a:p>
            <a:endParaRPr lang="en-IN" dirty="0"/>
          </a:p>
        </p:txBody>
      </p:sp>
    </p:spTree>
    <p:extLst>
      <p:ext uri="{BB962C8B-B14F-4D97-AF65-F5344CB8AC3E}">
        <p14:creationId xmlns:p14="http://schemas.microsoft.com/office/powerpoint/2010/main" val="313252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305FD-EA1B-11F2-40E1-BDD4F8E02551}"/>
              </a:ext>
            </a:extLst>
          </p:cNvPr>
          <p:cNvSpPr txBox="1"/>
          <p:nvPr/>
        </p:nvSpPr>
        <p:spPr>
          <a:xfrm>
            <a:off x="335280" y="335845"/>
            <a:ext cx="7719060" cy="6186309"/>
          </a:xfrm>
          <a:prstGeom prst="rect">
            <a:avLst/>
          </a:prstGeom>
          <a:noFill/>
        </p:spPr>
        <p:txBody>
          <a:bodyPr wrap="square">
            <a:spAutoFit/>
          </a:bodyPr>
          <a:lstStyle/>
          <a:p>
            <a:r>
              <a:rPr lang="en-IN" dirty="0"/>
              <a:t>ratio = ""</a:t>
            </a:r>
          </a:p>
          <a:p>
            <a:r>
              <a:rPr lang="en-IN" dirty="0"/>
              <a:t>    </a:t>
            </a:r>
            <a:r>
              <a:rPr lang="en-IN" dirty="0" err="1"/>
              <a:t>kword</a:t>
            </a:r>
            <a:r>
              <a:rPr lang="en-IN" dirty="0"/>
              <a:t> = 'No Credit Card Fraud'</a:t>
            </a:r>
          </a:p>
          <a:p>
            <a:r>
              <a:rPr lang="en-IN" dirty="0"/>
              <a:t>    print(</a:t>
            </a:r>
            <a:r>
              <a:rPr lang="en-IN" dirty="0" err="1"/>
              <a:t>kword</a:t>
            </a:r>
            <a:r>
              <a:rPr lang="en-IN" dirty="0"/>
              <a:t>)</a:t>
            </a:r>
          </a:p>
          <a:p>
            <a:r>
              <a:rPr lang="en-IN" dirty="0"/>
              <a:t>    </a:t>
            </a:r>
            <a:r>
              <a:rPr lang="en-IN" dirty="0" err="1"/>
              <a:t>obj</a:t>
            </a:r>
            <a:r>
              <a:rPr lang="en-IN" dirty="0"/>
              <a:t> = </a:t>
            </a:r>
            <a:r>
              <a:rPr lang="en-IN" dirty="0" err="1"/>
              <a:t>cc_fraud_detection_type.objects.all</a:t>
            </a:r>
            <a:r>
              <a:rPr lang="en-IN" dirty="0"/>
              <a:t>().filter(Q(Prediction=</a:t>
            </a:r>
            <a:r>
              <a:rPr lang="en-IN" dirty="0" err="1"/>
              <a:t>kword</a:t>
            </a:r>
            <a:r>
              <a:rPr lang="en-IN" dirty="0"/>
              <a:t>))</a:t>
            </a:r>
          </a:p>
          <a:p>
            <a:r>
              <a:rPr lang="en-IN" dirty="0"/>
              <a:t>    obj1 = </a:t>
            </a:r>
            <a:r>
              <a:rPr lang="en-IN" dirty="0" err="1"/>
              <a:t>cc_fraud_detection_type.objects.all</a:t>
            </a:r>
            <a:r>
              <a:rPr lang="en-IN" dirty="0"/>
              <a:t>()</a:t>
            </a:r>
          </a:p>
          <a:p>
            <a:r>
              <a:rPr lang="en-IN" dirty="0"/>
              <a:t>    count = </a:t>
            </a:r>
            <a:r>
              <a:rPr lang="en-IN" dirty="0" err="1"/>
              <a:t>obj.count</a:t>
            </a:r>
            <a:r>
              <a:rPr lang="en-IN" dirty="0"/>
              <a:t>();</a:t>
            </a:r>
          </a:p>
          <a:p>
            <a:r>
              <a:rPr lang="en-IN" dirty="0"/>
              <a:t>    count1 = obj1.count();</a:t>
            </a:r>
          </a:p>
          <a:p>
            <a:r>
              <a:rPr lang="en-IN" dirty="0"/>
              <a:t>    ratio = (count / count1) * 100</a:t>
            </a:r>
          </a:p>
          <a:p>
            <a:r>
              <a:rPr lang="en-IN" dirty="0"/>
              <a:t>    if ratio != 0:</a:t>
            </a:r>
          </a:p>
          <a:p>
            <a:r>
              <a:rPr lang="en-IN" dirty="0"/>
              <a:t>        </a:t>
            </a:r>
            <a:r>
              <a:rPr lang="en-IN" dirty="0" err="1"/>
              <a:t>detection_ratio.objects.create</a:t>
            </a:r>
            <a:r>
              <a:rPr lang="en-IN" dirty="0"/>
              <a:t>(names=</a:t>
            </a:r>
            <a:r>
              <a:rPr lang="en-IN" dirty="0" err="1"/>
              <a:t>kword</a:t>
            </a:r>
            <a:r>
              <a:rPr lang="en-IN" dirty="0"/>
              <a:t>, ratio=ratio)</a:t>
            </a:r>
          </a:p>
          <a:p>
            <a:endParaRPr lang="en-IN" dirty="0"/>
          </a:p>
          <a:p>
            <a:r>
              <a:rPr lang="en-IN" dirty="0"/>
              <a:t>    ratio12 = ""</a:t>
            </a:r>
          </a:p>
          <a:p>
            <a:r>
              <a:rPr lang="en-IN" dirty="0"/>
              <a:t>    kword12 = 'Credit Card Fraud'</a:t>
            </a:r>
          </a:p>
          <a:p>
            <a:r>
              <a:rPr lang="en-IN" dirty="0"/>
              <a:t>    print(kword12)</a:t>
            </a:r>
          </a:p>
          <a:p>
            <a:r>
              <a:rPr lang="en-IN" dirty="0"/>
              <a:t>    obj12 = </a:t>
            </a:r>
            <a:r>
              <a:rPr lang="en-IN" dirty="0" err="1"/>
              <a:t>cc_fraud_detection_type.objects.all</a:t>
            </a:r>
            <a:r>
              <a:rPr lang="en-IN" dirty="0"/>
              <a:t>().filter(Q(Prediction=kword12))</a:t>
            </a:r>
          </a:p>
          <a:p>
            <a:r>
              <a:rPr lang="en-IN" dirty="0"/>
              <a:t>    obj112 = </a:t>
            </a:r>
            <a:r>
              <a:rPr lang="en-IN" dirty="0" err="1"/>
              <a:t>cc_fraud_detection_type.objects.all</a:t>
            </a:r>
            <a:r>
              <a:rPr lang="en-IN" dirty="0"/>
              <a:t>()</a:t>
            </a:r>
          </a:p>
          <a:p>
            <a:r>
              <a:rPr lang="en-IN" dirty="0"/>
              <a:t>    count12 = obj12.count();</a:t>
            </a:r>
          </a:p>
          <a:p>
            <a:r>
              <a:rPr lang="en-IN" dirty="0"/>
              <a:t>    count112 = obj112.count();</a:t>
            </a:r>
          </a:p>
          <a:p>
            <a:r>
              <a:rPr lang="en-IN" dirty="0"/>
              <a:t>    ratio12 = (count12 / count112) * 100</a:t>
            </a:r>
          </a:p>
          <a:p>
            <a:r>
              <a:rPr lang="en-IN" dirty="0"/>
              <a:t>    if ratio12 != 0:</a:t>
            </a:r>
          </a:p>
        </p:txBody>
      </p:sp>
    </p:spTree>
    <p:extLst>
      <p:ext uri="{BB962C8B-B14F-4D97-AF65-F5344CB8AC3E}">
        <p14:creationId xmlns:p14="http://schemas.microsoft.com/office/powerpoint/2010/main" val="27998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A6BE5B-6739-7EB8-408A-165FBB2A5578}"/>
              </a:ext>
            </a:extLst>
          </p:cNvPr>
          <p:cNvSpPr txBox="1"/>
          <p:nvPr/>
        </p:nvSpPr>
        <p:spPr>
          <a:xfrm>
            <a:off x="497840" y="154027"/>
            <a:ext cx="10586720" cy="6463308"/>
          </a:xfrm>
          <a:prstGeom prst="rect">
            <a:avLst/>
          </a:prstGeom>
          <a:noFill/>
        </p:spPr>
        <p:txBody>
          <a:bodyPr wrap="square">
            <a:spAutoFit/>
          </a:bodyPr>
          <a:lstStyle/>
          <a:p>
            <a:r>
              <a:rPr lang="en-IN" dirty="0"/>
              <a:t>def </a:t>
            </a:r>
            <a:r>
              <a:rPr lang="en-IN" dirty="0" err="1"/>
              <a:t>View_Remote_Users</a:t>
            </a:r>
            <a:r>
              <a:rPr lang="en-IN" dirty="0"/>
              <a:t>(request):</a:t>
            </a:r>
          </a:p>
          <a:p>
            <a:r>
              <a:rPr lang="en-IN" dirty="0"/>
              <a:t>    </a:t>
            </a:r>
            <a:r>
              <a:rPr lang="en-IN" dirty="0" err="1"/>
              <a:t>obj</a:t>
            </a:r>
            <a:r>
              <a:rPr lang="en-IN" dirty="0"/>
              <a:t>=</a:t>
            </a:r>
            <a:r>
              <a:rPr lang="en-IN" dirty="0" err="1"/>
              <a:t>ClientRegister_Model.objects.all</a:t>
            </a:r>
            <a:r>
              <a:rPr lang="en-IN" dirty="0"/>
              <a:t>()</a:t>
            </a:r>
          </a:p>
          <a:p>
            <a:r>
              <a:rPr lang="en-IN" dirty="0"/>
              <a:t>    return render(request,'</a:t>
            </a:r>
            <a:r>
              <a:rPr lang="en-IN" dirty="0" err="1"/>
              <a:t>SProvider</a:t>
            </a:r>
            <a:r>
              <a:rPr lang="en-IN" dirty="0"/>
              <a:t>/View_Remote_Users.html',{'objects':</a:t>
            </a:r>
            <a:r>
              <a:rPr lang="en-IN" dirty="0" err="1"/>
              <a:t>obj</a:t>
            </a:r>
            <a:r>
              <a:rPr lang="en-IN" dirty="0"/>
              <a:t>})</a:t>
            </a:r>
          </a:p>
          <a:p>
            <a:endParaRPr lang="en-IN" dirty="0"/>
          </a:p>
          <a:p>
            <a:r>
              <a:rPr lang="en-IN" dirty="0"/>
              <a:t>def charts(</a:t>
            </a:r>
            <a:r>
              <a:rPr lang="en-IN" dirty="0" err="1"/>
              <a:t>request,chart_type</a:t>
            </a:r>
            <a:r>
              <a:rPr lang="en-IN" dirty="0"/>
              <a:t>):</a:t>
            </a:r>
          </a:p>
          <a:p>
            <a:r>
              <a:rPr lang="en-IN" dirty="0"/>
              <a:t>    chart1 = </a:t>
            </a:r>
            <a:r>
              <a:rPr lang="en-IN" dirty="0" err="1"/>
              <a:t>detection_ratio.objects.values</a:t>
            </a:r>
            <a:r>
              <a:rPr lang="en-IN" dirty="0"/>
              <a:t>('names').annotate(</a:t>
            </a:r>
            <a:r>
              <a:rPr lang="en-IN" dirty="0" err="1"/>
              <a:t>dcount</a:t>
            </a:r>
            <a:r>
              <a:rPr lang="en-IN" dirty="0"/>
              <a:t>=</a:t>
            </a:r>
            <a:r>
              <a:rPr lang="en-IN" dirty="0" err="1"/>
              <a:t>Avg</a:t>
            </a:r>
            <a:r>
              <a:rPr lang="en-IN" dirty="0"/>
              <a:t>('ratio'))</a:t>
            </a:r>
          </a:p>
          <a:p>
            <a:r>
              <a:rPr lang="en-IN" dirty="0"/>
              <a:t>    return render(request,"</a:t>
            </a:r>
            <a:r>
              <a:rPr lang="en-IN" dirty="0" err="1"/>
              <a:t>SProvider</a:t>
            </a:r>
            <a:r>
              <a:rPr lang="en-IN" dirty="0"/>
              <a:t>/charts.html", {'form':chart1, 'chart_type':</a:t>
            </a:r>
            <a:r>
              <a:rPr lang="en-IN" dirty="0" err="1"/>
              <a:t>chart_type</a:t>
            </a:r>
            <a:r>
              <a:rPr lang="en-IN" dirty="0"/>
              <a:t>})</a:t>
            </a:r>
          </a:p>
          <a:p>
            <a:endParaRPr lang="en-IN" dirty="0"/>
          </a:p>
          <a:p>
            <a:r>
              <a:rPr lang="en-IN" dirty="0"/>
              <a:t>def charts1(</a:t>
            </a:r>
            <a:r>
              <a:rPr lang="en-IN" dirty="0" err="1"/>
              <a:t>request,chart_type</a:t>
            </a:r>
            <a:r>
              <a:rPr lang="en-IN" dirty="0"/>
              <a:t>):</a:t>
            </a:r>
          </a:p>
          <a:p>
            <a:r>
              <a:rPr lang="en-IN" dirty="0"/>
              <a:t>    chart1 = </a:t>
            </a:r>
            <a:r>
              <a:rPr lang="en-IN" dirty="0" err="1"/>
              <a:t>detection_accuracy.objects.values</a:t>
            </a:r>
            <a:r>
              <a:rPr lang="en-IN" dirty="0"/>
              <a:t>('names').annotate(</a:t>
            </a:r>
            <a:r>
              <a:rPr lang="en-IN" dirty="0" err="1"/>
              <a:t>dcount</a:t>
            </a:r>
            <a:r>
              <a:rPr lang="en-IN" dirty="0"/>
              <a:t>=</a:t>
            </a:r>
            <a:r>
              <a:rPr lang="en-IN" dirty="0" err="1"/>
              <a:t>Avg</a:t>
            </a:r>
            <a:r>
              <a:rPr lang="en-IN" dirty="0"/>
              <a:t>('ratio'))</a:t>
            </a:r>
          </a:p>
          <a:p>
            <a:r>
              <a:rPr lang="en-IN" dirty="0"/>
              <a:t>    return render(request,"</a:t>
            </a:r>
            <a:r>
              <a:rPr lang="en-IN" dirty="0" err="1"/>
              <a:t>SProvider</a:t>
            </a:r>
            <a:r>
              <a:rPr lang="en-IN" dirty="0"/>
              <a:t>/charts1.html", {'form':chart1, 'chart_type':</a:t>
            </a:r>
            <a:r>
              <a:rPr lang="en-IN" dirty="0" err="1"/>
              <a:t>chart_type</a:t>
            </a:r>
            <a:r>
              <a:rPr lang="en-IN" dirty="0"/>
              <a:t>})</a:t>
            </a:r>
          </a:p>
          <a:p>
            <a:endParaRPr lang="en-IN" dirty="0"/>
          </a:p>
          <a:p>
            <a:r>
              <a:rPr lang="en-IN" dirty="0"/>
              <a:t>def </a:t>
            </a:r>
            <a:r>
              <a:rPr lang="en-IN" dirty="0" err="1"/>
              <a:t>View_Prediction_Of_CC_Fraud_Detection</a:t>
            </a:r>
            <a:r>
              <a:rPr lang="en-IN" dirty="0"/>
              <a:t>(request):</a:t>
            </a:r>
          </a:p>
          <a:p>
            <a:r>
              <a:rPr lang="en-IN" dirty="0"/>
              <a:t>    </a:t>
            </a:r>
            <a:r>
              <a:rPr lang="en-IN" dirty="0" err="1"/>
              <a:t>obj</a:t>
            </a:r>
            <a:r>
              <a:rPr lang="en-IN" dirty="0"/>
              <a:t> =</a:t>
            </a:r>
            <a:r>
              <a:rPr lang="en-IN" dirty="0" err="1"/>
              <a:t>cc_fraud_detection_type.objects.all</a:t>
            </a:r>
            <a:r>
              <a:rPr lang="en-IN" dirty="0"/>
              <a:t>()</a:t>
            </a:r>
          </a:p>
          <a:p>
            <a:r>
              <a:rPr lang="en-IN" dirty="0"/>
              <a:t>    return render(request, '</a:t>
            </a:r>
            <a:r>
              <a:rPr lang="en-IN" dirty="0" err="1"/>
              <a:t>SProvider</a:t>
            </a:r>
            <a:r>
              <a:rPr lang="en-IN" dirty="0"/>
              <a:t>/View_Prediction_Of_CC_Fraud_Detection.html', {'</a:t>
            </a:r>
            <a:r>
              <a:rPr lang="en-IN" dirty="0" err="1"/>
              <a:t>list_objects</a:t>
            </a:r>
            <a:r>
              <a:rPr lang="en-IN" dirty="0"/>
              <a:t>': </a:t>
            </a:r>
            <a:r>
              <a:rPr lang="en-IN" dirty="0" err="1"/>
              <a:t>obj</a:t>
            </a:r>
            <a:r>
              <a:rPr lang="en-IN" dirty="0"/>
              <a:t>})</a:t>
            </a:r>
          </a:p>
          <a:p>
            <a:endParaRPr lang="en-IN" dirty="0"/>
          </a:p>
          <a:p>
            <a:r>
              <a:rPr lang="en-IN" dirty="0"/>
              <a:t>def </a:t>
            </a:r>
            <a:r>
              <a:rPr lang="en-IN" dirty="0" err="1"/>
              <a:t>likeschart</a:t>
            </a:r>
            <a:r>
              <a:rPr lang="en-IN" dirty="0"/>
              <a:t>(</a:t>
            </a:r>
            <a:r>
              <a:rPr lang="en-IN" dirty="0" err="1"/>
              <a:t>request,like_chart</a:t>
            </a:r>
            <a:r>
              <a:rPr lang="en-IN" dirty="0"/>
              <a:t>):</a:t>
            </a:r>
          </a:p>
          <a:p>
            <a:r>
              <a:rPr lang="en-IN" dirty="0"/>
              <a:t>    charts =</a:t>
            </a:r>
            <a:r>
              <a:rPr lang="en-IN" dirty="0" err="1"/>
              <a:t>detection_accuracy.objects.values</a:t>
            </a:r>
            <a:r>
              <a:rPr lang="en-IN" dirty="0"/>
              <a:t>('names').annotate(</a:t>
            </a:r>
            <a:r>
              <a:rPr lang="en-IN" dirty="0" err="1"/>
              <a:t>dcount</a:t>
            </a:r>
            <a:r>
              <a:rPr lang="en-IN" dirty="0"/>
              <a:t>=</a:t>
            </a:r>
            <a:r>
              <a:rPr lang="en-IN" dirty="0" err="1"/>
              <a:t>Avg</a:t>
            </a:r>
            <a:r>
              <a:rPr lang="en-IN" dirty="0"/>
              <a:t>('ratio'))</a:t>
            </a:r>
          </a:p>
          <a:p>
            <a:r>
              <a:rPr lang="en-IN" dirty="0"/>
              <a:t>    return render(request,"</a:t>
            </a:r>
            <a:r>
              <a:rPr lang="en-IN" dirty="0" err="1"/>
              <a:t>SProvider</a:t>
            </a:r>
            <a:r>
              <a:rPr lang="en-IN" dirty="0"/>
              <a:t>/likeschart.html", {'</a:t>
            </a:r>
            <a:r>
              <a:rPr lang="en-IN" dirty="0" err="1"/>
              <a:t>form':charts</a:t>
            </a:r>
            <a:r>
              <a:rPr lang="en-IN" dirty="0"/>
              <a:t>, 'like_chart':</a:t>
            </a:r>
            <a:r>
              <a:rPr lang="en-IN" dirty="0" err="1"/>
              <a:t>like_chart</a:t>
            </a:r>
            <a:r>
              <a:rPr lang="en-IN" dirty="0"/>
              <a:t>})</a:t>
            </a:r>
          </a:p>
          <a:p>
            <a:endParaRPr lang="en-IN" dirty="0"/>
          </a:p>
          <a:p>
            <a:endParaRPr lang="en-IN" dirty="0"/>
          </a:p>
          <a:p>
            <a:r>
              <a:rPr lang="en-IN" dirty="0"/>
              <a:t>def </a:t>
            </a:r>
            <a:r>
              <a:rPr lang="en-IN" dirty="0" err="1"/>
              <a:t>Download_Predicted_DataSets</a:t>
            </a:r>
            <a:r>
              <a:rPr lang="en-IN" dirty="0"/>
              <a:t>(request):</a:t>
            </a:r>
          </a:p>
        </p:txBody>
      </p:sp>
    </p:spTree>
    <p:extLst>
      <p:ext uri="{BB962C8B-B14F-4D97-AF65-F5344CB8AC3E}">
        <p14:creationId xmlns:p14="http://schemas.microsoft.com/office/powerpoint/2010/main" val="70991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869" y="121018"/>
            <a:ext cx="6102626" cy="706755"/>
          </a:xfrm>
          <a:prstGeom prst="rect">
            <a:avLst/>
          </a:prstGeom>
          <a:noFill/>
        </p:spPr>
        <p:txBody>
          <a:bodyPr wrap="square">
            <a:spAutoFit/>
          </a:bodyPr>
          <a:lstStyle/>
          <a:p>
            <a:r>
              <a:rPr lang="en-US" sz="1800" b="1" dirty="0">
                <a:solidFill>
                  <a:schemeClr val="bg1"/>
                </a:solidFill>
              </a:rPr>
              <a:t>C</a:t>
            </a:r>
            <a:r>
              <a:rPr lang="en-US" sz="4000" b="1" dirty="0">
                <a:latin typeface="Times New Roman" panose="02020603050405020304" pitchFamily="18" charset="0"/>
                <a:cs typeface="Times New Roman" panose="02020603050405020304" pitchFamily="18" charset="0"/>
              </a:rPr>
              <a:t>CONTENTS</a:t>
            </a:r>
            <a:r>
              <a:rPr lang="en-US" sz="1800" b="1" dirty="0">
                <a:solidFill>
                  <a:schemeClr val="bg1"/>
                </a:solidFill>
              </a:rPr>
              <a:t>:</a:t>
            </a:r>
          </a:p>
        </p:txBody>
      </p:sp>
      <p:sp>
        <p:nvSpPr>
          <p:cNvPr id="5" name="TextBox 4"/>
          <p:cNvSpPr txBox="1"/>
          <p:nvPr/>
        </p:nvSpPr>
        <p:spPr>
          <a:xfrm>
            <a:off x="673769" y="1068972"/>
            <a:ext cx="8912993" cy="535432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 AND THE OVERVIEW OF THE PROJECT (ABSTRACT)</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EXISTING SYSTEM</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DISADVANTAGES OF EXISTING SYSTEM </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PROPOSED SYSTEM </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ADVANTAGES OF PROPOSED SYSTEM</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REQUIREMENTS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NOVELTY OF PROJECT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ARCHITECTURE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UML DIAGRAMS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CONCLUSION</a:t>
            </a:r>
            <a:r>
              <a:rPr lang="en-US" sz="1800" b="1" dirty="0">
                <a:latin typeface="Bahnschrift SemiBold" panose="020B0502040204020203"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70A72-E058-B484-0843-23C890C908CB}"/>
              </a:ext>
            </a:extLst>
          </p:cNvPr>
          <p:cNvSpPr txBox="1"/>
          <p:nvPr/>
        </p:nvSpPr>
        <p:spPr>
          <a:xfrm>
            <a:off x="172720" y="76488"/>
            <a:ext cx="10617200" cy="6463308"/>
          </a:xfrm>
          <a:prstGeom prst="rect">
            <a:avLst/>
          </a:prstGeom>
          <a:noFill/>
        </p:spPr>
        <p:txBody>
          <a:bodyPr wrap="square">
            <a:spAutoFit/>
          </a:bodyPr>
          <a:lstStyle/>
          <a:p>
            <a:r>
              <a:rPr lang="en-IN" dirty="0"/>
              <a:t>from </a:t>
            </a:r>
            <a:r>
              <a:rPr lang="en-IN" dirty="0" err="1"/>
              <a:t>sklearn.ensemble</a:t>
            </a:r>
            <a:r>
              <a:rPr lang="en-IN" dirty="0"/>
              <a:t> import </a:t>
            </a:r>
            <a:r>
              <a:rPr lang="en-IN" dirty="0" err="1"/>
              <a:t>GradientBoostingClassifier</a:t>
            </a:r>
            <a:endParaRPr lang="en-IN" dirty="0"/>
          </a:p>
          <a:p>
            <a:r>
              <a:rPr lang="en-IN" dirty="0"/>
              <a:t>    </a:t>
            </a:r>
            <a:r>
              <a:rPr lang="en-IN" dirty="0" err="1"/>
              <a:t>clf</a:t>
            </a:r>
            <a:r>
              <a:rPr lang="en-IN" dirty="0"/>
              <a:t> = </a:t>
            </a:r>
            <a:r>
              <a:rPr lang="en-IN" dirty="0" err="1"/>
              <a:t>GradientBoostingClassifier</a:t>
            </a:r>
            <a:r>
              <a:rPr lang="en-IN" dirty="0"/>
              <a:t>(</a:t>
            </a:r>
            <a:r>
              <a:rPr lang="en-IN" dirty="0" err="1"/>
              <a:t>n_estimators</a:t>
            </a:r>
            <a:r>
              <a:rPr lang="en-IN" dirty="0"/>
              <a:t>=100, </a:t>
            </a:r>
            <a:r>
              <a:rPr lang="en-IN" dirty="0" err="1"/>
              <a:t>learning_rate</a:t>
            </a:r>
            <a:r>
              <a:rPr lang="en-IN" dirty="0"/>
              <a:t>=1.0, </a:t>
            </a:r>
            <a:r>
              <a:rPr lang="en-IN" dirty="0" err="1"/>
              <a:t>max_depth</a:t>
            </a:r>
            <a:r>
              <a:rPr lang="en-IN" dirty="0"/>
              <a:t>=1, </a:t>
            </a:r>
            <a:r>
              <a:rPr lang="en-IN" dirty="0" err="1"/>
              <a:t>random_state</a:t>
            </a:r>
            <a:r>
              <a:rPr lang="en-IN" dirty="0"/>
              <a:t>=0).fit(</a:t>
            </a:r>
          </a:p>
          <a:p>
            <a:r>
              <a:rPr lang="en-IN" dirty="0"/>
              <a:t>        </a:t>
            </a:r>
            <a:r>
              <a:rPr lang="en-IN" dirty="0" err="1"/>
              <a:t>X_train</a:t>
            </a:r>
            <a:r>
              <a:rPr lang="en-IN" dirty="0"/>
              <a:t>,</a:t>
            </a:r>
          </a:p>
          <a:p>
            <a:r>
              <a:rPr lang="en-IN" dirty="0"/>
              <a:t>        </a:t>
            </a:r>
            <a:r>
              <a:rPr lang="en-IN" dirty="0" err="1"/>
              <a:t>y_train</a:t>
            </a:r>
            <a:r>
              <a:rPr lang="en-IN" dirty="0"/>
              <a:t>)</a:t>
            </a:r>
          </a:p>
          <a:p>
            <a:r>
              <a:rPr lang="en-IN" dirty="0"/>
              <a:t>    </a:t>
            </a:r>
            <a:r>
              <a:rPr lang="en-IN" dirty="0" err="1"/>
              <a:t>clfpredict</a:t>
            </a:r>
            <a:r>
              <a:rPr lang="en-IN" dirty="0"/>
              <a:t> = </a:t>
            </a:r>
            <a:r>
              <a:rPr lang="en-IN" dirty="0" err="1"/>
              <a:t>clf.predict</a:t>
            </a:r>
            <a:r>
              <a:rPr lang="en-IN" dirty="0"/>
              <a:t>(</a:t>
            </a:r>
            <a:r>
              <a:rPr lang="en-IN" dirty="0" err="1"/>
              <a:t>X_test</a:t>
            </a:r>
            <a:r>
              <a:rPr lang="en-IN" dirty="0"/>
              <a:t>)</a:t>
            </a:r>
          </a:p>
          <a:p>
            <a:r>
              <a:rPr lang="en-IN" dirty="0"/>
              <a:t>    print("ACCURACY")</a:t>
            </a:r>
          </a:p>
          <a:p>
            <a:r>
              <a:rPr lang="en-IN" dirty="0"/>
              <a:t>    print(</a:t>
            </a:r>
            <a:r>
              <a:rPr lang="en-IN" dirty="0" err="1"/>
              <a:t>accuracy_score</a:t>
            </a:r>
            <a:r>
              <a:rPr lang="en-IN" dirty="0"/>
              <a:t>(</a:t>
            </a:r>
            <a:r>
              <a:rPr lang="en-IN" dirty="0" err="1"/>
              <a:t>y_test</a:t>
            </a:r>
            <a:r>
              <a:rPr lang="en-IN" dirty="0"/>
              <a:t>, </a:t>
            </a:r>
            <a:r>
              <a:rPr lang="en-IN" dirty="0" err="1"/>
              <a:t>clfpredict</a:t>
            </a:r>
            <a:r>
              <a:rPr lang="en-IN" dirty="0"/>
              <a:t>) * 100)</a:t>
            </a:r>
          </a:p>
          <a:p>
            <a:r>
              <a:rPr lang="en-IN" dirty="0"/>
              <a:t>    print("CLASSIFICATION REPORT")</a:t>
            </a:r>
          </a:p>
          <a:p>
            <a:r>
              <a:rPr lang="en-IN" dirty="0"/>
              <a:t>    print(</a:t>
            </a:r>
            <a:r>
              <a:rPr lang="en-IN" dirty="0" err="1"/>
              <a:t>classification_report</a:t>
            </a:r>
            <a:r>
              <a:rPr lang="en-IN" dirty="0"/>
              <a:t>(</a:t>
            </a:r>
            <a:r>
              <a:rPr lang="en-IN" dirty="0" err="1"/>
              <a:t>y_test</a:t>
            </a:r>
            <a:r>
              <a:rPr lang="en-IN" dirty="0"/>
              <a:t>, </a:t>
            </a:r>
            <a:r>
              <a:rPr lang="en-IN" dirty="0" err="1"/>
              <a:t>clfpredict</a:t>
            </a:r>
            <a:r>
              <a:rPr lang="en-IN" dirty="0"/>
              <a:t>))</a:t>
            </a:r>
          </a:p>
          <a:p>
            <a:r>
              <a:rPr lang="en-IN" dirty="0"/>
              <a:t>    print("CONFUSION MATRIX")</a:t>
            </a:r>
          </a:p>
          <a:p>
            <a:r>
              <a:rPr lang="en-IN" dirty="0"/>
              <a:t>    print(</a:t>
            </a:r>
            <a:r>
              <a:rPr lang="en-IN" dirty="0" err="1"/>
              <a:t>confusion_matrix</a:t>
            </a:r>
            <a:r>
              <a:rPr lang="en-IN" dirty="0"/>
              <a:t>(</a:t>
            </a:r>
            <a:r>
              <a:rPr lang="en-IN" dirty="0" err="1"/>
              <a:t>y_test</a:t>
            </a:r>
            <a:r>
              <a:rPr lang="en-IN" dirty="0"/>
              <a:t>, </a:t>
            </a:r>
            <a:r>
              <a:rPr lang="en-IN" dirty="0" err="1"/>
              <a:t>clfpredict</a:t>
            </a:r>
            <a:r>
              <a:rPr lang="en-IN" dirty="0"/>
              <a:t>))</a:t>
            </a:r>
          </a:p>
          <a:p>
            <a:r>
              <a:rPr lang="en-IN" dirty="0"/>
              <a:t>    </a:t>
            </a:r>
            <a:r>
              <a:rPr lang="en-IN" dirty="0" err="1"/>
              <a:t>models.append</a:t>
            </a:r>
            <a:r>
              <a:rPr lang="en-IN" dirty="0"/>
              <a:t>(('</a:t>
            </a:r>
            <a:r>
              <a:rPr lang="en-IN" dirty="0" err="1"/>
              <a:t>GradientBoostingClassifier</a:t>
            </a:r>
            <a:r>
              <a:rPr lang="en-IN" dirty="0"/>
              <a:t>', </a:t>
            </a:r>
            <a:r>
              <a:rPr lang="en-IN" dirty="0" err="1"/>
              <a:t>clf</a:t>
            </a:r>
            <a:r>
              <a:rPr lang="en-IN" dirty="0"/>
              <a:t>))</a:t>
            </a:r>
          </a:p>
          <a:p>
            <a:r>
              <a:rPr lang="en-IN" dirty="0"/>
              <a:t>    </a:t>
            </a:r>
            <a:r>
              <a:rPr lang="en-IN" dirty="0" err="1"/>
              <a:t>detection_accuracy.objects.create</a:t>
            </a:r>
            <a:r>
              <a:rPr lang="en-IN" dirty="0"/>
              <a:t>(names="Gradient Boosting Classifier",</a:t>
            </a:r>
          </a:p>
          <a:p>
            <a:r>
              <a:rPr lang="en-IN" dirty="0"/>
              <a:t>                                      ratio=</a:t>
            </a:r>
            <a:r>
              <a:rPr lang="en-IN" dirty="0" err="1"/>
              <a:t>accuracy_score</a:t>
            </a:r>
            <a:r>
              <a:rPr lang="en-IN" dirty="0"/>
              <a:t>(</a:t>
            </a:r>
            <a:r>
              <a:rPr lang="en-IN" dirty="0" err="1"/>
              <a:t>y_test</a:t>
            </a:r>
            <a:r>
              <a:rPr lang="en-IN" dirty="0"/>
              <a:t>, </a:t>
            </a:r>
            <a:r>
              <a:rPr lang="en-IN" dirty="0" err="1"/>
              <a:t>clfpredict</a:t>
            </a:r>
            <a:r>
              <a:rPr lang="en-IN" dirty="0"/>
              <a:t>) * 100)</a:t>
            </a:r>
          </a:p>
          <a:p>
            <a:endParaRPr lang="en-IN" dirty="0"/>
          </a:p>
          <a:p>
            <a:endParaRPr lang="en-IN" dirty="0"/>
          </a:p>
          <a:p>
            <a:r>
              <a:rPr lang="en-IN" dirty="0"/>
              <a:t>    </a:t>
            </a:r>
            <a:r>
              <a:rPr lang="en-IN" dirty="0" err="1"/>
              <a:t>csv_format</a:t>
            </a:r>
            <a:r>
              <a:rPr lang="en-IN" dirty="0"/>
              <a:t> = 'Results.csv'</a:t>
            </a:r>
          </a:p>
          <a:p>
            <a:r>
              <a:rPr lang="en-IN" dirty="0"/>
              <a:t>    </a:t>
            </a:r>
            <a:r>
              <a:rPr lang="en-IN" dirty="0" err="1"/>
              <a:t>df.to_csv</a:t>
            </a:r>
            <a:r>
              <a:rPr lang="en-IN" dirty="0"/>
              <a:t>(</a:t>
            </a:r>
            <a:r>
              <a:rPr lang="en-IN" dirty="0" err="1"/>
              <a:t>csv_format</a:t>
            </a:r>
            <a:r>
              <a:rPr lang="en-IN" dirty="0"/>
              <a:t>, index=False)</a:t>
            </a:r>
          </a:p>
          <a:p>
            <a:r>
              <a:rPr lang="en-IN" dirty="0"/>
              <a:t>    </a:t>
            </a:r>
            <a:r>
              <a:rPr lang="en-IN" dirty="0" err="1"/>
              <a:t>df.to_markdown</a:t>
            </a:r>
            <a:endParaRPr lang="en-IN" dirty="0"/>
          </a:p>
          <a:p>
            <a:endParaRPr lang="en-IN" dirty="0"/>
          </a:p>
          <a:p>
            <a:r>
              <a:rPr lang="en-IN" dirty="0"/>
              <a:t>    </a:t>
            </a:r>
            <a:r>
              <a:rPr lang="en-IN" dirty="0" err="1"/>
              <a:t>obj</a:t>
            </a:r>
            <a:r>
              <a:rPr lang="en-IN" dirty="0"/>
              <a:t> = </a:t>
            </a:r>
            <a:r>
              <a:rPr lang="en-IN" dirty="0" err="1"/>
              <a:t>detection_accuracy.objects.all</a:t>
            </a:r>
            <a:r>
              <a:rPr lang="en-IN" dirty="0"/>
              <a:t>()</a:t>
            </a:r>
          </a:p>
          <a:p>
            <a:r>
              <a:rPr lang="en-IN" dirty="0"/>
              <a:t>    return render(request,'</a:t>
            </a:r>
            <a:r>
              <a:rPr lang="en-IN" dirty="0" err="1"/>
              <a:t>SProvider</a:t>
            </a:r>
            <a:r>
              <a:rPr lang="en-IN" dirty="0"/>
              <a:t>/train_model.html', {'</a:t>
            </a:r>
            <a:r>
              <a:rPr lang="en-IN" dirty="0" err="1"/>
              <a:t>objs</a:t>
            </a:r>
            <a:r>
              <a:rPr lang="en-IN" dirty="0"/>
              <a:t>': </a:t>
            </a:r>
            <a:r>
              <a:rPr lang="en-IN" dirty="0" err="1"/>
              <a:t>obj</a:t>
            </a:r>
            <a:r>
              <a:rPr lang="en-IN" dirty="0"/>
              <a:t>})</a:t>
            </a:r>
          </a:p>
        </p:txBody>
      </p:sp>
    </p:spTree>
    <p:extLst>
      <p:ext uri="{BB962C8B-B14F-4D97-AF65-F5344CB8AC3E}">
        <p14:creationId xmlns:p14="http://schemas.microsoft.com/office/powerpoint/2010/main" val="310245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CA2861-2C42-7ECA-D2C1-E640C9F07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 y="266700"/>
            <a:ext cx="11968480" cy="5808980"/>
          </a:xfrm>
          <a:prstGeom prst="rect">
            <a:avLst/>
          </a:prstGeom>
        </p:spPr>
      </p:pic>
    </p:spTree>
    <p:extLst>
      <p:ext uri="{BB962C8B-B14F-4D97-AF65-F5344CB8AC3E}">
        <p14:creationId xmlns:p14="http://schemas.microsoft.com/office/powerpoint/2010/main" val="3363353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205BB7-AE06-684D-F7AE-F6C454F7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342900"/>
            <a:ext cx="11094720" cy="6172200"/>
          </a:xfrm>
          <a:prstGeom prst="rect">
            <a:avLst/>
          </a:prstGeom>
        </p:spPr>
      </p:pic>
    </p:spTree>
    <p:extLst>
      <p:ext uri="{BB962C8B-B14F-4D97-AF65-F5344CB8AC3E}">
        <p14:creationId xmlns:p14="http://schemas.microsoft.com/office/powerpoint/2010/main" val="259391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86C7E-4561-3C4E-0C26-62C2E5304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950"/>
            <a:ext cx="12192000" cy="6134100"/>
          </a:xfrm>
          <a:prstGeom prst="rect">
            <a:avLst/>
          </a:prstGeom>
        </p:spPr>
      </p:pic>
    </p:spTree>
    <p:extLst>
      <p:ext uri="{BB962C8B-B14F-4D97-AF65-F5344CB8AC3E}">
        <p14:creationId xmlns:p14="http://schemas.microsoft.com/office/powerpoint/2010/main" val="255309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0C9D7-8A3E-4E33-9691-826131D98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420"/>
            <a:ext cx="12192000" cy="6233160"/>
          </a:xfrm>
          <a:prstGeom prst="rect">
            <a:avLst/>
          </a:prstGeom>
        </p:spPr>
      </p:pic>
    </p:spTree>
    <p:extLst>
      <p:ext uri="{BB962C8B-B14F-4D97-AF65-F5344CB8AC3E}">
        <p14:creationId xmlns:p14="http://schemas.microsoft.com/office/powerpoint/2010/main" val="366967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B4515-679A-F96D-90D7-4FA302973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710"/>
            <a:ext cx="12192000" cy="6164580"/>
          </a:xfrm>
          <a:prstGeom prst="rect">
            <a:avLst/>
          </a:prstGeom>
        </p:spPr>
      </p:pic>
    </p:spTree>
    <p:extLst>
      <p:ext uri="{BB962C8B-B14F-4D97-AF65-F5344CB8AC3E}">
        <p14:creationId xmlns:p14="http://schemas.microsoft.com/office/powerpoint/2010/main" val="158528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1B471-B18B-8096-A12F-57982996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
            <a:ext cx="12192000" cy="6187440"/>
          </a:xfrm>
          <a:prstGeom prst="rect">
            <a:avLst/>
          </a:prstGeom>
        </p:spPr>
      </p:pic>
    </p:spTree>
    <p:extLst>
      <p:ext uri="{BB962C8B-B14F-4D97-AF65-F5344CB8AC3E}">
        <p14:creationId xmlns:p14="http://schemas.microsoft.com/office/powerpoint/2010/main" val="333035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F92BE-BC75-CAA0-628F-949DBBFB6452}"/>
              </a:ext>
            </a:extLst>
          </p:cNvPr>
          <p:cNvSpPr txBox="1"/>
          <p:nvPr/>
        </p:nvSpPr>
        <p:spPr>
          <a:xfrm>
            <a:off x="449580" y="389374"/>
            <a:ext cx="610108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AC44FB-001B-9C77-0A3D-B8A998219A39}"/>
              </a:ext>
            </a:extLst>
          </p:cNvPr>
          <p:cNvSpPr txBox="1"/>
          <p:nvPr/>
        </p:nvSpPr>
        <p:spPr>
          <a:xfrm>
            <a:off x="449580" y="1472218"/>
            <a:ext cx="9974580" cy="3785652"/>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future scope for this project involves further advancements in fraud detection by exploring novel feature selection techniques tailored to the nuances of credit card transaction data.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Continuously refining deep learning architectures, including convolutional neural networks (CNNs), by experimenting with diverse layers and configurations, can unlock even greater predictive power. Additionally, future </a:t>
            </a:r>
            <a:r>
              <a:rPr lang="en-IN" sz="2000" dirty="0" err="1">
                <a:latin typeface="Times New Roman" panose="02020603050405020304" pitchFamily="18" charset="0"/>
                <a:cs typeface="Times New Roman" panose="02020603050405020304" pitchFamily="18" charset="0"/>
              </a:rPr>
              <a:t>endeavors</a:t>
            </a:r>
            <a:r>
              <a:rPr lang="en-IN" sz="2000" dirty="0">
                <a:latin typeface="Times New Roman" panose="02020603050405020304" pitchFamily="18" charset="0"/>
                <a:cs typeface="Times New Roman" panose="02020603050405020304" pitchFamily="18" charset="0"/>
              </a:rPr>
              <a:t> could delve into ensemble methods to combine the strengths of multiple models for more robust and accurate fraud detection systems. Further research may also focus on enhancing interpretability and explainability of these models, ensuring transparency and trustworthiness in decision-making processes.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Collaboration with financial institutions and regulatory bodies can facilitate the integration of these cutting-edge techniques into real-world applications, ultimately bolstering the security and efficiency of credit card transactions on a broader scale.</a:t>
            </a:r>
          </a:p>
        </p:txBody>
      </p:sp>
    </p:spTree>
    <p:extLst>
      <p:ext uri="{BB962C8B-B14F-4D97-AF65-F5344CB8AC3E}">
        <p14:creationId xmlns:p14="http://schemas.microsoft.com/office/powerpoint/2010/main" val="1291879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B39FC-6D6A-CC13-A70C-420F91E877F3}"/>
              </a:ext>
            </a:extLst>
          </p:cNvPr>
          <p:cNvSpPr txBox="1"/>
          <p:nvPr/>
        </p:nvSpPr>
        <p:spPr>
          <a:xfrm>
            <a:off x="347980" y="348734"/>
            <a:ext cx="610108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3E67CA-F75A-42EA-66C5-603512D6B1F3}"/>
              </a:ext>
            </a:extLst>
          </p:cNvPr>
          <p:cNvSpPr txBox="1"/>
          <p:nvPr/>
        </p:nvSpPr>
        <p:spPr>
          <a:xfrm>
            <a:off x="373380" y="958235"/>
            <a:ext cx="11183620" cy="347787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 Y. </a:t>
            </a:r>
            <a:r>
              <a:rPr lang="en-IN" sz="2000" dirty="0" err="1">
                <a:latin typeface="Times New Roman" panose="02020603050405020304" pitchFamily="18" charset="0"/>
                <a:cs typeface="Times New Roman" panose="02020603050405020304" pitchFamily="18" charset="0"/>
              </a:rPr>
              <a:t>Abakarim</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Lahby</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Attioui</a:t>
            </a:r>
            <a:r>
              <a:rPr lang="en-IN" sz="2000" dirty="0">
                <a:latin typeface="Times New Roman" panose="02020603050405020304" pitchFamily="18" charset="0"/>
                <a:cs typeface="Times New Roman" panose="02020603050405020304" pitchFamily="18" charset="0"/>
              </a:rPr>
              <a:t>, ‘‘An efficient real time model for credit card fraud detection</a:t>
            </a:r>
          </a:p>
          <a:p>
            <a:r>
              <a:rPr lang="en-IN" sz="2000" dirty="0">
                <a:latin typeface="Times New Roman" panose="02020603050405020304" pitchFamily="18" charset="0"/>
                <a:cs typeface="Times New Roman" panose="02020603050405020304" pitchFamily="18" charset="0"/>
              </a:rPr>
              <a:t>based on deep learning,’’ in Proc. 12th Int. Conf.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Systems: Theories Appl., Oct. 2018, pp. 1–7,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10.1145/3289402.3289530.</a:t>
            </a:r>
          </a:p>
          <a:p>
            <a:r>
              <a:rPr lang="en-IN" sz="2000" dirty="0">
                <a:latin typeface="Times New Roman" panose="02020603050405020304" pitchFamily="18" charset="0"/>
                <a:cs typeface="Times New Roman" panose="02020603050405020304" pitchFamily="18" charset="0"/>
              </a:rPr>
              <a:t>2. H. Abdi and L. J. Williams, ‘‘Principal component analysis,’’ Wiley </a:t>
            </a:r>
            <a:r>
              <a:rPr lang="en-IN" sz="2000" dirty="0" err="1">
                <a:latin typeface="Times New Roman" panose="02020603050405020304" pitchFamily="18" charset="0"/>
                <a:cs typeface="Times New Roman" panose="02020603050405020304" pitchFamily="18" charset="0"/>
              </a:rPr>
              <a:t>Interdiscipl</a:t>
            </a:r>
            <a:r>
              <a:rPr lang="en-IN" sz="2000" dirty="0">
                <a:latin typeface="Times New Roman" panose="02020603050405020304" pitchFamily="18" charset="0"/>
                <a:cs typeface="Times New Roman" panose="02020603050405020304" pitchFamily="18" charset="0"/>
              </a:rPr>
              <a:t>. Rev.,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Statist.,</a:t>
            </a:r>
          </a:p>
          <a:p>
            <a:r>
              <a:rPr lang="en-IN" sz="2000" dirty="0">
                <a:latin typeface="Times New Roman" panose="02020603050405020304" pitchFamily="18" charset="0"/>
                <a:cs typeface="Times New Roman" panose="02020603050405020304" pitchFamily="18" charset="0"/>
              </a:rPr>
              <a:t>vol. 2, no. 4, pp. 433–459, Jul. 2010,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10.1002/wics.101.</a:t>
            </a:r>
          </a:p>
          <a:p>
            <a:r>
              <a:rPr lang="en-IN" sz="2000" dirty="0">
                <a:latin typeface="Times New Roman" panose="02020603050405020304" pitchFamily="18" charset="0"/>
                <a:cs typeface="Times New Roman" panose="02020603050405020304" pitchFamily="18" charset="0"/>
              </a:rPr>
              <a:t>3. V. Arora, R. S. </a:t>
            </a:r>
            <a:r>
              <a:rPr lang="en-IN" sz="2000" dirty="0" err="1">
                <a:latin typeface="Times New Roman" panose="02020603050405020304" pitchFamily="18" charset="0"/>
                <a:cs typeface="Times New Roman" panose="02020603050405020304" pitchFamily="18" charset="0"/>
              </a:rPr>
              <a:t>Leekha</a:t>
            </a:r>
            <a:r>
              <a:rPr lang="en-IN" sz="2000" dirty="0">
                <a:latin typeface="Times New Roman" panose="02020603050405020304" pitchFamily="18" charset="0"/>
                <a:cs typeface="Times New Roman" panose="02020603050405020304" pitchFamily="18" charset="0"/>
              </a:rPr>
              <a:t>, K. Lee, and A. </a:t>
            </a:r>
            <a:r>
              <a:rPr lang="en-IN" sz="2000" dirty="0" err="1">
                <a:latin typeface="Times New Roman" panose="02020603050405020304" pitchFamily="18" charset="0"/>
                <a:cs typeface="Times New Roman" panose="02020603050405020304" pitchFamily="18" charset="0"/>
              </a:rPr>
              <a:t>Kataria</a:t>
            </a:r>
            <a:r>
              <a:rPr lang="en-IN" sz="2000" dirty="0">
                <a:latin typeface="Times New Roman" panose="02020603050405020304" pitchFamily="18" charset="0"/>
                <a:cs typeface="Times New Roman" panose="02020603050405020304" pitchFamily="18" charset="0"/>
              </a:rPr>
              <a:t>, ‘‘Facilitating user authorization from imbalanced data</a:t>
            </a:r>
          </a:p>
          <a:p>
            <a:r>
              <a:rPr lang="en-IN" sz="2000" dirty="0">
                <a:latin typeface="Times New Roman" panose="02020603050405020304" pitchFamily="18" charset="0"/>
                <a:cs typeface="Times New Roman" panose="02020603050405020304" pitchFamily="18" charset="0"/>
              </a:rPr>
              <a:t>logs of credit cards using artificial intelligence,’’ Mobile Inf. Syst., vol. 2020, pp. 1–13, Oct. 2020,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10.1155/2020/8885269.</a:t>
            </a:r>
          </a:p>
          <a:p>
            <a:r>
              <a:rPr lang="en-IN" sz="2000" dirty="0">
                <a:latin typeface="Times New Roman" panose="02020603050405020304" pitchFamily="18" charset="0"/>
                <a:cs typeface="Times New Roman" panose="02020603050405020304" pitchFamily="18" charset="0"/>
              </a:rPr>
              <a:t>4. A. O. Balogun, S. </a:t>
            </a:r>
            <a:r>
              <a:rPr lang="en-IN" sz="2000" dirty="0" err="1">
                <a:latin typeface="Times New Roman" panose="02020603050405020304" pitchFamily="18" charset="0"/>
                <a:cs typeface="Times New Roman" panose="02020603050405020304" pitchFamily="18" charset="0"/>
              </a:rPr>
              <a:t>Basri</a:t>
            </a:r>
            <a:r>
              <a:rPr lang="en-IN" sz="2000" dirty="0">
                <a:latin typeface="Times New Roman" panose="02020603050405020304" pitchFamily="18" charset="0"/>
                <a:cs typeface="Times New Roman" panose="02020603050405020304" pitchFamily="18" charset="0"/>
              </a:rPr>
              <a:t>, S. J. Abdulkadir, and A. S. Hashim, ‘‘Performance analysis of feature selection</a:t>
            </a:r>
          </a:p>
          <a:p>
            <a:r>
              <a:rPr lang="en-IN" sz="2000" dirty="0">
                <a:latin typeface="Times New Roman" panose="02020603050405020304" pitchFamily="18" charset="0"/>
                <a:cs typeface="Times New Roman" panose="02020603050405020304" pitchFamily="18" charset="0"/>
              </a:rPr>
              <a:t>methods in software defect prediction: A search method approach,’’ Appl. Sci., vol. 9, no. 13, p. 2764,</a:t>
            </a:r>
          </a:p>
          <a:p>
            <a:r>
              <a:rPr lang="en-IN" sz="2000" dirty="0">
                <a:latin typeface="Times New Roman" panose="02020603050405020304" pitchFamily="18" charset="0"/>
                <a:cs typeface="Times New Roman" panose="02020603050405020304" pitchFamily="18" charset="0"/>
              </a:rPr>
              <a:t>Jul. 2019,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10.3390/app9132764. </a:t>
            </a:r>
          </a:p>
        </p:txBody>
      </p:sp>
    </p:spTree>
    <p:extLst>
      <p:ext uri="{BB962C8B-B14F-4D97-AF65-F5344CB8AC3E}">
        <p14:creationId xmlns:p14="http://schemas.microsoft.com/office/powerpoint/2010/main" val="58114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735" y="282159"/>
            <a:ext cx="609760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5" name="TextBox 4"/>
          <p:cNvSpPr txBox="1"/>
          <p:nvPr/>
        </p:nvSpPr>
        <p:spPr>
          <a:xfrm>
            <a:off x="779646" y="1385149"/>
            <a:ext cx="8449698" cy="4093428"/>
          </a:xfrm>
          <a:prstGeom prst="rect">
            <a:avLst/>
          </a:prstGeom>
          <a:noFill/>
        </p:spPr>
        <p:txBody>
          <a:bodyPr wrap="square">
            <a:spAutoFit/>
          </a:bodyPr>
          <a:lstStyle/>
          <a:p>
            <a:pPr marL="342900" indent="-342900" algn="jus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In conclusion, credit card fraud detection using machine learning and deep learning algorithms has proven to be a powerful and effective approach to safeguarding financial transactions. </a:t>
            </a:r>
          </a:p>
          <a:p>
            <a:pPr marL="342900" indent="-342900" algn="just">
              <a:buFont typeface="Arial" panose="020B0604020202020204" pitchFamily="34" charset="0"/>
              <a:buChar char="•"/>
            </a:pP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These techniques have enabled the development of robust fraud detection systems that can learn and adapt to evolving fraud patterns, ultimately reducing false positives and increasing the accuracy of identifying fraudulent transactions.</a:t>
            </a:r>
          </a:p>
          <a:p>
            <a:pPr marL="342900" indent="-342900" algn="just">
              <a:buFont typeface="Arial" panose="020B0604020202020204" pitchFamily="34" charset="0"/>
              <a:buChar char="•"/>
            </a:pP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The combination of feature engineering, anomaly detection, and predictive modeling has significantly enhanced the security of credit card transactions, providing both financial institutions and customers with greater peace of mind.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394" y="325231"/>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endParaRPr lang="en-IN" sz="4000" dirty="0"/>
          </a:p>
        </p:txBody>
      </p:sp>
      <p:sp>
        <p:nvSpPr>
          <p:cNvPr id="5" name="TextBox 4"/>
          <p:cNvSpPr txBox="1"/>
          <p:nvPr/>
        </p:nvSpPr>
        <p:spPr>
          <a:xfrm>
            <a:off x="357809" y="1172817"/>
            <a:ext cx="10853530"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Credit cards have become an integral part of modern financial transactions, providing users with a convenient and widely accepted method of payment. The widespread use of credit cards, both online and offline, has, however, given rise to the escalating threat of credit card fraud.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Fraudulent activities such as unauthorized transactions, identity theft, and skimming pose substantial risks to financial institutions and cardholders. With the increasing prevalence of online transactions, the risk of credit card fraud has become a major concern for financial institutions and users alike.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proposes an advanced Credit Card Fraud Detection system leveraging state-of-the-art machine learning and deep learning algorithms to enhance the accuracy and efficiency of fraud detection.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674042" y="2676791"/>
            <a:ext cx="4997919" cy="829945"/>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4940" y="502238"/>
            <a:ext cx="536050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endParaRPr lang="en-IN" sz="4000" dirty="0"/>
          </a:p>
        </p:txBody>
      </p:sp>
      <p:sp>
        <p:nvSpPr>
          <p:cNvPr id="4" name="TextBox 3">
            <a:extLst>
              <a:ext uri="{FF2B5EF4-FFF2-40B4-BE49-F238E27FC236}">
                <a16:creationId xmlns:a16="http://schemas.microsoft.com/office/drawing/2014/main" id="{BC3D17B8-2016-F882-DDEF-0BA090EAE9A3}"/>
              </a:ext>
            </a:extLst>
          </p:cNvPr>
          <p:cNvSpPr txBox="1"/>
          <p:nvPr/>
        </p:nvSpPr>
        <p:spPr>
          <a:xfrm>
            <a:off x="558800" y="1310640"/>
            <a:ext cx="9519920"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current system for detecting credit card fraud uses a mix of rules, statistics, and machine learning. It looks at transaction data, finds patterns that suggest fraud, and uses algorithms to separate real transactions from fraudulent ones.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algorithms learn from past data to recognize new fraud attempts. The system is regularly checked to make sure it's working well.</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ML has many branches, and each branch can deal with different learning tasks. However, ML learning has different framework types. The ML approach provides a solution for CCF, such as random forest (RF).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ensemble of the decision tree is the random forest. Most researchers use the RF approach. To combine the model, we can use (RF) along with network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509270"/>
            <a:ext cx="9371965" cy="107632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sym typeface="+mn-ea"/>
              </a:rPr>
              <a:t>DISADVANTAGES OF EXISTING SYSTEM</a:t>
            </a:r>
            <a:r>
              <a:rPr lang="en-US" sz="2800" b="1" dirty="0">
                <a:latin typeface="Times New Roman" panose="02020603050405020304" pitchFamily="18" charset="0"/>
                <a:cs typeface="Times New Roman" panose="02020603050405020304" pitchFamily="18" charset="0"/>
                <a:sym typeface="+mn-ea"/>
              </a:rPr>
              <a:t> </a:t>
            </a:r>
            <a:endParaRPr lang="en-IN" sz="2800" dirty="0"/>
          </a:p>
          <a:p>
            <a:endParaRPr lang="en-US" sz="2800"/>
          </a:p>
        </p:txBody>
      </p:sp>
      <p:sp>
        <p:nvSpPr>
          <p:cNvPr id="3" name="Text Box 2"/>
          <p:cNvSpPr txBox="1"/>
          <p:nvPr/>
        </p:nvSpPr>
        <p:spPr>
          <a:xfrm>
            <a:off x="591185" y="1585595"/>
            <a:ext cx="7924800" cy="1631216"/>
          </a:xfrm>
          <a:prstGeom prst="rect">
            <a:avLst/>
          </a:prstGeom>
          <a:noFill/>
        </p:spPr>
        <p:txBody>
          <a:bodyPr wrap="square" rtlCol="0">
            <a:spAutoFit/>
          </a:bodyPr>
          <a:lstStyle/>
          <a:p>
            <a:pPr marL="457200" indent="-457200">
              <a:buFont typeface="Arial" panose="020B0604020202020204" pitchFamily="34" charset="0"/>
              <a:buChar char="•"/>
            </a:pPr>
            <a:r>
              <a:rPr lang="en-US" sz="2000" dirty="0"/>
              <a:t>The system is not implemented Classification on Imbalanced Data.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system is not implemented CONVOLUTIONAL NEURAL NETWORK (CNN) for test and train the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158" y="405056"/>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 </a:t>
            </a:r>
            <a:endParaRPr lang="en-IN" sz="4000" dirty="0"/>
          </a:p>
        </p:txBody>
      </p:sp>
      <p:sp>
        <p:nvSpPr>
          <p:cNvPr id="11" name="TextBox 10"/>
          <p:cNvSpPr txBox="1"/>
          <p:nvPr/>
        </p:nvSpPr>
        <p:spPr>
          <a:xfrm>
            <a:off x="663630" y="797219"/>
            <a:ext cx="8676861" cy="5263561"/>
          </a:xfrm>
          <a:prstGeom prst="rect">
            <a:avLst/>
          </a:prstGeom>
          <a:noFill/>
        </p:spPr>
        <p:txBody>
          <a:bodyPr wrap="square" rtlCol="0">
            <a:spAutoFit/>
          </a:bodyPr>
          <a:lstStyle/>
          <a:p>
            <a:endParaRPr lang="en-IN" dirty="0"/>
          </a:p>
        </p:txBody>
      </p:sp>
      <p:sp>
        <p:nvSpPr>
          <p:cNvPr id="14" name="TextBox 13"/>
          <p:cNvSpPr txBox="1"/>
          <p:nvPr/>
        </p:nvSpPr>
        <p:spPr>
          <a:xfrm>
            <a:off x="398588" y="1538908"/>
            <a:ext cx="9399103"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system for credit card fraud detection aims to enhance accuracy and efficiency by integrating state-of-the-art machine learning and deep learning algorithms.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will leverage advanced techniques such as deep neural networks and anomaly detection methods to better identify fraudulent transactions.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the system will focus on continuous learning and adaptation to evolving fraud patterns, ensuring robust protection against fraudulent activities.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Feature selection algorithms are used to rank the top features from the CCF transaction dataset, which help in class label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455295"/>
            <a:ext cx="8825865" cy="2769989"/>
          </a:xfrm>
          <a:prstGeom prst="rect">
            <a:avLst/>
          </a:prstGeom>
          <a:noFill/>
        </p:spPr>
        <p:txBody>
          <a:bodyPr wrap="square" rtlCol="0">
            <a:spAutoFit/>
          </a:bodyPr>
          <a:lstStyle/>
          <a:p>
            <a:r>
              <a:rPr lang="en-GB" altLang="en-US" b="1" dirty="0">
                <a:latin typeface="Times New Roman" panose="02020603050405020304" pitchFamily="18" charset="0"/>
                <a:cs typeface="Times New Roman" panose="02020603050405020304" pitchFamily="18" charset="0"/>
                <a:sym typeface="+mn-ea"/>
              </a:rPr>
              <a:t> </a:t>
            </a:r>
            <a:r>
              <a:rPr lang="en-US" sz="3600" b="1" dirty="0">
                <a:latin typeface="Times New Roman" panose="02020603050405020304" pitchFamily="18" charset="0"/>
                <a:cs typeface="Times New Roman" panose="02020603050405020304" pitchFamily="18" charset="0"/>
                <a:sym typeface="+mn-ea"/>
              </a:rPr>
              <a:t>ADVANTAGES OF PROPOSED SYSTEM</a:t>
            </a:r>
          </a:p>
          <a:p>
            <a:endParaRPr lang="en-IN"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proposed system uses SUPERVISED MACHINE LEARNING APPROACHES which are effective for testing and training datasets.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0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proposed system implemented CNN is to minimize processing without losing key features by reducing the image to make predictions.</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303696"/>
            <a:ext cx="851783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SYSTEM REQUIRMENTS</a:t>
            </a:r>
          </a:p>
        </p:txBody>
      </p:sp>
      <p:sp>
        <p:nvSpPr>
          <p:cNvPr id="4" name="TextBox 3"/>
          <p:cNvSpPr txBox="1"/>
          <p:nvPr/>
        </p:nvSpPr>
        <p:spPr>
          <a:xfrm>
            <a:off x="546652" y="1035214"/>
            <a:ext cx="9322904" cy="242662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REQUIRMENTS</a:t>
            </a:r>
          </a:p>
          <a:p>
            <a:endParaRPr lang="en-US" sz="2400" b="1"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 </a:t>
            </a: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System Processor	:	Intel core i3 or above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Hard Disk	</a:t>
            </a: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Minimum of 8GB and above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Ram	</a:t>
            </a: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Minimum of 8GB and above</a:t>
            </a:r>
          </a:p>
        </p:txBody>
      </p:sp>
      <p:sp>
        <p:nvSpPr>
          <p:cNvPr id="6" name="TextBox 5"/>
          <p:cNvSpPr txBox="1"/>
          <p:nvPr/>
        </p:nvSpPr>
        <p:spPr>
          <a:xfrm>
            <a:off x="991152" y="4505000"/>
            <a:ext cx="6987208" cy="460375"/>
          </a:xfrm>
          <a:prstGeom prst="rect">
            <a:avLst/>
          </a:prstGeom>
          <a:noFill/>
        </p:spPr>
        <p:txBody>
          <a:bodyPr wrap="square">
            <a:spAutoFit/>
          </a:bodyPr>
          <a:lstStyle/>
          <a:p>
            <a:endParaRPr lang="en-IN" sz="2400" dirty="0"/>
          </a:p>
        </p:txBody>
      </p:sp>
      <p:sp>
        <p:nvSpPr>
          <p:cNvPr id="8" name="TextBox 7"/>
          <p:cNvSpPr txBox="1"/>
          <p:nvPr/>
        </p:nvSpPr>
        <p:spPr>
          <a:xfrm>
            <a:off x="546652" y="4808845"/>
            <a:ext cx="9909313" cy="460375"/>
          </a:xfrm>
          <a:prstGeom prst="rect">
            <a:avLst/>
          </a:prstGeom>
          <a:noFill/>
        </p:spPr>
        <p:txBody>
          <a:bodyPr wrap="square">
            <a:spAutoFit/>
          </a:bodyPr>
          <a:lstStyle/>
          <a:p>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1685" y="607695"/>
            <a:ext cx="9537700" cy="539929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sym typeface="+mn-ea"/>
              </a:rPr>
              <a:t>SOFTWARE REQUIRMENTS</a:t>
            </a:r>
            <a:endParaRPr lang="en-IN" sz="2800" dirty="0"/>
          </a:p>
          <a:p>
            <a:endParaRPr lang="en-US" sz="2800" dirty="0"/>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Operating Systems	</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Window 8 or above</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Coding Languages</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	Python</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Front-End	</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Python.</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Ba</a:t>
            </a:r>
            <a:r>
              <a:rPr lang="en-GB" sz="2800" dirty="0">
                <a:latin typeface="Times New Roman" panose="02020603050405020304" pitchFamily="18" charset="0"/>
                <a:cs typeface="Times New Roman" panose="02020603050405020304" pitchFamily="18" charset="0"/>
                <a:sym typeface="+mn-ea"/>
              </a:rPr>
              <a:t>c</a:t>
            </a:r>
            <a:r>
              <a:rPr sz="2800" dirty="0">
                <a:latin typeface="Times New Roman" panose="02020603050405020304" pitchFamily="18" charset="0"/>
                <a:cs typeface="Times New Roman" panose="02020603050405020304" pitchFamily="18" charset="0"/>
                <a:sym typeface="+mn-ea"/>
              </a:rPr>
              <a:t>k-End</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	Django-ORM</a:t>
            </a:r>
            <a:endParaRPr lang="en-US" sz="28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Designing                    :    HTML, CSS, </a:t>
            </a:r>
            <a:r>
              <a:rPr lang="en-IN" sz="2800" dirty="0" err="1">
                <a:latin typeface="Times New Roman" panose="02020603050405020304" pitchFamily="18" charset="0"/>
                <a:cs typeface="Times New Roman" panose="02020603050405020304" pitchFamily="18" charset="0"/>
              </a:rPr>
              <a:t>Javascript</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sym typeface="+mn-ea"/>
              </a:rPr>
              <a:t>Data Base</a:t>
            </a:r>
            <a:r>
              <a:rPr lang="en-GB" sz="2800" dirty="0">
                <a:latin typeface="Times New Roman" panose="02020603050405020304" pitchFamily="18" charset="0"/>
                <a:cs typeface="Times New Roman" panose="02020603050405020304" pitchFamily="18" charset="0"/>
                <a:sym typeface="+mn-ea"/>
              </a:rPr>
              <a:t>			</a:t>
            </a:r>
            <a:r>
              <a:rPr sz="2800" dirty="0">
                <a:latin typeface="Times New Roman" panose="02020603050405020304" pitchFamily="18" charset="0"/>
                <a:cs typeface="Times New Roman" panose="02020603050405020304" pitchFamily="18" charset="0"/>
                <a:sym typeface="+mn-ea"/>
              </a:rPr>
              <a:t>	:	MySQL (WAMP Server).</a:t>
            </a:r>
            <a:endParaRPr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TotalTime>
  <Words>2259</Words>
  <Application>Microsoft Office PowerPoint</Application>
  <PresentationFormat>Widescreen</PresentationFormat>
  <Paragraphs>228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 SemiBold</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sirichandanakatkam@gmail.com</dc:creator>
  <cp:lastModifiedBy>MARIPEDDA PRAVEEN</cp:lastModifiedBy>
  <cp:revision>16</cp:revision>
  <dcterms:created xsi:type="dcterms:W3CDTF">2023-03-23T17:12:00Z</dcterms:created>
  <dcterms:modified xsi:type="dcterms:W3CDTF">2024-03-23T02:53:01Z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8E35D77E1CD94E53B21006C55A7914A1_12</vt:lpwstr>
  </property>
  <property fmtid="{D5CDD505-2E9C-101B-9397-08002B2CF9AE}" pid="3" name="KSOProductBuildVer">
    <vt:lpwstr>1033-12.2.0.13431</vt:lpwstr>
  </property>
</Properties>
</file>