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70" r:id="rId3"/>
    <p:sldId id="260" r:id="rId4"/>
    <p:sldId id="261" r:id="rId5"/>
    <p:sldId id="272" r:id="rId6"/>
    <p:sldId id="265" r:id="rId7"/>
    <p:sldId id="268" r:id="rId8"/>
    <p:sldId id="271" r:id="rId9"/>
    <p:sldId id="277" r:id="rId10"/>
    <p:sldId id="278" r:id="rId11"/>
    <p:sldId id="279" r:id="rId12"/>
    <p:sldId id="280" r:id="rId13"/>
    <p:sldId id="282" r:id="rId14"/>
    <p:sldId id="283" r:id="rId15"/>
    <p:sldId id="284" r:id="rId16"/>
    <p:sldId id="285" r:id="rId17"/>
    <p:sldId id="286" r:id="rId18"/>
    <p:sldId id="287" r:id="rId19"/>
    <p:sldId id="288" r:id="rId20"/>
    <p:sldId id="273" r:id="rId21"/>
    <p:sldId id="289" r:id="rId22"/>
    <p:sldId id="290" r:id="rId23"/>
    <p:sldId id="291"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82" d="100"/>
          <a:sy n="82" d="100"/>
        </p:scale>
        <p:origin x="9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84B4B-9C3C-4D6C-AB44-95BC0E3689F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288ACE8-B8AA-4060-980B-93AAEB7B3D51}">
      <dgm:prSet custT="1"/>
      <dgm:spPr/>
      <dgm:t>
        <a:bodyPr/>
        <a:lstStyle/>
        <a:p>
          <a:r>
            <a:rPr lang="en-US" sz="2400" b="0" i="0" dirty="0">
              <a:latin typeface="Times New Roman" panose="02020603050405020304" pitchFamily="18" charset="0"/>
              <a:cs typeface="Times New Roman" panose="02020603050405020304" pitchFamily="18" charset="0"/>
            </a:rPr>
            <a:t>LARGE SCALE DATASET</a:t>
          </a:r>
        </a:p>
      </dgm:t>
    </dgm:pt>
    <dgm:pt modelId="{6B54BEAC-3194-4086-8F25-8D84750759B1}" type="parTrans" cxnId="{23B066EE-7926-40F8-B360-0A13951D195F}">
      <dgm:prSet/>
      <dgm:spPr/>
      <dgm:t>
        <a:bodyPr/>
        <a:lstStyle/>
        <a:p>
          <a:endParaRPr lang="en-US"/>
        </a:p>
      </dgm:t>
    </dgm:pt>
    <dgm:pt modelId="{B3C970A3-ED13-46BC-9C7C-4353BEEAB4A5}" type="sibTrans" cxnId="{23B066EE-7926-40F8-B360-0A13951D195F}">
      <dgm:prSet/>
      <dgm:spPr/>
      <dgm:t>
        <a:bodyPr/>
        <a:lstStyle/>
        <a:p>
          <a:endParaRPr lang="en-US"/>
        </a:p>
      </dgm:t>
    </dgm:pt>
    <dgm:pt modelId="{5206C8C6-7908-4B3E-BDAC-17C26F1FC655}">
      <dgm:prSet custT="1"/>
      <dgm:spPr/>
      <dgm:t>
        <a:bodyPr/>
        <a:lstStyle/>
        <a:p>
          <a:r>
            <a:rPr lang="en-US" sz="2400" dirty="0">
              <a:latin typeface="Times New Roman" panose="02020603050405020304" pitchFamily="18" charset="0"/>
              <a:cs typeface="Times New Roman" panose="02020603050405020304" pitchFamily="18" charset="0"/>
            </a:rPr>
            <a:t>DIVERSE ANAMALOUS EVENTS</a:t>
          </a:r>
        </a:p>
      </dgm:t>
    </dgm:pt>
    <dgm:pt modelId="{CCAA2EA9-83F0-4D84-A0BD-0A76DB5B15E1}" type="parTrans" cxnId="{DD4DC61A-E02B-4C7A-ABC4-946042F0F0E8}">
      <dgm:prSet/>
      <dgm:spPr/>
      <dgm:t>
        <a:bodyPr/>
        <a:lstStyle/>
        <a:p>
          <a:endParaRPr lang="en-US"/>
        </a:p>
      </dgm:t>
    </dgm:pt>
    <dgm:pt modelId="{1D487B15-E51C-4C86-B0D3-9BE2A7DA2B89}" type="sibTrans" cxnId="{DD4DC61A-E02B-4C7A-ABC4-946042F0F0E8}">
      <dgm:prSet/>
      <dgm:spPr/>
      <dgm:t>
        <a:bodyPr/>
        <a:lstStyle/>
        <a:p>
          <a:endParaRPr lang="en-US"/>
        </a:p>
      </dgm:t>
    </dgm:pt>
    <dgm:pt modelId="{1A2773A0-9182-4527-93D8-49E2BF9FFFB4}" type="pres">
      <dgm:prSet presAssocID="{22E84B4B-9C3C-4D6C-AB44-95BC0E3689FE}" presName="hierChild1" presStyleCnt="0">
        <dgm:presLayoutVars>
          <dgm:chPref val="1"/>
          <dgm:dir/>
          <dgm:animOne val="branch"/>
          <dgm:animLvl val="lvl"/>
          <dgm:resizeHandles/>
        </dgm:presLayoutVars>
      </dgm:prSet>
      <dgm:spPr/>
    </dgm:pt>
    <dgm:pt modelId="{94EA81B1-006D-4EBC-928C-8A4C6813DEEC}" type="pres">
      <dgm:prSet presAssocID="{4288ACE8-B8AA-4060-980B-93AAEB7B3D51}" presName="hierRoot1" presStyleCnt="0"/>
      <dgm:spPr/>
    </dgm:pt>
    <dgm:pt modelId="{5D70A0CA-20EB-465E-B31A-4D1B5ADAE550}" type="pres">
      <dgm:prSet presAssocID="{4288ACE8-B8AA-4060-980B-93AAEB7B3D51}" presName="composite" presStyleCnt="0"/>
      <dgm:spPr/>
    </dgm:pt>
    <dgm:pt modelId="{1B896782-975E-4C9C-A767-72671CCDB511}" type="pres">
      <dgm:prSet presAssocID="{4288ACE8-B8AA-4060-980B-93AAEB7B3D51}" presName="background" presStyleLbl="node0" presStyleIdx="0" presStyleCnt="2"/>
      <dgm:spPr/>
    </dgm:pt>
    <dgm:pt modelId="{B1372958-058B-4DBD-9E7A-E9FE4B23D80C}" type="pres">
      <dgm:prSet presAssocID="{4288ACE8-B8AA-4060-980B-93AAEB7B3D51}" presName="text" presStyleLbl="fgAcc0" presStyleIdx="0" presStyleCnt="2" custLinFactNeighborX="-198" custLinFactNeighborY="-2282">
        <dgm:presLayoutVars>
          <dgm:chPref val="3"/>
        </dgm:presLayoutVars>
      </dgm:prSet>
      <dgm:spPr/>
    </dgm:pt>
    <dgm:pt modelId="{BA814B8A-C10E-4BD9-AECA-9F96053EFEF1}" type="pres">
      <dgm:prSet presAssocID="{4288ACE8-B8AA-4060-980B-93AAEB7B3D51}" presName="hierChild2" presStyleCnt="0"/>
      <dgm:spPr/>
    </dgm:pt>
    <dgm:pt modelId="{14E62EC5-C38A-47F5-8DA3-68EFFA9FF805}" type="pres">
      <dgm:prSet presAssocID="{5206C8C6-7908-4B3E-BDAC-17C26F1FC655}" presName="hierRoot1" presStyleCnt="0"/>
      <dgm:spPr/>
    </dgm:pt>
    <dgm:pt modelId="{19CAC2EE-D1EE-4402-90A6-4AAC77819AF2}" type="pres">
      <dgm:prSet presAssocID="{5206C8C6-7908-4B3E-BDAC-17C26F1FC655}" presName="composite" presStyleCnt="0"/>
      <dgm:spPr/>
    </dgm:pt>
    <dgm:pt modelId="{38C85941-60B3-4B6F-947D-2CB97885D70C}" type="pres">
      <dgm:prSet presAssocID="{5206C8C6-7908-4B3E-BDAC-17C26F1FC655}" presName="background" presStyleLbl="node0" presStyleIdx="1" presStyleCnt="2"/>
      <dgm:spPr/>
    </dgm:pt>
    <dgm:pt modelId="{203070C2-E4A3-4DB1-8C0C-7CAF02D8E38F}" type="pres">
      <dgm:prSet presAssocID="{5206C8C6-7908-4B3E-BDAC-17C26F1FC655}" presName="text" presStyleLbl="fgAcc0" presStyleIdx="1" presStyleCnt="2">
        <dgm:presLayoutVars>
          <dgm:chPref val="3"/>
        </dgm:presLayoutVars>
      </dgm:prSet>
      <dgm:spPr/>
    </dgm:pt>
    <dgm:pt modelId="{C5218A9D-CBEF-4E72-90EB-22EC8C0ECBA6}" type="pres">
      <dgm:prSet presAssocID="{5206C8C6-7908-4B3E-BDAC-17C26F1FC655}" presName="hierChild2" presStyleCnt="0"/>
      <dgm:spPr/>
    </dgm:pt>
  </dgm:ptLst>
  <dgm:cxnLst>
    <dgm:cxn modelId="{CF96620A-3C15-4BE7-860A-BB6DAE074964}" type="presOf" srcId="{4288ACE8-B8AA-4060-980B-93AAEB7B3D51}" destId="{B1372958-058B-4DBD-9E7A-E9FE4B23D80C}" srcOrd="0" destOrd="0" presId="urn:microsoft.com/office/officeart/2005/8/layout/hierarchy1"/>
    <dgm:cxn modelId="{DD4DC61A-E02B-4C7A-ABC4-946042F0F0E8}" srcId="{22E84B4B-9C3C-4D6C-AB44-95BC0E3689FE}" destId="{5206C8C6-7908-4B3E-BDAC-17C26F1FC655}" srcOrd="1" destOrd="0" parTransId="{CCAA2EA9-83F0-4D84-A0BD-0A76DB5B15E1}" sibTransId="{1D487B15-E51C-4C86-B0D3-9BE2A7DA2B89}"/>
    <dgm:cxn modelId="{B0FB6C4A-A652-4C80-BB0C-E39E7905F41A}" type="presOf" srcId="{5206C8C6-7908-4B3E-BDAC-17C26F1FC655}" destId="{203070C2-E4A3-4DB1-8C0C-7CAF02D8E38F}" srcOrd="0" destOrd="0" presId="urn:microsoft.com/office/officeart/2005/8/layout/hierarchy1"/>
    <dgm:cxn modelId="{061DA4D2-4D2A-46B3-9990-244930D74EB4}" type="presOf" srcId="{22E84B4B-9C3C-4D6C-AB44-95BC0E3689FE}" destId="{1A2773A0-9182-4527-93D8-49E2BF9FFFB4}" srcOrd="0" destOrd="0" presId="urn:microsoft.com/office/officeart/2005/8/layout/hierarchy1"/>
    <dgm:cxn modelId="{23B066EE-7926-40F8-B360-0A13951D195F}" srcId="{22E84B4B-9C3C-4D6C-AB44-95BC0E3689FE}" destId="{4288ACE8-B8AA-4060-980B-93AAEB7B3D51}" srcOrd="0" destOrd="0" parTransId="{6B54BEAC-3194-4086-8F25-8D84750759B1}" sibTransId="{B3C970A3-ED13-46BC-9C7C-4353BEEAB4A5}"/>
    <dgm:cxn modelId="{E4C40D17-E197-419D-8F74-4F58F41C82F9}" type="presParOf" srcId="{1A2773A0-9182-4527-93D8-49E2BF9FFFB4}" destId="{94EA81B1-006D-4EBC-928C-8A4C6813DEEC}" srcOrd="0" destOrd="0" presId="urn:microsoft.com/office/officeart/2005/8/layout/hierarchy1"/>
    <dgm:cxn modelId="{8476954E-5D9E-413D-8488-533693B90183}" type="presParOf" srcId="{94EA81B1-006D-4EBC-928C-8A4C6813DEEC}" destId="{5D70A0CA-20EB-465E-B31A-4D1B5ADAE550}" srcOrd="0" destOrd="0" presId="urn:microsoft.com/office/officeart/2005/8/layout/hierarchy1"/>
    <dgm:cxn modelId="{AE4DF947-A665-4EF0-938B-E4F349666D54}" type="presParOf" srcId="{5D70A0CA-20EB-465E-B31A-4D1B5ADAE550}" destId="{1B896782-975E-4C9C-A767-72671CCDB511}" srcOrd="0" destOrd="0" presId="urn:microsoft.com/office/officeart/2005/8/layout/hierarchy1"/>
    <dgm:cxn modelId="{7D3AF4F0-56BC-41D8-AF41-FF68089E7185}" type="presParOf" srcId="{5D70A0CA-20EB-465E-B31A-4D1B5ADAE550}" destId="{B1372958-058B-4DBD-9E7A-E9FE4B23D80C}" srcOrd="1" destOrd="0" presId="urn:microsoft.com/office/officeart/2005/8/layout/hierarchy1"/>
    <dgm:cxn modelId="{43ABF829-6BF6-495C-B25B-71FF71632237}" type="presParOf" srcId="{94EA81B1-006D-4EBC-928C-8A4C6813DEEC}" destId="{BA814B8A-C10E-4BD9-AECA-9F96053EFEF1}" srcOrd="1" destOrd="0" presId="urn:microsoft.com/office/officeart/2005/8/layout/hierarchy1"/>
    <dgm:cxn modelId="{CCE15180-E790-4DD0-B780-A1201D86FCCE}" type="presParOf" srcId="{1A2773A0-9182-4527-93D8-49E2BF9FFFB4}" destId="{14E62EC5-C38A-47F5-8DA3-68EFFA9FF805}" srcOrd="1" destOrd="0" presId="urn:microsoft.com/office/officeart/2005/8/layout/hierarchy1"/>
    <dgm:cxn modelId="{66D1B1CF-986E-4A74-B462-222F76449E88}" type="presParOf" srcId="{14E62EC5-C38A-47F5-8DA3-68EFFA9FF805}" destId="{19CAC2EE-D1EE-4402-90A6-4AAC77819AF2}" srcOrd="0" destOrd="0" presId="urn:microsoft.com/office/officeart/2005/8/layout/hierarchy1"/>
    <dgm:cxn modelId="{820772AB-1487-4E03-A29B-43A30884524B}" type="presParOf" srcId="{19CAC2EE-D1EE-4402-90A6-4AAC77819AF2}" destId="{38C85941-60B3-4B6F-947D-2CB97885D70C}" srcOrd="0" destOrd="0" presId="urn:microsoft.com/office/officeart/2005/8/layout/hierarchy1"/>
    <dgm:cxn modelId="{E880675E-0526-44FA-BF98-2692D2D881E3}" type="presParOf" srcId="{19CAC2EE-D1EE-4402-90A6-4AAC77819AF2}" destId="{203070C2-E4A3-4DB1-8C0C-7CAF02D8E38F}" srcOrd="1" destOrd="0" presId="urn:microsoft.com/office/officeart/2005/8/layout/hierarchy1"/>
    <dgm:cxn modelId="{DCC345A5-C9AE-431F-9150-D23A3185CD3F}" type="presParOf" srcId="{14E62EC5-C38A-47F5-8DA3-68EFFA9FF805}" destId="{C5218A9D-CBEF-4E72-90EB-22EC8C0ECBA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96782-975E-4C9C-A767-72671CCDB511}">
      <dsp:nvSpPr>
        <dsp:cNvPr id="0" name=""/>
        <dsp:cNvSpPr/>
      </dsp:nvSpPr>
      <dsp:spPr>
        <a:xfrm>
          <a:off x="-7305" y="234806"/>
          <a:ext cx="4309690" cy="27366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372958-058B-4DBD-9E7A-E9FE4B23D80C}">
      <dsp:nvSpPr>
        <dsp:cNvPr id="0" name=""/>
        <dsp:cNvSpPr/>
      </dsp:nvSpPr>
      <dsp:spPr>
        <a:xfrm>
          <a:off x="471549" y="689718"/>
          <a:ext cx="4309690" cy="273665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LARGE SCALE DATASET</a:t>
          </a:r>
        </a:p>
      </dsp:txBody>
      <dsp:txXfrm>
        <a:off x="551703" y="769872"/>
        <a:ext cx="4149382" cy="2576345"/>
      </dsp:txXfrm>
    </dsp:sp>
    <dsp:sp modelId="{38C85941-60B3-4B6F-947D-2CB97885D70C}">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070C2-E4A3-4DB1-8C0C-7CAF02D8E38F}">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DIVERSE ANAMALOUS EVENTS</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88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50682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52765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40287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59252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94075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2108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703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77231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151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108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6437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1876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14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180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613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10/13/2023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4575964"/>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632A-5070-A412-3EBC-D60E86FE0ACC}"/>
              </a:ext>
            </a:extLst>
          </p:cNvPr>
          <p:cNvSpPr>
            <a:spLocks noGrp="1"/>
          </p:cNvSpPr>
          <p:nvPr>
            <p:ph type="ctrTitle"/>
          </p:nvPr>
        </p:nvSpPr>
        <p:spPr>
          <a:xfrm>
            <a:off x="545938" y="440999"/>
            <a:ext cx="11100121" cy="2283047"/>
          </a:xfrm>
        </p:spPr>
        <p:txBody>
          <a:bodyPr>
            <a:noAutofit/>
          </a:bodyPr>
          <a:lstStyle/>
          <a:p>
            <a:pPr algn="ctr"/>
            <a:r>
              <a:rPr lang="en-IN" sz="2800" b="1" dirty="0">
                <a:solidFill>
                  <a:srgbClr val="00B0F0"/>
                </a:solidFill>
                <a:latin typeface="Times New Roman" pitchFamily="18" charset="0"/>
                <a:cs typeface="Times New Roman" pitchFamily="18" charset="0"/>
              </a:rPr>
              <a:t>CMR TECHNICAL CAMPUS</a:t>
            </a:r>
            <a:br>
              <a:rPr lang="en-IN" sz="2800" b="1" dirty="0">
                <a:solidFill>
                  <a:srgbClr val="00B0F0"/>
                </a:solidFill>
                <a:latin typeface="Times New Roman" pitchFamily="18" charset="0"/>
                <a:cs typeface="Times New Roman" pitchFamily="18" charset="0"/>
              </a:rPr>
            </a:br>
            <a:r>
              <a:rPr lang="en-IN" sz="2800" b="1" dirty="0">
                <a:solidFill>
                  <a:srgbClr val="00B0F0"/>
                </a:solidFill>
                <a:latin typeface="Times New Roman" pitchFamily="18" charset="0"/>
                <a:cs typeface="Times New Roman" pitchFamily="18" charset="0"/>
              </a:rPr>
              <a:t>UGC (Autonomous)</a:t>
            </a:r>
            <a:br>
              <a:rPr lang="en-IN" sz="2800" b="1" dirty="0">
                <a:solidFill>
                  <a:schemeClr val="tx1"/>
                </a:solidFill>
                <a:latin typeface="Times New Roman" pitchFamily="18" charset="0"/>
                <a:cs typeface="Times New Roman" pitchFamily="18" charset="0"/>
              </a:rPr>
            </a:br>
            <a:r>
              <a:rPr lang="en-IN" sz="2800" dirty="0">
                <a:solidFill>
                  <a:schemeClr val="tx1"/>
                </a:solidFill>
                <a:latin typeface="Times New Roman" pitchFamily="18" charset="0"/>
                <a:cs typeface="Times New Roman" pitchFamily="18" charset="0"/>
              </a:rPr>
              <a:t>Kandlakoya, Medchal Road, Hyd-501401</a:t>
            </a:r>
            <a:br>
              <a:rPr lang="en-IN" sz="2800" dirty="0">
                <a:solidFill>
                  <a:schemeClr val="tx1"/>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Department of Computer Science and Engineering</a:t>
            </a:r>
            <a:br>
              <a:rPr lang="en-IN" sz="24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endParaRPr lang="en-IN" sz="2800" dirty="0"/>
          </a:p>
        </p:txBody>
      </p:sp>
      <p:sp>
        <p:nvSpPr>
          <p:cNvPr id="5" name="TextBox 4">
            <a:extLst>
              <a:ext uri="{FF2B5EF4-FFF2-40B4-BE49-F238E27FC236}">
                <a16:creationId xmlns:a16="http://schemas.microsoft.com/office/drawing/2014/main" id="{9980AD53-A953-DC34-289C-F995C43DBD97}"/>
              </a:ext>
            </a:extLst>
          </p:cNvPr>
          <p:cNvSpPr txBox="1"/>
          <p:nvPr/>
        </p:nvSpPr>
        <p:spPr>
          <a:xfrm>
            <a:off x="545938" y="1763314"/>
            <a:ext cx="10559969" cy="3108543"/>
          </a:xfrm>
          <a:prstGeom prst="rect">
            <a:avLst/>
          </a:prstGeom>
          <a:noFill/>
        </p:spPr>
        <p:txBody>
          <a:bodyPr wrap="square">
            <a:spAutoFit/>
          </a:bodyPr>
          <a:lstStyle/>
          <a:p>
            <a:pPr algn="ctr"/>
            <a:endParaRPr lang="en-US" sz="2800" b="1" dirty="0">
              <a:latin typeface="Times New Roman" panose="02020603050405020304" pitchFamily="18" charset="0"/>
            </a:endParaRPr>
          </a:p>
          <a:p>
            <a:pPr algn="ctr"/>
            <a:r>
              <a:rPr lang="en-IN" sz="2800" b="1" dirty="0">
                <a:solidFill>
                  <a:schemeClr val="tx1">
                    <a:lumMod val="95000"/>
                  </a:schemeClr>
                </a:solidFill>
                <a:latin typeface="Times New Roman" pitchFamily="18" charset="0"/>
                <a:cs typeface="Times New Roman" pitchFamily="18" charset="0"/>
              </a:rPr>
              <a:t>A</a:t>
            </a:r>
          </a:p>
          <a:p>
            <a:pPr algn="ctr"/>
            <a:r>
              <a:rPr lang="en-IN" sz="2800" b="1" dirty="0">
                <a:solidFill>
                  <a:schemeClr val="tx1">
                    <a:lumMod val="95000"/>
                  </a:schemeClr>
                </a:solidFill>
                <a:latin typeface="Times New Roman" pitchFamily="18" charset="0"/>
                <a:cs typeface="Times New Roman" pitchFamily="18" charset="0"/>
              </a:rPr>
              <a:t> Mini Project On</a:t>
            </a:r>
          </a:p>
          <a:p>
            <a:pPr algn="ctr"/>
            <a:r>
              <a:rPr lang="en-IN" sz="2800" b="1" kern="0" dirty="0">
                <a:solidFill>
                  <a:schemeClr val="tx1">
                    <a:lumMod val="95000"/>
                  </a:schemeClr>
                </a:solidFill>
                <a:latin typeface="Times New Roman" pitchFamily="18" charset="0"/>
                <a:ea typeface="Times New Roman" panose="02020603050405020304" pitchFamily="18" charset="0"/>
                <a:cs typeface="Times New Roman" pitchFamily="18" charset="0"/>
              </a:rPr>
              <a:t>FIGHTING AND GUNPOINT DETECTION</a:t>
            </a:r>
            <a:endParaRPr lang="en-IN" sz="2800" b="1" kern="0" dirty="0">
              <a:solidFill>
                <a:schemeClr val="tx1">
                  <a:lumMod val="95000"/>
                </a:schemeClr>
              </a:solidFill>
              <a:effectLst/>
              <a:latin typeface="Times New Roman" panose="02020603050405020304" pitchFamily="18" charset="0"/>
              <a:ea typeface="Times New Roman" panose="02020603050405020304" pitchFamily="18" charset="0"/>
            </a:endParaRPr>
          </a:p>
          <a:p>
            <a:pPr algn="ctr"/>
            <a:br>
              <a:rPr lang="en-IN" sz="2800" b="1" dirty="0">
                <a:solidFill>
                  <a:schemeClr val="accent1">
                    <a:lumMod val="50000"/>
                  </a:schemeClr>
                </a:solidFill>
                <a:latin typeface="Times New Roman" pitchFamily="18" charset="0"/>
                <a:cs typeface="Times New Roman" pitchFamily="18" charset="0"/>
              </a:rPr>
            </a:br>
            <a:endParaRPr lang="en-US" sz="2800" b="1" dirty="0">
              <a:latin typeface="Times New Roman" panose="02020603050405020304" pitchFamily="18" charset="0"/>
              <a:ea typeface="Times New Roman" panose="02020603050405020304" pitchFamily="18" charset="0"/>
            </a:endParaRPr>
          </a:p>
          <a:p>
            <a:pPr algn="ctr"/>
            <a:r>
              <a:rPr lang="en-US" sz="2800" b="1" dirty="0">
                <a:effectLst/>
                <a:latin typeface="Times New Roman" panose="02020603050405020304" pitchFamily="18" charset="0"/>
                <a:ea typeface="Times New Roman" panose="02020603050405020304" pitchFamily="18" charset="0"/>
              </a:rPr>
              <a:t>  </a:t>
            </a:r>
            <a:endParaRPr lang="en-IN" sz="2800" b="1" dirty="0">
              <a:effectLst/>
              <a:latin typeface="Times New Roman" panose="02020603050405020304" pitchFamily="18" charset="0"/>
              <a:ea typeface="Times New Roman" panose="02020603050405020304" pitchFamily="18" charset="0"/>
            </a:endParaRPr>
          </a:p>
        </p:txBody>
      </p:sp>
      <p:pic>
        <p:nvPicPr>
          <p:cNvPr id="6" name="Picture 5" descr="CMRGI Logo New2">
            <a:extLst>
              <a:ext uri="{FF2B5EF4-FFF2-40B4-BE49-F238E27FC236}">
                <a16:creationId xmlns:a16="http://schemas.microsoft.com/office/drawing/2014/main" id="{68246E58-B987-FDF9-35DF-1BB553310CA6}"/>
              </a:ext>
            </a:extLst>
          </p:cNvPr>
          <p:cNvPicPr/>
          <p:nvPr/>
        </p:nvPicPr>
        <p:blipFill>
          <a:blip r:embed="rId2" cstate="print"/>
          <a:srcRect/>
          <a:stretch>
            <a:fillRect/>
          </a:stretch>
        </p:blipFill>
        <p:spPr bwMode="auto">
          <a:xfrm>
            <a:off x="20690" y="162022"/>
            <a:ext cx="1428760" cy="1071570"/>
          </a:xfrm>
          <a:prstGeom prst="rect">
            <a:avLst/>
          </a:prstGeom>
          <a:noFill/>
          <a:ln w="9525">
            <a:noFill/>
            <a:miter lim="800000"/>
            <a:headEnd/>
            <a:tailEnd/>
          </a:ln>
        </p:spPr>
      </p:pic>
      <p:pic>
        <p:nvPicPr>
          <p:cNvPr id="7" name="Picture 6" descr="C:\Users\Dean Academic\Desktop\Images for Canva\naac_a_grade.jpg">
            <a:extLst>
              <a:ext uri="{FF2B5EF4-FFF2-40B4-BE49-F238E27FC236}">
                <a16:creationId xmlns:a16="http://schemas.microsoft.com/office/drawing/2014/main" id="{F693B3B8-014C-94D7-64A1-9D576ECF0986}"/>
              </a:ext>
            </a:extLst>
          </p:cNvPr>
          <p:cNvPicPr/>
          <p:nvPr/>
        </p:nvPicPr>
        <p:blipFill>
          <a:blip r:embed="rId3"/>
          <a:srcRect/>
          <a:stretch>
            <a:fillRect/>
          </a:stretch>
        </p:blipFill>
        <p:spPr bwMode="auto">
          <a:xfrm>
            <a:off x="10885458" y="141824"/>
            <a:ext cx="1285852" cy="1071546"/>
          </a:xfrm>
          <a:prstGeom prst="rect">
            <a:avLst/>
          </a:prstGeom>
          <a:noFill/>
          <a:ln w="9525">
            <a:noFill/>
            <a:miter lim="800000"/>
            <a:headEnd/>
            <a:tailEnd/>
          </a:ln>
        </p:spPr>
      </p:pic>
      <p:sp>
        <p:nvSpPr>
          <p:cNvPr id="9" name="TextBox 8">
            <a:extLst>
              <a:ext uri="{FF2B5EF4-FFF2-40B4-BE49-F238E27FC236}">
                <a16:creationId xmlns:a16="http://schemas.microsoft.com/office/drawing/2014/main" id="{B8820D64-C9BA-BBCE-6923-69044FB0B83C}"/>
              </a:ext>
            </a:extLst>
          </p:cNvPr>
          <p:cNvSpPr txBox="1"/>
          <p:nvPr/>
        </p:nvSpPr>
        <p:spPr>
          <a:xfrm>
            <a:off x="4692655" y="4133954"/>
            <a:ext cx="2806688" cy="400110"/>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BATCH NO</a:t>
            </a:r>
            <a:r>
              <a:rPr lang="en-IN" sz="2000" dirty="0">
                <a:solidFill>
                  <a:srgbClr val="FF0000"/>
                </a:solidFill>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22</a:t>
            </a:r>
          </a:p>
        </p:txBody>
      </p:sp>
      <p:sp>
        <p:nvSpPr>
          <p:cNvPr id="11" name="TextBox 10">
            <a:extLst>
              <a:ext uri="{FF2B5EF4-FFF2-40B4-BE49-F238E27FC236}">
                <a16:creationId xmlns:a16="http://schemas.microsoft.com/office/drawing/2014/main" id="{88D4ECD5-D9CD-04F3-FBD5-084FFBB465BC}"/>
              </a:ext>
            </a:extLst>
          </p:cNvPr>
          <p:cNvSpPr txBox="1"/>
          <p:nvPr/>
        </p:nvSpPr>
        <p:spPr>
          <a:xfrm>
            <a:off x="8197007" y="4973642"/>
            <a:ext cx="3449052" cy="984885"/>
          </a:xfrm>
          <a:prstGeom prst="rect">
            <a:avLst/>
          </a:prstGeom>
          <a:solidFill>
            <a:schemeClr val="bg1"/>
          </a:solidFill>
          <a:effectLst>
            <a:reflection endPos="0" dist="50800" dir="5400000" sy="-100000" algn="bl" rotWithShape="0"/>
          </a:effectLst>
        </p:spPr>
        <p:txBody>
          <a:bodyPr wrap="square">
            <a:spAutoFit/>
          </a:bodyPr>
          <a:lstStyle/>
          <a:p>
            <a:r>
              <a:rPr lang="en-IN" b="1" dirty="0">
                <a:solidFill>
                  <a:srgbClr val="FF0000"/>
                </a:solidFill>
                <a:latin typeface="Times New Roman" panose="02020603050405020304" pitchFamily="18" charset="0"/>
                <a:cs typeface="Times New Roman" panose="02020603050405020304" pitchFamily="18" charset="0"/>
              </a:rPr>
              <a:t>UNDER THE GUIDENCE OF: </a:t>
            </a:r>
          </a:p>
          <a:p>
            <a:r>
              <a:rPr lang="en-IN" sz="2000" b="1" dirty="0">
                <a:latin typeface="Times New Roman" panose="02020603050405020304" pitchFamily="18" charset="0"/>
                <a:cs typeface="Times New Roman" panose="02020603050405020304" pitchFamily="18" charset="0"/>
              </a:rPr>
              <a:t>         Ms.Saba Sultana</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(Assistant  Professor)</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9126A857-AEB4-1EAE-E196-1CBE5416AF7F}"/>
              </a:ext>
            </a:extLst>
          </p:cNvPr>
          <p:cNvSpPr txBox="1"/>
          <p:nvPr/>
        </p:nvSpPr>
        <p:spPr>
          <a:xfrm>
            <a:off x="0" y="4865921"/>
            <a:ext cx="4882207" cy="1200329"/>
          </a:xfrm>
          <a:prstGeom prst="rect">
            <a:avLst/>
          </a:prstGeom>
          <a:noFill/>
        </p:spPr>
        <p:txBody>
          <a:bodyPr wrap="square">
            <a:spAutoFit/>
          </a:bodyPr>
          <a:lstStyle/>
          <a:p>
            <a:r>
              <a:rPr lang="en-IN" b="1" dirty="0">
                <a:solidFill>
                  <a:srgbClr val="FF0000"/>
                </a:solidFill>
                <a:latin typeface="Times New Roman" panose="02020603050405020304" pitchFamily="18" charset="0"/>
                <a:cs typeface="Times New Roman" panose="02020603050405020304" pitchFamily="18" charset="0"/>
              </a:rPr>
              <a:t>           GROUP MEMBERS :</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207R1A0595    M.Rishita Reddy</a:t>
            </a:r>
          </a:p>
          <a:p>
            <a:r>
              <a:rPr lang="en-IN" dirty="0">
                <a:latin typeface="Times New Roman" panose="02020603050405020304" pitchFamily="18" charset="0"/>
                <a:cs typeface="Times New Roman" panose="02020603050405020304" pitchFamily="18" charset="0"/>
              </a:rPr>
              <a:t>          207R1A0580    Guglavath Srishanth</a:t>
            </a:r>
          </a:p>
          <a:p>
            <a:r>
              <a:rPr lang="en-IN" dirty="0">
                <a:latin typeface="Times New Roman" panose="02020603050405020304" pitchFamily="18" charset="0"/>
                <a:cs typeface="Times New Roman" panose="02020603050405020304" pitchFamily="18" charset="0"/>
              </a:rPr>
              <a:t>          217R5A0508    Maripedda Praveen</a:t>
            </a:r>
          </a:p>
        </p:txBody>
      </p:sp>
    </p:spTree>
    <p:extLst>
      <p:ext uri="{BB962C8B-B14F-4D97-AF65-F5344CB8AC3E}">
        <p14:creationId xmlns:p14="http://schemas.microsoft.com/office/powerpoint/2010/main" val="341520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791" y="631763"/>
            <a:ext cx="2375971" cy="646331"/>
          </a:xfrm>
          <a:prstGeom prst="rect">
            <a:avLst/>
          </a:prstGeom>
        </p:spPr>
        <p:txBody>
          <a:bodyPr wrap="none">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MODULES</a:t>
            </a:r>
            <a:endParaRPr lang="en-IN" sz="3200" dirty="0"/>
          </a:p>
        </p:txBody>
      </p:sp>
      <p:sp>
        <p:nvSpPr>
          <p:cNvPr id="5" name="Rectangle 4"/>
          <p:cNvSpPr/>
          <p:nvPr/>
        </p:nvSpPr>
        <p:spPr>
          <a:xfrm>
            <a:off x="243840" y="2026702"/>
            <a:ext cx="11856720" cy="2954655"/>
          </a:xfrm>
          <a:prstGeom prst="rect">
            <a:avLst/>
          </a:prstGeom>
        </p:spPr>
        <p:txBody>
          <a:bodyPr wrap="square">
            <a:spAutoFit/>
          </a:bodyPr>
          <a:lstStyle/>
          <a:p>
            <a:pPr marL="285750" indent="-285750">
              <a:buFont typeface="Wingdings" panose="05000000000000000000" pitchFamily="2" charset="2"/>
              <a:buChar char="§"/>
            </a:pPr>
            <a:r>
              <a:rPr lang="en-IN" sz="2000" dirty="0">
                <a:latin typeface="Century Gothic" panose="020B0502020202020204" pitchFamily="34" charset="0"/>
              </a:rPr>
              <a:t> </a:t>
            </a:r>
            <a:r>
              <a:rPr lang="en-IN" sz="2000" b="1" dirty="0">
                <a:latin typeface="Century Gothic" panose="020B0502020202020204" pitchFamily="34" charset="0"/>
              </a:rPr>
              <a:t>Data Collection and Preparation:</a:t>
            </a:r>
          </a:p>
          <a:p>
            <a:r>
              <a:rPr lang="en-IN" dirty="0">
                <a:latin typeface="Century Gothic" panose="020B0502020202020204" pitchFamily="34" charset="0"/>
              </a:rPr>
              <a:t>   - Gathering a large-scale dataset of surveillance videos, including normal activities and various             	anomalies.</a:t>
            </a:r>
          </a:p>
          <a:p>
            <a:r>
              <a:rPr lang="en-IN" dirty="0">
                <a:latin typeface="Century Gothic" panose="020B0502020202020204" pitchFamily="34" charset="0"/>
              </a:rPr>
              <a:t>   - Preparing the dataset by organizing and annotating the videos according to their labels (normal or 	anomalous).</a:t>
            </a:r>
          </a:p>
          <a:p>
            <a:endParaRPr lang="en-IN" sz="2000" b="1" dirty="0">
              <a:latin typeface="Century Gothic" panose="020B0502020202020204" pitchFamily="34" charset="0"/>
            </a:endParaRPr>
          </a:p>
          <a:p>
            <a:pPr marL="285750" indent="-285750">
              <a:buFont typeface="Wingdings" panose="05000000000000000000" pitchFamily="2" charset="2"/>
              <a:buChar char="§"/>
            </a:pPr>
            <a:r>
              <a:rPr lang="en-IN" sz="2000" b="1" dirty="0">
                <a:latin typeface="Century Gothic" panose="020B0502020202020204" pitchFamily="34" charset="0"/>
              </a:rPr>
              <a:t>Multiple Instance Learning (MIL):</a:t>
            </a:r>
          </a:p>
          <a:p>
            <a:r>
              <a:rPr lang="en-IN" dirty="0">
                <a:latin typeface="Century Gothic" panose="020B0502020202020204" pitchFamily="34" charset="0"/>
              </a:rPr>
              <a:t>   - Formulating the problem as a multiple instance learning (MIL) framework, where normal and 	anomalous videos are treated as bags and video segments as instances.</a:t>
            </a:r>
          </a:p>
          <a:p>
            <a:r>
              <a:rPr lang="en-IN" dirty="0">
                <a:latin typeface="Century Gothic" panose="020B0502020202020204" pitchFamily="34" charset="0"/>
              </a:rPr>
              <a:t>   - Designing the architecture of a deep learning network to learn anomaly scores for video segments.</a:t>
            </a:r>
          </a:p>
        </p:txBody>
      </p:sp>
    </p:spTree>
    <p:extLst>
      <p:ext uri="{BB962C8B-B14F-4D97-AF65-F5344CB8AC3E}">
        <p14:creationId xmlns:p14="http://schemas.microsoft.com/office/powerpoint/2010/main" val="297341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960" y="1249681"/>
            <a:ext cx="11877040" cy="4339650"/>
          </a:xfrm>
          <a:prstGeom prst="rect">
            <a:avLst/>
          </a:prstGeom>
        </p:spPr>
        <p:txBody>
          <a:bodyPr wrap="square">
            <a:spAutoFit/>
          </a:bodyPr>
          <a:lstStyle/>
          <a:p>
            <a:pPr marL="285750" indent="-285750">
              <a:buFont typeface="Wingdings" panose="05000000000000000000" pitchFamily="2" charset="2"/>
              <a:buChar char="§"/>
            </a:pPr>
            <a:r>
              <a:rPr lang="en-IN" sz="2000" b="1" dirty="0">
                <a:latin typeface="Century Gothic" panose="020B0502020202020204" pitchFamily="34" charset="0"/>
              </a:rPr>
              <a:t>Deep Anomaly Ranking Model:</a:t>
            </a:r>
          </a:p>
          <a:p>
            <a:r>
              <a:rPr lang="en-IN" dirty="0">
                <a:latin typeface="Century Gothic" panose="020B0502020202020204" pitchFamily="34" charset="0"/>
              </a:rPr>
              <a:t>   - Developing a deep anomaly ranking model that predicts high anomaly scores for anomalous video 	segments.</a:t>
            </a:r>
          </a:p>
          <a:p>
            <a:r>
              <a:rPr lang="en-IN" dirty="0">
                <a:latin typeface="Century Gothic" panose="020B0502020202020204" pitchFamily="34" charset="0"/>
              </a:rPr>
              <a:t>   - Incorporating sparsity and temporal smoothness constraints into the ranking loss function to enhance 	anomaly localization during training.</a:t>
            </a:r>
          </a:p>
          <a:p>
            <a:endParaRPr lang="en-IN" dirty="0">
              <a:latin typeface="Century Gothic" panose="020B0502020202020204" pitchFamily="34" charset="0"/>
            </a:endParaRPr>
          </a:p>
          <a:p>
            <a:pPr marL="285750" indent="-285750">
              <a:buFont typeface="Wingdings" panose="05000000000000000000" pitchFamily="2" charset="2"/>
              <a:buChar char="§"/>
            </a:pPr>
            <a:r>
              <a:rPr lang="en-IN" dirty="0">
                <a:latin typeface="Century Gothic" panose="020B0502020202020204" pitchFamily="34" charset="0"/>
              </a:rPr>
              <a:t> </a:t>
            </a:r>
            <a:r>
              <a:rPr lang="en-IN" sz="2000" b="1" dirty="0">
                <a:latin typeface="Century Gothic" panose="020B0502020202020204" pitchFamily="34" charset="0"/>
              </a:rPr>
              <a:t>Weakly Labeled Training:</a:t>
            </a:r>
          </a:p>
          <a:p>
            <a:r>
              <a:rPr lang="en-IN" dirty="0">
                <a:latin typeface="Century Gothic" panose="020B0502020202020204" pitchFamily="34" charset="0"/>
              </a:rPr>
              <a:t>   - Utilizing weakly labeled training videos where the labels are at the video-level rather than the  	cliplevel.</a:t>
            </a:r>
          </a:p>
          <a:p>
            <a:r>
              <a:rPr lang="en-IN" dirty="0">
                <a:latin typeface="Century Gothic" panose="020B0502020202020204" pitchFamily="34" charset="0"/>
              </a:rPr>
              <a:t>   - Training the deep anomaly ranking model using the weakly labeled training data.</a:t>
            </a:r>
          </a:p>
          <a:p>
            <a:endParaRPr lang="en-IN" dirty="0">
              <a:latin typeface="Century Gothic" panose="020B0502020202020204" pitchFamily="34" charset="0"/>
            </a:endParaRPr>
          </a:p>
          <a:p>
            <a:pPr marL="285750" indent="-285750">
              <a:buFont typeface="Wingdings" panose="05000000000000000000" pitchFamily="2" charset="2"/>
              <a:buChar char="§"/>
            </a:pPr>
            <a:r>
              <a:rPr lang="en-IN" dirty="0">
                <a:latin typeface="Century Gothic" panose="020B0502020202020204" pitchFamily="34" charset="0"/>
              </a:rPr>
              <a:t> </a:t>
            </a:r>
            <a:r>
              <a:rPr lang="en-IN" sz="2000" b="1" dirty="0">
                <a:latin typeface="Century Gothic" panose="020B0502020202020204" pitchFamily="34" charset="0"/>
              </a:rPr>
              <a:t>Anomaly Detection and Localization:</a:t>
            </a:r>
          </a:p>
          <a:p>
            <a:r>
              <a:rPr lang="en-IN" dirty="0">
                <a:latin typeface="Century Gothic" panose="020B0502020202020204" pitchFamily="34" charset="0"/>
              </a:rPr>
              <a:t>   - Applying the trained model to detect anomalies in surveillance videos.</a:t>
            </a:r>
          </a:p>
          <a:p>
            <a:r>
              <a:rPr lang="en-IN" dirty="0">
                <a:latin typeface="Century Gothic" panose="020B0502020202020204" pitchFamily="34" charset="0"/>
              </a:rPr>
              <a:t>   - Localizing the detected anomalies within the video segments using the sparsity and smoothness 	constraints.</a:t>
            </a:r>
          </a:p>
        </p:txBody>
      </p:sp>
    </p:spTree>
    <p:extLst>
      <p:ext uri="{BB962C8B-B14F-4D97-AF65-F5344CB8AC3E}">
        <p14:creationId xmlns:p14="http://schemas.microsoft.com/office/powerpoint/2010/main" val="406151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1764" y="272385"/>
            <a:ext cx="3871245" cy="584775"/>
          </a:xfrm>
          <a:prstGeom prst="rect">
            <a:avLst/>
          </a:prstGeom>
        </p:spPr>
        <p:txBody>
          <a:bodyPr wrap="square">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UML DIAGRAMS</a:t>
            </a:r>
            <a:endParaRPr lang="en-IN" sz="3200" dirty="0"/>
          </a:p>
        </p:txBody>
      </p:sp>
      <p:sp>
        <p:nvSpPr>
          <p:cNvPr id="3" name="Rectangle 2"/>
          <p:cNvSpPr/>
          <p:nvPr/>
        </p:nvSpPr>
        <p:spPr>
          <a:xfrm>
            <a:off x="386733" y="1066970"/>
            <a:ext cx="3575018" cy="587148"/>
          </a:xfrm>
          <a:prstGeom prst="rect">
            <a:avLst/>
          </a:prstGeom>
        </p:spPr>
        <p:txBody>
          <a:bodyPr wrap="none">
            <a:spAutoFit/>
          </a:bodyPr>
          <a:lstStyle/>
          <a:p>
            <a:pPr algn="just">
              <a:lnSpc>
                <a:spcPct val="150000"/>
              </a:lnSpc>
              <a:spcAft>
                <a:spcPts val="100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USE CASE DIAGRAMS:</a:t>
            </a:r>
            <a:endParaRPr lang="en-IN"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911456" y="1508845"/>
            <a:ext cx="7741920" cy="5349155"/>
          </a:xfrm>
          <a:prstGeom prst="rect">
            <a:avLst/>
          </a:prstGeom>
          <a:noFill/>
          <a:ln w="9525">
            <a:noFill/>
            <a:miter lim="800000"/>
            <a:headEnd/>
            <a:tailEnd/>
          </a:ln>
        </p:spPr>
      </p:pic>
    </p:spTree>
    <p:extLst>
      <p:ext uri="{BB962C8B-B14F-4D97-AF65-F5344CB8AC3E}">
        <p14:creationId xmlns:p14="http://schemas.microsoft.com/office/powerpoint/2010/main" val="228510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643" y="782489"/>
            <a:ext cx="3070071" cy="587148"/>
          </a:xfrm>
          <a:prstGeom prst="rect">
            <a:avLst/>
          </a:prstGeom>
        </p:spPr>
        <p:txBody>
          <a:bodyPr wrap="none">
            <a:spAutoFit/>
          </a:bodyPr>
          <a:lstStyle/>
          <a:p>
            <a:pPr algn="just">
              <a:lnSpc>
                <a:spcPct val="150000"/>
              </a:lnSpc>
              <a:spcAft>
                <a:spcPts val="100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CLASS DIAGRAMS:</a:t>
            </a:r>
            <a:endParaRPr lang="en-IN"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336657" y="1995538"/>
            <a:ext cx="7782560" cy="2965767"/>
          </a:xfrm>
          <a:prstGeom prst="rect">
            <a:avLst/>
          </a:prstGeom>
          <a:noFill/>
          <a:ln w="9525">
            <a:noFill/>
            <a:miter lim="800000"/>
            <a:headEnd/>
            <a:tailEnd/>
          </a:ln>
        </p:spPr>
      </p:pic>
    </p:spTree>
    <p:extLst>
      <p:ext uri="{BB962C8B-B14F-4D97-AF65-F5344CB8AC3E}">
        <p14:creationId xmlns:p14="http://schemas.microsoft.com/office/powerpoint/2010/main" val="426233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0162" y="294640"/>
            <a:ext cx="3770584" cy="587148"/>
          </a:xfrm>
          <a:prstGeom prst="rect">
            <a:avLst/>
          </a:prstGeom>
        </p:spPr>
        <p:txBody>
          <a:bodyPr wrap="none">
            <a:spAutoFit/>
          </a:bodyPr>
          <a:lstStyle/>
          <a:p>
            <a:pPr algn="just">
              <a:lnSpc>
                <a:spcPct val="150000"/>
              </a:lnSpc>
              <a:spcAft>
                <a:spcPts val="100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IN"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115454" y="813422"/>
            <a:ext cx="6004560" cy="5183732"/>
          </a:xfrm>
          <a:prstGeom prst="rect">
            <a:avLst/>
          </a:prstGeom>
          <a:noFill/>
          <a:ln w="9525">
            <a:noFill/>
            <a:miter lim="800000"/>
            <a:headEnd/>
            <a:tailEnd/>
          </a:ln>
        </p:spPr>
      </p:pic>
    </p:spTree>
    <p:extLst>
      <p:ext uri="{BB962C8B-B14F-4D97-AF65-F5344CB8AC3E}">
        <p14:creationId xmlns:p14="http://schemas.microsoft.com/office/powerpoint/2010/main" val="219234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834" y="439303"/>
            <a:ext cx="4824975" cy="587148"/>
          </a:xfrm>
          <a:prstGeom prst="rect">
            <a:avLst/>
          </a:prstGeom>
        </p:spPr>
        <p:txBody>
          <a:bodyPr wrap="none">
            <a:spAutoFit/>
          </a:bodyPr>
          <a:lstStyle/>
          <a:p>
            <a:pPr algn="just">
              <a:lnSpc>
                <a:spcPct val="150000"/>
              </a:lnSpc>
              <a:spcAft>
                <a:spcPts val="100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COLLABROATION DIAGRAMS:</a:t>
            </a:r>
            <a:endParaRPr lang="en-IN"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1483371" y="1026451"/>
            <a:ext cx="6670551" cy="5289848"/>
          </a:xfrm>
          <a:prstGeom prst="rect">
            <a:avLst/>
          </a:prstGeom>
          <a:noFill/>
          <a:ln w="9525">
            <a:noFill/>
            <a:miter lim="800000"/>
            <a:headEnd/>
            <a:tailEnd/>
          </a:ln>
        </p:spPr>
      </p:pic>
    </p:spTree>
    <p:extLst>
      <p:ext uri="{BB962C8B-B14F-4D97-AF65-F5344CB8AC3E}">
        <p14:creationId xmlns:p14="http://schemas.microsoft.com/office/powerpoint/2010/main" val="363295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51" y="205099"/>
            <a:ext cx="3640508" cy="587148"/>
          </a:xfrm>
          <a:prstGeom prst="rect">
            <a:avLst/>
          </a:prstGeom>
        </p:spPr>
        <p:txBody>
          <a:bodyPr wrap="square">
            <a:spAutoFit/>
          </a:bodyPr>
          <a:lstStyle/>
          <a:p>
            <a:pPr algn="just">
              <a:lnSpc>
                <a:spcPct val="150000"/>
              </a:lnSpc>
              <a:spcAft>
                <a:spcPts val="100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ACTIVITY DIAGRAM:</a:t>
            </a:r>
            <a:endParaRPr lang="en-IN"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3241230" y="750036"/>
            <a:ext cx="3251200" cy="5862320"/>
          </a:xfrm>
          <a:prstGeom prst="rect">
            <a:avLst/>
          </a:prstGeom>
          <a:noFill/>
          <a:ln w="9525">
            <a:noFill/>
            <a:miter lim="800000"/>
            <a:headEnd/>
            <a:tailEnd/>
          </a:ln>
        </p:spPr>
      </p:pic>
    </p:spTree>
    <p:extLst>
      <p:ext uri="{BB962C8B-B14F-4D97-AF65-F5344CB8AC3E}">
        <p14:creationId xmlns:p14="http://schemas.microsoft.com/office/powerpoint/2010/main" val="193117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634" y="787485"/>
            <a:ext cx="4258730" cy="579967"/>
          </a:xfrm>
          <a:prstGeom prst="rect">
            <a:avLst/>
          </a:prstGeom>
        </p:spPr>
        <p:txBody>
          <a:bodyPr wrap="none">
            <a:spAutoFit/>
          </a:bodyPr>
          <a:lstStyle/>
          <a:p>
            <a:pPr algn="just">
              <a:lnSpc>
                <a:spcPct val="150000"/>
              </a:lnSpc>
              <a:spcAft>
                <a:spcPts val="100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DEPLOYMENT DIAGRAMS</a:t>
            </a:r>
            <a:r>
              <a:rPr 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91311" y="2103120"/>
            <a:ext cx="8340695" cy="2950527"/>
          </a:xfrm>
          <a:prstGeom prst="rect">
            <a:avLst/>
          </a:prstGeom>
          <a:noFill/>
          <a:ln>
            <a:noFill/>
          </a:ln>
        </p:spPr>
      </p:pic>
    </p:spTree>
    <p:extLst>
      <p:ext uri="{BB962C8B-B14F-4D97-AF65-F5344CB8AC3E}">
        <p14:creationId xmlns:p14="http://schemas.microsoft.com/office/powerpoint/2010/main" val="48122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583" y="59821"/>
            <a:ext cx="8325418" cy="615297"/>
          </a:xfrm>
        </p:spPr>
        <p:txBody>
          <a:bodyPr>
            <a:normAutofit fontScale="90000"/>
          </a:bodyPr>
          <a:lstStyle/>
          <a:p>
            <a:r>
              <a:rPr lang="en-US" dirty="0"/>
              <a:t>                              </a:t>
            </a:r>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2550" y="1110953"/>
            <a:ext cx="5845323" cy="5392397"/>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12794" y="1196411"/>
            <a:ext cx="5785502" cy="5306939"/>
          </a:xfrm>
        </p:spPr>
      </p:pic>
    </p:spTree>
    <p:extLst>
      <p:ext uri="{BB962C8B-B14F-4D97-AF65-F5344CB8AC3E}">
        <p14:creationId xmlns:p14="http://schemas.microsoft.com/office/powerpoint/2010/main" val="114934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5278" y="1273323"/>
            <a:ext cx="5939328" cy="4614729"/>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34648" y="1273324"/>
            <a:ext cx="5714921" cy="4614728"/>
          </a:xfrm>
        </p:spPr>
      </p:pic>
    </p:spTree>
    <p:extLst>
      <p:ext uri="{BB962C8B-B14F-4D97-AF65-F5344CB8AC3E}">
        <p14:creationId xmlns:p14="http://schemas.microsoft.com/office/powerpoint/2010/main" val="294242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548B-B135-C7ED-DAD0-1A00AA21E7DA}"/>
              </a:ext>
            </a:extLst>
          </p:cNvPr>
          <p:cNvSpPr>
            <a:spLocks noGrp="1"/>
          </p:cNvSpPr>
          <p:nvPr>
            <p:ph type="title"/>
          </p:nvPr>
        </p:nvSpPr>
        <p:spPr>
          <a:xfrm>
            <a:off x="3594537" y="240186"/>
            <a:ext cx="9550998" cy="1709892"/>
          </a:xfrm>
        </p:spPr>
        <p:txBody>
          <a:bodyPr>
            <a:normAutofit/>
          </a:bodyPr>
          <a:lstStyle/>
          <a:p>
            <a:r>
              <a:rPr lang="en-US" sz="5400" b="1" dirty="0">
                <a:solidFill>
                  <a:schemeClr val="accent2"/>
                </a:solidFill>
              </a:rPr>
              <a:t>ABSTRACT</a:t>
            </a:r>
            <a:endParaRPr lang="en-IN" sz="5400" b="1" dirty="0">
              <a:solidFill>
                <a:schemeClr val="accent2"/>
              </a:solidFill>
            </a:endParaRPr>
          </a:p>
        </p:txBody>
      </p:sp>
      <p:sp>
        <p:nvSpPr>
          <p:cNvPr id="4" name="TextBox 3">
            <a:extLst>
              <a:ext uri="{FF2B5EF4-FFF2-40B4-BE49-F238E27FC236}">
                <a16:creationId xmlns:a16="http://schemas.microsoft.com/office/drawing/2014/main" id="{06B0D831-D826-93AF-C525-821B9BB39158}"/>
              </a:ext>
            </a:extLst>
          </p:cNvPr>
          <p:cNvSpPr txBox="1"/>
          <p:nvPr/>
        </p:nvSpPr>
        <p:spPr>
          <a:xfrm>
            <a:off x="1227476" y="1599636"/>
            <a:ext cx="9300676" cy="4822987"/>
          </a:xfrm>
          <a:prstGeom prst="rect">
            <a:avLst/>
          </a:prstGeom>
          <a:noFill/>
        </p:spPr>
        <p:txBody>
          <a:bodyPr wrap="square">
            <a:spAutoFit/>
          </a:bodyPr>
          <a:lstStyle/>
          <a:p>
            <a:pPr marL="285750" indent="-285750" algn="just">
              <a:lnSpc>
                <a:spcPct val="150000"/>
              </a:lnSpc>
              <a:spcAft>
                <a:spcPts val="800"/>
              </a:spcAft>
              <a:buFont typeface="Arial" panose="020B0604020202020204" pitchFamily="34" charset="0"/>
              <a:buChar char="•"/>
            </a:pPr>
            <a:r>
              <a:rPr lang="en-IN" dirty="0">
                <a:latin typeface="Century Gothic" panose="020B0502020202020204" pitchFamily="34" charset="0"/>
              </a:rPr>
              <a:t>Surveillance videos are able to capture a variety of realistic anomalies. In this paper, we propose to learn anomalies by exploiting both normal and anomalous videos.</a:t>
            </a:r>
          </a:p>
          <a:p>
            <a:pPr marL="285750" indent="-285750" algn="just">
              <a:lnSpc>
                <a:spcPct val="150000"/>
              </a:lnSpc>
              <a:spcAft>
                <a:spcPts val="800"/>
              </a:spcAft>
              <a:buFont typeface="Arial" panose="020B0604020202020204" pitchFamily="34" charset="0"/>
              <a:buChar char="•"/>
            </a:pPr>
            <a:r>
              <a:rPr lang="en-IN" dirty="0">
                <a:latin typeface="Century Gothic" panose="020B0502020202020204" pitchFamily="34" charset="0"/>
              </a:rPr>
              <a:t> To avoid annotating the anomalous segments or clips in training videos, which is very time consuming, we propose to learn anomaly through the deep multiple instance ranking framework by leveraging weakly labelled training videos</a:t>
            </a:r>
          </a:p>
          <a:p>
            <a:pPr marL="285750" indent="-285750" algn="just">
              <a:lnSpc>
                <a:spcPct val="150000"/>
              </a:lnSpc>
              <a:spcAft>
                <a:spcPts val="800"/>
              </a:spcAft>
              <a:buFont typeface="Arial" panose="020B0604020202020204" pitchFamily="34" charset="0"/>
              <a:buChar char="•"/>
            </a:pPr>
            <a:r>
              <a:rPr lang="en-IN" dirty="0">
                <a:latin typeface="Century Gothic" panose="020B0502020202020204" pitchFamily="34" charset="0"/>
              </a:rPr>
              <a:t> We also introduce a new large-scale first of its kind dataset of 128 hours of videos. It consists of 1900 long and untrimmed real-world surveillance videos, with 13 realistic anomalies such as fighting, road accident, burglary, robbery, etc. as well as normal activities.</a:t>
            </a:r>
            <a:endParaRPr lang="en-IN"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209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3F2D93-D38C-4943-2FEC-FBCB86349D36}"/>
              </a:ext>
            </a:extLst>
          </p:cNvPr>
          <p:cNvSpPr txBox="1"/>
          <p:nvPr/>
        </p:nvSpPr>
        <p:spPr>
          <a:xfrm>
            <a:off x="412407" y="1608978"/>
            <a:ext cx="10947162" cy="3693319"/>
          </a:xfrm>
          <a:prstGeom prst="rect">
            <a:avLst/>
          </a:prstGeom>
          <a:noFill/>
        </p:spPr>
        <p:txBody>
          <a:bodyPr wrap="square" rtlCol="0" anchor="b" anchorCtr="1">
            <a:spAutoFit/>
          </a:bodyPr>
          <a:lstStyle/>
          <a:p>
            <a:pPr marL="342900" indent="-342900" algn="just">
              <a:buFont typeface="Wingdings" panose="05000000000000000000" pitchFamily="2" charset="2"/>
              <a:buChar char="Ø"/>
            </a:pPr>
            <a:r>
              <a:rPr lang="en-IN" dirty="0">
                <a:latin typeface="Century Gothic" panose="020B0502020202020204" pitchFamily="34" charset="0"/>
              </a:rPr>
              <a:t>The main objective of this study is proposing a deep learning-based approach to detect guns, pistols and fight scenes from surveillance cameras in a fast and accurate way.</a:t>
            </a:r>
          </a:p>
          <a:p>
            <a:pPr marL="342900" indent="-342900" algn="just">
              <a:buFont typeface="Wingdings" panose="05000000000000000000" pitchFamily="2" charset="2"/>
              <a:buChar char="Ø"/>
            </a:pPr>
            <a:r>
              <a:rPr lang="en-IN" dirty="0">
                <a:latin typeface="Century Gothic" panose="020B0502020202020204" pitchFamily="34" charset="0"/>
              </a:rPr>
              <a:t> The presented solution deals with poor quality and low-resolution videos and images. Hence, it is appropriate for use with CCTV systems. </a:t>
            </a:r>
          </a:p>
          <a:p>
            <a:pPr marL="342900" indent="-342900" algn="just">
              <a:buFont typeface="Wingdings" panose="05000000000000000000" pitchFamily="2" charset="2"/>
              <a:buChar char="Ø"/>
            </a:pPr>
            <a:r>
              <a:rPr lang="en-IN" dirty="0">
                <a:latin typeface="Century Gothic" panose="020B0502020202020204" pitchFamily="34" charset="0"/>
              </a:rPr>
              <a:t>The proposed approach shows great performance and demonstrated its adaptability for being an automatic pistol and fight detection alarm system and the number of false positives is very low in all the video frames. </a:t>
            </a:r>
          </a:p>
          <a:p>
            <a:pPr marL="342900" indent="-342900" algn="just">
              <a:buFont typeface="Wingdings" panose="05000000000000000000" pitchFamily="2" charset="2"/>
              <a:buChar char="Ø"/>
            </a:pPr>
            <a:r>
              <a:rPr lang="en-IN" dirty="0">
                <a:latin typeface="Century Gothic" panose="020B0502020202020204" pitchFamily="34" charset="0"/>
              </a:rPr>
              <a:t>Another important contribution of the study is the collected surveillance camera fight and pistol dataset, which helps for automatic fight and pistol detection. This surveillance camera dataset can be extended by adding new samples from security camera footages on streets or underground stations. </a:t>
            </a:r>
          </a:p>
          <a:p>
            <a:pPr marL="342900" indent="-342900" algn="just">
              <a:buFont typeface="Wingdings" panose="05000000000000000000" pitchFamily="2" charset="2"/>
              <a:buChar char="Ø"/>
            </a:pPr>
            <a:r>
              <a:rPr lang="en-IN" dirty="0">
                <a:latin typeface="Century Gothic" panose="020B0502020202020204" pitchFamily="34" charset="0"/>
              </a:rPr>
              <a:t>In addition, we will try to reduce the number of false positives by applying some pre-processing steps before the feature extraction process and the classification process.</a:t>
            </a:r>
          </a:p>
        </p:txBody>
      </p:sp>
      <p:sp>
        <p:nvSpPr>
          <p:cNvPr id="5" name="Rectangle 4"/>
          <p:cNvSpPr/>
          <p:nvPr/>
        </p:nvSpPr>
        <p:spPr>
          <a:xfrm>
            <a:off x="4227134" y="658662"/>
            <a:ext cx="3070071" cy="584775"/>
          </a:xfrm>
          <a:prstGeom prst="rect">
            <a:avLst/>
          </a:prstGeom>
        </p:spPr>
        <p:txBody>
          <a:bodyPr wrap="none">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CONCLUSION</a:t>
            </a:r>
            <a:endParaRPr lang="en-IN" sz="3200" dirty="0"/>
          </a:p>
        </p:txBody>
      </p:sp>
    </p:spTree>
    <p:extLst>
      <p:ext uri="{BB962C8B-B14F-4D97-AF65-F5344CB8AC3E}">
        <p14:creationId xmlns:p14="http://schemas.microsoft.com/office/powerpoint/2010/main" val="259576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512" y="162370"/>
            <a:ext cx="3546505" cy="1025494"/>
          </a:xfrm>
        </p:spPr>
        <p:txBody>
          <a:bodyPr>
            <a:normAutofit/>
          </a:bodyPr>
          <a:lstStyle/>
          <a:p>
            <a:r>
              <a:rPr lang="en-US" sz="3200" b="1" dirty="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34938" y="1187864"/>
            <a:ext cx="8887626" cy="4170349"/>
          </a:xfrm>
        </p:spPr>
        <p:txBody>
          <a:bodyPr/>
          <a:lstStyle/>
          <a:p>
            <a:pPr marL="285750" indent="-285750">
              <a:buFont typeface="Arial" panose="020B0604020202020204" pitchFamily="34" charset="0"/>
              <a:buChar char="•"/>
            </a:pPr>
            <a:r>
              <a:rPr lang="en-US" dirty="0">
                <a:latin typeface="Century" panose="02040604050505020304" pitchFamily="18" charset="0"/>
              </a:rPr>
              <a:t>The future scope of this project is wide-ranging and holds immense potential for further advancements in the field of video analysis. </a:t>
            </a:r>
          </a:p>
          <a:p>
            <a:pPr marL="285750" indent="-285750">
              <a:buFont typeface="Arial" panose="020B0604020202020204" pitchFamily="34" charset="0"/>
              <a:buChar char="•"/>
            </a:pPr>
            <a:r>
              <a:rPr lang="en-US" dirty="0">
                <a:latin typeface="Century" panose="02040604050505020304" pitchFamily="18" charset="0"/>
              </a:rPr>
              <a:t>Building on the foundation of Multiple Instance Learning (MIL) and the novel MIL ranking loss function with </a:t>
            </a:r>
            <a:r>
              <a:rPr lang="en-US" dirty="0" err="1">
                <a:latin typeface="Century" panose="02040604050505020304" pitchFamily="18" charset="0"/>
              </a:rPr>
              <a:t>sparsity</a:t>
            </a:r>
            <a:r>
              <a:rPr lang="en-US" dirty="0">
                <a:latin typeface="Century" panose="02040604050505020304" pitchFamily="18" charset="0"/>
              </a:rPr>
              <a:t> and smoothness constraints, future research can delve into more sophisticated deep learning architectures, such as attention mechanisms and transformer models, to achieve even higher accuracy in anomaly detection and activity recognition.</a:t>
            </a:r>
          </a:p>
          <a:p>
            <a:pPr marL="285750" indent="-285750">
              <a:buFont typeface="Arial" panose="020B0604020202020204" pitchFamily="34" charset="0"/>
              <a:buChar char="•"/>
            </a:pPr>
            <a:r>
              <a:rPr lang="en-US" dirty="0"/>
              <a:t> </a:t>
            </a:r>
            <a:r>
              <a:rPr lang="en-US" dirty="0">
                <a:latin typeface="Century" panose="02040604050505020304" pitchFamily="18" charset="0"/>
              </a:rPr>
              <a:t>Moreover, expanding the dataset to encompass a broader spectrum of anomalies and activities, along with organizing benchmark challenges, will stimulate collaborative research and development.</a:t>
            </a:r>
            <a:endParaRPr lang="en-IN" dirty="0">
              <a:latin typeface="Century" panose="02040604050505020304" pitchFamily="18" charset="0"/>
            </a:endParaRPr>
          </a:p>
        </p:txBody>
      </p:sp>
    </p:spTree>
    <p:extLst>
      <p:ext uri="{BB962C8B-B14F-4D97-AF65-F5344CB8AC3E}">
        <p14:creationId xmlns:p14="http://schemas.microsoft.com/office/powerpoint/2010/main" val="3185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890" y="111095"/>
            <a:ext cx="2956846" cy="965675"/>
          </a:xfrm>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01510" y="1281868"/>
            <a:ext cx="7872492" cy="3725968"/>
          </a:xfrm>
        </p:spPr>
        <p:txBody>
          <a:bodyPr>
            <a:normAutofit/>
          </a:bodyPr>
          <a:lstStyle/>
          <a:p>
            <a:pPr marL="285750" lvl="0" indent="-285750">
              <a:buFont typeface="Arial" panose="020B0604020202020204" pitchFamily="34" charset="0"/>
              <a:buChar char="•"/>
            </a:pPr>
            <a:r>
              <a:rPr lang="en-US" dirty="0">
                <a:latin typeface="Century" panose="02040604050505020304" pitchFamily="18" charset="0"/>
              </a:rPr>
              <a:t>Muhammad Tahir Bhatti , Muhammad </a:t>
            </a:r>
            <a:r>
              <a:rPr lang="en-US" dirty="0" err="1">
                <a:latin typeface="Century" panose="02040604050505020304" pitchFamily="18" charset="0"/>
              </a:rPr>
              <a:t>Gufran</a:t>
            </a:r>
            <a:r>
              <a:rPr lang="en-US" dirty="0">
                <a:latin typeface="Century" panose="02040604050505020304" pitchFamily="18" charset="0"/>
              </a:rPr>
              <a:t>  Khan , (Senior Member, IEEE), Masood </a:t>
            </a:r>
            <a:r>
              <a:rPr lang="en-US" dirty="0" err="1">
                <a:latin typeface="Century" panose="02040604050505020304" pitchFamily="18" charset="0"/>
              </a:rPr>
              <a:t>Aslam</a:t>
            </a:r>
            <a:r>
              <a:rPr lang="en-US" dirty="0">
                <a:latin typeface="Century" panose="02040604050505020304" pitchFamily="18" charset="0"/>
              </a:rPr>
              <a:t>  , and  Muhammad </a:t>
            </a:r>
            <a:r>
              <a:rPr lang="en-US" dirty="0" err="1">
                <a:latin typeface="Century" panose="02040604050505020304" pitchFamily="18" charset="0"/>
              </a:rPr>
              <a:t>Junaid</a:t>
            </a:r>
            <a:r>
              <a:rPr lang="en-US" dirty="0">
                <a:latin typeface="Century" panose="02040604050505020304" pitchFamily="18" charset="0"/>
              </a:rPr>
              <a:t> </a:t>
            </a:r>
            <a:r>
              <a:rPr lang="en-US" dirty="0" err="1">
                <a:latin typeface="Century" panose="02040604050505020304" pitchFamily="18" charset="0"/>
              </a:rPr>
              <a:t>Fiazi</a:t>
            </a:r>
            <a:r>
              <a:rPr lang="en-US" dirty="0">
                <a:latin typeface="Century" panose="02040604050505020304" pitchFamily="18" charset="0"/>
              </a:rPr>
              <a:t> (Weapon Detection in Real- Time CCTV videos using Deep Learning.)</a:t>
            </a:r>
            <a:endParaRPr lang="en-IN" dirty="0">
              <a:latin typeface="Century" panose="02040604050505020304" pitchFamily="18" charset="0"/>
            </a:endParaRPr>
          </a:p>
          <a:p>
            <a:r>
              <a:rPr lang="en-US" dirty="0">
                <a:latin typeface="Century" panose="02040604050505020304" pitchFamily="18" charset="0"/>
              </a:rPr>
              <a:t> </a:t>
            </a:r>
            <a:endParaRPr lang="en-IN" dirty="0">
              <a:latin typeface="Century" panose="02040604050505020304" pitchFamily="18" charset="0"/>
            </a:endParaRPr>
          </a:p>
          <a:p>
            <a:pPr marL="285750" lvl="0" indent="-285750">
              <a:buFont typeface="Arial" panose="020B0604020202020204" pitchFamily="34" charset="0"/>
              <a:buChar char="•"/>
            </a:pPr>
            <a:r>
              <a:rPr lang="en-US" dirty="0">
                <a:latin typeface="Century" panose="02040604050505020304" pitchFamily="18" charset="0"/>
              </a:rPr>
              <a:t>Weapon Detection using Artificial Intelligence and Deep Learning for Security Applications by </a:t>
            </a:r>
            <a:r>
              <a:rPr lang="en-US" dirty="0" err="1">
                <a:latin typeface="Century" panose="02040604050505020304" pitchFamily="18" charset="0"/>
              </a:rPr>
              <a:t>Mohana</a:t>
            </a:r>
            <a:r>
              <a:rPr lang="en-US" dirty="0">
                <a:latin typeface="Century" panose="02040604050505020304" pitchFamily="18" charset="0"/>
              </a:rPr>
              <a:t> and </a:t>
            </a:r>
            <a:r>
              <a:rPr lang="en-US" dirty="0" err="1">
                <a:latin typeface="Century" panose="02040604050505020304" pitchFamily="18" charset="0"/>
              </a:rPr>
              <a:t>Ayush</a:t>
            </a:r>
            <a:r>
              <a:rPr lang="en-US" dirty="0">
                <a:latin typeface="Century" panose="02040604050505020304" pitchFamily="18" charset="0"/>
              </a:rPr>
              <a:t> Jain.</a:t>
            </a:r>
            <a:endParaRPr lang="en-IN" dirty="0">
              <a:latin typeface="Century" panose="02040604050505020304" pitchFamily="18" charset="0"/>
            </a:endParaRPr>
          </a:p>
        </p:txBody>
      </p:sp>
    </p:spTree>
    <p:extLst>
      <p:ext uri="{BB962C8B-B14F-4D97-AF65-F5344CB8AC3E}">
        <p14:creationId xmlns:p14="http://schemas.microsoft.com/office/powerpoint/2010/main" val="145875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5787" y="609600"/>
            <a:ext cx="3264493" cy="1073921"/>
          </a:xfrm>
        </p:spPr>
        <p:txBody>
          <a:bodyPr>
            <a:normAutofit/>
          </a:bodyPr>
          <a:lstStyle/>
          <a:p>
            <a:r>
              <a:rPr lang="en-US" sz="3200" b="1" dirty="0">
                <a:latin typeface="Times New Roman" panose="02020603050405020304" pitchFamily="18" charset="0"/>
                <a:cs typeface="Times New Roman" panose="02020603050405020304" pitchFamily="18" charset="0"/>
              </a:rPr>
              <a:t>GITHUB LINK</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sp>
        <p:nvSpPr>
          <p:cNvPr id="5" name="TextBox 4">
            <a:extLst>
              <a:ext uri="{FF2B5EF4-FFF2-40B4-BE49-F238E27FC236}">
                <a16:creationId xmlns:a16="http://schemas.microsoft.com/office/drawing/2014/main" id="{4FFF9144-417B-E4FC-D47E-5E179B2FC6AC}"/>
              </a:ext>
            </a:extLst>
          </p:cNvPr>
          <p:cNvSpPr txBox="1"/>
          <p:nvPr/>
        </p:nvSpPr>
        <p:spPr>
          <a:xfrm>
            <a:off x="2509935" y="2426868"/>
            <a:ext cx="6764068" cy="369332"/>
          </a:xfrm>
          <a:prstGeom prst="rect">
            <a:avLst/>
          </a:prstGeom>
          <a:noFill/>
        </p:spPr>
        <p:txBody>
          <a:bodyPr wrap="square">
            <a:spAutoFit/>
          </a:bodyPr>
          <a:lstStyle/>
          <a:p>
            <a:r>
              <a:rPr lang="en-IN" dirty="0"/>
              <a:t>https://github.com/praveen7036/weapon-detection</a:t>
            </a:r>
          </a:p>
        </p:txBody>
      </p:sp>
    </p:spTree>
    <p:extLst>
      <p:ext uri="{BB962C8B-B14F-4D97-AF65-F5344CB8AC3E}">
        <p14:creationId xmlns:p14="http://schemas.microsoft.com/office/powerpoint/2010/main" val="1761525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054" y="2734654"/>
            <a:ext cx="7691214" cy="1015663"/>
          </a:xfrm>
          <a:prstGeom prst="rect">
            <a:avLst/>
          </a:prstGeom>
          <a:noFill/>
        </p:spPr>
        <p:txBody>
          <a:bodyPr wrap="square" rtlCol="0">
            <a:spAutoFit/>
          </a:bodyPr>
          <a:lstStyle/>
          <a:p>
            <a:r>
              <a:rPr lang="en-US" sz="6000" dirty="0"/>
              <a:t>           THANK YOU </a:t>
            </a:r>
            <a:endParaRPr lang="en-IN" sz="6000" dirty="0"/>
          </a:p>
        </p:txBody>
      </p:sp>
    </p:spTree>
    <p:extLst>
      <p:ext uri="{BB962C8B-B14F-4D97-AF65-F5344CB8AC3E}">
        <p14:creationId xmlns:p14="http://schemas.microsoft.com/office/powerpoint/2010/main" val="55238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FAE95-AD3C-2EF1-0357-A83251C14BBE}"/>
              </a:ext>
            </a:extLst>
          </p:cNvPr>
          <p:cNvSpPr txBox="1"/>
          <p:nvPr/>
        </p:nvSpPr>
        <p:spPr>
          <a:xfrm>
            <a:off x="967683" y="385483"/>
            <a:ext cx="3084844" cy="468793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50" dirty="0">
                <a:solidFill>
                  <a:srgbClr val="FF0000"/>
                </a:solidFill>
                <a:latin typeface="+mj-lt"/>
                <a:ea typeface="+mj-ea"/>
                <a:cs typeface="+mj-cs"/>
              </a:rPr>
              <a:t>E</a:t>
            </a:r>
            <a:r>
              <a:rPr lang="en-US" sz="3600" b="1" spc="-50" dirty="0">
                <a:solidFill>
                  <a:srgbClr val="FF0000"/>
                </a:solidFill>
                <a:effectLst/>
                <a:latin typeface="+mj-lt"/>
                <a:ea typeface="+mj-ea"/>
                <a:cs typeface="+mj-cs"/>
              </a:rPr>
              <a:t>XISTING</a:t>
            </a:r>
            <a:r>
              <a:rPr lang="en-US" sz="3600" b="1" spc="-50" dirty="0">
                <a:solidFill>
                  <a:srgbClr val="FFFFFF"/>
                </a:solidFill>
                <a:effectLst/>
                <a:latin typeface="+mj-lt"/>
                <a:ea typeface="+mj-ea"/>
                <a:cs typeface="+mj-cs"/>
              </a:rPr>
              <a:t> </a:t>
            </a:r>
            <a:r>
              <a:rPr lang="en-US" sz="3600" b="1" spc="-50" dirty="0">
                <a:solidFill>
                  <a:srgbClr val="FF0000"/>
                </a:solidFill>
                <a:effectLst/>
                <a:latin typeface="+mj-lt"/>
                <a:ea typeface="+mj-ea"/>
                <a:cs typeface="+mj-cs"/>
              </a:rPr>
              <a:t>SYSTEM</a:t>
            </a:r>
            <a:endParaRPr lang="en-US" sz="3600" spc="-50" dirty="0">
              <a:solidFill>
                <a:srgbClr val="FF0000"/>
              </a:solidFill>
              <a:latin typeface="+mj-lt"/>
              <a:ea typeface="+mj-ea"/>
              <a:cs typeface="+mj-cs"/>
            </a:endParaRPr>
          </a:p>
        </p:txBody>
      </p:sp>
      <p:sp>
        <p:nvSpPr>
          <p:cNvPr id="31" name="TextBox 3">
            <a:extLst>
              <a:ext uri="{FF2B5EF4-FFF2-40B4-BE49-F238E27FC236}">
                <a16:creationId xmlns:a16="http://schemas.microsoft.com/office/drawing/2014/main" id="{CF6023C3-11C5-8E23-640E-668B8EA78745}"/>
              </a:ext>
            </a:extLst>
          </p:cNvPr>
          <p:cNvSpPr txBox="1"/>
          <p:nvPr/>
        </p:nvSpPr>
        <p:spPr>
          <a:xfrm>
            <a:off x="4513664" y="385483"/>
            <a:ext cx="6642015" cy="5866621"/>
          </a:xfrm>
          <a:prstGeom prst="rect">
            <a:avLst/>
          </a:prstGeom>
        </p:spPr>
        <p:txBody>
          <a:bodyPr vert="horz" lIns="0" tIns="45720" rIns="0" bIns="45720" rtlCol="0" anchor="ctr">
            <a:normAutofit/>
          </a:bodyPr>
          <a:lstStyle/>
          <a:p>
            <a:pPr defTabSz="914400">
              <a:lnSpc>
                <a:spcPct val="90000"/>
              </a:lnSpc>
              <a:spcAft>
                <a:spcPts val="600"/>
              </a:spcAft>
              <a:buClr>
                <a:schemeClr val="accent1"/>
              </a:buClr>
            </a:pPr>
            <a:endParaRPr lang="en-US" dirty="0">
              <a:solidFill>
                <a:schemeClr val="tx1">
                  <a:lumMod val="75000"/>
                  <a:lumOff val="25000"/>
                </a:schemeClr>
              </a:solidFill>
            </a:endParaRPr>
          </a:p>
        </p:txBody>
      </p:sp>
      <p:sp>
        <p:nvSpPr>
          <p:cNvPr id="2" name="TextBox 1">
            <a:extLst>
              <a:ext uri="{FF2B5EF4-FFF2-40B4-BE49-F238E27FC236}">
                <a16:creationId xmlns:a16="http://schemas.microsoft.com/office/drawing/2014/main" id="{5E8BA779-2A53-F5D6-0132-12192FB06754}"/>
              </a:ext>
            </a:extLst>
          </p:cNvPr>
          <p:cNvSpPr txBox="1"/>
          <p:nvPr/>
        </p:nvSpPr>
        <p:spPr>
          <a:xfrm>
            <a:off x="4206239" y="969432"/>
            <a:ext cx="7878579" cy="4611519"/>
          </a:xfrm>
          <a:prstGeom prst="rect">
            <a:avLst/>
          </a:prstGeom>
          <a:noFill/>
        </p:spPr>
        <p:txBody>
          <a:bodyPr wrap="square" rtlCol="0">
            <a:spAutoFit/>
          </a:bodyPr>
          <a:lstStyle/>
          <a:p>
            <a:pPr marL="285750" lvl="0" indent="-285750">
              <a:spcBef>
                <a:spcPts val="990"/>
              </a:spcBef>
              <a:buFont typeface="Arial" panose="020B0604020202020204" pitchFamily="34" charset="0"/>
              <a:buChar char="•"/>
            </a:pPr>
            <a:r>
              <a:rPr lang="en-IN" dirty="0">
                <a:latin typeface="Century Gothic" panose="020B0502020202020204" pitchFamily="34" charset="0"/>
              </a:rPr>
              <a:t>The success of sparse representation and dictionary learning approaches in several computer vision problems, researchers  used sparse representation to learn the dictionary of normal behaviours. </a:t>
            </a:r>
          </a:p>
          <a:p>
            <a:pPr marL="285750" lvl="0" indent="-285750">
              <a:spcBef>
                <a:spcPts val="990"/>
              </a:spcBef>
              <a:buFont typeface="Arial" panose="020B0604020202020204" pitchFamily="34" charset="0"/>
              <a:buChar char="•"/>
            </a:pPr>
            <a:r>
              <a:rPr lang="en-IN" dirty="0">
                <a:latin typeface="Century Gothic" panose="020B0502020202020204" pitchFamily="34" charset="0"/>
              </a:rPr>
              <a:t>During testing, the patterns which have large reconstruction errors are considered as anomalous behaviours. </a:t>
            </a:r>
          </a:p>
          <a:p>
            <a:pPr marL="285750" lvl="0" indent="-285750">
              <a:spcBef>
                <a:spcPts val="990"/>
              </a:spcBef>
              <a:buFont typeface="Arial" panose="020B0604020202020204" pitchFamily="34" charset="0"/>
              <a:buChar char="•"/>
            </a:pPr>
            <a:r>
              <a:rPr lang="en-IN" dirty="0">
                <a:latin typeface="Century Gothic" panose="020B0502020202020204" pitchFamily="34" charset="0"/>
              </a:rPr>
              <a:t>Due to successful demonstration of deep learning for image classification, several approaches have been proposed for video action classification.</a:t>
            </a:r>
          </a:p>
          <a:p>
            <a:pPr marL="285750" lvl="0" indent="-285750">
              <a:spcBef>
                <a:spcPts val="990"/>
              </a:spcBef>
              <a:buFont typeface="Arial" panose="020B0604020202020204" pitchFamily="34" charset="0"/>
              <a:buChar char="•"/>
            </a:pPr>
            <a:r>
              <a:rPr lang="en-IN" dirty="0">
                <a:latin typeface="Century Gothic" panose="020B0502020202020204" pitchFamily="34" charset="0"/>
              </a:rPr>
              <a:t> However, obtaining annotations for training is difficult and laborious,specifically for videos. </a:t>
            </a:r>
          </a:p>
          <a:p>
            <a:pPr marL="285750" lvl="0" indent="-285750">
              <a:spcBef>
                <a:spcPts val="990"/>
              </a:spcBef>
              <a:buFont typeface="Arial" panose="020B0604020202020204" pitchFamily="34" charset="0"/>
              <a:buChar char="•"/>
            </a:pPr>
            <a:r>
              <a:rPr lang="en-IN" dirty="0">
                <a:latin typeface="Century Gothic" panose="020B0502020202020204" pitchFamily="34" charset="0"/>
              </a:rPr>
              <a:t>Recently, it used deep learning based auto encoders to learn the model of normal behaviours and employed reconstruction loss to detect anomalies. </a:t>
            </a:r>
          </a:p>
        </p:txBody>
      </p:sp>
    </p:spTree>
    <p:extLst>
      <p:ext uri="{BB962C8B-B14F-4D97-AF65-F5344CB8AC3E}">
        <p14:creationId xmlns:p14="http://schemas.microsoft.com/office/powerpoint/2010/main" val="345969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C6918-9940-9F05-E893-A4C4C5BF165D}"/>
              </a:ext>
            </a:extLst>
          </p:cNvPr>
          <p:cNvSpPr txBox="1"/>
          <p:nvPr/>
        </p:nvSpPr>
        <p:spPr>
          <a:xfrm>
            <a:off x="251012" y="605896"/>
            <a:ext cx="3397026"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endParaRPr lang="en-US" sz="3600" b="1" spc="-50" dirty="0">
              <a:solidFill>
                <a:srgbClr val="FFFFFF"/>
              </a:solidFill>
              <a:latin typeface="+mj-lt"/>
              <a:ea typeface="+mj-ea"/>
              <a:cs typeface="+mj-cs"/>
            </a:endParaRPr>
          </a:p>
        </p:txBody>
      </p:sp>
      <p:sp>
        <p:nvSpPr>
          <p:cNvPr id="8" name="TextBox 3">
            <a:extLst>
              <a:ext uri="{FF2B5EF4-FFF2-40B4-BE49-F238E27FC236}">
                <a16:creationId xmlns:a16="http://schemas.microsoft.com/office/drawing/2014/main" id="{CD52977F-5291-0FA0-7B32-AB8EA17EFC0A}"/>
              </a:ext>
            </a:extLst>
          </p:cNvPr>
          <p:cNvSpPr txBox="1"/>
          <p:nvPr/>
        </p:nvSpPr>
        <p:spPr>
          <a:xfrm>
            <a:off x="4580546" y="1982624"/>
            <a:ext cx="5341121" cy="2341548"/>
          </a:xfrm>
          <a:prstGeom prst="rect">
            <a:avLst/>
          </a:prstGeom>
        </p:spPr>
        <p:style>
          <a:lnRef idx="1">
            <a:schemeClr val="accent1"/>
          </a:lnRef>
          <a:fillRef idx="2">
            <a:schemeClr val="accent1"/>
          </a:fillRef>
          <a:effectRef idx="1">
            <a:schemeClr val="accent1"/>
          </a:effectRef>
          <a:fontRef idx="minor">
            <a:schemeClr val="dk1"/>
          </a:fontRef>
        </p:style>
        <p:txBody>
          <a:bodyPr vert="horz" lIns="0" tIns="45720" rIns="0" bIns="45720" rtlCol="0" anchor="ctr">
            <a:noAutofit/>
          </a:bodyPr>
          <a:lstStyle/>
          <a:p>
            <a:pPr marL="285750" indent="-285750" algn="just" defTabSz="914400">
              <a:lnSpc>
                <a:spcPct val="90000"/>
              </a:lnSpc>
              <a:spcAft>
                <a:spcPts val="600"/>
              </a:spcAft>
              <a:buClr>
                <a:schemeClr val="tx1"/>
              </a:buClr>
              <a:buFont typeface="Arial" panose="020B0604020202020204" pitchFamily="34" charset="0"/>
              <a:buChar char="•"/>
            </a:pPr>
            <a:r>
              <a:rPr lang="en-US" sz="3600" dirty="0">
                <a:solidFill>
                  <a:schemeClr val="tx1">
                    <a:lumMod val="75000"/>
                    <a:lumOff val="25000"/>
                  </a:schemeClr>
                </a:solidFill>
                <a:cs typeface="Calibri"/>
              </a:rPr>
              <a:t>Difficulty in Scalability</a:t>
            </a:r>
          </a:p>
          <a:p>
            <a:pPr marL="285750" indent="-285750" algn="just" defTabSz="914400">
              <a:lnSpc>
                <a:spcPct val="90000"/>
              </a:lnSpc>
              <a:spcAft>
                <a:spcPts val="600"/>
              </a:spcAft>
              <a:buClr>
                <a:schemeClr val="tx1"/>
              </a:buClr>
              <a:buFont typeface="Arial" panose="020B0604020202020204" pitchFamily="34" charset="0"/>
              <a:buChar char="•"/>
            </a:pPr>
            <a:r>
              <a:rPr lang="en-US" sz="3600" dirty="0">
                <a:solidFill>
                  <a:schemeClr val="tx1">
                    <a:lumMod val="75000"/>
                    <a:lumOff val="25000"/>
                  </a:schemeClr>
                </a:solidFill>
                <a:cs typeface="Calibri"/>
              </a:rPr>
              <a:t>Limited Automation</a:t>
            </a:r>
          </a:p>
          <a:p>
            <a:pPr marL="285750" indent="-285750" algn="just" defTabSz="914400">
              <a:lnSpc>
                <a:spcPct val="90000"/>
              </a:lnSpc>
              <a:spcAft>
                <a:spcPts val="600"/>
              </a:spcAft>
              <a:buClr>
                <a:schemeClr val="tx1"/>
              </a:buClr>
              <a:buFont typeface="Arial" panose="020B0604020202020204" pitchFamily="34" charset="0"/>
              <a:buChar char="•"/>
            </a:pPr>
            <a:r>
              <a:rPr lang="en-US" sz="3600" dirty="0">
                <a:solidFill>
                  <a:schemeClr val="tx1">
                    <a:lumMod val="75000"/>
                    <a:lumOff val="25000"/>
                  </a:schemeClr>
                </a:solidFill>
                <a:cs typeface="Calibri"/>
              </a:rPr>
              <a:t>Sensitivity to Dictionary Quality</a:t>
            </a:r>
          </a:p>
        </p:txBody>
      </p:sp>
      <p:sp>
        <p:nvSpPr>
          <p:cNvPr id="6" name="TextBox 5">
            <a:extLst>
              <a:ext uri="{FF2B5EF4-FFF2-40B4-BE49-F238E27FC236}">
                <a16:creationId xmlns:a16="http://schemas.microsoft.com/office/drawing/2014/main" id="{DAF05152-06F2-B2A0-7A9B-629F856623B4}"/>
              </a:ext>
            </a:extLst>
          </p:cNvPr>
          <p:cNvSpPr txBox="1"/>
          <p:nvPr/>
        </p:nvSpPr>
        <p:spPr>
          <a:xfrm>
            <a:off x="240237" y="2537012"/>
            <a:ext cx="4016803" cy="954107"/>
          </a:xfrm>
          <a:prstGeom prst="rect">
            <a:avLst/>
          </a:prstGeom>
          <a:noFill/>
        </p:spPr>
        <p:txBody>
          <a:bodyPr wrap="square" rtlCol="0">
            <a:spAutoFit/>
          </a:bodyPr>
          <a:lstStyle/>
          <a:p>
            <a:r>
              <a:rPr lang="en-IN" sz="2800" b="1" dirty="0">
                <a:solidFill>
                  <a:srgbClr val="FF0000"/>
                </a:solidFill>
                <a:latin typeface="+mj-lt"/>
              </a:rPr>
              <a:t>DISADVANTAGES OF   EXISTING SYSTEM</a:t>
            </a:r>
          </a:p>
        </p:txBody>
      </p:sp>
    </p:spTree>
    <p:extLst>
      <p:ext uri="{BB962C8B-B14F-4D97-AF65-F5344CB8AC3E}">
        <p14:creationId xmlns:p14="http://schemas.microsoft.com/office/powerpoint/2010/main" val="120211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C6918-9940-9F05-E893-A4C4C5BF165D}"/>
              </a:ext>
            </a:extLst>
          </p:cNvPr>
          <p:cNvSpPr txBox="1"/>
          <p:nvPr/>
        </p:nvSpPr>
        <p:spPr>
          <a:xfrm>
            <a:off x="787311" y="678605"/>
            <a:ext cx="3084844" cy="5646208"/>
          </a:xfrm>
          <a:prstGeom prst="rect">
            <a:avLst/>
          </a:prstGeom>
        </p:spPr>
        <p:txBody>
          <a:bodyPr vert="horz" lIns="91440" tIns="45720" rIns="91440" bIns="45720" rtlCol="0" anchor="ctr">
            <a:normAutofit/>
          </a:bodyPr>
          <a:lstStyle/>
          <a:p>
            <a:pPr lvl="0" defTabSz="914400">
              <a:lnSpc>
                <a:spcPct val="85000"/>
              </a:lnSpc>
              <a:spcBef>
                <a:spcPct val="0"/>
              </a:spcBef>
              <a:spcAft>
                <a:spcPts val="600"/>
              </a:spcAft>
            </a:pPr>
            <a:r>
              <a:rPr lang="en-US" sz="3600" b="1" spc="-50" dirty="0">
                <a:solidFill>
                  <a:srgbClr val="FF0000"/>
                </a:solidFill>
                <a:effectLst/>
                <a:latin typeface="+mj-lt"/>
                <a:ea typeface="+mj-ea"/>
                <a:cs typeface="+mj-cs"/>
              </a:rPr>
              <a:t>PROPOSED</a:t>
            </a:r>
            <a:r>
              <a:rPr lang="en-US" sz="3600" b="1" spc="-50" dirty="0">
                <a:solidFill>
                  <a:srgbClr val="FFFFFF"/>
                </a:solidFill>
                <a:effectLst/>
                <a:latin typeface="+mj-lt"/>
                <a:ea typeface="+mj-ea"/>
                <a:cs typeface="+mj-cs"/>
              </a:rPr>
              <a:t> </a:t>
            </a:r>
            <a:r>
              <a:rPr lang="en-US" sz="3600" b="1" spc="-50" dirty="0">
                <a:solidFill>
                  <a:srgbClr val="FF0000"/>
                </a:solidFill>
                <a:effectLst/>
                <a:latin typeface="+mj-lt"/>
                <a:ea typeface="+mj-ea"/>
                <a:cs typeface="+mj-cs"/>
              </a:rPr>
              <a:t>SYSTEM</a:t>
            </a:r>
            <a:endParaRPr lang="en-US" sz="3600" b="1" spc="-50" dirty="0">
              <a:solidFill>
                <a:srgbClr val="FF0000"/>
              </a:solidFill>
              <a:latin typeface="+mj-lt"/>
              <a:ea typeface="+mj-ea"/>
              <a:cs typeface="+mj-cs"/>
            </a:endParaRPr>
          </a:p>
        </p:txBody>
      </p:sp>
      <p:sp>
        <p:nvSpPr>
          <p:cNvPr id="8" name="TextBox 3">
            <a:extLst>
              <a:ext uri="{FF2B5EF4-FFF2-40B4-BE49-F238E27FC236}">
                <a16:creationId xmlns:a16="http://schemas.microsoft.com/office/drawing/2014/main" id="{CD52977F-5291-0FA0-7B32-AB8EA17EFC0A}"/>
              </a:ext>
            </a:extLst>
          </p:cNvPr>
          <p:cNvSpPr txBox="1"/>
          <p:nvPr/>
        </p:nvSpPr>
        <p:spPr>
          <a:xfrm>
            <a:off x="4742016" y="605896"/>
            <a:ext cx="6413663" cy="5646208"/>
          </a:xfrm>
          <a:prstGeom prst="rect">
            <a:avLst/>
          </a:prstGeom>
        </p:spPr>
        <p:txBody>
          <a:bodyPr vert="horz" lIns="0" tIns="45720" rIns="0" bIns="45720" rtlCol="0" anchor="ctr">
            <a:noAutofit/>
          </a:bodyPr>
          <a:lstStyle/>
          <a:p>
            <a:pPr algn="just" defTabSz="914400">
              <a:lnSpc>
                <a:spcPct val="90000"/>
              </a:lnSpc>
              <a:spcAft>
                <a:spcPts val="600"/>
              </a:spcAft>
              <a:buFont typeface="Calibri" panose="020F0502020204030204" pitchFamily="34" charset="0"/>
            </a:pPr>
            <a:endParaRPr lang="en-US" dirty="0">
              <a:solidFill>
                <a:schemeClr val="tx1">
                  <a:lumMod val="75000"/>
                  <a:lumOff val="25000"/>
                </a:schemeClr>
              </a:solidFill>
              <a:cs typeface="Calibri"/>
            </a:endParaRPr>
          </a:p>
        </p:txBody>
      </p:sp>
      <p:sp>
        <p:nvSpPr>
          <p:cNvPr id="2" name="TextBox 1"/>
          <p:cNvSpPr txBox="1"/>
          <p:nvPr/>
        </p:nvSpPr>
        <p:spPr>
          <a:xfrm>
            <a:off x="4196459" y="605410"/>
            <a:ext cx="7788806"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We propose a MIL solution to anomaly detection by leveraging only weakly labelled training videos. We pro- pose a MIL ranking loss with </a:t>
            </a:r>
            <a:r>
              <a:rPr lang="en-US" dirty="0" err="1">
                <a:latin typeface="Century Gothic" panose="020B0502020202020204" pitchFamily="34" charset="0"/>
              </a:rPr>
              <a:t>sparsity</a:t>
            </a:r>
            <a:r>
              <a:rPr lang="en-US" dirty="0">
                <a:latin typeface="Century Gothic" panose="020B0502020202020204" pitchFamily="34" charset="0"/>
              </a:rPr>
              <a:t> and smoothness constraints for a deep learning network to learn anomaly scores for video segments. </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We introduce a large-scale video anomaly detection dataset consisting of 1900 real-world surveillance videos of 13 different anomalous events and normal activities captured by surveillance cameras. It is by far the largest dataset with more than 25 times videos than existing largest anomaly dataset and has a total of 128 hours of video </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Our dataset also serves a challenging benchmark for activity recognition on untrimmed videos, due to the complexity of activities and large intra-class variations. We pro- vide results of baseline methods, C3D [37] and TCNN [21], on recognizing 13 different anomalous activities.</a:t>
            </a:r>
            <a:endParaRPr lang="en-IN" dirty="0">
              <a:latin typeface="Century Gothic" panose="020B0502020202020204" pitchFamily="34" charset="0"/>
            </a:endParaRPr>
          </a:p>
        </p:txBody>
      </p:sp>
    </p:spTree>
    <p:extLst>
      <p:ext uri="{BB962C8B-B14F-4D97-AF65-F5344CB8AC3E}">
        <p14:creationId xmlns:p14="http://schemas.microsoft.com/office/powerpoint/2010/main" val="22315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A669-491E-257C-D536-F9E20238EEB9}"/>
              </a:ext>
            </a:extLst>
          </p:cNvPr>
          <p:cNvSpPr>
            <a:spLocks noGrp="1"/>
          </p:cNvSpPr>
          <p:nvPr>
            <p:ph type="title"/>
          </p:nvPr>
        </p:nvSpPr>
        <p:spPr>
          <a:xfrm>
            <a:off x="1298961" y="0"/>
            <a:ext cx="9799726" cy="874678"/>
          </a:xfrm>
        </p:spPr>
        <p:txBody>
          <a:bodyPr vert="horz" lIns="91440" tIns="45720" rIns="91440" bIns="45720" rtlCol="0" anchor="b">
            <a:norm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ADVANTAGES OF EXISTING SYSTEM</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6" name="TextBox 3">
            <a:extLst>
              <a:ext uri="{FF2B5EF4-FFF2-40B4-BE49-F238E27FC236}">
                <a16:creationId xmlns:a16="http://schemas.microsoft.com/office/drawing/2014/main" id="{EB7CF463-3ED4-2558-3284-FA70699E1031}"/>
              </a:ext>
            </a:extLst>
          </p:cNvPr>
          <p:cNvGraphicFramePr/>
          <p:nvPr>
            <p:extLst>
              <p:ext uri="{D42A27DB-BD31-4B8C-83A1-F6EECF244321}">
                <p14:modId xmlns:p14="http://schemas.microsoft.com/office/powerpoint/2010/main" val="1375892356"/>
              </p:ext>
            </p:extLst>
          </p:nvPr>
        </p:nvGraphicFramePr>
        <p:xfrm>
          <a:off x="1347356" y="173784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418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1A56-DED9-D2FB-BA96-31DAFF59E32B}"/>
              </a:ext>
            </a:extLst>
          </p:cNvPr>
          <p:cNvSpPr>
            <a:spLocks noGrp="1"/>
          </p:cNvSpPr>
          <p:nvPr>
            <p:ph type="title"/>
          </p:nvPr>
        </p:nvSpPr>
        <p:spPr>
          <a:xfrm>
            <a:off x="1066800" y="342939"/>
            <a:ext cx="10058400" cy="1450757"/>
          </a:xfrm>
        </p:spPr>
        <p:txBody>
          <a:bodyPr/>
          <a:lstStyle/>
          <a:p>
            <a:pPr algn="ctr"/>
            <a:r>
              <a:rPr lang="en-US" b="1" dirty="0">
                <a:solidFill>
                  <a:schemeClr val="accent1">
                    <a:lumMod val="75000"/>
                  </a:schemeClr>
                </a:solidFill>
                <a:latin typeface="Times New Roman"/>
                <a:cs typeface="Times New Roman"/>
              </a:rPr>
              <a:t>SYSTEM REQUIREMENTS</a:t>
            </a:r>
            <a:endParaRPr lang="en-US" dirty="0">
              <a:solidFill>
                <a:schemeClr val="accent1">
                  <a:lumMod val="75000"/>
                </a:schemeClr>
              </a:solidFill>
              <a:cs typeface="Calibri Light" panose="020F0302020204030204"/>
            </a:endParaRPr>
          </a:p>
        </p:txBody>
      </p:sp>
      <p:sp>
        <p:nvSpPr>
          <p:cNvPr id="3" name="Text Placeholder 2">
            <a:extLst>
              <a:ext uri="{FF2B5EF4-FFF2-40B4-BE49-F238E27FC236}">
                <a16:creationId xmlns:a16="http://schemas.microsoft.com/office/drawing/2014/main" id="{C073CA35-0023-FCA0-6BA8-6435882C7D10}"/>
              </a:ext>
            </a:extLst>
          </p:cNvPr>
          <p:cNvSpPr>
            <a:spLocks noGrp="1"/>
          </p:cNvSpPr>
          <p:nvPr>
            <p:ph type="body" idx="1"/>
          </p:nvPr>
        </p:nvSpPr>
        <p:spPr/>
        <p:txBody>
          <a:bodyPr>
            <a:normAutofit/>
          </a:bodyPr>
          <a:lstStyle/>
          <a:p>
            <a:endParaRPr lang="en-IN" b="1" dirty="0">
              <a:latin typeface="Times New Roman"/>
              <a:cs typeface="Times New Roman"/>
            </a:endParaRPr>
          </a:p>
          <a:p>
            <a:endParaRPr lang="en-US" dirty="0"/>
          </a:p>
        </p:txBody>
      </p:sp>
      <p:sp>
        <p:nvSpPr>
          <p:cNvPr id="9" name="TextBox 8">
            <a:extLst>
              <a:ext uri="{FF2B5EF4-FFF2-40B4-BE49-F238E27FC236}">
                <a16:creationId xmlns:a16="http://schemas.microsoft.com/office/drawing/2014/main" id="{9324640D-C813-459A-8D07-B57DE0C3F725}"/>
              </a:ext>
            </a:extLst>
          </p:cNvPr>
          <p:cNvSpPr txBox="1"/>
          <p:nvPr/>
        </p:nvSpPr>
        <p:spPr>
          <a:xfrm>
            <a:off x="128654" y="1435517"/>
            <a:ext cx="5632066" cy="3447098"/>
          </a:xfrm>
          <a:prstGeom prst="rect">
            <a:avLst/>
          </a:prstGeom>
          <a:noFill/>
        </p:spPr>
        <p:txBody>
          <a:bodyPr wrap="square" rtlCol="0">
            <a:spAutoFit/>
          </a:bodyPr>
          <a:lstStyle/>
          <a:p>
            <a:r>
              <a:rPr lang="en-IN" sz="2000" b="1" dirty="0">
                <a:solidFill>
                  <a:schemeClr val="accent6">
                    <a:lumMod val="75000"/>
                  </a:schemeClr>
                </a:solidFill>
                <a:latin typeface="Century Gothic" panose="020B0502020202020204" pitchFamily="34" charset="0"/>
                <a:cs typeface="Times New Roman" panose="02020603050405020304" pitchFamily="18" charset="0"/>
              </a:rPr>
              <a:t>HARDWARE REQUIREMENTS: </a:t>
            </a:r>
          </a:p>
          <a:p>
            <a:pPr marL="285750" indent="-285750">
              <a:buFont typeface="Wingdings" panose="05000000000000000000" pitchFamily="2" charset="2"/>
              <a:buChar char="Ø"/>
            </a:pPr>
            <a:endParaRPr lang="en-IN" b="1" dirty="0">
              <a:solidFill>
                <a:schemeClr val="accent6">
                  <a:lumMod val="75000"/>
                </a:schemeClr>
              </a:solidFill>
              <a:latin typeface="Century Gothic" panose="020B0502020202020204" pitchFamily="34" charset="0"/>
              <a:cs typeface="Times New Roman" panose="02020603050405020304" pitchFamily="18" charset="0"/>
            </a:endParaRPr>
          </a:p>
          <a:p>
            <a:pPr marL="342900" lvl="0" indent="-342900">
              <a:buFont typeface="Wingdings" panose="05000000000000000000" pitchFamily="2" charset="2"/>
              <a:buChar char="Ø"/>
            </a:pPr>
            <a:r>
              <a:rPr lang="en-GB" sz="2400" b="1" dirty="0">
                <a:latin typeface="Century Gothic" panose="020B0502020202020204" pitchFamily="34" charset="0"/>
              </a:rPr>
              <a:t>System		:   </a:t>
            </a:r>
            <a:r>
              <a:rPr lang="en-GB" sz="2400" dirty="0">
                <a:latin typeface="Century Gothic" panose="020B0502020202020204" pitchFamily="34" charset="0"/>
              </a:rPr>
              <a:t>Pentium IV 2.4GHz.</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GB" sz="2400" b="1" dirty="0">
                <a:latin typeface="Century Gothic" panose="020B0502020202020204" pitchFamily="34" charset="0"/>
              </a:rPr>
              <a:t>Hard Disk	     :   </a:t>
            </a:r>
            <a:r>
              <a:rPr lang="en-GB" sz="2400" dirty="0">
                <a:latin typeface="Century Gothic" panose="020B0502020202020204" pitchFamily="34" charset="0"/>
              </a:rPr>
              <a:t>40 GB.</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GB" sz="2400" b="1" dirty="0">
                <a:latin typeface="Century Gothic" panose="020B0502020202020204" pitchFamily="34" charset="0"/>
              </a:rPr>
              <a:t>Floppy Drive	:   </a:t>
            </a:r>
            <a:r>
              <a:rPr lang="en-GB" sz="2400" dirty="0">
                <a:latin typeface="Century Gothic" panose="020B0502020202020204" pitchFamily="34" charset="0"/>
              </a:rPr>
              <a:t>1.44 Mb.</a:t>
            </a:r>
            <a:endParaRPr lang="en-IN" sz="2400" dirty="0">
              <a:latin typeface="Century Gothic" panose="020B0502020202020204" pitchFamily="34" charset="0"/>
            </a:endParaRPr>
          </a:p>
          <a:p>
            <a:pPr marL="342900" indent="-342900">
              <a:buFont typeface="Wingdings" panose="05000000000000000000" pitchFamily="2" charset="2"/>
              <a:buChar char="Ø"/>
            </a:pPr>
            <a:r>
              <a:rPr lang="en-GB" sz="2400" b="1" dirty="0">
                <a:latin typeface="Century Gothic" panose="020B0502020202020204" pitchFamily="34" charset="0"/>
              </a:rPr>
              <a:t>Monitor	     </a:t>
            </a:r>
            <a:r>
              <a:rPr lang="en-GB" sz="2400" dirty="0">
                <a:latin typeface="Century Gothic" panose="020B0502020202020204" pitchFamily="34" charset="0"/>
              </a:rPr>
              <a:t>:   14’ Colour Monitor.</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GB" sz="2400" b="1" dirty="0">
                <a:latin typeface="Century Gothic" panose="020B0502020202020204" pitchFamily="34" charset="0"/>
              </a:rPr>
              <a:t>Mouse		     :   </a:t>
            </a:r>
            <a:r>
              <a:rPr lang="en-GB" sz="2400" dirty="0">
                <a:latin typeface="Century Gothic" panose="020B0502020202020204" pitchFamily="34" charset="0"/>
              </a:rPr>
              <a:t>Optical Mouse.</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GB" sz="2400" b="1" dirty="0">
                <a:latin typeface="Century Gothic" panose="020B0502020202020204" pitchFamily="34" charset="0"/>
              </a:rPr>
              <a:t>Ram		     :   </a:t>
            </a:r>
            <a:r>
              <a:rPr lang="en-GB" sz="2400" dirty="0">
                <a:latin typeface="Century Gothic" panose="020B0502020202020204" pitchFamily="34" charset="0"/>
              </a:rPr>
              <a:t>512 Mb</a:t>
            </a:r>
            <a:r>
              <a:rPr lang="en-GB" dirty="0">
                <a:latin typeface="Century Gothic" panose="020B0502020202020204" pitchFamily="34" charset="0"/>
              </a:rPr>
              <a:t>.</a:t>
            </a:r>
            <a:endParaRPr lang="en-IN" dirty="0">
              <a:latin typeface="Century Gothic" panose="020B0502020202020204" pitchFamily="34" charset="0"/>
            </a:endParaRPr>
          </a:p>
          <a:p>
            <a:pPr marL="285750" lvl="0" indent="-285750">
              <a:buFont typeface="Arial" panose="020B0604020202020204" pitchFamily="34" charset="0"/>
              <a:buChar char="•"/>
            </a:pPr>
            <a:endParaRPr lang="en-IN" b="1" dirty="0">
              <a:latin typeface="Century Gothic" panose="020B0502020202020204" pitchFamily="34"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IN" b="1" dirty="0">
              <a:latin typeface="Century Gothic" panose="020B0502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9EE09AE-0746-5877-4C88-55DD59BA00E3}"/>
              </a:ext>
            </a:extLst>
          </p:cNvPr>
          <p:cNvSpPr txBox="1"/>
          <p:nvPr/>
        </p:nvSpPr>
        <p:spPr>
          <a:xfrm>
            <a:off x="5725354" y="1490007"/>
            <a:ext cx="6431280" cy="3877985"/>
          </a:xfrm>
          <a:prstGeom prst="rect">
            <a:avLst/>
          </a:prstGeom>
          <a:noFill/>
        </p:spPr>
        <p:txBody>
          <a:bodyPr wrap="square" rtlCol="0">
            <a:spAutoFit/>
          </a:bodyPr>
          <a:lstStyle/>
          <a:p>
            <a:pPr>
              <a:buClr>
                <a:schemeClr val="accent1"/>
              </a:buClr>
            </a:pPr>
            <a:r>
              <a:rPr lang="en-IN" sz="2000" b="1" dirty="0">
                <a:solidFill>
                  <a:schemeClr val="accent6">
                    <a:lumMod val="75000"/>
                  </a:schemeClr>
                </a:solidFill>
                <a:latin typeface="Century Gothic" panose="020B0502020202020204" pitchFamily="34" charset="0"/>
                <a:cs typeface="Times New Roman" panose="02020603050405020304" pitchFamily="18" charset="0"/>
              </a:rPr>
              <a:t>SOFTWARE REQUIREMENTS:</a:t>
            </a:r>
          </a:p>
          <a:p>
            <a:pPr>
              <a:buClr>
                <a:schemeClr val="accent1"/>
              </a:buClr>
            </a:pPr>
            <a:endParaRPr lang="en-IN" b="1" dirty="0">
              <a:solidFill>
                <a:schemeClr val="accent6">
                  <a:lumMod val="75000"/>
                </a:schemeClr>
              </a:solidFill>
              <a:latin typeface="Century Gothic" panose="020B0502020202020204" pitchFamily="34" charset="0"/>
              <a:cs typeface="Times New Roman" panose="02020603050405020304" pitchFamily="18" charset="0"/>
            </a:endParaRPr>
          </a:p>
          <a:p>
            <a:pPr marL="342900" lvl="0" indent="-342900">
              <a:buFont typeface="Wingdings" panose="05000000000000000000" pitchFamily="2" charset="2"/>
              <a:buChar char="Ø"/>
            </a:pPr>
            <a:r>
              <a:rPr lang="en-US" sz="2400" b="1" dirty="0">
                <a:latin typeface="Century Gothic" panose="020B0502020202020204" pitchFamily="34" charset="0"/>
              </a:rPr>
              <a:t>Operating system : </a:t>
            </a:r>
            <a:r>
              <a:rPr lang="en-US" sz="2400" dirty="0">
                <a:latin typeface="Century Gothic" panose="020B0502020202020204" pitchFamily="34" charset="0"/>
              </a:rPr>
              <a:t>Windows 7 Ultimate.</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US" sz="2400" b="1" dirty="0">
                <a:latin typeface="Century Gothic" panose="020B0502020202020204" pitchFamily="34" charset="0"/>
              </a:rPr>
              <a:t>Coding Language :  </a:t>
            </a:r>
            <a:r>
              <a:rPr lang="en-US" sz="2400" dirty="0">
                <a:latin typeface="Century Gothic" panose="020B0502020202020204" pitchFamily="34" charset="0"/>
              </a:rPr>
              <a:t>Python.</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US" sz="2400" b="1" dirty="0">
                <a:latin typeface="Century Gothic" panose="020B0502020202020204" pitchFamily="34" charset="0"/>
              </a:rPr>
              <a:t>Front-End			    :   </a:t>
            </a:r>
            <a:r>
              <a:rPr lang="en-US" sz="2400" dirty="0">
                <a:latin typeface="Century Gothic" panose="020B0502020202020204" pitchFamily="34" charset="0"/>
              </a:rPr>
              <a:t>Python.</a:t>
            </a:r>
            <a:endParaRPr lang="en-IN" sz="2400" dirty="0">
              <a:latin typeface="Century Gothic" panose="020B0502020202020204" pitchFamily="34" charset="0"/>
            </a:endParaRPr>
          </a:p>
          <a:p>
            <a:pPr marL="342900" lvl="0" indent="-342900">
              <a:buFont typeface="Wingdings" panose="05000000000000000000" pitchFamily="2" charset="2"/>
              <a:buChar char="Ø"/>
            </a:pPr>
            <a:r>
              <a:rPr lang="en-US" sz="2400" b="1" dirty="0">
                <a:latin typeface="Century Gothic" panose="020B0502020202020204" pitchFamily="34" charset="0"/>
              </a:rPr>
              <a:t>Designing		         :</a:t>
            </a:r>
            <a:r>
              <a:rPr lang="en-US" sz="2400" dirty="0" err="1">
                <a:latin typeface="Century Gothic" panose="020B0502020202020204" pitchFamily="34" charset="0"/>
              </a:rPr>
              <a:t>HTML,CSS,Javascript</a:t>
            </a:r>
            <a:r>
              <a:rPr lang="en-US" sz="2400" dirty="0">
                <a:latin typeface="Century Gothic" panose="020B0502020202020204" pitchFamily="34" charset="0"/>
              </a:rPr>
              <a:t>.</a:t>
            </a:r>
            <a:endParaRPr lang="en-IN" sz="2400" dirty="0">
              <a:latin typeface="Century Gothic" panose="020B0502020202020204" pitchFamily="34" charset="0"/>
            </a:endParaRPr>
          </a:p>
          <a:p>
            <a:pPr marL="342900" lvl="0" indent="-342900">
              <a:buClr>
                <a:schemeClr val="accent1"/>
              </a:buClr>
              <a:buFont typeface="Wingdings" panose="05000000000000000000" pitchFamily="2" charset="2"/>
              <a:buChar char="Ø"/>
            </a:pPr>
            <a:r>
              <a:rPr lang="en-US" sz="2400" b="1" dirty="0">
                <a:latin typeface="Century Gothic" panose="020B0502020202020204" pitchFamily="34" charset="0"/>
              </a:rPr>
              <a:t>Data Base		    :   </a:t>
            </a:r>
            <a:r>
              <a:rPr lang="en-US" sz="2400" dirty="0">
                <a:latin typeface="Century Gothic" panose="020B0502020202020204" pitchFamily="34" charset="0"/>
              </a:rPr>
              <a:t>MySQL.</a:t>
            </a:r>
            <a:endParaRPr lang="en-IN" sz="2400" dirty="0">
              <a:latin typeface="Century Gothic" panose="020B0502020202020204" pitchFamily="34" charset="0"/>
            </a:endParaRPr>
          </a:p>
          <a:p>
            <a:pPr>
              <a:buClr>
                <a:schemeClr val="accent1"/>
              </a:buClr>
            </a:pPr>
            <a:endParaRPr lang="en-IN" sz="1600" b="1" dirty="0">
              <a:latin typeface="Century Gothic" panose="020B0502020202020204" pitchFamily="34"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IN" b="1" dirty="0">
              <a:latin typeface="Century Gothic" panose="020B0502020202020204" pitchFamily="34" charset="0"/>
              <a:cs typeface="Times New Roman" panose="02020603050405020304" pitchFamily="18" charset="0"/>
            </a:endParaRPr>
          </a:p>
          <a:p>
            <a:endParaRPr lang="en-IN" b="1" dirty="0">
              <a:solidFill>
                <a:schemeClr val="accent6">
                  <a:lumMod val="75000"/>
                </a:schemeClr>
              </a:solidFill>
              <a:latin typeface="Century Gothic" panose="020B0502020202020204" pitchFamily="34" charset="0"/>
              <a:cs typeface="Times New Roman" panose="02020603050405020304" pitchFamily="18" charset="0"/>
            </a:endParaRPr>
          </a:p>
          <a:p>
            <a:endParaRPr lang="en-IN" b="1" dirty="0">
              <a:solidFill>
                <a:schemeClr val="accent6">
                  <a:lumMod val="75000"/>
                </a:schemeClr>
              </a:solidFill>
              <a:latin typeface="Century Gothic" panose="020B0502020202020204" pitchFamily="34"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IN" b="1" dirty="0">
              <a:solidFill>
                <a:schemeClr val="accent6">
                  <a:lumMod val="75000"/>
                </a:schemeClr>
              </a:solidFill>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55832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78AD27-5003-4615-35B7-C5CD4DD97179}"/>
              </a:ext>
            </a:extLst>
          </p:cNvPr>
          <p:cNvSpPr txBox="1"/>
          <p:nvPr/>
        </p:nvSpPr>
        <p:spPr>
          <a:xfrm>
            <a:off x="4563465" y="939567"/>
            <a:ext cx="2424959" cy="646331"/>
          </a:xfrm>
          <a:prstGeom prst="rect">
            <a:avLst/>
          </a:prstGeom>
          <a:noFill/>
        </p:spPr>
        <p:txBody>
          <a:bodyPr wrap="non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NOVELTY</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76A6C4C-B8A2-B366-4825-45961B10112E}"/>
              </a:ext>
            </a:extLst>
          </p:cNvPr>
          <p:cNvSpPr txBox="1"/>
          <p:nvPr/>
        </p:nvSpPr>
        <p:spPr>
          <a:xfrm>
            <a:off x="153647" y="1992298"/>
            <a:ext cx="11889793" cy="3293209"/>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1600" dirty="0">
                <a:latin typeface="Century Gothic" panose="020B0502020202020204" pitchFamily="34" charset="0"/>
                <a:cs typeface="Times New Roman" panose="02020603050405020304" pitchFamily="18" charset="0"/>
              </a:rPr>
              <a:t>The novelty of project lies in proposing a multiple instance learning (MIL) solution to anomaly detection by </a:t>
            </a:r>
          </a:p>
          <a:p>
            <a:pPr>
              <a:buClr>
                <a:schemeClr val="accent1"/>
              </a:buClr>
            </a:pPr>
            <a:r>
              <a:rPr lang="en-US" sz="1600" dirty="0">
                <a:latin typeface="Century Gothic" panose="020B0502020202020204" pitchFamily="34" charset="0"/>
                <a:cs typeface="Times New Roman" panose="02020603050405020304" pitchFamily="18" charset="0"/>
              </a:rPr>
              <a:t>leveraging only weakly labelled training videos. This approach considers both normal and anomalous videos</a:t>
            </a:r>
          </a:p>
          <a:p>
            <a:pPr>
              <a:buClr>
                <a:schemeClr val="accent1"/>
              </a:buClr>
            </a:pPr>
            <a:r>
              <a:rPr lang="en-US" sz="1600" dirty="0">
                <a:latin typeface="Century Gothic" panose="020B0502020202020204" pitchFamily="34" charset="0"/>
                <a:cs typeface="Times New Roman" panose="02020603050405020304" pitchFamily="18" charset="0"/>
              </a:rPr>
              <a:t>as bags, and video segments as instances, and learns a deep anomaly ranking model that predicts high anomaly </a:t>
            </a:r>
          </a:p>
          <a:p>
            <a:pPr>
              <a:buClr>
                <a:schemeClr val="accent1"/>
              </a:buClr>
            </a:pPr>
            <a:r>
              <a:rPr lang="en-US" sz="1600" dirty="0">
                <a:latin typeface="Century Gothic" panose="020B0502020202020204" pitchFamily="34" charset="0"/>
                <a:cs typeface="Times New Roman" panose="02020603050405020304" pitchFamily="18" charset="0"/>
              </a:rPr>
              <a:t>scores for anomalous video segments.</a:t>
            </a:r>
          </a:p>
          <a:p>
            <a:pPr>
              <a:buClr>
                <a:schemeClr val="accent1"/>
              </a:buClr>
            </a:pPr>
            <a:r>
              <a:rPr lang="en-US" sz="1600" dirty="0">
                <a:latin typeface="Century Gothic" panose="020B0502020202020204" pitchFamily="34" charset="0"/>
                <a:cs typeface="Times New Roman" panose="02020603050405020304" pitchFamily="18" charset="0"/>
              </a:rPr>
              <a:t> </a:t>
            </a:r>
          </a:p>
          <a:p>
            <a:pPr marL="285750" indent="-285750">
              <a:buClr>
                <a:schemeClr val="accent1"/>
              </a:buClr>
              <a:buFont typeface="Arial" panose="020B0604020202020204" pitchFamily="34" charset="0"/>
              <a:buChar char="•"/>
            </a:pPr>
            <a:r>
              <a:rPr lang="en-US" sz="1600" dirty="0">
                <a:latin typeface="Century Gothic" panose="020B0502020202020204" pitchFamily="34" charset="0"/>
                <a:cs typeface="Times New Roman" panose="02020603050405020304" pitchFamily="18" charset="0"/>
              </a:rPr>
              <a:t>Another important aspect of your project is the introduction of a new large-scale dataset of 128 hours of videos, </a:t>
            </a:r>
          </a:p>
          <a:p>
            <a:pPr>
              <a:buClr>
                <a:schemeClr val="accent1"/>
              </a:buClr>
            </a:pPr>
            <a:r>
              <a:rPr lang="en-US" sz="1600" dirty="0">
                <a:latin typeface="Century Gothic" panose="020B0502020202020204" pitchFamily="34" charset="0"/>
                <a:cs typeface="Times New Roman" panose="02020603050405020304" pitchFamily="18" charset="0"/>
              </a:rPr>
              <a:t>which includes 1900 real-world surveillance videos of 13 different anomalous events and normal activities captured by</a:t>
            </a:r>
          </a:p>
          <a:p>
            <a:pPr>
              <a:buClr>
                <a:schemeClr val="accent1"/>
              </a:buClr>
            </a:pPr>
            <a:r>
              <a:rPr lang="en-US" sz="1600" dirty="0">
                <a:latin typeface="Century Gothic" panose="020B0502020202020204" pitchFamily="34" charset="0"/>
                <a:cs typeface="Times New Roman" panose="02020603050405020304" pitchFamily="18" charset="0"/>
              </a:rPr>
              <a:t>surveillance cameras. This dataset is the largest of its kind, with more than 25 times the number of videos compared to</a:t>
            </a:r>
          </a:p>
          <a:p>
            <a:pPr>
              <a:buClr>
                <a:schemeClr val="accent1"/>
              </a:buClr>
            </a:pPr>
            <a:r>
              <a:rPr lang="en-US" sz="1600" dirty="0">
                <a:latin typeface="Century Gothic" panose="020B0502020202020204" pitchFamily="34" charset="0"/>
                <a:cs typeface="Times New Roman" panose="02020603050405020304" pitchFamily="18" charset="0"/>
              </a:rPr>
              <a:t>existing datasets, and serves as a challenging benchmark for activity recognition on untrimmed videos, due to the </a:t>
            </a:r>
          </a:p>
          <a:p>
            <a:pPr>
              <a:buClr>
                <a:schemeClr val="accent1"/>
              </a:buClr>
            </a:pPr>
            <a:r>
              <a:rPr lang="en-US" sz="1600" dirty="0">
                <a:latin typeface="Century Gothic" panose="020B0502020202020204" pitchFamily="34" charset="0"/>
                <a:cs typeface="Times New Roman" panose="02020603050405020304" pitchFamily="18" charset="0"/>
              </a:rPr>
              <a:t>complexity of activities and large intra-class variations.</a:t>
            </a:r>
          </a:p>
          <a:p>
            <a:pPr>
              <a:buClr>
                <a:schemeClr val="accent1"/>
              </a:buClr>
            </a:pPr>
            <a:endParaRPr lang="en-US" sz="1600" dirty="0">
              <a:latin typeface="Century Gothic" panose="020B0502020202020204" pitchFamily="34" charset="0"/>
              <a:cs typeface="Times New Roman" panose="02020603050405020304" pitchFamily="18" charset="0"/>
            </a:endParaRPr>
          </a:p>
          <a:p>
            <a:pPr marL="285750" indent="-285750">
              <a:buClr>
                <a:schemeClr val="accent1"/>
              </a:buClr>
              <a:buFont typeface="Arial" panose="020B0604020202020204" pitchFamily="34" charset="0"/>
              <a:buChar char="•"/>
            </a:pPr>
            <a:r>
              <a:rPr lang="en-US" sz="1600" dirty="0">
                <a:latin typeface="Century Gothic" panose="020B0502020202020204" pitchFamily="34" charset="0"/>
                <a:cs typeface="Times New Roman" panose="02020603050405020304" pitchFamily="18" charset="0"/>
              </a:rPr>
              <a:t>Overall, the project contributes to the field of video anomaly detection by proposing a novel MIL solution and</a:t>
            </a:r>
          </a:p>
          <a:p>
            <a:pPr>
              <a:buClr>
                <a:schemeClr val="accent1"/>
              </a:buClr>
            </a:pPr>
            <a:r>
              <a:rPr lang="en-US" sz="1600" dirty="0">
                <a:latin typeface="Century Gothic" panose="020B0502020202020204" pitchFamily="34" charset="0"/>
                <a:cs typeface="Times New Roman" panose="02020603050405020304" pitchFamily="18" charset="0"/>
              </a:rPr>
              <a:t> introducing a new dataset that can serve as a valuable resource for researchers and practitioners in this area.</a:t>
            </a:r>
          </a:p>
        </p:txBody>
      </p:sp>
    </p:spTree>
    <p:extLst>
      <p:ext uri="{BB962C8B-B14F-4D97-AF65-F5344CB8AC3E}">
        <p14:creationId xmlns:p14="http://schemas.microsoft.com/office/powerpoint/2010/main" val="201489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5651" y="277200"/>
            <a:ext cx="3782773" cy="584775"/>
          </a:xfrm>
          <a:prstGeom prst="rect">
            <a:avLst/>
          </a:prstGeom>
        </p:spPr>
        <p:txBody>
          <a:bodyPr wrap="square">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ARCHITECTURE</a:t>
            </a:r>
            <a:endParaRPr lang="en-IN"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490" y="794757"/>
            <a:ext cx="5084747" cy="5212935"/>
          </a:xfrm>
          <a:prstGeom prst="rect">
            <a:avLst/>
          </a:prstGeom>
        </p:spPr>
      </p:pic>
    </p:spTree>
    <p:extLst>
      <p:ext uri="{BB962C8B-B14F-4D97-AF65-F5344CB8AC3E}">
        <p14:creationId xmlns:p14="http://schemas.microsoft.com/office/powerpoint/2010/main" val="3248926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30517</TotalTime>
  <Words>1337</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vt:lpstr>
      <vt:lpstr>Century Gothic</vt:lpstr>
      <vt:lpstr>Times New Roman</vt:lpstr>
      <vt:lpstr>Trebuchet MS</vt:lpstr>
      <vt:lpstr>Wingdings</vt:lpstr>
      <vt:lpstr>Wingdings 3</vt:lpstr>
      <vt:lpstr>Facet</vt:lpstr>
      <vt:lpstr>CMR TECHNICAL CAMPUS UGC (Autonomous) Kandlakoya, Medchal Road, Hyd-501401 Department of Computer Science and Engineering  </vt:lpstr>
      <vt:lpstr>ABSTRACT</vt:lpstr>
      <vt:lpstr>PowerPoint Presentation</vt:lpstr>
      <vt:lpstr>PowerPoint Presentation</vt:lpstr>
      <vt:lpstr>PowerPoint Presentation</vt:lpstr>
      <vt:lpstr>ADVANTAGES OF EXISTING SYSTEM</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vt:lpstr>
      <vt:lpstr>PowerPoint Presentation</vt:lpstr>
      <vt:lpstr>PowerPoint Presentation</vt:lpstr>
      <vt:lpstr>FUTURE SCOPE</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Kandlakoya, Medchal Road, Hyd-501401 Department of Data Science</dc:title>
  <dc:creator>Madhu Sree</dc:creator>
  <cp:lastModifiedBy>SRISHANTH GUGLAVATH</cp:lastModifiedBy>
  <cp:revision>268</cp:revision>
  <dcterms:created xsi:type="dcterms:W3CDTF">2023-02-23T15:02:07Z</dcterms:created>
  <dcterms:modified xsi:type="dcterms:W3CDTF">2023-10-13T09:14:37Z</dcterms:modified>
</cp:coreProperties>
</file>