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1150"/>
            <a:ext cx="1018286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A48CA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01596"/>
            <a:ext cx="10627995" cy="218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Segoe Print"/>
                <a:cs typeface="Segoe Pri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19600" y="3497262"/>
            <a:ext cx="3041649" cy="948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 marR="5080" indent="-641350" algn="ctr">
              <a:lnSpc>
                <a:spcPct val="124700"/>
              </a:lnSpc>
              <a:spcBef>
                <a:spcPts val="95"/>
              </a:spcBef>
            </a:pPr>
            <a:r>
              <a:rPr lang="en-US" sz="2400" spc="-20" dirty="0" err="1" smtClean="0">
                <a:latin typeface="Calibri"/>
                <a:cs typeface="Calibri"/>
              </a:rPr>
              <a:t>Seelam</a:t>
            </a:r>
            <a:r>
              <a:rPr lang="en-US" sz="2400" spc="-20" dirty="0" smtClean="0">
                <a:latin typeface="Calibri"/>
                <a:cs typeface="Calibri"/>
              </a:rPr>
              <a:t> Praveen Kumar</a:t>
            </a:r>
            <a:endParaRPr lang="en-US" sz="2400" spc="-20" dirty="0" smtClean="0">
              <a:latin typeface="Calibri"/>
              <a:cs typeface="Calibri"/>
            </a:endParaRPr>
          </a:p>
          <a:p>
            <a:pPr marL="654050" marR="5080" indent="-641350" algn="ctr">
              <a:lnSpc>
                <a:spcPct val="124700"/>
              </a:lnSpc>
              <a:spcBef>
                <a:spcPts val="95"/>
              </a:spcBef>
            </a:pP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530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05-06-2024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67" y="2005017"/>
              <a:ext cx="11407110" cy="8244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49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65" dirty="0"/>
              <a:t> </a:t>
            </a:r>
            <a:r>
              <a:rPr sz="4400" spc="-5" dirty="0"/>
              <a:t>Wrangling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874"/>
            <a:ext cx="6659880" cy="39992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1300" marR="5080" indent="-228600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 </a:t>
            </a:r>
            <a:r>
              <a:rPr sz="2000" spc="-5" dirty="0">
                <a:latin typeface="Calibri"/>
                <a:cs typeface="Calibri"/>
              </a:rPr>
              <a:t>in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booster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land </a:t>
            </a:r>
            <a:r>
              <a:rPr sz="2000" spc="-15" dirty="0">
                <a:latin typeface="Calibri"/>
                <a:cs typeface="Calibri"/>
              </a:rPr>
              <a:t>successfully. </a:t>
            </a:r>
            <a:r>
              <a:rPr sz="2000" spc="-5" dirty="0">
                <a:latin typeface="Calibri"/>
                <a:cs typeface="Calibri"/>
              </a:rPr>
              <a:t>Sometimes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landing </a:t>
            </a:r>
            <a:r>
              <a:rPr sz="2000" spc="-15" dirty="0">
                <a:latin typeface="Calibri"/>
                <a:cs typeface="Calibri"/>
              </a:rPr>
              <a:t>attempt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 made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unsuccessful due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accident;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instance,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</a:t>
            </a:r>
            <a:r>
              <a:rPr sz="2000" spc="-10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reaching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particular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known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Ocean, </a:t>
            </a:r>
            <a:r>
              <a:rPr sz="2000" spc="-10" dirty="0">
                <a:latin typeface="Calibri"/>
                <a:cs typeface="Calibri"/>
              </a:rPr>
              <a:t>whereas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landing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 unsuccessful in </a:t>
            </a:r>
            <a:r>
              <a:rPr sz="2000" spc="-10" dirty="0">
                <a:latin typeface="Calibri"/>
                <a:cs typeface="Calibri"/>
              </a:rPr>
              <a:t>reaching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certain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known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Ocean. If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mission</a:t>
            </a:r>
            <a:r>
              <a:rPr sz="2000" spc="-10" dirty="0">
                <a:latin typeface="Calibri"/>
                <a:cs typeface="Calibri"/>
              </a:rPr>
              <a:t> was </a:t>
            </a:r>
            <a:r>
              <a:rPr sz="2000" spc="-5" dirty="0">
                <a:latin typeface="Calibri"/>
                <a:cs typeface="Calibri"/>
              </a:rPr>
              <a:t>successful,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landing </a:t>
            </a:r>
            <a:r>
              <a:rPr sz="2000" dirty="0">
                <a:latin typeface="Calibri"/>
                <a:cs typeface="Calibri"/>
              </a:rPr>
              <a:t>on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ground </a:t>
            </a:r>
            <a:r>
              <a:rPr sz="2000" spc="-5" dirty="0">
                <a:latin typeface="Calibri"/>
                <a:cs typeface="Calibri"/>
              </a:rPr>
              <a:t>pad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indicated by</a:t>
            </a:r>
            <a:r>
              <a:rPr sz="2000" spc="-5" dirty="0">
                <a:latin typeface="Calibri"/>
                <a:cs typeface="Calibri"/>
              </a:rPr>
              <a:t> true </a:t>
            </a:r>
            <a:r>
              <a:rPr sz="2000" spc="-10" dirty="0">
                <a:latin typeface="Calibri"/>
                <a:cs typeface="Calibri"/>
              </a:rPr>
              <a:t>RTLS.</a:t>
            </a:r>
            <a:endParaRPr sz="2000">
              <a:latin typeface="Calibri"/>
              <a:cs typeface="Calibri"/>
            </a:endParaRPr>
          </a:p>
          <a:p>
            <a:pPr marL="241300" marR="113664" indent="-228600">
              <a:lnSpc>
                <a:spcPts val="192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RTLS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unsuccessful landing. </a:t>
            </a:r>
            <a:r>
              <a:rPr sz="2000" spc="-15" dirty="0">
                <a:latin typeface="Calibri"/>
                <a:cs typeface="Calibri"/>
              </a:rPr>
              <a:t>Real</a:t>
            </a:r>
            <a:r>
              <a:rPr sz="2000" spc="-5" dirty="0">
                <a:latin typeface="Calibri"/>
                <a:cs typeface="Calibri"/>
              </a:rPr>
              <a:t> ASDS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denotes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mission </a:t>
            </a:r>
            <a:r>
              <a:rPr sz="2000" spc="-10" dirty="0">
                <a:latin typeface="Calibri"/>
                <a:cs typeface="Calibri"/>
              </a:rPr>
              <a:t>outcome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 </a:t>
            </a:r>
            <a:r>
              <a:rPr sz="2000" spc="-5" dirty="0">
                <a:latin typeface="Calibri"/>
                <a:cs typeface="Calibri"/>
              </a:rPr>
              <a:t>accomplished </a:t>
            </a:r>
            <a:r>
              <a:rPr sz="2000" spc="-10" dirty="0">
                <a:latin typeface="Calibri"/>
                <a:cs typeface="Calibri"/>
              </a:rPr>
              <a:t>through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drone</a:t>
            </a:r>
            <a:r>
              <a:rPr sz="2000" spc="-5" dirty="0">
                <a:latin typeface="Calibri"/>
                <a:cs typeface="Calibri"/>
              </a:rPr>
              <a:t> ship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landing. </a:t>
            </a:r>
            <a:r>
              <a:rPr sz="2000" spc="-15" dirty="0">
                <a:latin typeface="Calibri"/>
                <a:cs typeface="Calibri"/>
              </a:rPr>
              <a:t>False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ASDS </a:t>
            </a:r>
            <a:r>
              <a:rPr sz="2000" spc="-25" dirty="0">
                <a:latin typeface="Calibri"/>
                <a:cs typeface="Calibri"/>
              </a:rPr>
              <a:t>refers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drone</a:t>
            </a:r>
            <a:r>
              <a:rPr sz="2000" spc="-5" dirty="0">
                <a:latin typeface="Calibri"/>
                <a:cs typeface="Calibri"/>
              </a:rPr>
              <a:t> ship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landing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 was </a:t>
            </a:r>
            <a:r>
              <a:rPr sz="2000" spc="-5" dirty="0">
                <a:latin typeface="Calibri"/>
                <a:cs typeface="Calibri"/>
              </a:rPr>
              <a:t>unsuccessful.</a:t>
            </a:r>
            <a:endParaRPr sz="2000">
              <a:latin typeface="Calibri"/>
              <a:cs typeface="Calibri"/>
            </a:endParaRPr>
          </a:p>
          <a:p>
            <a:pPr marL="241300" marR="221615" indent="-228600" algn="just">
              <a:lnSpc>
                <a:spcPts val="19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30" dirty="0">
                <a:latin typeface="Calibri"/>
                <a:cs typeface="Calibri"/>
              </a:rPr>
              <a:t>Mostly,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turn those </a:t>
            </a:r>
            <a:r>
              <a:rPr sz="2000" spc="-10" dirty="0">
                <a:latin typeface="Calibri"/>
                <a:cs typeface="Calibri"/>
              </a:rPr>
              <a:t>results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spc="-25" dirty="0">
                <a:latin typeface="Calibri"/>
                <a:cs typeface="Calibri"/>
              </a:rPr>
              <a:t>Training </a:t>
            </a:r>
            <a:r>
              <a:rPr sz="2000" spc="-5" dirty="0">
                <a:latin typeface="Calibri"/>
                <a:cs typeface="Calibri"/>
              </a:rPr>
              <a:t>Labels,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spc="-5" dirty="0">
                <a:latin typeface="Calibri"/>
                <a:cs typeface="Calibri"/>
              </a:rPr>
              <a:t>"0"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denotes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unsuccessful </a:t>
            </a:r>
            <a:r>
              <a:rPr sz="2000" spc="-10" dirty="0">
                <a:latin typeface="Calibri"/>
                <a:cs typeface="Calibri"/>
              </a:rPr>
              <a:t>booster </a:t>
            </a:r>
            <a:r>
              <a:rPr sz="2000" spc="-5" dirty="0">
                <a:latin typeface="Calibri"/>
                <a:cs typeface="Calibri"/>
              </a:rPr>
              <a:t>landing and "1" </a:t>
            </a:r>
            <a:r>
              <a:rPr sz="2000" spc="-10" dirty="0">
                <a:latin typeface="Calibri"/>
                <a:cs typeface="Calibri"/>
              </a:rPr>
              <a:t>indicates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spc="-10" dirty="0">
                <a:latin typeface="Calibri"/>
                <a:cs typeface="Calibri"/>
              </a:rPr>
              <a:t> booster </a:t>
            </a:r>
            <a:r>
              <a:rPr sz="2000" spc="-5" dirty="0">
                <a:latin typeface="Calibri"/>
                <a:cs typeface="Calibri"/>
              </a:rPr>
              <a:t>landing.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1825751"/>
              <a:ext cx="3326891" cy="43799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092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EDA</a:t>
            </a:r>
            <a:r>
              <a:rPr sz="4400" spc="-25" dirty="0"/>
              <a:t> </a:t>
            </a:r>
            <a:r>
              <a:rPr sz="4400" dirty="0"/>
              <a:t>with</a:t>
            </a:r>
            <a:r>
              <a:rPr sz="4400" spc="-20" dirty="0"/>
              <a:t> </a:t>
            </a:r>
            <a:r>
              <a:rPr sz="4400" spc="-5" dirty="0"/>
              <a:t>Data</a:t>
            </a:r>
            <a:r>
              <a:rPr sz="4400" spc="-20" dirty="0"/>
              <a:t> </a:t>
            </a:r>
            <a:r>
              <a:rPr sz="4400" spc="-5" dirty="0"/>
              <a:t>Visualization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539" y="1853565"/>
            <a:ext cx="10130790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egoe Print"/>
                <a:cs typeface="Segoe Print"/>
              </a:rPr>
              <a:t>Charts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plotted</a:t>
            </a:r>
            <a:r>
              <a:rPr sz="1800" spc="-2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are:</a:t>
            </a:r>
            <a:endParaRPr sz="1800">
              <a:latin typeface="Segoe Print"/>
              <a:cs typeface="Segoe Print"/>
            </a:endParaRPr>
          </a:p>
          <a:p>
            <a:pPr marL="12700" marR="5080" indent="160020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Segoe Print"/>
                <a:cs typeface="Segoe Print"/>
              </a:rPr>
              <a:t>Flight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dirty="0">
                <a:latin typeface="Segoe Print"/>
                <a:cs typeface="Segoe Print"/>
              </a:rPr>
              <a:t> vs. </a:t>
            </a: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Flight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vs. </a:t>
            </a:r>
            <a:r>
              <a:rPr sz="1800" spc="-5" dirty="0">
                <a:latin typeface="Segoe Print"/>
                <a:cs typeface="Segoe Print"/>
              </a:rPr>
              <a:t>Launch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Site,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Mass</a:t>
            </a:r>
            <a:r>
              <a:rPr sz="1800" spc="15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Launch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Site,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Orbit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Type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4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Success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Rate,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Flight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Number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vs.</a:t>
            </a:r>
            <a:r>
              <a:rPr sz="1800" spc="155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Orbit</a:t>
            </a:r>
            <a:r>
              <a:rPr sz="1800" spc="16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Type,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</a:t>
            </a:r>
            <a:r>
              <a:rPr sz="1800" dirty="0">
                <a:latin typeface="Segoe Print"/>
                <a:cs typeface="Segoe Print"/>
              </a:rPr>
              <a:t> vs </a:t>
            </a:r>
            <a:r>
              <a:rPr sz="1800" spc="-5" dirty="0">
                <a:latin typeface="Segoe Print"/>
                <a:cs typeface="Segoe Print"/>
              </a:rPr>
              <a:t>Orbit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Type</a:t>
            </a:r>
            <a:r>
              <a:rPr sz="1800" spc="-5" dirty="0">
                <a:latin typeface="Segoe Print"/>
                <a:cs typeface="Segoe Print"/>
              </a:rPr>
              <a:t> and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Rate Yearly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Trend</a:t>
            </a:r>
            <a:endParaRPr sz="1800"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Segoe Print"/>
                <a:cs typeface="Segoe Print"/>
              </a:rPr>
              <a:t>why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you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used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those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charts</a:t>
            </a:r>
            <a:endParaRPr sz="1800">
              <a:latin typeface="Segoe Print"/>
              <a:cs typeface="Segoe Print"/>
            </a:endParaRPr>
          </a:p>
          <a:p>
            <a:pPr marL="12700" marR="5080" indent="1610360">
              <a:lnSpc>
                <a:spcPct val="100000"/>
              </a:lnSpc>
              <a:spcBef>
                <a:spcPts val="1400"/>
              </a:spcBef>
            </a:pPr>
            <a:r>
              <a:rPr sz="1800" spc="30" dirty="0">
                <a:latin typeface="Segoe Print"/>
                <a:cs typeface="Segoe Print"/>
              </a:rPr>
              <a:t>Scatter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plots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show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the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relationship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between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variables.</a:t>
            </a:r>
            <a:r>
              <a:rPr sz="1800" spc="85" dirty="0">
                <a:latin typeface="Segoe Print"/>
                <a:cs typeface="Segoe Print"/>
              </a:rPr>
              <a:t> </a:t>
            </a:r>
            <a:r>
              <a:rPr sz="1800" spc="15" dirty="0">
                <a:latin typeface="Segoe Print"/>
                <a:cs typeface="Segoe Print"/>
              </a:rPr>
              <a:t>If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relationship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exists,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they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could</a:t>
            </a:r>
            <a:r>
              <a:rPr sz="1800" dirty="0">
                <a:latin typeface="Segoe Print"/>
                <a:cs typeface="Segoe Print"/>
              </a:rPr>
              <a:t> be</a:t>
            </a:r>
            <a:r>
              <a:rPr sz="1800" spc="-5" dirty="0">
                <a:latin typeface="Segoe Print"/>
                <a:cs typeface="Segoe Print"/>
              </a:rPr>
              <a:t> used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machine learning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model.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160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EDA</a:t>
            </a:r>
            <a:r>
              <a:rPr sz="4400" spc="-55" dirty="0"/>
              <a:t> </a:t>
            </a:r>
            <a:r>
              <a:rPr sz="4400" dirty="0"/>
              <a:t>with</a:t>
            </a:r>
            <a:r>
              <a:rPr sz="4400" spc="-50" dirty="0"/>
              <a:t> </a:t>
            </a:r>
            <a:r>
              <a:rPr sz="4400" dirty="0"/>
              <a:t>SQL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34135"/>
            <a:ext cx="24117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1700" spc="-10" dirty="0">
                <a:solidFill>
                  <a:srgbClr val="9DC3E6"/>
                </a:solidFill>
                <a:latin typeface="Calibri"/>
                <a:cs typeface="Calibri"/>
              </a:rPr>
              <a:t>Performed</a:t>
            </a:r>
            <a:r>
              <a:rPr sz="1700" spc="-25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9DC3E6"/>
                </a:solidFill>
                <a:latin typeface="Calibri"/>
                <a:cs typeface="Calibri"/>
              </a:rPr>
              <a:t>SQL</a:t>
            </a:r>
            <a:r>
              <a:rPr sz="1700" spc="-2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9DC3E6"/>
                </a:solidFill>
                <a:latin typeface="Calibri"/>
                <a:cs typeface="Calibri"/>
              </a:rPr>
              <a:t>Queries</a:t>
            </a:r>
            <a:r>
              <a:rPr sz="1700" spc="-20" dirty="0">
                <a:solidFill>
                  <a:srgbClr val="9DC3E6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9DC3E6"/>
                </a:solidFill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names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unique</a:t>
            </a:r>
            <a:r>
              <a:rPr spc="5" dirty="0"/>
              <a:t> </a:t>
            </a:r>
            <a:r>
              <a:rPr spc="-5" dirty="0"/>
              <a:t>launch</a:t>
            </a:r>
            <a:r>
              <a:rPr dirty="0"/>
              <a:t> </a:t>
            </a:r>
            <a:r>
              <a:rPr spc="-5" dirty="0"/>
              <a:t>sites</a:t>
            </a:r>
            <a:r>
              <a:rPr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space</a:t>
            </a:r>
            <a:r>
              <a:rPr dirty="0"/>
              <a:t> </a:t>
            </a:r>
            <a:r>
              <a:rPr spc="-5" dirty="0"/>
              <a:t>mission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5</a:t>
            </a:r>
            <a:r>
              <a:rPr spc="-5" dirty="0"/>
              <a:t> records</a:t>
            </a:r>
            <a:r>
              <a:rPr spc="5" dirty="0"/>
              <a:t> </a:t>
            </a:r>
            <a:r>
              <a:rPr spc="-5" dirty="0"/>
              <a:t>where</a:t>
            </a:r>
            <a:r>
              <a:rPr dirty="0"/>
              <a:t> </a:t>
            </a:r>
            <a:r>
              <a:rPr spc="-5" dirty="0"/>
              <a:t>launch</a:t>
            </a:r>
            <a:r>
              <a:rPr spc="5" dirty="0"/>
              <a:t> </a:t>
            </a:r>
            <a:r>
              <a:rPr spc="-5" dirty="0"/>
              <a:t>sites</a:t>
            </a:r>
            <a:r>
              <a:rPr dirty="0"/>
              <a:t> </a:t>
            </a:r>
            <a:r>
              <a:rPr spc="-5" dirty="0"/>
              <a:t>begin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string</a:t>
            </a:r>
            <a:r>
              <a:rPr dirty="0"/>
              <a:t> </a:t>
            </a:r>
            <a:r>
              <a:rPr spc="-5" dirty="0"/>
              <a:t>‘CCA’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total</a:t>
            </a:r>
            <a:r>
              <a:rPr spc="5" dirty="0"/>
              <a:t> </a:t>
            </a:r>
            <a:r>
              <a:rPr spc="-5" dirty="0"/>
              <a:t>payload</a:t>
            </a:r>
            <a:r>
              <a:rPr dirty="0"/>
              <a:t> </a:t>
            </a:r>
            <a:r>
              <a:rPr spc="-5" dirty="0"/>
              <a:t>mass</a:t>
            </a:r>
            <a:r>
              <a:rPr spc="5" dirty="0"/>
              <a:t> </a:t>
            </a:r>
            <a:r>
              <a:rPr spc="-5" dirty="0"/>
              <a:t>carried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boosters</a:t>
            </a:r>
            <a:r>
              <a:rPr spc="5" dirty="0"/>
              <a:t> </a:t>
            </a:r>
            <a:r>
              <a:rPr spc="-5" dirty="0"/>
              <a:t>launched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NASA</a:t>
            </a:r>
            <a:r>
              <a:rPr dirty="0"/>
              <a:t> </a:t>
            </a:r>
            <a:r>
              <a:rPr spc="-5" dirty="0"/>
              <a:t>(CRS)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average</a:t>
            </a:r>
            <a:r>
              <a:rPr dirty="0"/>
              <a:t> </a:t>
            </a:r>
            <a:r>
              <a:rPr spc="-5" dirty="0"/>
              <a:t>payload</a:t>
            </a:r>
            <a:r>
              <a:rPr spc="5" dirty="0"/>
              <a:t> </a:t>
            </a:r>
            <a:r>
              <a:rPr spc="-5" dirty="0"/>
              <a:t>mass</a:t>
            </a:r>
            <a:r>
              <a:rPr dirty="0"/>
              <a:t> </a:t>
            </a:r>
            <a:r>
              <a:rPr spc="-5" dirty="0"/>
              <a:t>carried</a:t>
            </a:r>
            <a:r>
              <a:rPr spc="5" dirty="0"/>
              <a:t> </a:t>
            </a:r>
            <a:r>
              <a:rPr dirty="0"/>
              <a:t>by </a:t>
            </a:r>
            <a:r>
              <a:rPr spc="-5" dirty="0"/>
              <a:t>booster</a:t>
            </a:r>
            <a:r>
              <a:rPr dirty="0"/>
              <a:t> </a:t>
            </a:r>
            <a:r>
              <a:rPr spc="-5" dirty="0"/>
              <a:t>version</a:t>
            </a:r>
            <a:r>
              <a:rPr dirty="0"/>
              <a:t> F9</a:t>
            </a:r>
            <a:r>
              <a:rPr spc="-5" dirty="0"/>
              <a:t> v1.1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-5" dirty="0"/>
              <a:t>Listing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date</a:t>
            </a:r>
            <a:r>
              <a:rPr spc="5" dirty="0"/>
              <a:t> </a:t>
            </a:r>
            <a:r>
              <a:rPr spc="-5" dirty="0"/>
              <a:t>when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first</a:t>
            </a:r>
            <a:r>
              <a:rPr spc="5" dirty="0"/>
              <a:t> </a:t>
            </a:r>
            <a:r>
              <a:rPr spc="-5" dirty="0"/>
              <a:t>successful</a:t>
            </a:r>
            <a:r>
              <a:rPr spc="5" dirty="0"/>
              <a:t> </a:t>
            </a:r>
            <a:r>
              <a:rPr spc="-5" dirty="0"/>
              <a:t>landing</a:t>
            </a:r>
            <a:r>
              <a:rPr spc="5" dirty="0"/>
              <a:t> </a:t>
            </a:r>
            <a:r>
              <a:rPr spc="-5" dirty="0"/>
              <a:t>outcome</a:t>
            </a:r>
            <a:r>
              <a:rPr spc="5" dirty="0"/>
              <a:t> </a:t>
            </a:r>
            <a:r>
              <a:rPr spc="-5" dirty="0"/>
              <a:t>in</a:t>
            </a:r>
            <a:r>
              <a:rPr dirty="0"/>
              <a:t> </a:t>
            </a:r>
            <a:r>
              <a:rPr spc="-5" dirty="0"/>
              <a:t>ground</a:t>
            </a:r>
            <a:r>
              <a:rPr spc="5" dirty="0"/>
              <a:t> </a:t>
            </a:r>
            <a:r>
              <a:rPr spc="-5" dirty="0"/>
              <a:t>pad</a:t>
            </a:r>
            <a:r>
              <a:rPr spc="5" dirty="0"/>
              <a:t> </a:t>
            </a:r>
            <a:r>
              <a:rPr spc="-5" dirty="0"/>
              <a:t>was</a:t>
            </a:r>
            <a:r>
              <a:rPr spc="5" dirty="0"/>
              <a:t> </a:t>
            </a:r>
            <a:r>
              <a:rPr spc="-5" dirty="0"/>
              <a:t>achieved</a:t>
            </a: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pc="30" dirty="0"/>
              <a:t>Listing</a:t>
            </a:r>
            <a:r>
              <a:rPr spc="80" dirty="0"/>
              <a:t> </a:t>
            </a:r>
            <a:r>
              <a:rPr spc="25" dirty="0"/>
              <a:t>the</a:t>
            </a:r>
            <a:r>
              <a:rPr spc="80" dirty="0"/>
              <a:t> </a:t>
            </a:r>
            <a:r>
              <a:rPr spc="25" dirty="0"/>
              <a:t>names</a:t>
            </a:r>
            <a:r>
              <a:rPr spc="85" dirty="0"/>
              <a:t> </a:t>
            </a:r>
            <a:r>
              <a:rPr spc="15" dirty="0"/>
              <a:t>of</a:t>
            </a:r>
            <a:r>
              <a:rPr spc="85" dirty="0"/>
              <a:t> </a:t>
            </a:r>
            <a:r>
              <a:rPr spc="25" dirty="0"/>
              <a:t>the</a:t>
            </a:r>
            <a:r>
              <a:rPr spc="80" dirty="0"/>
              <a:t> </a:t>
            </a:r>
            <a:r>
              <a:rPr spc="30" dirty="0"/>
              <a:t>boosters</a:t>
            </a:r>
            <a:r>
              <a:rPr spc="95" dirty="0"/>
              <a:t> </a:t>
            </a:r>
            <a:r>
              <a:rPr spc="30" dirty="0"/>
              <a:t>which</a:t>
            </a:r>
            <a:r>
              <a:rPr spc="90" dirty="0"/>
              <a:t> </a:t>
            </a:r>
            <a:r>
              <a:rPr spc="30" dirty="0"/>
              <a:t>have</a:t>
            </a:r>
            <a:r>
              <a:rPr spc="90" dirty="0"/>
              <a:t> </a:t>
            </a:r>
            <a:r>
              <a:rPr spc="35" dirty="0"/>
              <a:t>success</a:t>
            </a:r>
            <a:r>
              <a:rPr spc="95" dirty="0"/>
              <a:t> </a:t>
            </a:r>
            <a:r>
              <a:rPr spc="20" dirty="0"/>
              <a:t>in</a:t>
            </a:r>
            <a:r>
              <a:rPr spc="85" dirty="0"/>
              <a:t> </a:t>
            </a:r>
            <a:r>
              <a:rPr spc="30" dirty="0"/>
              <a:t>drone</a:t>
            </a:r>
            <a:r>
              <a:rPr spc="90" dirty="0"/>
              <a:t> </a:t>
            </a:r>
            <a:r>
              <a:rPr spc="30" dirty="0"/>
              <a:t>ship</a:t>
            </a:r>
            <a:r>
              <a:rPr spc="95" dirty="0"/>
              <a:t> </a:t>
            </a:r>
            <a:r>
              <a:rPr spc="25" dirty="0"/>
              <a:t>and</a:t>
            </a:r>
            <a:r>
              <a:rPr spc="90" dirty="0"/>
              <a:t> </a:t>
            </a:r>
            <a:r>
              <a:rPr spc="30" dirty="0"/>
              <a:t>have</a:t>
            </a:r>
            <a:r>
              <a:rPr spc="90" dirty="0"/>
              <a:t> </a:t>
            </a:r>
            <a:r>
              <a:rPr spc="35" dirty="0"/>
              <a:t>payload</a:t>
            </a:r>
            <a:r>
              <a:rPr spc="95" dirty="0"/>
              <a:t> </a:t>
            </a:r>
            <a:r>
              <a:rPr spc="30" dirty="0"/>
              <a:t>mass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3634866"/>
            <a:ext cx="10601325" cy="1465580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95"/>
              </a:spcBef>
            </a:pPr>
            <a:r>
              <a:rPr sz="1700" spc="-5" dirty="0">
                <a:latin typeface="Segoe Print"/>
                <a:cs typeface="Segoe Print"/>
              </a:rPr>
              <a:t>greater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than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4000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but less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than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6000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total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number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successful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failure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mission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names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booster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which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have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carried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maximum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Listing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landing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in drone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ship,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their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names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months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948047"/>
            <a:ext cx="1062799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in</a:t>
            </a:r>
            <a:r>
              <a:rPr sz="1700" spc="-3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year</a:t>
            </a:r>
            <a:r>
              <a:rPr sz="1700" spc="-3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2015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5" dirty="0">
                <a:latin typeface="Segoe Print"/>
                <a:cs typeface="Segoe Print"/>
              </a:rPr>
              <a:t>Ranking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the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count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of</a:t>
            </a:r>
            <a:r>
              <a:rPr sz="1700" spc="20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landing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outcomes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(such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as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Failure</a:t>
            </a:r>
            <a:r>
              <a:rPr sz="1700" spc="1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(drone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ship)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5" dirty="0">
                <a:latin typeface="Segoe Print"/>
                <a:cs typeface="Segoe Print"/>
              </a:rPr>
              <a:t>or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Success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(ground</a:t>
            </a:r>
            <a:r>
              <a:rPr sz="1700" spc="2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pad))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5641340"/>
            <a:ext cx="791718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Segoe Print"/>
                <a:cs typeface="Segoe Print"/>
              </a:rPr>
              <a:t>between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date 2010-06-04 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2017-03-20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in descending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order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834"/>
            <a:ext cx="969835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Build an</a:t>
            </a:r>
            <a:r>
              <a:rPr dirty="0"/>
              <a:t> </a:t>
            </a:r>
            <a:r>
              <a:rPr spc="-5" dirty="0"/>
              <a:t>Interactive Map</a:t>
            </a:r>
            <a:r>
              <a:rPr dirty="0"/>
              <a:t> </a:t>
            </a:r>
            <a:r>
              <a:rPr spc="-5" dirty="0"/>
              <a:t>with</a:t>
            </a:r>
            <a:r>
              <a:rPr dirty="0"/>
              <a:t> </a:t>
            </a:r>
            <a:r>
              <a:rPr spc="-5" dirty="0"/>
              <a:t>Folium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473327"/>
            <a:ext cx="10410825" cy="13385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90"/>
              </a:spcBef>
              <a:buClr>
                <a:srgbClr val="9DC3E6"/>
              </a:buClr>
              <a:buFont typeface="Wingdings"/>
              <a:buChar char=""/>
              <a:tabLst>
                <a:tab pos="266700" algn="l"/>
              </a:tabLst>
            </a:pPr>
            <a:r>
              <a:rPr sz="1700" spc="-5" dirty="0">
                <a:latin typeface="Segoe Print"/>
                <a:cs typeface="Segoe Print"/>
              </a:rPr>
              <a:t>Markers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 all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 Sites:</a:t>
            </a:r>
            <a:endParaRPr sz="1700">
              <a:latin typeface="Segoe Print"/>
              <a:cs typeface="Segoe Print"/>
            </a:endParaRPr>
          </a:p>
          <a:p>
            <a:pPr marL="1851660" marR="30480" indent="-1813560">
              <a:lnSpc>
                <a:spcPts val="1839"/>
              </a:lnSpc>
              <a:spcBef>
                <a:spcPts val="1025"/>
              </a:spcBef>
            </a:pPr>
            <a:r>
              <a:rPr sz="2550" spc="-7" baseline="-60457" dirty="0">
                <a:latin typeface="Segoe Print"/>
                <a:cs typeface="Segoe Print"/>
              </a:rPr>
              <a:t>Space</a:t>
            </a:r>
            <a:r>
              <a:rPr sz="2550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Center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60" baseline="-60457" dirty="0">
                <a:latin typeface="Segoe Print"/>
                <a:cs typeface="Segoe Print"/>
              </a:rPr>
              <a:t>usi</a:t>
            </a:r>
            <a:r>
              <a:rPr sz="1700" spc="40" dirty="0">
                <a:latin typeface="Segoe Print"/>
                <a:cs typeface="Segoe Print"/>
              </a:rPr>
              <a:t>-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Marker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with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Circle,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Popup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Label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and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Text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Label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of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NASA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Johnson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ng its latitude 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longitude coordinates </a:t>
            </a:r>
            <a:r>
              <a:rPr sz="1700" dirty="0">
                <a:latin typeface="Segoe Print"/>
                <a:cs typeface="Segoe Print"/>
              </a:rPr>
              <a:t>as</a:t>
            </a:r>
            <a:r>
              <a:rPr sz="1700" spc="-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 </a:t>
            </a:r>
            <a:r>
              <a:rPr sz="1700" spc="-5" dirty="0">
                <a:latin typeface="Segoe Print"/>
                <a:cs typeface="Segoe Print"/>
              </a:rPr>
              <a:t>start location.</a:t>
            </a:r>
            <a:endParaRPr sz="1700">
              <a:latin typeface="Segoe Print"/>
              <a:cs typeface="Segoe Print"/>
            </a:endParaRPr>
          </a:p>
          <a:p>
            <a:pPr marL="1505585">
              <a:lnSpc>
                <a:spcPct val="100000"/>
              </a:lnSpc>
              <a:spcBef>
                <a:spcPts val="760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Added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Markers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with</a:t>
            </a:r>
            <a:r>
              <a:rPr sz="1700" spc="8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Circle,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Popup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Label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and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Text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Label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of</a:t>
            </a:r>
            <a:r>
              <a:rPr sz="1700" spc="95" dirty="0">
                <a:latin typeface="Segoe Print"/>
                <a:cs typeface="Segoe Print"/>
              </a:rPr>
              <a:t> </a:t>
            </a:r>
            <a:r>
              <a:rPr sz="1700" spc="25" dirty="0">
                <a:latin typeface="Segoe Print"/>
                <a:cs typeface="Segoe Print"/>
              </a:rPr>
              <a:t>all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Launch</a:t>
            </a:r>
            <a:r>
              <a:rPr sz="1700" spc="90" dirty="0">
                <a:latin typeface="Segoe Print"/>
                <a:cs typeface="Segoe Print"/>
              </a:rPr>
              <a:t> </a:t>
            </a:r>
            <a:r>
              <a:rPr sz="1700" spc="30" dirty="0">
                <a:latin typeface="Segoe Print"/>
                <a:cs typeface="Segoe Print"/>
              </a:rPr>
              <a:t>Sites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59710"/>
            <a:ext cx="103593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5" dirty="0">
                <a:latin typeface="Segoe Print"/>
                <a:cs typeface="Segoe Print"/>
              </a:rPr>
              <a:t>using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their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latitude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45" dirty="0">
                <a:latin typeface="Segoe Print"/>
                <a:cs typeface="Segoe Print"/>
              </a:rPr>
              <a:t>and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longitude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coordinates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35" dirty="0">
                <a:latin typeface="Segoe Print"/>
                <a:cs typeface="Segoe Print"/>
              </a:rPr>
              <a:t>to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show</a:t>
            </a:r>
            <a:r>
              <a:rPr sz="1700" spc="150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their</a:t>
            </a:r>
            <a:r>
              <a:rPr sz="1700" spc="15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geographical</a:t>
            </a:r>
            <a:r>
              <a:rPr sz="1700" spc="160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locations</a:t>
            </a:r>
            <a:r>
              <a:rPr sz="1700" spc="165" dirty="0">
                <a:latin typeface="Segoe Print"/>
                <a:cs typeface="Segoe Print"/>
              </a:rPr>
              <a:t> </a:t>
            </a:r>
            <a:r>
              <a:rPr sz="1700" spc="50" dirty="0">
                <a:latin typeface="Segoe Print"/>
                <a:cs typeface="Segoe Print"/>
              </a:rPr>
              <a:t>and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892552"/>
            <a:ext cx="706120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proximity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Equator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coasts.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Colored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outcomes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each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139" y="3712845"/>
            <a:ext cx="10460990" cy="1471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886585" marR="55880" indent="-1823720">
              <a:lnSpc>
                <a:spcPts val="1839"/>
              </a:lnSpc>
              <a:spcBef>
                <a:spcPts val="330"/>
              </a:spcBef>
            </a:pPr>
            <a:r>
              <a:rPr sz="2550" spc="-7" baseline="-60457" dirty="0">
                <a:latin typeface="Segoe Print"/>
                <a:cs typeface="Segoe Print"/>
              </a:rPr>
              <a:t>Marker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Cluster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spc="67" baseline="-60457" dirty="0">
                <a:latin typeface="Segoe Print"/>
                <a:cs typeface="Segoe Print"/>
              </a:rPr>
              <a:t>t</a:t>
            </a:r>
            <a:r>
              <a:rPr sz="1700" spc="45" dirty="0">
                <a:latin typeface="Segoe Print"/>
                <a:cs typeface="Segoe Print"/>
              </a:rPr>
              <a:t>-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colored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Markers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of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success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(Green)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and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failed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(Red)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launches</a:t>
            </a:r>
            <a:r>
              <a:rPr sz="1700" spc="6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using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o</a:t>
            </a:r>
            <a:r>
              <a:rPr sz="1700" spc="-5" dirty="0">
                <a:latin typeface="Segoe Print"/>
                <a:cs typeface="Segoe Print"/>
              </a:rPr>
              <a:t> identify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which 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sites have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relatively high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 rates.</a:t>
            </a:r>
            <a:endParaRPr sz="1700">
              <a:latin typeface="Segoe Print"/>
              <a:cs typeface="Segoe Print"/>
            </a:endParaRPr>
          </a:p>
          <a:p>
            <a:pPr marL="378460" indent="-314960">
              <a:lnSpc>
                <a:spcPct val="100000"/>
              </a:lnSpc>
              <a:spcBef>
                <a:spcPts val="765"/>
              </a:spcBef>
              <a:buClr>
                <a:srgbClr val="F0EFEF"/>
              </a:buClr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spc="-5" dirty="0">
                <a:latin typeface="Segoe Print"/>
                <a:cs typeface="Segoe Print"/>
              </a:rPr>
              <a:t>Distances between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5" dirty="0">
                <a:latin typeface="Segoe Print"/>
                <a:cs typeface="Segoe Print"/>
              </a:rPr>
              <a:t> 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dirty="0">
                <a:latin typeface="Segoe Print"/>
                <a:cs typeface="Segoe Print"/>
              </a:rPr>
              <a:t> to</a:t>
            </a:r>
            <a:r>
              <a:rPr sz="1700" spc="-5" dirty="0">
                <a:latin typeface="Segoe Print"/>
                <a:cs typeface="Segoe Print"/>
              </a:rPr>
              <a:t> its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proximities:</a:t>
            </a:r>
            <a:endParaRPr sz="1700">
              <a:latin typeface="Segoe Print"/>
              <a:cs typeface="Segoe Print"/>
            </a:endParaRPr>
          </a:p>
          <a:p>
            <a:pPr marL="1736089" marR="55880" indent="-1672589">
              <a:lnSpc>
                <a:spcPts val="1839"/>
              </a:lnSpc>
              <a:spcBef>
                <a:spcPts val="1019"/>
              </a:spcBef>
              <a:tabLst>
                <a:tab pos="1898014" algn="l"/>
              </a:tabLst>
            </a:pPr>
            <a:r>
              <a:rPr sz="2550" spc="-7" baseline="-60457" dirty="0">
                <a:latin typeface="Segoe Print"/>
                <a:cs typeface="Segoe Print"/>
              </a:rPr>
              <a:t>39A</a:t>
            </a:r>
            <a:r>
              <a:rPr sz="2550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(as</a:t>
            </a:r>
            <a:r>
              <a:rPr sz="2550" spc="7" baseline="-60457" dirty="0">
                <a:latin typeface="Segoe Print"/>
                <a:cs typeface="Segoe Print"/>
              </a:rPr>
              <a:t> </a:t>
            </a:r>
            <a:r>
              <a:rPr sz="2550" baseline="-60457" dirty="0">
                <a:latin typeface="Segoe Print"/>
                <a:cs typeface="Segoe Print"/>
              </a:rPr>
              <a:t>an </a:t>
            </a:r>
            <a:r>
              <a:rPr sz="2550" spc="-7" baseline="-60457" dirty="0">
                <a:latin typeface="Segoe Print"/>
                <a:cs typeface="Segoe Print"/>
              </a:rPr>
              <a:t>exa	</a:t>
            </a: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colored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Lines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to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show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distances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between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the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Launch</a:t>
            </a:r>
            <a:r>
              <a:rPr sz="1700" spc="55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Site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KSC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LC- </a:t>
            </a:r>
            <a:r>
              <a:rPr sz="1700" spc="2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mple)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proximities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like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Railway,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Highway,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Coastline </a:t>
            </a: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Closest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City.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0157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Build</a:t>
            </a:r>
            <a:r>
              <a:rPr sz="4400" spc="-10" dirty="0"/>
              <a:t> </a:t>
            </a:r>
            <a:r>
              <a:rPr sz="4400" dirty="0"/>
              <a:t>a</a:t>
            </a:r>
            <a:r>
              <a:rPr sz="4400" spc="-10" dirty="0"/>
              <a:t> </a:t>
            </a:r>
            <a:r>
              <a:rPr sz="4400" spc="-5" dirty="0"/>
              <a:t>Dashboard</a:t>
            </a:r>
            <a:r>
              <a:rPr sz="4400" spc="-10" dirty="0"/>
              <a:t> </a:t>
            </a:r>
            <a:r>
              <a:rPr sz="4400" dirty="0"/>
              <a:t>with</a:t>
            </a:r>
            <a:r>
              <a:rPr sz="4400" spc="-10" dirty="0"/>
              <a:t> </a:t>
            </a:r>
            <a:r>
              <a:rPr sz="4400" spc="15" dirty="0"/>
              <a:t>Plotly</a:t>
            </a:r>
            <a:r>
              <a:rPr sz="4400" spc="-10" dirty="0"/>
              <a:t> </a:t>
            </a:r>
            <a:r>
              <a:rPr sz="4400" spc="-5" dirty="0"/>
              <a:t>Dash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1771"/>
            <a:ext cx="8103870" cy="11055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Dropdown</a:t>
            </a:r>
            <a:r>
              <a:rPr sz="1700" spc="-1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List:</a:t>
            </a:r>
            <a:endParaRPr sz="1700">
              <a:latin typeface="Segoe Print"/>
              <a:cs typeface="Segoe Print"/>
            </a:endParaRPr>
          </a:p>
          <a:p>
            <a:pPr marL="1841500">
              <a:lnSpc>
                <a:spcPct val="100000"/>
              </a:lnSpc>
              <a:spcBef>
                <a:spcPts val="79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-5" dirty="0">
                <a:latin typeface="Segoe Print"/>
                <a:cs typeface="Segoe Print"/>
              </a:rPr>
              <a:t> Added</a:t>
            </a:r>
            <a:r>
              <a:rPr sz="1700" dirty="0">
                <a:latin typeface="Segoe Print"/>
                <a:cs typeface="Segoe Print"/>
              </a:rPr>
              <a:t> a </a:t>
            </a:r>
            <a:r>
              <a:rPr sz="1700" spc="-5" dirty="0">
                <a:latin typeface="Segoe Print"/>
                <a:cs typeface="Segoe Print"/>
              </a:rPr>
              <a:t>dropdown list </a:t>
            </a:r>
            <a:r>
              <a:rPr sz="1700" dirty="0">
                <a:latin typeface="Segoe Print"/>
                <a:cs typeface="Segoe Print"/>
              </a:rPr>
              <a:t>to </a:t>
            </a:r>
            <a:r>
              <a:rPr sz="1700" spc="-5" dirty="0">
                <a:latin typeface="Segoe Print"/>
                <a:cs typeface="Segoe Print"/>
              </a:rPr>
              <a:t>enable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selection.</a:t>
            </a:r>
            <a:endParaRPr sz="17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9DC3E6"/>
              </a:buClr>
              <a:buFont typeface="Wingdings"/>
              <a:buChar char=""/>
              <a:tabLst>
                <a:tab pos="241300" algn="l"/>
              </a:tabLst>
            </a:pPr>
            <a:r>
              <a:rPr sz="1700" spc="-5" dirty="0">
                <a:latin typeface="Segoe Print"/>
                <a:cs typeface="Segoe Print"/>
              </a:rPr>
              <a:t>Pie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Chart showing Success Launches: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089" y="2912110"/>
            <a:ext cx="852424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Added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pie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chart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0" dirty="0">
                <a:latin typeface="Segoe Print"/>
                <a:cs typeface="Segoe Print"/>
              </a:rPr>
              <a:t>to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show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the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total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successful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launches</a:t>
            </a:r>
            <a:r>
              <a:rPr sz="1700" spc="45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count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for</a:t>
            </a:r>
            <a:r>
              <a:rPr sz="1700" spc="50" dirty="0">
                <a:latin typeface="Segoe Print"/>
                <a:cs typeface="Segoe Print"/>
              </a:rPr>
              <a:t> </a:t>
            </a:r>
            <a:r>
              <a:rPr sz="1700" spc="15" dirty="0">
                <a:latin typeface="Segoe Print"/>
                <a:cs typeface="Segoe Print"/>
              </a:rPr>
              <a:t>all</a:t>
            </a:r>
            <a:r>
              <a:rPr sz="1700" spc="60" dirty="0">
                <a:latin typeface="Segoe Print"/>
                <a:cs typeface="Segoe Print"/>
              </a:rPr>
              <a:t> </a:t>
            </a:r>
            <a:r>
              <a:rPr sz="1700" spc="20" dirty="0">
                <a:latin typeface="Segoe Print"/>
                <a:cs typeface="Segoe Print"/>
              </a:rPr>
              <a:t>sites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044952"/>
            <a:ext cx="910145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spc="-5" dirty="0">
                <a:latin typeface="Segoe Print"/>
                <a:cs typeface="Segoe Print"/>
              </a:rPr>
              <a:t>and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vs.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counts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site,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if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specific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Site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was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selected.</a:t>
            </a:r>
            <a:endParaRPr sz="1700">
              <a:latin typeface="Segoe Print"/>
              <a:cs typeface="Segoe Print"/>
            </a:endParaRPr>
          </a:p>
          <a:p>
            <a:pPr marL="327660" indent="-314960">
              <a:lnSpc>
                <a:spcPct val="100000"/>
              </a:lnSpc>
              <a:spcBef>
                <a:spcPts val="795"/>
              </a:spcBef>
              <a:buClr>
                <a:srgbClr val="F0EFEF"/>
              </a:buClr>
              <a:buFont typeface="Wingdings"/>
              <a:buChar char=""/>
              <a:tabLst>
                <a:tab pos="327025" algn="l"/>
                <a:tab pos="327660" algn="l"/>
              </a:tabLst>
            </a:pPr>
            <a:r>
              <a:rPr sz="1700" spc="-5" dirty="0">
                <a:latin typeface="Segoe Print"/>
                <a:cs typeface="Segoe Print"/>
              </a:rPr>
              <a:t>Slider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 Range: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539" y="3765041"/>
            <a:ext cx="10410190" cy="11055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866900">
              <a:lnSpc>
                <a:spcPct val="100000"/>
              </a:lnSpc>
              <a:spcBef>
                <a:spcPts val="895"/>
              </a:spcBef>
            </a:pP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-5" dirty="0">
                <a:latin typeface="Segoe Print"/>
                <a:cs typeface="Segoe Print"/>
              </a:rPr>
              <a:t> Added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-5" dirty="0">
                <a:latin typeface="Segoe Print"/>
                <a:cs typeface="Segoe Print"/>
              </a:rPr>
              <a:t> slider </a:t>
            </a:r>
            <a:r>
              <a:rPr sz="1700" dirty="0">
                <a:latin typeface="Segoe Print"/>
                <a:cs typeface="Segoe Print"/>
              </a:rPr>
              <a:t>to</a:t>
            </a:r>
            <a:r>
              <a:rPr sz="1700" spc="-5" dirty="0">
                <a:latin typeface="Segoe Print"/>
                <a:cs typeface="Segoe Print"/>
              </a:rPr>
              <a:t> select Payload range.</a:t>
            </a:r>
            <a:endParaRPr sz="1700">
              <a:latin typeface="Segoe Print"/>
              <a:cs typeface="Segoe Print"/>
            </a:endParaRPr>
          </a:p>
          <a:p>
            <a:pPr marL="353060" indent="-314960">
              <a:lnSpc>
                <a:spcPct val="100000"/>
              </a:lnSpc>
              <a:spcBef>
                <a:spcPts val="795"/>
              </a:spcBef>
              <a:buClr>
                <a:srgbClr val="F0EFEF"/>
              </a:buClr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spc="-5" dirty="0">
                <a:latin typeface="Segoe Print"/>
                <a:cs typeface="Segoe Print"/>
              </a:rPr>
              <a:t>Scatter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Chart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of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Payload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Mass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vs.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Rate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for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the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different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Booster</a:t>
            </a:r>
            <a:r>
              <a:rPr sz="1700" spc="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Versions:</a:t>
            </a:r>
            <a:endParaRPr sz="1700">
              <a:latin typeface="Segoe Print"/>
              <a:cs typeface="Segoe Print"/>
            </a:endParaRPr>
          </a:p>
          <a:p>
            <a:pPr marL="38100">
              <a:lnSpc>
                <a:spcPct val="100000"/>
              </a:lnSpc>
              <a:spcBef>
                <a:spcPts val="795"/>
              </a:spcBef>
              <a:tabLst>
                <a:tab pos="1889125" algn="l"/>
              </a:tabLst>
            </a:pPr>
            <a:r>
              <a:rPr sz="2550" spc="-7" baseline="-60457" dirty="0">
                <a:latin typeface="Segoe Print"/>
                <a:cs typeface="Segoe Print"/>
              </a:rPr>
              <a:t>Launch</a:t>
            </a:r>
            <a:r>
              <a:rPr sz="2550" spc="15" baseline="-60457" dirty="0">
                <a:latin typeface="Segoe Print"/>
                <a:cs typeface="Segoe Print"/>
              </a:rPr>
              <a:t> </a:t>
            </a:r>
            <a:r>
              <a:rPr sz="2550" spc="-7" baseline="-60457" dirty="0">
                <a:latin typeface="Segoe Print"/>
                <a:cs typeface="Segoe Print"/>
              </a:rPr>
              <a:t>Success.	</a:t>
            </a:r>
            <a:r>
              <a:rPr sz="1700" dirty="0">
                <a:latin typeface="Segoe Print"/>
                <a:cs typeface="Segoe Print"/>
              </a:rPr>
              <a:t>-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0" dirty="0">
                <a:latin typeface="Segoe Print"/>
                <a:cs typeface="Segoe Print"/>
              </a:rPr>
              <a:t>Added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a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scatter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0" dirty="0">
                <a:latin typeface="Segoe Print"/>
                <a:cs typeface="Segoe Print"/>
              </a:rPr>
              <a:t>chart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45" dirty="0">
                <a:latin typeface="Segoe Print"/>
                <a:cs typeface="Segoe Print"/>
              </a:rPr>
              <a:t>to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65" dirty="0">
                <a:latin typeface="Segoe Print"/>
                <a:cs typeface="Segoe Print"/>
              </a:rPr>
              <a:t>show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55" dirty="0">
                <a:latin typeface="Segoe Print"/>
                <a:cs typeface="Segoe Print"/>
              </a:rPr>
              <a:t>the</a:t>
            </a:r>
            <a:r>
              <a:rPr sz="1700" spc="175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correlation</a:t>
            </a:r>
            <a:r>
              <a:rPr sz="1700" spc="170" dirty="0">
                <a:latin typeface="Segoe Print"/>
                <a:cs typeface="Segoe Print"/>
              </a:rPr>
              <a:t> </a:t>
            </a:r>
            <a:r>
              <a:rPr sz="1700" spc="75" dirty="0">
                <a:latin typeface="Segoe Print"/>
                <a:cs typeface="Segoe Print"/>
              </a:rPr>
              <a:t>between</a:t>
            </a:r>
            <a:r>
              <a:rPr sz="1700" spc="180" dirty="0">
                <a:latin typeface="Segoe Print"/>
                <a:cs typeface="Segoe Print"/>
              </a:rPr>
              <a:t> </a:t>
            </a:r>
            <a:r>
              <a:rPr sz="1700" spc="80" dirty="0">
                <a:latin typeface="Segoe Print"/>
                <a:cs typeface="Segoe Print"/>
              </a:rPr>
              <a:t>Payload</a:t>
            </a:r>
            <a:r>
              <a:rPr sz="1700" spc="185" dirty="0">
                <a:latin typeface="Segoe Print"/>
                <a:cs typeface="Segoe Print"/>
              </a:rPr>
              <a:t> </a:t>
            </a:r>
            <a:r>
              <a:rPr sz="1700" spc="60" dirty="0">
                <a:latin typeface="Segoe Print"/>
                <a:cs typeface="Segoe Print"/>
              </a:rPr>
              <a:t>and</a:t>
            </a:r>
            <a:endParaRPr sz="17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95669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Predictive</a:t>
            </a:r>
            <a:r>
              <a:rPr sz="4400" spc="-15" dirty="0"/>
              <a:t> </a:t>
            </a:r>
            <a:r>
              <a:rPr sz="4400" spc="-5" dirty="0"/>
              <a:t>Analysis</a:t>
            </a:r>
            <a:r>
              <a:rPr sz="4400" spc="-10" dirty="0"/>
              <a:t> </a:t>
            </a:r>
            <a:r>
              <a:rPr sz="4400" spc="-5" dirty="0"/>
              <a:t>(Classification)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671828"/>
              <a:ext cx="10511028" cy="4632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9615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Results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556250" y="1851660"/>
            <a:ext cx="484568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Exploratory data analysis </a:t>
            </a:r>
            <a:r>
              <a:rPr sz="2800" spc="-11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250" y="2882900"/>
            <a:ext cx="54914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demo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6250" y="3131058"/>
            <a:ext cx="4846955" cy="12344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screenshots</a:t>
            </a:r>
            <a:endParaRPr sz="28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28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28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275332"/>
              <a:ext cx="4000500" cy="34518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94360"/>
            <a:ext cx="4925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  <a:latin typeface="Calibri Light"/>
                <a:cs typeface="Calibri Light"/>
              </a:rPr>
              <a:t>EDA</a:t>
            </a:r>
            <a:r>
              <a:rPr sz="440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 Light"/>
                <a:cs typeface="Calibri Light"/>
              </a:rPr>
              <a:t>with</a:t>
            </a:r>
            <a:r>
              <a:rPr sz="440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visualization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0387" y="1892807"/>
              <a:ext cx="9000744" cy="42717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550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sz="4400" spc="-5" dirty="0"/>
              <a:t>Flight</a:t>
            </a:r>
            <a:r>
              <a:rPr sz="4400" spc="15" dirty="0"/>
              <a:t> </a:t>
            </a:r>
            <a:r>
              <a:rPr sz="4400" spc="-5" dirty="0"/>
              <a:t>Number</a:t>
            </a:r>
            <a:r>
              <a:rPr sz="4400" spc="10" dirty="0"/>
              <a:t> </a:t>
            </a:r>
            <a:r>
              <a:rPr sz="4400" spc="-5" dirty="0"/>
              <a:t>vs.	Launch</a:t>
            </a:r>
            <a:r>
              <a:rPr sz="4400" spc="-60" dirty="0"/>
              <a:t> </a:t>
            </a:r>
            <a:r>
              <a:rPr sz="4400" spc="-5" dirty="0"/>
              <a:t>Site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36065"/>
            <a:ext cx="467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Flight</a:t>
            </a:r>
            <a:r>
              <a:rPr sz="24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24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455" y="4356734"/>
            <a:ext cx="7399655" cy="174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earliest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flights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failed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while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latest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flights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succeeded.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CCAFS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40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site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about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half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all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launches.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VAFB SLC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4E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and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KSC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LC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39A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have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higher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rates.</a:t>
            </a:r>
            <a:endParaRPr sz="16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196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It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can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assumed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that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each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new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launch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has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higher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of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spc="-5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03" y="2130551"/>
              <a:ext cx="10126980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009"/>
            <a:ext cx="609346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Payload</a:t>
            </a:r>
            <a:r>
              <a:rPr spc="-15" dirty="0"/>
              <a:t> </a:t>
            </a:r>
            <a:r>
              <a:rPr spc="-5" dirty="0"/>
              <a:t>vs.</a:t>
            </a:r>
            <a:r>
              <a:rPr spc="-15" dirty="0"/>
              <a:t> </a:t>
            </a:r>
            <a:r>
              <a:rPr spc="-5" dirty="0"/>
              <a:t>Launch</a:t>
            </a:r>
            <a:r>
              <a:rPr spc="-10" dirty="0"/>
              <a:t> </a:t>
            </a:r>
            <a:r>
              <a:rPr spc="-5" dirty="0"/>
              <a:t>Site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31595"/>
            <a:ext cx="3894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24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vs.</a:t>
            </a:r>
            <a:r>
              <a:rPr sz="2400" spc="-2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2400" spc="-2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400" dirty="0">
                <a:solidFill>
                  <a:srgbClr val="292929"/>
                </a:solidFill>
                <a:latin typeface="Segoe Print"/>
                <a:cs typeface="Segoe Print"/>
              </a:rPr>
              <a:t>Site</a:t>
            </a:r>
            <a:endParaRPr sz="24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305" y="4051300"/>
            <a:ext cx="10414000" cy="149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For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every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site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higher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mass,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higher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Most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of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launches</a:t>
            </a:r>
            <a:r>
              <a:rPr sz="2000" dirty="0">
                <a:latin typeface="Segoe Print"/>
                <a:cs typeface="Segoe Print"/>
              </a:rPr>
              <a:t> with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over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7000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kg </a:t>
            </a:r>
            <a:r>
              <a:rPr sz="2000" spc="-5" dirty="0">
                <a:latin typeface="Segoe Print"/>
                <a:cs typeface="Segoe Print"/>
              </a:rPr>
              <a:t>were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successful.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KSC </a:t>
            </a:r>
            <a:r>
              <a:rPr sz="2000" dirty="0">
                <a:latin typeface="Segoe Print"/>
                <a:cs typeface="Segoe Print"/>
              </a:rPr>
              <a:t>LC 39A </a:t>
            </a:r>
            <a:r>
              <a:rPr sz="2000" spc="-5" dirty="0">
                <a:latin typeface="Segoe Print"/>
                <a:cs typeface="Segoe Print"/>
              </a:rPr>
              <a:t>has</a:t>
            </a:r>
            <a:r>
              <a:rPr sz="2000" dirty="0">
                <a:latin typeface="Segoe Print"/>
                <a:cs typeface="Segoe Print"/>
              </a:rPr>
              <a:t> a </a:t>
            </a:r>
            <a:r>
              <a:rPr sz="2000" spc="-5" dirty="0">
                <a:latin typeface="Segoe Print"/>
                <a:cs typeface="Segoe Print"/>
              </a:rPr>
              <a:t>100%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success</a:t>
            </a:r>
            <a:r>
              <a:rPr sz="2000" dirty="0">
                <a:latin typeface="Segoe Print"/>
                <a:cs typeface="Segoe Print"/>
              </a:rPr>
              <a:t> rate </a:t>
            </a:r>
            <a:r>
              <a:rPr sz="2000" spc="-5" dirty="0">
                <a:latin typeface="Segoe Print"/>
                <a:cs typeface="Segoe Print"/>
              </a:rPr>
              <a:t>for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under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5500</a:t>
            </a:r>
            <a:r>
              <a:rPr sz="2000" dirty="0">
                <a:latin typeface="Segoe Print"/>
                <a:cs typeface="Segoe Print"/>
              </a:rPr>
              <a:t> kg </a:t>
            </a:r>
            <a:r>
              <a:rPr sz="2000" spc="-5" dirty="0">
                <a:latin typeface="Segoe Print"/>
                <a:cs typeface="Segoe Print"/>
              </a:rPr>
              <a:t>too.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0975" y="1923288"/>
              <a:ext cx="10154412" cy="2133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55" y="857041"/>
            <a:ext cx="1637642" cy="4250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772411"/>
            <a:ext cx="7488935" cy="44394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23630" y="1798319"/>
            <a:ext cx="21488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Executive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23630" y="2046477"/>
            <a:ext cx="2748915" cy="365252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500"/>
              </a:spcBef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Summary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Introduction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Methodology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Conclusion</a:t>
            </a:r>
            <a:endParaRPr sz="2800">
              <a:latin typeface="Segoe Print"/>
              <a:cs typeface="Segoe Print"/>
            </a:endParaRPr>
          </a:p>
          <a:p>
            <a:pPr marL="469900" indent="-4572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292929"/>
                </a:solidFill>
                <a:latin typeface="Segoe Print"/>
                <a:cs typeface="Segoe Print"/>
              </a:rPr>
              <a:t>Appendix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7759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81855" algn="l"/>
              </a:tabLst>
            </a:pPr>
            <a:r>
              <a:rPr sz="4400" spc="-5" dirty="0"/>
              <a:t>Success</a:t>
            </a:r>
            <a:r>
              <a:rPr sz="4400" spc="10" dirty="0"/>
              <a:t> </a:t>
            </a:r>
            <a:r>
              <a:rPr sz="4400" spc="-5" dirty="0"/>
              <a:t>Rate</a:t>
            </a:r>
            <a:r>
              <a:rPr sz="4400" spc="10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250940" y="1827656"/>
            <a:ext cx="4615180" cy="302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64465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 </a:t>
            </a:r>
            <a:r>
              <a:rPr sz="2000" dirty="0">
                <a:latin typeface="Segoe Print"/>
                <a:cs typeface="Segoe Print"/>
              </a:rPr>
              <a:t>with </a:t>
            </a:r>
            <a:r>
              <a:rPr sz="2000" spc="-5" dirty="0">
                <a:latin typeface="Segoe Print"/>
                <a:cs typeface="Segoe Print"/>
              </a:rPr>
              <a:t>100% success rate:-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ES-L1,</a:t>
            </a:r>
            <a:r>
              <a:rPr sz="2000" spc="-1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GEO,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HEO,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SSO.</a:t>
            </a:r>
            <a:endParaRPr sz="2000">
              <a:latin typeface="Segoe Print"/>
              <a:cs typeface="Segoe Print"/>
            </a:endParaRPr>
          </a:p>
          <a:p>
            <a:pPr marL="298450" indent="-285750">
              <a:lnSpc>
                <a:spcPct val="100000"/>
              </a:lnSpc>
              <a:spcBef>
                <a:spcPts val="22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with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0%</a:t>
            </a:r>
            <a:r>
              <a:rPr sz="2000" spc="-5" dirty="0">
                <a:latin typeface="Segoe Print"/>
                <a:cs typeface="Segoe Print"/>
              </a:rPr>
              <a:t> success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rate:-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SO.</a:t>
            </a:r>
            <a:endParaRPr sz="2000">
              <a:latin typeface="Segoe Print"/>
              <a:cs typeface="Segoe Print"/>
            </a:endParaRPr>
          </a:p>
          <a:p>
            <a:pPr marL="298450" marR="88265" indent="-285750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Orbits </a:t>
            </a:r>
            <a:r>
              <a:rPr sz="2000" dirty="0">
                <a:latin typeface="Segoe Print"/>
                <a:cs typeface="Segoe Print"/>
              </a:rPr>
              <a:t>with </a:t>
            </a:r>
            <a:r>
              <a:rPr sz="2000" spc="-5" dirty="0">
                <a:latin typeface="Segoe Print"/>
                <a:cs typeface="Segoe Print"/>
              </a:rPr>
              <a:t>success </a:t>
            </a:r>
            <a:r>
              <a:rPr sz="2000" dirty="0">
                <a:latin typeface="Segoe Print"/>
                <a:cs typeface="Segoe Print"/>
              </a:rPr>
              <a:t>rate </a:t>
            </a:r>
            <a:r>
              <a:rPr sz="2000" spc="-5" dirty="0">
                <a:latin typeface="Segoe Print"/>
                <a:cs typeface="Segoe Print"/>
              </a:rPr>
              <a:t>between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50% </a:t>
            </a:r>
            <a:r>
              <a:rPr sz="2000" spc="-5" dirty="0">
                <a:latin typeface="Segoe Print"/>
                <a:cs typeface="Segoe Print"/>
              </a:rPr>
              <a:t>and 85%:- GTO, ISS, LEO, 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MEO,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PO.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344" y="1866900"/>
              <a:ext cx="4401311" cy="4267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94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17160" algn="l"/>
              </a:tabLst>
            </a:pPr>
            <a:r>
              <a:rPr sz="4400" spc="-5" dirty="0"/>
              <a:t>Flight</a:t>
            </a:r>
            <a:r>
              <a:rPr sz="4400" spc="15" dirty="0"/>
              <a:t> </a:t>
            </a:r>
            <a:r>
              <a:rPr sz="4400" spc="-5" dirty="0"/>
              <a:t>Number</a:t>
            </a:r>
            <a:r>
              <a:rPr sz="4400" spc="10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3942079"/>
            <a:ext cx="10356850" cy="16021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3617595" algn="l"/>
                <a:tab pos="7178675" algn="l"/>
              </a:tabLst>
            </a:pP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LEO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Success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appears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related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number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flights	on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other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hand,	there</a:t>
            </a:r>
            <a:r>
              <a:rPr sz="2800" spc="-2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seems</a:t>
            </a:r>
            <a:r>
              <a:rPr sz="2800" spc="-2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to</a:t>
            </a:r>
            <a:r>
              <a:rPr sz="2800" spc="-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be </a:t>
            </a:r>
            <a:r>
              <a:rPr sz="2800" spc="-110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relationship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between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flight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number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when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20" y="1601723"/>
              <a:ext cx="10145268" cy="21046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44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67404" algn="l"/>
              </a:tabLst>
            </a:pPr>
            <a:r>
              <a:rPr sz="4400" spc="-5" dirty="0"/>
              <a:t>Payload</a:t>
            </a:r>
            <a:r>
              <a:rPr sz="4400" spc="5" dirty="0"/>
              <a:t> </a:t>
            </a:r>
            <a:r>
              <a:rPr sz="4400" spc="-5" dirty="0"/>
              <a:t>vs.	Orbit</a:t>
            </a:r>
            <a:r>
              <a:rPr sz="4400" spc="-65" dirty="0"/>
              <a:t> </a:t>
            </a:r>
            <a:r>
              <a:rPr sz="4400" spc="-5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47750" y="4351020"/>
            <a:ext cx="10110470" cy="8350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Segoe Print"/>
                <a:cs typeface="Segoe Print"/>
              </a:rPr>
              <a:t>Heavy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payloads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have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negative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influence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 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orbits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and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positive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on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GTO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and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Polar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LEO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(ISS)</a:t>
            </a:r>
            <a:r>
              <a:rPr sz="280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orbits.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64" y="1751076"/>
              <a:ext cx="10116312" cy="20863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208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Launch</a:t>
            </a:r>
            <a:r>
              <a:rPr sz="4400" spc="-15" dirty="0"/>
              <a:t> </a:t>
            </a:r>
            <a:r>
              <a:rPr sz="4400" spc="-5" dirty="0"/>
              <a:t>Success</a:t>
            </a:r>
            <a:r>
              <a:rPr sz="4400" spc="-15" dirty="0"/>
              <a:t> </a:t>
            </a:r>
            <a:r>
              <a:rPr sz="4400" spc="-5" dirty="0"/>
              <a:t>Yearly</a:t>
            </a:r>
            <a:r>
              <a:rPr sz="4400" spc="-15" dirty="0"/>
              <a:t> </a:t>
            </a:r>
            <a:r>
              <a:rPr sz="4400" spc="-5" dirty="0"/>
              <a:t>Trend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4389" y="1450466"/>
            <a:ext cx="103587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25" dirty="0">
                <a:latin typeface="Segoe Print"/>
                <a:cs typeface="Segoe Print"/>
              </a:rPr>
              <a:t>The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success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rate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since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2013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kept</a:t>
            </a:r>
            <a:r>
              <a:rPr sz="2000" spc="100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increasing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till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2020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25" dirty="0">
                <a:latin typeface="Segoe Print"/>
                <a:cs typeface="Segoe Print"/>
              </a:rPr>
              <a:t>and</a:t>
            </a:r>
            <a:r>
              <a:rPr sz="2000" spc="85" dirty="0">
                <a:latin typeface="Segoe Print"/>
                <a:cs typeface="Segoe Print"/>
              </a:rPr>
              <a:t> </a:t>
            </a:r>
            <a:r>
              <a:rPr sz="2000" spc="30" dirty="0">
                <a:latin typeface="Segoe Print"/>
                <a:cs typeface="Segoe Print"/>
              </a:rPr>
              <a:t>there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20" dirty="0">
                <a:latin typeface="Segoe Print"/>
                <a:cs typeface="Segoe Print"/>
              </a:rPr>
              <a:t>is</a:t>
            </a:r>
            <a:r>
              <a:rPr sz="2000" spc="9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a</a:t>
            </a:r>
            <a:r>
              <a:rPr sz="2000" spc="95" dirty="0">
                <a:latin typeface="Segoe Print"/>
                <a:cs typeface="Segoe Print"/>
              </a:rPr>
              <a:t> </a:t>
            </a:r>
            <a:r>
              <a:rPr sz="2000" spc="35" dirty="0">
                <a:latin typeface="Segoe Print"/>
                <a:cs typeface="Segoe Print"/>
              </a:rPr>
              <a:t>slight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decrease</a:t>
            </a:r>
            <a:r>
              <a:rPr sz="2000" spc="-10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in</a:t>
            </a:r>
            <a:r>
              <a:rPr sz="2000" spc="-5" dirty="0">
                <a:latin typeface="Segoe Print"/>
                <a:cs typeface="Segoe Print"/>
              </a:rPr>
              <a:t> year 2017.</a:t>
            </a:r>
            <a:endParaRPr sz="20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0278" y="2575560"/>
              <a:ext cx="5115169" cy="3587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7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89965" algn="l"/>
              </a:tabLst>
            </a:pPr>
            <a:r>
              <a:rPr sz="4400" spc="-5" dirty="0"/>
              <a:t>All	Launch</a:t>
            </a:r>
            <a:r>
              <a:rPr sz="4400" spc="-30" dirty="0"/>
              <a:t> </a:t>
            </a:r>
            <a:r>
              <a:rPr sz="4400" spc="-5" dirty="0"/>
              <a:t>Site</a:t>
            </a:r>
            <a:r>
              <a:rPr sz="4400" spc="-30" dirty="0"/>
              <a:t> </a:t>
            </a:r>
            <a:r>
              <a:rPr sz="4400" spc="-5" dirty="0"/>
              <a:t>Names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90625" y="4526788"/>
            <a:ext cx="100488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sz="2800" spc="-5" dirty="0">
                <a:latin typeface="Segoe Print"/>
                <a:cs typeface="Segoe Print"/>
              </a:rPr>
              <a:t>Displaying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names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unique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launch</a:t>
            </a:r>
            <a:r>
              <a:rPr sz="2800" spc="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sites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in</a:t>
            </a:r>
            <a:r>
              <a:rPr sz="2800" spc="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the </a:t>
            </a:r>
            <a:r>
              <a:rPr sz="2800" spc="-110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space mission.</a:t>
            </a:r>
            <a:endParaRPr sz="2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995" y="1787651"/>
              <a:ext cx="10241280" cy="24323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690244"/>
            <a:ext cx="75444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 Site Names</a:t>
            </a:r>
            <a:r>
              <a:rPr sz="3200" dirty="0"/>
              <a:t> </a:t>
            </a:r>
            <a:r>
              <a:rPr sz="3200" spc="-5" dirty="0"/>
              <a:t>Begin</a:t>
            </a:r>
            <a:r>
              <a:rPr sz="3200" dirty="0"/>
              <a:t> </a:t>
            </a:r>
            <a:r>
              <a:rPr sz="3200" spc="-5" dirty="0"/>
              <a:t>with 'KSC'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9440" y="1671320"/>
            <a:ext cx="8481060" cy="720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Segoe Print"/>
                <a:cs typeface="Segoe Print"/>
              </a:rPr>
              <a:t>Displaying</a:t>
            </a:r>
            <a:r>
              <a:rPr sz="2400" dirty="0">
                <a:latin typeface="Segoe Print"/>
                <a:cs typeface="Segoe Print"/>
              </a:rPr>
              <a:t> 5 </a:t>
            </a:r>
            <a:r>
              <a:rPr sz="2400" spc="-5" dirty="0">
                <a:latin typeface="Segoe Print"/>
                <a:cs typeface="Segoe Print"/>
              </a:rPr>
              <a:t>records</a:t>
            </a:r>
            <a:r>
              <a:rPr sz="240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where</a:t>
            </a:r>
            <a:r>
              <a:rPr sz="240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launch</a:t>
            </a:r>
            <a:r>
              <a:rPr sz="2400" dirty="0">
                <a:latin typeface="Segoe Print"/>
                <a:cs typeface="Segoe Print"/>
              </a:rPr>
              <a:t> sites </a:t>
            </a:r>
            <a:r>
              <a:rPr sz="2400" spc="-5" dirty="0">
                <a:latin typeface="Segoe Print"/>
                <a:cs typeface="Segoe Print"/>
              </a:rPr>
              <a:t>begin with the </a:t>
            </a:r>
            <a:r>
              <a:rPr sz="2400" spc="-94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string 'CCA'.</a:t>
            </a:r>
            <a:endParaRPr sz="2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" y="3160776"/>
              <a:ext cx="10825310" cy="22402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54711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7035" algn="l"/>
              </a:tabLst>
            </a:pPr>
            <a:r>
              <a:rPr sz="4400" spc="-5" dirty="0"/>
              <a:t>Total	Payload</a:t>
            </a:r>
            <a:r>
              <a:rPr sz="4400" spc="-75" dirty="0"/>
              <a:t> </a:t>
            </a:r>
            <a:r>
              <a:rPr sz="4400" spc="-5" dirty="0"/>
              <a:t>Mass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483" y="3429000"/>
            <a:ext cx="9973056" cy="1822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693036"/>
            <a:ext cx="9704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5" dirty="0">
                <a:latin typeface="Segoe Print"/>
                <a:cs typeface="Segoe Print"/>
              </a:rPr>
              <a:t>Displaying</a:t>
            </a:r>
            <a:r>
              <a:rPr sz="2000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the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dirty="0">
                <a:latin typeface="Segoe Print"/>
                <a:cs typeface="Segoe Print"/>
              </a:rPr>
              <a:t>total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payload mass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carried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boosters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launched </a:t>
            </a:r>
            <a:r>
              <a:rPr sz="2000" dirty="0">
                <a:latin typeface="Segoe Print"/>
                <a:cs typeface="Segoe Print"/>
              </a:rPr>
              <a:t>by</a:t>
            </a:r>
            <a:r>
              <a:rPr sz="2000" spc="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NASA </a:t>
            </a:r>
            <a:r>
              <a:rPr sz="2000" spc="-78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(CRS).</a:t>
            </a:r>
            <a:endParaRPr sz="20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9610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Average</a:t>
            </a:r>
            <a:r>
              <a:rPr sz="4400" spc="-15" dirty="0"/>
              <a:t> </a:t>
            </a:r>
            <a:r>
              <a:rPr sz="4400" spc="-5" dirty="0"/>
              <a:t>Payload</a:t>
            </a:r>
            <a:r>
              <a:rPr sz="4400" spc="-10" dirty="0"/>
              <a:t> </a:t>
            </a:r>
            <a:r>
              <a:rPr sz="4400" spc="-5" dirty="0"/>
              <a:t>Mass</a:t>
            </a:r>
            <a:r>
              <a:rPr sz="4400" spc="-10" dirty="0"/>
              <a:t> </a:t>
            </a:r>
            <a:r>
              <a:rPr sz="4400" dirty="0"/>
              <a:t>by</a:t>
            </a:r>
            <a:r>
              <a:rPr sz="4400" spc="-15" dirty="0"/>
              <a:t> </a:t>
            </a:r>
            <a:r>
              <a:rPr sz="4400" dirty="0"/>
              <a:t>F9</a:t>
            </a:r>
            <a:r>
              <a:rPr sz="4400" spc="-10" dirty="0"/>
              <a:t> </a:t>
            </a:r>
            <a:r>
              <a:rPr sz="4400" spc="-5" dirty="0"/>
              <a:t>v1.1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2776727"/>
            <a:ext cx="10002012" cy="2142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3625" y="2194559"/>
            <a:ext cx="824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Displaying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average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carried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by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F9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v1.1.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84834"/>
            <a:ext cx="96780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First Successful Ground Landing 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3078479"/>
            <a:ext cx="9953244" cy="2103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866265"/>
            <a:ext cx="9309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when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first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landing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ground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was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achieved.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2100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Successful</a:t>
            </a:r>
            <a:r>
              <a:rPr spc="-10" dirty="0"/>
              <a:t> </a:t>
            </a:r>
            <a:r>
              <a:rPr spc="-5" dirty="0"/>
              <a:t>Drone Ship</a:t>
            </a:r>
            <a:r>
              <a:rPr spc="-10" dirty="0"/>
              <a:t> </a:t>
            </a:r>
            <a:r>
              <a:rPr spc="-5" dirty="0"/>
              <a:t>Landing with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91" y="3005327"/>
            <a:ext cx="10020300" cy="2209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9396730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Payload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between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4000 and</a:t>
            </a:r>
            <a:r>
              <a:rPr sz="4000" spc="-1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6000</a:t>
            </a:r>
            <a:endParaRPr sz="4000">
              <a:latin typeface="Segoe Print"/>
              <a:cs typeface="Segoe Print"/>
            </a:endParaRPr>
          </a:p>
          <a:p>
            <a:pPr marL="545465" marR="5080" indent="-285750">
              <a:lnSpc>
                <a:spcPct val="150000"/>
              </a:lnSpc>
              <a:spcBef>
                <a:spcPts val="1789"/>
              </a:spcBef>
              <a:buFont typeface="Wingdings"/>
              <a:buChar char=""/>
              <a:tabLst>
                <a:tab pos="545465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which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drone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ship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mass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greater than</a:t>
            </a:r>
            <a:r>
              <a:rPr sz="1800" dirty="0">
                <a:latin typeface="Segoe Print"/>
                <a:cs typeface="Segoe Print"/>
              </a:rPr>
              <a:t> 4000 but </a:t>
            </a:r>
            <a:r>
              <a:rPr sz="1800" spc="-5" dirty="0">
                <a:latin typeface="Segoe Print"/>
                <a:cs typeface="Segoe Print"/>
              </a:rPr>
              <a:t>less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than</a:t>
            </a:r>
            <a:r>
              <a:rPr sz="1800" dirty="0">
                <a:latin typeface="Segoe Print"/>
                <a:cs typeface="Segoe Print"/>
              </a:rPr>
              <a:t> 6000.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5655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Executive</a:t>
            </a:r>
            <a:r>
              <a:rPr sz="4400" spc="-55" dirty="0"/>
              <a:t> </a:t>
            </a:r>
            <a:r>
              <a:rPr sz="4400" spc="-5" dirty="0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73097"/>
            <a:ext cx="5172710" cy="123444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Segoe Print"/>
                <a:cs typeface="Segoe Print"/>
              </a:rPr>
              <a:t>Summary</a:t>
            </a:r>
            <a:r>
              <a:rPr sz="2800" spc="-15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methodologies</a:t>
            </a:r>
            <a:endParaRPr sz="2800">
              <a:latin typeface="Segoe Print"/>
              <a:cs typeface="Segoe Print"/>
            </a:endParaRPr>
          </a:p>
          <a:p>
            <a:pPr marL="383540" indent="-37084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382905" algn="l"/>
                <a:tab pos="383540" algn="l"/>
              </a:tabLst>
            </a:pPr>
            <a:r>
              <a:rPr sz="2800" spc="-5" dirty="0">
                <a:latin typeface="Segoe Print"/>
                <a:cs typeface="Segoe Print"/>
              </a:rPr>
              <a:t>Summary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of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all</a:t>
            </a:r>
            <a:r>
              <a:rPr sz="2800" spc="-10" dirty="0">
                <a:latin typeface="Segoe Print"/>
                <a:cs typeface="Segoe Print"/>
              </a:rPr>
              <a:t> </a:t>
            </a:r>
            <a:r>
              <a:rPr sz="2800" spc="-5" dirty="0">
                <a:latin typeface="Segoe Print"/>
                <a:cs typeface="Segoe Print"/>
              </a:rPr>
              <a:t>results</a:t>
            </a:r>
            <a:endParaRPr sz="28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144509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Total</a:t>
            </a:r>
            <a:r>
              <a:rPr spc="-10" dirty="0"/>
              <a:t> </a:t>
            </a:r>
            <a:r>
              <a:rPr spc="-5" dirty="0"/>
              <a:t>Number</a:t>
            </a:r>
            <a:r>
              <a:rPr spc="-1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Successful</a:t>
            </a:r>
            <a:r>
              <a:rPr spc="-10" dirty="0"/>
              <a:t> </a:t>
            </a:r>
            <a:r>
              <a:rPr spc="-5" dirty="0"/>
              <a:t>and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7" y="3005327"/>
            <a:ext cx="10067544" cy="1990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8349615" cy="160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Failure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Mission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Outcomes</a:t>
            </a:r>
            <a:endParaRPr sz="4000">
              <a:latin typeface="Segoe Print"/>
              <a:cs typeface="Segoe Print"/>
            </a:endParaRPr>
          </a:p>
          <a:p>
            <a:pPr marL="521970" indent="-286385">
              <a:lnSpc>
                <a:spcPct val="100000"/>
              </a:lnSpc>
              <a:spcBef>
                <a:spcPts val="5500"/>
              </a:spcBef>
              <a:buFont typeface="Wingdings"/>
              <a:buChar char=""/>
              <a:tabLst>
                <a:tab pos="52197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total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number</a:t>
            </a:r>
            <a:r>
              <a:rPr sz="1800" dirty="0">
                <a:latin typeface="Segoe Print"/>
                <a:cs typeface="Segoe Print"/>
              </a:rPr>
              <a:t> of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failure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mission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10193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Boosters</a:t>
            </a:r>
            <a:r>
              <a:rPr sz="4400" spc="-15" dirty="0"/>
              <a:t> </a:t>
            </a:r>
            <a:r>
              <a:rPr sz="4400" spc="-5" dirty="0"/>
              <a:t>Carried</a:t>
            </a:r>
            <a:r>
              <a:rPr sz="4400" spc="-10" dirty="0"/>
              <a:t> </a:t>
            </a:r>
            <a:r>
              <a:rPr sz="4400" spc="-5" dirty="0"/>
              <a:t>Maximum</a:t>
            </a:r>
            <a:r>
              <a:rPr sz="4400" spc="-15" dirty="0"/>
              <a:t> </a:t>
            </a:r>
            <a:r>
              <a:rPr sz="4400" spc="-5" dirty="0"/>
              <a:t>Payload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2837688"/>
            <a:ext cx="9953244" cy="3200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8244" y="1618615"/>
            <a:ext cx="9048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of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versions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which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have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carried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maximum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payload mass.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319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2015</a:t>
            </a:r>
            <a:r>
              <a:rPr sz="4400" spc="-25" dirty="0"/>
              <a:t> </a:t>
            </a:r>
            <a:r>
              <a:rPr sz="4400" spc="-5" dirty="0"/>
              <a:t>Launch</a:t>
            </a:r>
            <a:r>
              <a:rPr sz="4400" spc="-25" dirty="0"/>
              <a:t> </a:t>
            </a:r>
            <a:r>
              <a:rPr sz="4400" spc="-5" dirty="0"/>
              <a:t>Records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888" y="3134867"/>
            <a:ext cx="10172700" cy="1734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87755" y="1818005"/>
            <a:ext cx="99745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Segoe Print"/>
                <a:cs typeface="Segoe Print"/>
              </a:rPr>
              <a:t>Listing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failed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landing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outcomes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drone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ship,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their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booster</a:t>
            </a:r>
            <a:r>
              <a:rPr sz="1800" spc="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versions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and</a:t>
            </a:r>
            <a:r>
              <a:rPr sz="1800" spc="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launch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site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names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for the months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in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year </a:t>
            </a:r>
            <a:r>
              <a:rPr sz="1800" dirty="0">
                <a:latin typeface="Segoe Print"/>
                <a:cs typeface="Segoe Print"/>
              </a:rPr>
              <a:t>2015.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869632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Rank</a:t>
            </a:r>
            <a:r>
              <a:rPr spc="-10" dirty="0"/>
              <a:t> </a:t>
            </a:r>
            <a:r>
              <a:rPr spc="-5" dirty="0"/>
              <a:t>Landing</a:t>
            </a:r>
            <a:r>
              <a:rPr spc="-10" dirty="0"/>
              <a:t> </a:t>
            </a:r>
            <a:r>
              <a:rPr spc="-5" dirty="0"/>
              <a:t>Outcomes</a:t>
            </a:r>
            <a:r>
              <a:rPr spc="-10" dirty="0"/>
              <a:t> </a:t>
            </a:r>
            <a:r>
              <a:rPr spc="-5" dirty="0"/>
              <a:t>Between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3429000"/>
            <a:ext cx="10011156" cy="3182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859789"/>
            <a:ext cx="10079355" cy="2205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2010-06-04</a:t>
            </a:r>
            <a:r>
              <a:rPr sz="4000" spc="-2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and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2017-03-20</a:t>
            </a:r>
            <a:endParaRPr sz="4000">
              <a:latin typeface="Segoe Print"/>
              <a:cs typeface="Segoe Print"/>
            </a:endParaRPr>
          </a:p>
          <a:p>
            <a:pPr marL="521970" marR="5080" indent="-285750" algn="just">
              <a:lnSpc>
                <a:spcPct val="150000"/>
              </a:lnSpc>
              <a:spcBef>
                <a:spcPts val="2650"/>
              </a:spcBef>
              <a:buFont typeface="Wingdings"/>
              <a:buChar char=""/>
              <a:tabLst>
                <a:tab pos="522605" algn="l"/>
              </a:tabLst>
            </a:pPr>
            <a:r>
              <a:rPr sz="1800" spc="125" dirty="0">
                <a:latin typeface="Segoe Print"/>
                <a:cs typeface="Segoe Print"/>
              </a:rPr>
              <a:t>Ranking </a:t>
            </a:r>
            <a:r>
              <a:rPr sz="1800" spc="95" dirty="0">
                <a:latin typeface="Segoe Print"/>
                <a:cs typeface="Segoe Print"/>
              </a:rPr>
              <a:t>the </a:t>
            </a:r>
            <a:r>
              <a:rPr sz="1800" spc="114" dirty="0">
                <a:latin typeface="Segoe Print"/>
                <a:cs typeface="Segoe Print"/>
              </a:rPr>
              <a:t>count </a:t>
            </a:r>
            <a:r>
              <a:rPr sz="1800" spc="75" dirty="0">
                <a:latin typeface="Segoe Print"/>
                <a:cs typeface="Segoe Print"/>
              </a:rPr>
              <a:t>of </a:t>
            </a:r>
            <a:r>
              <a:rPr sz="1800" spc="125" dirty="0">
                <a:latin typeface="Segoe Print"/>
                <a:cs typeface="Segoe Print"/>
              </a:rPr>
              <a:t>landing outcomes </a:t>
            </a:r>
            <a:r>
              <a:rPr sz="1800" spc="114" dirty="0">
                <a:latin typeface="Segoe Print"/>
                <a:cs typeface="Segoe Print"/>
              </a:rPr>
              <a:t>(such </a:t>
            </a:r>
            <a:r>
              <a:rPr sz="1800" spc="70" dirty="0">
                <a:latin typeface="Segoe Print"/>
                <a:cs typeface="Segoe Print"/>
              </a:rPr>
              <a:t>as </a:t>
            </a:r>
            <a:r>
              <a:rPr sz="1800" spc="125" dirty="0">
                <a:latin typeface="Segoe Print"/>
                <a:cs typeface="Segoe Print"/>
              </a:rPr>
              <a:t>Failure </a:t>
            </a:r>
            <a:r>
              <a:rPr sz="1800" spc="120" dirty="0">
                <a:latin typeface="Segoe Print"/>
                <a:cs typeface="Segoe Print"/>
              </a:rPr>
              <a:t>(drone </a:t>
            </a:r>
            <a:r>
              <a:rPr sz="1800" spc="114" dirty="0">
                <a:latin typeface="Segoe Print"/>
                <a:cs typeface="Segoe Print"/>
              </a:rPr>
              <a:t>ship) </a:t>
            </a:r>
            <a:r>
              <a:rPr sz="1800" spc="75" dirty="0">
                <a:latin typeface="Segoe Print"/>
                <a:cs typeface="Segoe Print"/>
              </a:rPr>
              <a:t>or 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Success(ground </a:t>
            </a:r>
            <a:r>
              <a:rPr sz="1800" spc="65" dirty="0">
                <a:latin typeface="Segoe Print"/>
                <a:cs typeface="Segoe Print"/>
              </a:rPr>
              <a:t>pad)) </a:t>
            </a:r>
            <a:r>
              <a:rPr sz="1800" spc="70" dirty="0">
                <a:latin typeface="Segoe Print"/>
                <a:cs typeface="Segoe Print"/>
              </a:rPr>
              <a:t>between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65" dirty="0">
                <a:latin typeface="Segoe Print"/>
                <a:cs typeface="Segoe Print"/>
              </a:rPr>
              <a:t>date </a:t>
            </a:r>
            <a:r>
              <a:rPr sz="1800" spc="80" dirty="0">
                <a:latin typeface="Segoe Print"/>
                <a:cs typeface="Segoe Print"/>
              </a:rPr>
              <a:t>2010-06-04 </a:t>
            </a:r>
            <a:r>
              <a:rPr sz="1800" spc="55" dirty="0">
                <a:latin typeface="Segoe Print"/>
                <a:cs typeface="Segoe Print"/>
              </a:rPr>
              <a:t>and </a:t>
            </a:r>
            <a:r>
              <a:rPr sz="1800" spc="80" dirty="0">
                <a:latin typeface="Segoe Print"/>
                <a:cs typeface="Segoe Print"/>
              </a:rPr>
              <a:t>2017-03-20 </a:t>
            </a:r>
            <a:r>
              <a:rPr sz="1800" spc="40" dirty="0">
                <a:latin typeface="Segoe Print"/>
                <a:cs typeface="Segoe Print"/>
              </a:rPr>
              <a:t>in </a:t>
            </a:r>
            <a:r>
              <a:rPr sz="1800" spc="4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descending order.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36" y="373380"/>
              <a:ext cx="11794236" cy="6275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8304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All launch</a:t>
            </a:r>
            <a:r>
              <a:rPr dirty="0"/>
              <a:t> </a:t>
            </a:r>
            <a:r>
              <a:rPr spc="-5" dirty="0"/>
              <a:t>sites’</a:t>
            </a:r>
            <a:r>
              <a:rPr spc="-10" dirty="0"/>
              <a:t> </a:t>
            </a:r>
            <a:r>
              <a:rPr spc="-5" dirty="0"/>
              <a:t>location</a:t>
            </a:r>
            <a:r>
              <a:rPr dirty="0"/>
              <a:t> </a:t>
            </a:r>
            <a:r>
              <a:rPr spc="-5" dirty="0"/>
              <a:t>markers on</a:t>
            </a:r>
            <a:r>
              <a:rPr dirty="0"/>
              <a:t> 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4912360" cy="4982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global</a:t>
            </a:r>
            <a:r>
              <a:rPr sz="4000" spc="-4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map</a:t>
            </a:r>
            <a:endParaRPr sz="4000">
              <a:latin typeface="Segoe Print"/>
              <a:cs typeface="Segoe Print"/>
            </a:endParaRPr>
          </a:p>
          <a:p>
            <a:pPr marL="12700" marR="5080">
              <a:lnSpc>
                <a:spcPts val="2400"/>
              </a:lnSpc>
              <a:spcBef>
                <a:spcPts val="3015"/>
              </a:spcBef>
            </a:pPr>
            <a:r>
              <a:rPr sz="2500" spc="-5" dirty="0">
                <a:latin typeface="Calibri"/>
                <a:cs typeface="Calibri"/>
              </a:rPr>
              <a:t>The majority of launch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sites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-5" dirty="0">
                <a:latin typeface="Calibri"/>
                <a:cs typeface="Calibri"/>
              </a:rPr>
              <a:t> close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0" dirty="0">
                <a:latin typeface="Calibri"/>
                <a:cs typeface="Calibri"/>
              </a:rPr>
              <a:t>Equator.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40" dirty="0">
                <a:latin typeface="Calibri"/>
                <a:cs typeface="Calibri"/>
              </a:rPr>
              <a:t>equator,</a:t>
            </a:r>
            <a:r>
              <a:rPr sz="2500" spc="-5" dirty="0">
                <a:latin typeface="Calibri"/>
                <a:cs typeface="Calibri"/>
              </a:rPr>
              <a:t> land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moves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more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quickly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than it does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anywhere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else on </a:t>
            </a:r>
            <a:r>
              <a:rPr sz="2500" spc="-10" dirty="0">
                <a:latin typeface="Calibri"/>
                <a:cs typeface="Calibri"/>
              </a:rPr>
              <a:t>Earth's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surface.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35" dirty="0">
                <a:latin typeface="Calibri"/>
                <a:cs typeface="Calibri"/>
              </a:rPr>
              <a:t>At 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40" dirty="0">
                <a:latin typeface="Calibri"/>
                <a:cs typeface="Calibri"/>
              </a:rPr>
              <a:t>equator,</a:t>
            </a:r>
            <a:r>
              <a:rPr sz="2500" spc="-5" dirty="0">
                <a:latin typeface="Calibri"/>
                <a:cs typeface="Calibri"/>
              </a:rPr>
              <a:t> everything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 </a:t>
            </a:r>
            <a:r>
              <a:rPr sz="2500" spc="-15" dirty="0">
                <a:latin typeface="Calibri"/>
                <a:cs typeface="Calibri"/>
              </a:rPr>
              <a:t>Earth</a:t>
            </a:r>
            <a:r>
              <a:rPr sz="2500" spc="-5" dirty="0">
                <a:latin typeface="Calibri"/>
                <a:cs typeface="Calibri"/>
              </a:rPr>
              <a:t> is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already </a:t>
            </a:r>
            <a:r>
              <a:rPr sz="2500" spc="-15" dirty="0">
                <a:latin typeface="Calibri"/>
                <a:cs typeface="Calibri"/>
              </a:rPr>
              <a:t>travelling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 speed of 1670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km/h. A ship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launched </a:t>
            </a:r>
            <a:r>
              <a:rPr sz="2500" spc="-15" dirty="0">
                <a:latin typeface="Calibri"/>
                <a:cs typeface="Calibri"/>
              </a:rPr>
              <a:t>from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equator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travels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through</a:t>
            </a:r>
            <a:r>
              <a:rPr sz="2500" spc="-5" dirty="0">
                <a:latin typeface="Calibri"/>
                <a:cs typeface="Calibri"/>
              </a:rPr>
              <a:t> space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at</a:t>
            </a:r>
            <a:r>
              <a:rPr sz="2500" spc="-5" dirty="0">
                <a:latin typeface="Calibri"/>
                <a:cs typeface="Calibri"/>
              </a:rPr>
              <a:t> the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same speed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did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prior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launch,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well </a:t>
            </a:r>
            <a:r>
              <a:rPr sz="2500" spc="-5" dirty="0">
                <a:latin typeface="Calibri"/>
                <a:cs typeface="Calibri"/>
              </a:rPr>
              <a:t>as </a:t>
            </a:r>
            <a:r>
              <a:rPr sz="2500" spc="-10" dirty="0">
                <a:latin typeface="Calibri"/>
                <a:cs typeface="Calibri"/>
              </a:rPr>
              <a:t>around </a:t>
            </a:r>
            <a:r>
              <a:rPr sz="2500" spc="-5" dirty="0">
                <a:latin typeface="Calibri"/>
                <a:cs typeface="Calibri"/>
              </a:rPr>
              <a:t>the planet. Inertia is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cause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velocity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will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assist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spacecraft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spc="-10" dirty="0">
                <a:latin typeface="Calibri"/>
                <a:cs typeface="Calibri"/>
              </a:rPr>
              <a:t>maintaining</a:t>
            </a:r>
            <a:r>
              <a:rPr sz="2500" spc="-5" dirty="0">
                <a:latin typeface="Calibri"/>
                <a:cs typeface="Calibri"/>
              </a:rPr>
              <a:t> a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sufficient </a:t>
            </a:r>
            <a:r>
              <a:rPr sz="2500" spc="-5" dirty="0">
                <a:latin typeface="Calibri"/>
                <a:cs typeface="Calibri"/>
              </a:rPr>
              <a:t>speed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remain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orbit.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5915" y="1844039"/>
              <a:ext cx="5152644" cy="43144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50"/>
            <a:ext cx="92322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Color-labeled launch records on 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5024755" cy="446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map</a:t>
            </a:r>
            <a:endParaRPr sz="4000">
              <a:latin typeface="Segoe Print"/>
              <a:cs typeface="Segoe Print"/>
            </a:endParaRPr>
          </a:p>
          <a:p>
            <a:pPr marL="241300" indent="-228600" algn="just">
              <a:lnSpc>
                <a:spcPct val="100000"/>
              </a:lnSpc>
              <a:spcBef>
                <a:spcPts val="2865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b="1" spc="-5" dirty="0">
                <a:latin typeface="Segoe Print"/>
                <a:cs typeface="Segoe Print"/>
              </a:rPr>
              <a:t>Explanation</a:t>
            </a:r>
            <a:r>
              <a:rPr sz="1700" b="1" spc="-35" dirty="0">
                <a:latin typeface="Segoe Print"/>
                <a:cs typeface="Segoe Print"/>
              </a:rPr>
              <a:t> </a:t>
            </a:r>
            <a:r>
              <a:rPr sz="1700" b="1" dirty="0">
                <a:latin typeface="Segoe Print"/>
                <a:cs typeface="Segoe Print"/>
              </a:rPr>
              <a:t>:</a:t>
            </a:r>
            <a:endParaRPr sz="1700">
              <a:latin typeface="Segoe Print"/>
              <a:cs typeface="Segoe Print"/>
            </a:endParaRPr>
          </a:p>
          <a:p>
            <a:pPr marL="298450" marR="12700" indent="-285750" algn="just">
              <a:lnSpc>
                <a:spcPct val="150000"/>
              </a:lnSpc>
              <a:spcBef>
                <a:spcPts val="795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From the color-labeled markers </a:t>
            </a:r>
            <a:r>
              <a:rPr sz="1700" dirty="0">
                <a:latin typeface="Segoe Print"/>
                <a:cs typeface="Segoe Print"/>
              </a:rPr>
              <a:t>we </a:t>
            </a:r>
            <a:r>
              <a:rPr sz="1700" spc="-5" dirty="0">
                <a:latin typeface="Segoe Print"/>
                <a:cs typeface="Segoe Print"/>
              </a:rPr>
              <a:t>should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be </a:t>
            </a:r>
            <a:r>
              <a:rPr sz="1700" spc="-5" dirty="0">
                <a:latin typeface="Segoe Print"/>
                <a:cs typeface="Segoe Print"/>
              </a:rPr>
              <a:t>able </a:t>
            </a:r>
            <a:r>
              <a:rPr sz="1700" dirty="0">
                <a:latin typeface="Segoe Print"/>
                <a:cs typeface="Segoe Print"/>
              </a:rPr>
              <a:t>to </a:t>
            </a:r>
            <a:r>
              <a:rPr sz="1700" spc="-5" dirty="0">
                <a:latin typeface="Segoe Print"/>
                <a:cs typeface="Segoe Print"/>
              </a:rPr>
              <a:t>easily identify which launch sites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have relatively high success rates.</a:t>
            </a:r>
            <a:endParaRPr sz="1700">
              <a:latin typeface="Segoe Print"/>
              <a:cs typeface="Segoe Print"/>
            </a:endParaRPr>
          </a:p>
          <a:p>
            <a:pPr marL="298450" indent="-28575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Green</a:t>
            </a:r>
            <a:r>
              <a:rPr sz="1700" spc="-1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5" dirty="0">
                <a:latin typeface="Segoe Print"/>
                <a:cs typeface="Segoe Print"/>
              </a:rPr>
              <a:t> Successful Launch</a:t>
            </a:r>
            <a:endParaRPr sz="1700">
              <a:latin typeface="Segoe Print"/>
              <a:cs typeface="Segoe Print"/>
            </a:endParaRPr>
          </a:p>
          <a:p>
            <a:pPr marL="298450" indent="-285750" algn="just">
              <a:lnSpc>
                <a:spcPct val="100000"/>
              </a:lnSpc>
              <a:spcBef>
                <a:spcPts val="202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-5" dirty="0">
                <a:latin typeface="Segoe Print"/>
                <a:cs typeface="Segoe Print"/>
              </a:rPr>
              <a:t>Red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Marker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dirty="0">
                <a:latin typeface="Segoe Print"/>
                <a:cs typeface="Segoe Print"/>
              </a:rPr>
              <a:t>=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Failed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Launch</a:t>
            </a:r>
            <a:endParaRPr sz="17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700" spc="20" dirty="0">
                <a:latin typeface="Segoe Print"/>
                <a:cs typeface="Segoe Print"/>
              </a:rPr>
              <a:t>Launch Site KSC LC-39A has </a:t>
            </a:r>
            <a:r>
              <a:rPr sz="1700" dirty="0">
                <a:latin typeface="Segoe Print"/>
                <a:cs typeface="Segoe Print"/>
              </a:rPr>
              <a:t>a </a:t>
            </a:r>
            <a:r>
              <a:rPr sz="1700" spc="25" dirty="0">
                <a:latin typeface="Segoe Print"/>
                <a:cs typeface="Segoe Print"/>
              </a:rPr>
              <a:t>very high </a:t>
            </a:r>
            <a:r>
              <a:rPr sz="1700" spc="-665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Success</a:t>
            </a:r>
            <a:r>
              <a:rPr sz="1700" spc="-10" dirty="0">
                <a:latin typeface="Segoe Print"/>
                <a:cs typeface="Segoe Print"/>
              </a:rPr>
              <a:t> </a:t>
            </a:r>
            <a:r>
              <a:rPr sz="1700" spc="-5" dirty="0">
                <a:latin typeface="Segoe Print"/>
                <a:cs typeface="Segoe Print"/>
              </a:rPr>
              <a:t>Rate.</a:t>
            </a:r>
            <a:endParaRPr sz="17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6059" y="1857756"/>
              <a:ext cx="4372356" cy="4287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Distance from launch site KSC LC-39A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859789"/>
            <a:ext cx="5025390" cy="445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to</a:t>
            </a:r>
            <a:r>
              <a:rPr sz="4000" spc="-2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its</a:t>
            </a:r>
            <a:r>
              <a:rPr sz="4000" spc="-20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4000" spc="-5" dirty="0">
                <a:solidFill>
                  <a:srgbClr val="0A48CA"/>
                </a:solidFill>
                <a:latin typeface="Segoe Print"/>
                <a:cs typeface="Segoe Print"/>
              </a:rPr>
              <a:t>proximities</a:t>
            </a:r>
            <a:endParaRPr sz="4000">
              <a:latin typeface="Segoe Print"/>
              <a:cs typeface="Segoe Print"/>
            </a:endParaRPr>
          </a:p>
          <a:p>
            <a:pPr marL="241300" indent="-228600" algn="just">
              <a:lnSpc>
                <a:spcPct val="100000"/>
              </a:lnSpc>
              <a:spcBef>
                <a:spcPts val="2900"/>
              </a:spcBef>
              <a:buFont typeface="Arial MT"/>
              <a:buChar char="•"/>
              <a:tabLst>
                <a:tab pos="241300" algn="l"/>
              </a:tabLst>
            </a:pPr>
            <a:r>
              <a:rPr sz="1400" b="1" spc="-5" dirty="0">
                <a:latin typeface="Segoe Print"/>
                <a:cs typeface="Segoe Print"/>
              </a:rPr>
              <a:t>Explanation</a:t>
            </a:r>
            <a:r>
              <a:rPr sz="1400" b="1" spc="-40" dirty="0">
                <a:latin typeface="Segoe Print"/>
                <a:cs typeface="Segoe Print"/>
              </a:rPr>
              <a:t> </a:t>
            </a:r>
            <a:r>
              <a:rPr sz="1400" b="1" dirty="0">
                <a:latin typeface="Segoe Print"/>
                <a:cs typeface="Segoe Print"/>
              </a:rPr>
              <a:t>: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83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5" dirty="0">
                <a:latin typeface="Segoe Print"/>
                <a:cs typeface="Segoe Print"/>
              </a:rPr>
              <a:t>From the visual analysis </a:t>
            </a:r>
            <a:r>
              <a:rPr sz="1400" dirty="0">
                <a:latin typeface="Segoe Print"/>
                <a:cs typeface="Segoe Print"/>
              </a:rPr>
              <a:t>of </a:t>
            </a:r>
            <a:r>
              <a:rPr sz="1400" spc="5" dirty="0">
                <a:latin typeface="Segoe Print"/>
                <a:cs typeface="Segoe Print"/>
              </a:rPr>
              <a:t>the </a:t>
            </a:r>
            <a:r>
              <a:rPr sz="1400" spc="10" dirty="0">
                <a:latin typeface="Segoe Print"/>
                <a:cs typeface="Segoe Print"/>
              </a:rPr>
              <a:t>launch </a:t>
            </a:r>
            <a:r>
              <a:rPr sz="1400" spc="5" dirty="0">
                <a:latin typeface="Segoe Print"/>
                <a:cs typeface="Segoe Print"/>
              </a:rPr>
              <a:t>site KSC LC-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20" dirty="0">
                <a:latin typeface="Segoe Print"/>
                <a:cs typeface="Segoe Print"/>
              </a:rPr>
              <a:t>39A </a:t>
            </a:r>
            <a:r>
              <a:rPr sz="1400" spc="15" dirty="0">
                <a:latin typeface="Segoe Print"/>
                <a:cs typeface="Segoe Print"/>
              </a:rPr>
              <a:t>we </a:t>
            </a:r>
            <a:r>
              <a:rPr sz="1400" spc="20" dirty="0">
                <a:latin typeface="Segoe Print"/>
                <a:cs typeface="Segoe Print"/>
              </a:rPr>
              <a:t>can </a:t>
            </a:r>
            <a:r>
              <a:rPr sz="1400" spc="25" dirty="0">
                <a:latin typeface="Segoe Print"/>
                <a:cs typeface="Segoe Print"/>
              </a:rPr>
              <a:t>clearly </a:t>
            </a:r>
            <a:r>
              <a:rPr sz="1400" spc="20" dirty="0">
                <a:latin typeface="Segoe Print"/>
                <a:cs typeface="Segoe Print"/>
              </a:rPr>
              <a:t>see </a:t>
            </a:r>
            <a:r>
              <a:rPr sz="1400" spc="25" dirty="0">
                <a:latin typeface="Segoe Print"/>
                <a:cs typeface="Segoe Print"/>
              </a:rPr>
              <a:t>that </a:t>
            </a:r>
            <a:r>
              <a:rPr sz="1400" spc="15" dirty="0">
                <a:latin typeface="Segoe Print"/>
                <a:cs typeface="Segoe Print"/>
              </a:rPr>
              <a:t>it </a:t>
            </a:r>
            <a:r>
              <a:rPr sz="1400" spc="25" dirty="0">
                <a:latin typeface="Segoe Print"/>
                <a:cs typeface="Segoe Print"/>
              </a:rPr>
              <a:t>is: </a:t>
            </a:r>
            <a:r>
              <a:rPr sz="1400" spc="30" dirty="0">
                <a:latin typeface="Segoe Print"/>
                <a:cs typeface="Segoe Print"/>
              </a:rPr>
              <a:t>relative close </a:t>
            </a:r>
            <a:r>
              <a:rPr sz="1400" spc="20" dirty="0">
                <a:latin typeface="Segoe Print"/>
                <a:cs typeface="Segoe Print"/>
              </a:rPr>
              <a:t>to </a:t>
            </a:r>
            <a:r>
              <a:rPr sz="1400" spc="25" dirty="0">
                <a:latin typeface="Segoe Print"/>
                <a:cs typeface="Segoe Print"/>
              </a:rPr>
              <a:t> </a:t>
            </a:r>
            <a:r>
              <a:rPr sz="1400" spc="80" dirty="0">
                <a:latin typeface="Segoe Print"/>
                <a:cs typeface="Segoe Print"/>
              </a:rPr>
              <a:t>railway (15.23 </a:t>
            </a:r>
            <a:r>
              <a:rPr sz="1400" spc="70" dirty="0">
                <a:latin typeface="Segoe Print"/>
                <a:cs typeface="Segoe Print"/>
              </a:rPr>
              <a:t>km), </a:t>
            </a:r>
            <a:r>
              <a:rPr sz="1400" spc="85" dirty="0">
                <a:latin typeface="Segoe Print"/>
                <a:cs typeface="Segoe Print"/>
              </a:rPr>
              <a:t>relative </a:t>
            </a:r>
            <a:r>
              <a:rPr sz="1400" spc="80" dirty="0">
                <a:latin typeface="Segoe Print"/>
                <a:cs typeface="Segoe Print"/>
              </a:rPr>
              <a:t>close </a:t>
            </a:r>
            <a:r>
              <a:rPr sz="1400" spc="50" dirty="0">
                <a:latin typeface="Segoe Print"/>
                <a:cs typeface="Segoe Print"/>
              </a:rPr>
              <a:t>to </a:t>
            </a:r>
            <a:r>
              <a:rPr sz="1400" spc="85" dirty="0">
                <a:latin typeface="Segoe Print"/>
                <a:cs typeface="Segoe Print"/>
              </a:rPr>
              <a:t>highway </a:t>
            </a:r>
            <a:r>
              <a:rPr sz="1400" spc="90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(20.28 km),</a:t>
            </a:r>
            <a:r>
              <a:rPr sz="1400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relative close</a:t>
            </a:r>
            <a:r>
              <a:rPr sz="1400" dirty="0">
                <a:latin typeface="Segoe Print"/>
                <a:cs typeface="Segoe Print"/>
              </a:rPr>
              <a:t> to coastline</a:t>
            </a:r>
            <a:r>
              <a:rPr sz="1400" spc="-5" dirty="0">
                <a:latin typeface="Segoe Print"/>
                <a:cs typeface="Segoe Print"/>
              </a:rPr>
              <a:t> (14.99</a:t>
            </a:r>
            <a:r>
              <a:rPr sz="1400" dirty="0">
                <a:latin typeface="Segoe Print"/>
                <a:cs typeface="Segoe Print"/>
              </a:rPr>
              <a:t> km)</a:t>
            </a:r>
            <a:endParaRPr sz="1400">
              <a:latin typeface="Segoe Print"/>
              <a:cs typeface="Segoe Print"/>
            </a:endParaRPr>
          </a:p>
          <a:p>
            <a:pPr marL="298450" marR="37465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-5" dirty="0">
                <a:latin typeface="Segoe Print"/>
                <a:cs typeface="Segoe Print"/>
              </a:rPr>
              <a:t>Also the launch site KSC LC-39A is relative close </a:t>
            </a:r>
            <a:r>
              <a:rPr sz="1400" dirty="0">
                <a:latin typeface="Segoe Print"/>
                <a:cs typeface="Segoe Print"/>
              </a:rPr>
              <a:t>to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its closest city Titusville (16.32 km).</a:t>
            </a:r>
            <a:endParaRPr sz="1400">
              <a:latin typeface="Segoe Print"/>
              <a:cs typeface="Segoe Print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0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spc="130" dirty="0">
                <a:latin typeface="Segoe Print"/>
                <a:cs typeface="Segoe Print"/>
              </a:rPr>
              <a:t>Failed rocket </a:t>
            </a:r>
            <a:r>
              <a:rPr sz="1400" spc="114" dirty="0">
                <a:latin typeface="Segoe Print"/>
                <a:cs typeface="Segoe Print"/>
              </a:rPr>
              <a:t>with </a:t>
            </a:r>
            <a:r>
              <a:rPr sz="1400" spc="105" dirty="0">
                <a:latin typeface="Segoe Print"/>
                <a:cs typeface="Segoe Print"/>
              </a:rPr>
              <a:t>its </a:t>
            </a:r>
            <a:r>
              <a:rPr sz="1400" spc="120" dirty="0">
                <a:latin typeface="Segoe Print"/>
                <a:cs typeface="Segoe Print"/>
              </a:rPr>
              <a:t>high </a:t>
            </a:r>
            <a:r>
              <a:rPr sz="1400" spc="130" dirty="0">
                <a:latin typeface="Segoe Print"/>
                <a:cs typeface="Segoe Print"/>
              </a:rPr>
              <a:t>speed </a:t>
            </a:r>
            <a:r>
              <a:rPr sz="1400" spc="105" dirty="0">
                <a:latin typeface="Segoe Print"/>
                <a:cs typeface="Segoe Print"/>
              </a:rPr>
              <a:t>can </a:t>
            </a:r>
            <a:r>
              <a:rPr sz="1400" spc="130" dirty="0">
                <a:latin typeface="Segoe Print"/>
                <a:cs typeface="Segoe Print"/>
              </a:rPr>
              <a:t>cover </a:t>
            </a:r>
            <a:r>
              <a:rPr sz="1400" spc="13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distances like 15-20 </a:t>
            </a:r>
            <a:r>
              <a:rPr sz="1400" dirty="0">
                <a:latin typeface="Segoe Print"/>
                <a:cs typeface="Segoe Print"/>
              </a:rPr>
              <a:t>km </a:t>
            </a:r>
            <a:r>
              <a:rPr sz="1400" spc="-5" dirty="0">
                <a:latin typeface="Segoe Print"/>
                <a:cs typeface="Segoe Print"/>
              </a:rPr>
              <a:t>in few seconds. It could </a:t>
            </a:r>
            <a:r>
              <a:rPr sz="1400" dirty="0">
                <a:latin typeface="Segoe Print"/>
                <a:cs typeface="Segoe Print"/>
              </a:rPr>
              <a:t>be </a:t>
            </a:r>
            <a:r>
              <a:rPr sz="1400" spc="-545" dirty="0">
                <a:latin typeface="Segoe Print"/>
                <a:cs typeface="Segoe Print"/>
              </a:rPr>
              <a:t> </a:t>
            </a:r>
            <a:r>
              <a:rPr sz="1400" spc="-5" dirty="0">
                <a:latin typeface="Segoe Print"/>
                <a:cs typeface="Segoe Print"/>
              </a:rPr>
              <a:t>potentially dangerous </a:t>
            </a:r>
            <a:r>
              <a:rPr sz="1400" dirty="0">
                <a:latin typeface="Segoe Print"/>
                <a:cs typeface="Segoe Print"/>
              </a:rPr>
              <a:t>to</a:t>
            </a:r>
            <a:r>
              <a:rPr sz="1400" spc="-5" dirty="0">
                <a:latin typeface="Segoe Print"/>
                <a:cs typeface="Segoe Print"/>
              </a:rPr>
              <a:t> populated areas.</a:t>
            </a:r>
            <a:endParaRPr sz="14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200" y="2339339"/>
              <a:ext cx="5181600" cy="3322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5504" y="363220"/>
            <a:ext cx="2773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4800" b="1" spc="-5" dirty="0">
                <a:solidFill>
                  <a:srgbClr val="FFFFFF"/>
                </a:solidFill>
                <a:latin typeface="Calibri"/>
                <a:cs typeface="Calibri"/>
              </a:rPr>
              <a:t>hbo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b="1" spc="-6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882014"/>
            <a:ext cx="6765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 success</a:t>
            </a:r>
            <a:r>
              <a:rPr sz="3200" dirty="0"/>
              <a:t> </a:t>
            </a:r>
            <a:r>
              <a:rPr sz="3200" spc="-5" dirty="0"/>
              <a:t>count for</a:t>
            </a:r>
            <a:r>
              <a:rPr sz="3200" dirty="0"/>
              <a:t> </a:t>
            </a:r>
            <a:r>
              <a:rPr sz="3200" spc="-5" dirty="0"/>
              <a:t>all 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057650"/>
            <a:ext cx="9487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chart</a:t>
            </a:r>
            <a:r>
              <a:rPr sz="1800" spc="110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clearly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shows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that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from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all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sites,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KSC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LC-39A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has</a:t>
            </a:r>
            <a:r>
              <a:rPr sz="1800" spc="120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14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most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successful launches.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844" y="2227699"/>
              <a:ext cx="9468559" cy="16075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354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6139" y="1680845"/>
            <a:ext cx="10412095" cy="18592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91465" algn="l"/>
                <a:tab pos="292100" algn="l"/>
              </a:tabLst>
            </a:pP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Project background and context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.</a:t>
            </a:r>
            <a:endParaRPr sz="1800">
              <a:latin typeface="Segoe Print"/>
              <a:cs typeface="Segoe Print"/>
            </a:endParaRPr>
          </a:p>
          <a:p>
            <a:pPr marL="63500" marR="55880" algn="just">
              <a:lnSpc>
                <a:spcPts val="1939"/>
              </a:lnSpc>
              <a:spcBef>
                <a:spcPts val="1425"/>
              </a:spcBef>
            </a:pP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the cost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most prosperous business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commercial space era, SpaceX has reduced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start at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 travel. On its website, the firm promotes Falcon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9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rocket flights, which </a:t>
            </a:r>
            <a:r>
              <a:rPr sz="1800" spc="-7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dollars</a:t>
            </a:r>
            <a:r>
              <a:rPr sz="2700" spc="555" baseline="-6018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62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million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dollars;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comparison,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other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suppliers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charge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up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165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million</a:t>
            </a:r>
            <a:endParaRPr sz="1800">
              <a:latin typeface="Segoe Print"/>
              <a:cs typeface="Segoe Print"/>
            </a:endParaRPr>
          </a:p>
          <a:p>
            <a:pPr marL="863600" marR="53975" indent="-800100">
              <a:lnSpc>
                <a:spcPts val="1939"/>
              </a:lnSpc>
            </a:pPr>
            <a:r>
              <a:rPr sz="2700" baseline="-60185" dirty="0">
                <a:solidFill>
                  <a:srgbClr val="292929"/>
                </a:solidFill>
                <a:latin typeface="Segoe Print"/>
                <a:cs typeface="Segoe Print"/>
              </a:rPr>
              <a:t>to </a:t>
            </a:r>
            <a:r>
              <a:rPr sz="2700" spc="-7" baseline="-60185" dirty="0">
                <a:solidFill>
                  <a:srgbClr val="292929"/>
                </a:solidFill>
                <a:latin typeface="Segoe Print"/>
                <a:cs typeface="Segoe Print"/>
              </a:rPr>
              <a:t>reus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per launch;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a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large portion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cost savings are attributable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to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SpaceX's ability </a:t>
            </a:r>
            <a:r>
              <a:rPr sz="1800" spc="-7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e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 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stage.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Thus,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calculate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cost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can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ascertain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86784"/>
            <a:ext cx="938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land.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We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forecast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if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SpaceX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will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reuse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first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based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on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83304"/>
            <a:ext cx="9770745" cy="229870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available data and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machine learning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techniques.</a:t>
            </a:r>
            <a:endParaRPr sz="18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Problems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you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want </a:t>
            </a:r>
            <a:r>
              <a:rPr sz="1800" dirty="0">
                <a:solidFill>
                  <a:srgbClr val="2D75B6"/>
                </a:solidFill>
                <a:latin typeface="Segoe Print"/>
                <a:cs typeface="Segoe Print"/>
              </a:rPr>
              <a:t>to</a:t>
            </a:r>
            <a:r>
              <a:rPr sz="1800" spc="-10" dirty="0">
                <a:solidFill>
                  <a:srgbClr val="2D75B6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D75B6"/>
                </a:solidFill>
                <a:latin typeface="Segoe Print"/>
                <a:cs typeface="Segoe Print"/>
              </a:rPr>
              <a:t>find answers</a:t>
            </a:r>
            <a:endParaRPr sz="1800">
              <a:latin typeface="Segoe Print"/>
              <a:cs typeface="Segoe Print"/>
            </a:endParaRPr>
          </a:p>
          <a:p>
            <a:pPr marL="12700" marR="5080" indent="914400">
              <a:lnSpc>
                <a:spcPct val="150000"/>
              </a:lnSpc>
              <a:spcBef>
                <a:spcPts val="118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-How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do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variables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such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payload</a:t>
            </a:r>
            <a:r>
              <a:rPr sz="18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mass,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launch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site,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number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flights,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and </a:t>
            </a:r>
            <a:r>
              <a:rPr sz="1800" spc="-70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orbits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affect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 success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 the first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stage landing?</a:t>
            </a:r>
            <a:endParaRPr sz="1800">
              <a:latin typeface="Segoe Print"/>
              <a:cs typeface="Segoe Print"/>
            </a:endParaRPr>
          </a:p>
          <a:p>
            <a:pPr marL="92646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-Does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rate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of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successful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landings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increase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over</a:t>
            </a:r>
            <a:r>
              <a:rPr sz="180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Segoe Print"/>
                <a:cs typeface="Segoe Print"/>
              </a:rPr>
              <a:t>years?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745490"/>
            <a:ext cx="9225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Launch</a:t>
            </a:r>
            <a:r>
              <a:rPr sz="3200" dirty="0"/>
              <a:t> </a:t>
            </a:r>
            <a:r>
              <a:rPr sz="3200" spc="-5" dirty="0"/>
              <a:t>site</a:t>
            </a:r>
            <a:r>
              <a:rPr sz="3200" dirty="0"/>
              <a:t> </a:t>
            </a:r>
            <a:r>
              <a:rPr sz="3200" spc="-5" dirty="0"/>
              <a:t>with</a:t>
            </a:r>
            <a:r>
              <a:rPr sz="3200" spc="5" dirty="0"/>
              <a:t> </a:t>
            </a:r>
            <a:r>
              <a:rPr sz="3200" spc="-5" dirty="0"/>
              <a:t>highest</a:t>
            </a:r>
            <a:r>
              <a:rPr sz="3200" dirty="0"/>
              <a:t> </a:t>
            </a:r>
            <a:r>
              <a:rPr sz="3200" spc="-5" dirty="0"/>
              <a:t>launch</a:t>
            </a:r>
            <a:r>
              <a:rPr sz="3200" spc="5" dirty="0"/>
              <a:t> </a:t>
            </a:r>
            <a:r>
              <a:rPr sz="3200" spc="-5" dirty="0"/>
              <a:t>success</a:t>
            </a:r>
            <a:r>
              <a:rPr sz="3200" spc="5" dirty="0"/>
              <a:t> </a:t>
            </a:r>
            <a:r>
              <a:rPr sz="3200" spc="-5" dirty="0"/>
              <a:t>ratio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137532"/>
            <a:ext cx="9227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KSC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LC-39A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has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the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highest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launch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success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rate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(76.9%)</a:t>
            </a:r>
            <a:r>
              <a:rPr sz="1600" spc="1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with</a:t>
            </a:r>
            <a:r>
              <a:rPr sz="1600" spc="25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10</a:t>
            </a:r>
            <a:r>
              <a:rPr sz="1600" spc="30" dirty="0">
                <a:latin typeface="Segoe Print"/>
                <a:cs typeface="Segoe Print"/>
              </a:rPr>
              <a:t> </a:t>
            </a:r>
            <a:r>
              <a:rPr sz="1600" spc="5" dirty="0">
                <a:latin typeface="Segoe Print"/>
                <a:cs typeface="Segoe Print"/>
              </a:rPr>
              <a:t>successful</a:t>
            </a:r>
            <a:r>
              <a:rPr sz="1600" spc="2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and</a:t>
            </a:r>
            <a:r>
              <a:rPr sz="1600" spc="30" dirty="0">
                <a:latin typeface="Segoe Print"/>
                <a:cs typeface="Segoe Print"/>
              </a:rPr>
              <a:t> </a:t>
            </a:r>
            <a:r>
              <a:rPr sz="1600" dirty="0">
                <a:latin typeface="Segoe Print"/>
                <a:cs typeface="Segoe Print"/>
              </a:rPr>
              <a:t>only </a:t>
            </a:r>
            <a:r>
              <a:rPr sz="1600" spc="-62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3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failed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landings.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952" y="1910298"/>
              <a:ext cx="8712551" cy="16279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844" y="826769"/>
            <a:ext cx="94735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Payload </a:t>
            </a:r>
            <a:r>
              <a:rPr sz="3200" dirty="0"/>
              <a:t>Mass vs.</a:t>
            </a:r>
            <a:r>
              <a:rPr sz="3200" spc="5" dirty="0"/>
              <a:t> </a:t>
            </a:r>
            <a:r>
              <a:rPr sz="3200" spc="-5" dirty="0"/>
              <a:t>Launch Outcome for</a:t>
            </a:r>
            <a:r>
              <a:rPr sz="3200" dirty="0"/>
              <a:t> </a:t>
            </a:r>
            <a:r>
              <a:rPr sz="3200" spc="-5" dirty="0"/>
              <a:t>all sites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8844" y="4968875"/>
            <a:ext cx="961517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charts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show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that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payloads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between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2000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and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5500</a:t>
            </a:r>
            <a:r>
              <a:rPr sz="1600" spc="1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kg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have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the</a:t>
            </a:r>
            <a:r>
              <a:rPr sz="1600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highest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success</a:t>
            </a:r>
            <a:r>
              <a:rPr sz="1600" spc="5" dirty="0">
                <a:latin typeface="Segoe Print"/>
                <a:cs typeface="Segoe Print"/>
              </a:rPr>
              <a:t> </a:t>
            </a:r>
            <a:r>
              <a:rPr sz="1600" spc="-5" dirty="0">
                <a:latin typeface="Segoe Print"/>
                <a:cs typeface="Segoe Print"/>
              </a:rPr>
              <a:t>rate.</a:t>
            </a:r>
            <a:endParaRPr sz="16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1950719"/>
              <a:ext cx="9834372" cy="2133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64211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Classification</a:t>
            </a:r>
            <a:r>
              <a:rPr sz="4400" spc="-55" dirty="0"/>
              <a:t> </a:t>
            </a:r>
            <a:r>
              <a:rPr sz="4400" spc="-5" dirty="0"/>
              <a:t>Accuracy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963156" y="2372867"/>
            <a:ext cx="3952240" cy="2900680"/>
            <a:chOff x="6963156" y="2372867"/>
            <a:chExt cx="3952240" cy="2900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3156" y="2372867"/>
              <a:ext cx="3791711" cy="10866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3176" y="4139183"/>
              <a:ext cx="3791712" cy="11338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6939" y="1411604"/>
            <a:ext cx="5722620" cy="45059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5" dirty="0">
                <a:latin typeface="Segoe Print"/>
                <a:cs typeface="Segoe Print"/>
              </a:rPr>
              <a:t>Explanation</a:t>
            </a:r>
            <a:r>
              <a:rPr sz="1800" b="1" spc="-40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:</a:t>
            </a:r>
            <a:endParaRPr sz="1800">
              <a:latin typeface="Segoe Print"/>
              <a:cs typeface="Segoe Print"/>
            </a:endParaRPr>
          </a:p>
          <a:p>
            <a:pPr marL="298450" marR="74295" indent="-285750">
              <a:lnSpc>
                <a:spcPts val="324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40" dirty="0">
                <a:latin typeface="Segoe Print"/>
                <a:cs typeface="Segoe Print"/>
              </a:rPr>
              <a:t>Based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on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scores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of</a:t>
            </a:r>
            <a:r>
              <a:rPr sz="1800" spc="95" dirty="0">
                <a:latin typeface="Segoe Print"/>
                <a:cs typeface="Segoe Print"/>
              </a:rPr>
              <a:t> </a:t>
            </a:r>
            <a:r>
              <a:rPr sz="1800" spc="35" dirty="0">
                <a:latin typeface="Segoe Print"/>
                <a:cs typeface="Segoe Print"/>
              </a:rPr>
              <a:t>the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Test</a:t>
            </a:r>
            <a:r>
              <a:rPr sz="1800" spc="105" dirty="0">
                <a:latin typeface="Segoe Print"/>
                <a:cs typeface="Segoe Print"/>
              </a:rPr>
              <a:t> </a:t>
            </a:r>
            <a:r>
              <a:rPr sz="1800" spc="40" dirty="0">
                <a:latin typeface="Segoe Print"/>
                <a:cs typeface="Segoe Print"/>
              </a:rPr>
              <a:t>Set,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25" dirty="0">
                <a:latin typeface="Segoe Print"/>
                <a:cs typeface="Segoe Print"/>
              </a:rPr>
              <a:t>we</a:t>
            </a:r>
            <a:r>
              <a:rPr sz="1800" spc="100" dirty="0">
                <a:latin typeface="Segoe Print"/>
                <a:cs typeface="Segoe Print"/>
              </a:rPr>
              <a:t> </a:t>
            </a:r>
            <a:r>
              <a:rPr sz="1800" spc="30" dirty="0">
                <a:latin typeface="Segoe Print"/>
                <a:cs typeface="Segoe Print"/>
              </a:rPr>
              <a:t>can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not</a:t>
            </a:r>
            <a:r>
              <a:rPr sz="1800" spc="-5" dirty="0">
                <a:latin typeface="Segoe Print"/>
                <a:cs typeface="Segoe Print"/>
              </a:rPr>
              <a:t> confirm which method performs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best.</a:t>
            </a:r>
            <a:endParaRPr sz="1800">
              <a:latin typeface="Segoe Print"/>
              <a:cs typeface="Segoe Print"/>
            </a:endParaRPr>
          </a:p>
          <a:p>
            <a:pPr marL="298450" marR="5080" indent="-285750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105" dirty="0">
                <a:latin typeface="Segoe Print"/>
                <a:cs typeface="Segoe Print"/>
              </a:rPr>
              <a:t>Same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105" dirty="0">
                <a:latin typeface="Segoe Print"/>
                <a:cs typeface="Segoe Print"/>
              </a:rPr>
              <a:t>Test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Set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114" dirty="0">
                <a:latin typeface="Segoe Print"/>
                <a:cs typeface="Segoe Print"/>
              </a:rPr>
              <a:t>scores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0" dirty="0">
                <a:latin typeface="Segoe Print"/>
                <a:cs typeface="Segoe Print"/>
              </a:rPr>
              <a:t>may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be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due</a:t>
            </a:r>
            <a:r>
              <a:rPr sz="1800" spc="280" dirty="0">
                <a:latin typeface="Segoe Print"/>
                <a:cs typeface="Segoe Print"/>
              </a:rPr>
              <a:t> </a:t>
            </a:r>
            <a:r>
              <a:rPr sz="1800" spc="70" dirty="0">
                <a:latin typeface="Segoe Print"/>
                <a:cs typeface="Segoe Print"/>
              </a:rPr>
              <a:t>to</a:t>
            </a:r>
            <a:r>
              <a:rPr sz="1800" spc="285" dirty="0">
                <a:latin typeface="Segoe Print"/>
                <a:cs typeface="Segoe Print"/>
              </a:rPr>
              <a:t> </a:t>
            </a:r>
            <a:r>
              <a:rPr sz="1800" spc="95" dirty="0">
                <a:latin typeface="Segoe Print"/>
                <a:cs typeface="Segoe Print"/>
              </a:rPr>
              <a:t>the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small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test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sample size</a:t>
            </a:r>
            <a:r>
              <a:rPr sz="1800" dirty="0">
                <a:latin typeface="Segoe Print"/>
                <a:cs typeface="Segoe Print"/>
              </a:rPr>
              <a:t> (18 </a:t>
            </a:r>
            <a:r>
              <a:rPr sz="1800" spc="-5" dirty="0">
                <a:latin typeface="Segoe Print"/>
                <a:cs typeface="Segoe Print"/>
              </a:rPr>
              <a:t>samples). Therefore,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45" dirty="0">
                <a:latin typeface="Segoe Print"/>
                <a:cs typeface="Segoe Print"/>
              </a:rPr>
              <a:t>we</a:t>
            </a:r>
            <a:r>
              <a:rPr sz="1800" spc="175" dirty="0">
                <a:latin typeface="Segoe Print"/>
                <a:cs typeface="Segoe Print"/>
              </a:rPr>
              <a:t> </a:t>
            </a:r>
            <a:r>
              <a:rPr sz="1800" spc="80" dirty="0">
                <a:latin typeface="Segoe Print"/>
                <a:cs typeface="Segoe Print"/>
              </a:rPr>
              <a:t>tested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all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80" dirty="0">
                <a:latin typeface="Segoe Print"/>
                <a:cs typeface="Segoe Print"/>
              </a:rPr>
              <a:t>methods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based</a:t>
            </a:r>
            <a:r>
              <a:rPr sz="1800" spc="195" dirty="0">
                <a:latin typeface="Segoe Print"/>
                <a:cs typeface="Segoe Print"/>
              </a:rPr>
              <a:t> </a:t>
            </a:r>
            <a:r>
              <a:rPr sz="1800" spc="50" dirty="0">
                <a:latin typeface="Segoe Print"/>
                <a:cs typeface="Segoe Print"/>
              </a:rPr>
              <a:t>on</a:t>
            </a:r>
            <a:r>
              <a:rPr sz="1800" spc="190" dirty="0">
                <a:latin typeface="Segoe Print"/>
                <a:cs typeface="Segoe Print"/>
              </a:rPr>
              <a:t> </a:t>
            </a:r>
            <a:r>
              <a:rPr sz="1800" spc="65" dirty="0">
                <a:latin typeface="Segoe Print"/>
                <a:cs typeface="Segoe Print"/>
              </a:rPr>
              <a:t>the</a:t>
            </a:r>
            <a:r>
              <a:rPr sz="1800" spc="190" dirty="0">
                <a:latin typeface="Segoe Print"/>
                <a:cs typeface="Segoe Print"/>
              </a:rPr>
              <a:t> </a:t>
            </a:r>
            <a:r>
              <a:rPr sz="1800" spc="75" dirty="0">
                <a:latin typeface="Segoe Print"/>
                <a:cs typeface="Segoe Print"/>
              </a:rPr>
              <a:t>whole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Dataset.</a:t>
            </a:r>
            <a:endParaRPr sz="1800">
              <a:latin typeface="Segoe Print"/>
              <a:cs typeface="Segoe Print"/>
            </a:endParaRPr>
          </a:p>
          <a:p>
            <a:pPr marL="298450" marR="73660" indent="-285750" algn="just">
              <a:lnSpc>
                <a:spcPts val="324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5" dirty="0">
                <a:latin typeface="Segoe Print"/>
                <a:cs typeface="Segoe Print"/>
              </a:rPr>
              <a:t>The </a:t>
            </a:r>
            <a:r>
              <a:rPr sz="1800" spc="10" dirty="0">
                <a:latin typeface="Segoe Print"/>
                <a:cs typeface="Segoe Print"/>
              </a:rPr>
              <a:t>scores </a:t>
            </a:r>
            <a:r>
              <a:rPr sz="1800" spc="5" dirty="0">
                <a:latin typeface="Segoe Print"/>
                <a:cs typeface="Segoe Print"/>
              </a:rPr>
              <a:t>of </a:t>
            </a:r>
            <a:r>
              <a:rPr sz="1800" spc="10" dirty="0">
                <a:latin typeface="Segoe Print"/>
                <a:cs typeface="Segoe Print"/>
              </a:rPr>
              <a:t>the whole </a:t>
            </a:r>
            <a:r>
              <a:rPr sz="1800" spc="15" dirty="0">
                <a:latin typeface="Segoe Print"/>
                <a:cs typeface="Segoe Print"/>
              </a:rPr>
              <a:t>Dataset </a:t>
            </a:r>
            <a:r>
              <a:rPr sz="1800" spc="10" dirty="0">
                <a:latin typeface="Segoe Print"/>
                <a:cs typeface="Segoe Print"/>
              </a:rPr>
              <a:t>confirm that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65" dirty="0">
                <a:latin typeface="Segoe Print"/>
                <a:cs typeface="Segoe Print"/>
              </a:rPr>
              <a:t>best </a:t>
            </a:r>
            <a:r>
              <a:rPr sz="1800" spc="70" dirty="0">
                <a:latin typeface="Segoe Print"/>
                <a:cs typeface="Segoe Print"/>
              </a:rPr>
              <a:t>model </a:t>
            </a:r>
            <a:r>
              <a:rPr sz="1800" spc="40" dirty="0">
                <a:latin typeface="Segoe Print"/>
                <a:cs typeface="Segoe Print"/>
              </a:rPr>
              <a:t>is </a:t>
            </a:r>
            <a:r>
              <a:rPr sz="1800" spc="55" dirty="0">
                <a:latin typeface="Segoe Print"/>
                <a:cs typeface="Segoe Print"/>
              </a:rPr>
              <a:t>the </a:t>
            </a:r>
            <a:r>
              <a:rPr sz="1800" spc="75" dirty="0">
                <a:latin typeface="Segoe Print"/>
                <a:cs typeface="Segoe Print"/>
              </a:rPr>
              <a:t>Decision </a:t>
            </a:r>
            <a:r>
              <a:rPr sz="1800" spc="65" dirty="0">
                <a:latin typeface="Segoe Print"/>
                <a:cs typeface="Segoe Print"/>
              </a:rPr>
              <a:t>Tree </a:t>
            </a:r>
            <a:r>
              <a:rPr sz="1800" spc="75" dirty="0">
                <a:latin typeface="Segoe Print"/>
                <a:cs typeface="Segoe Print"/>
              </a:rPr>
              <a:t>Model. </a:t>
            </a:r>
            <a:r>
              <a:rPr sz="1800" spc="80" dirty="0">
                <a:latin typeface="Segoe Print"/>
                <a:cs typeface="Segoe Print"/>
              </a:rPr>
              <a:t> </a:t>
            </a:r>
            <a:r>
              <a:rPr sz="1800" spc="60" dirty="0">
                <a:latin typeface="Segoe Print"/>
                <a:cs typeface="Segoe Print"/>
              </a:rPr>
              <a:t>This </a:t>
            </a:r>
            <a:r>
              <a:rPr sz="1800" spc="65" dirty="0">
                <a:latin typeface="Segoe Print"/>
                <a:cs typeface="Segoe Print"/>
              </a:rPr>
              <a:t>model </a:t>
            </a:r>
            <a:r>
              <a:rPr sz="1800" spc="50" dirty="0">
                <a:latin typeface="Segoe Print"/>
                <a:cs typeface="Segoe Print"/>
              </a:rPr>
              <a:t>has </a:t>
            </a:r>
            <a:r>
              <a:rPr sz="1800" spc="55" dirty="0">
                <a:latin typeface="Segoe Print"/>
                <a:cs typeface="Segoe Print"/>
              </a:rPr>
              <a:t>not </a:t>
            </a:r>
            <a:r>
              <a:rPr sz="1800" spc="60" dirty="0">
                <a:latin typeface="Segoe Print"/>
                <a:cs typeface="Segoe Print"/>
              </a:rPr>
              <a:t>only </a:t>
            </a:r>
            <a:r>
              <a:rPr sz="1800" spc="65" dirty="0">
                <a:latin typeface="Segoe Print"/>
                <a:cs typeface="Segoe Print"/>
              </a:rPr>
              <a:t>higher </a:t>
            </a:r>
            <a:r>
              <a:rPr sz="1800" spc="70" dirty="0">
                <a:latin typeface="Segoe Print"/>
                <a:cs typeface="Segoe Print"/>
              </a:rPr>
              <a:t>scores, </a:t>
            </a:r>
            <a:r>
              <a:rPr sz="1800" spc="60" dirty="0">
                <a:latin typeface="Segoe Print"/>
                <a:cs typeface="Segoe Print"/>
              </a:rPr>
              <a:t>but </a:t>
            </a:r>
            <a:r>
              <a:rPr sz="1800" spc="6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also the highest</a:t>
            </a:r>
            <a:r>
              <a:rPr sz="1800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accuracy.</a:t>
            </a:r>
            <a:endParaRPr sz="1800">
              <a:latin typeface="Segoe Print"/>
              <a:cs typeface="Segoe Prin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827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Confusion</a:t>
            </a:r>
            <a:r>
              <a:rPr sz="4400" spc="-55" dirty="0"/>
              <a:t> </a:t>
            </a:r>
            <a:r>
              <a:rPr sz="4400" spc="-5" dirty="0"/>
              <a:t>Matrix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9782"/>
            <a:ext cx="502412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500" spc="240" dirty="0">
                <a:latin typeface="Segoe Print"/>
                <a:cs typeface="Segoe Print"/>
              </a:rPr>
              <a:t>Examining </a:t>
            </a:r>
            <a:r>
              <a:rPr sz="2500" spc="180" dirty="0">
                <a:latin typeface="Segoe Print"/>
                <a:cs typeface="Segoe Print"/>
              </a:rPr>
              <a:t>the </a:t>
            </a:r>
            <a:r>
              <a:rPr sz="2500" spc="245" dirty="0">
                <a:latin typeface="Segoe Print"/>
                <a:cs typeface="Segoe Print"/>
              </a:rPr>
              <a:t>confusion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75" dirty="0">
                <a:latin typeface="Segoe Print"/>
                <a:cs typeface="Segoe Print"/>
              </a:rPr>
              <a:t>matrix, </a:t>
            </a:r>
            <a:r>
              <a:rPr sz="2500" spc="45" dirty="0">
                <a:latin typeface="Segoe Print"/>
                <a:cs typeface="Segoe Print"/>
              </a:rPr>
              <a:t>we </a:t>
            </a:r>
            <a:r>
              <a:rPr sz="2500" spc="60" dirty="0">
                <a:latin typeface="Segoe Print"/>
                <a:cs typeface="Segoe Print"/>
              </a:rPr>
              <a:t>see </a:t>
            </a:r>
            <a:r>
              <a:rPr sz="2500" spc="70" dirty="0">
                <a:latin typeface="Segoe Print"/>
                <a:cs typeface="Segoe Print"/>
              </a:rPr>
              <a:t>that </a:t>
            </a:r>
            <a:r>
              <a:rPr sz="2500" spc="85" dirty="0">
                <a:latin typeface="Segoe Print"/>
                <a:cs typeface="Segoe Print"/>
              </a:rPr>
              <a:t>logistic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170" dirty="0">
                <a:latin typeface="Segoe Print"/>
                <a:cs typeface="Segoe Print"/>
              </a:rPr>
              <a:t>regression </a:t>
            </a:r>
            <a:r>
              <a:rPr sz="2500" spc="125" dirty="0">
                <a:latin typeface="Segoe Print"/>
                <a:cs typeface="Segoe Print"/>
              </a:rPr>
              <a:t>can </a:t>
            </a:r>
            <a:r>
              <a:rPr sz="2500" spc="175" dirty="0">
                <a:latin typeface="Segoe Print"/>
                <a:cs typeface="Segoe Print"/>
              </a:rPr>
              <a:t>distinguish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between the different classes. </a:t>
            </a:r>
            <a:r>
              <a:rPr sz="2500" spc="-985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W</a:t>
            </a:r>
            <a:r>
              <a:rPr sz="2500" spc="-57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4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s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t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h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e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130" dirty="0">
                <a:latin typeface="Segoe Print"/>
                <a:cs typeface="Segoe Print"/>
              </a:rPr>
              <a:t> </a:t>
            </a:r>
            <a:r>
              <a:rPr sz="2500" spc="-10" dirty="0">
                <a:latin typeface="Segoe Print"/>
                <a:cs typeface="Segoe Print"/>
              </a:rPr>
              <a:t>m</a:t>
            </a:r>
            <a:r>
              <a:rPr sz="2500" spc="-56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a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j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o</a:t>
            </a:r>
            <a:r>
              <a:rPr sz="2500" spc="-565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r  problem</a:t>
            </a:r>
            <a:r>
              <a:rPr sz="2500" dirty="0">
                <a:latin typeface="Segoe Print"/>
                <a:cs typeface="Segoe Print"/>
              </a:rPr>
              <a:t> </a:t>
            </a:r>
            <a:r>
              <a:rPr sz="2500" spc="-5" dirty="0">
                <a:latin typeface="Segoe Print"/>
                <a:cs typeface="Segoe Print"/>
              </a:rPr>
              <a:t>is false positives.</a:t>
            </a:r>
            <a:endParaRPr sz="2500">
              <a:latin typeface="Segoe Print"/>
              <a:cs typeface="Segoe Prin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3363" y="2124456"/>
              <a:ext cx="4886325" cy="3753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3209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Conclusions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8639"/>
            <a:ext cx="4872990" cy="4258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254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0" dirty="0">
                <a:latin typeface="Calibri"/>
                <a:cs typeface="Calibri"/>
              </a:rPr>
              <a:t>dataset, </a:t>
            </a:r>
            <a:r>
              <a:rPr sz="2000" spc="-5" dirty="0">
                <a:latin typeface="Calibri"/>
                <a:cs typeface="Calibri"/>
              </a:rPr>
              <a:t>the optimal algorithm is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Tree</a:t>
            </a:r>
            <a:r>
              <a:rPr sz="2000" spc="-5" dirty="0">
                <a:latin typeface="Calibri"/>
                <a:cs typeface="Calibri"/>
              </a:rPr>
              <a:t> Model.</a:t>
            </a:r>
            <a:endParaRPr sz="2000">
              <a:latin typeface="Calibri"/>
              <a:cs typeface="Calibri"/>
            </a:endParaRPr>
          </a:p>
          <a:p>
            <a:pPr marL="241300" marR="72390" indent="-228600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Results from low-payload </a:t>
            </a:r>
            <a:r>
              <a:rPr sz="2000" spc="-5" dirty="0">
                <a:latin typeface="Calibri"/>
                <a:cs typeface="Calibri"/>
              </a:rPr>
              <a:t>mass launches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superior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those </a:t>
            </a:r>
            <a:r>
              <a:rPr sz="2000" spc="-10" dirty="0">
                <a:latin typeface="Calibri"/>
                <a:cs typeface="Calibri"/>
              </a:rPr>
              <a:t>from large-payload </a:t>
            </a:r>
            <a:r>
              <a:rPr sz="2000" spc="-5" dirty="0">
                <a:latin typeface="Calibri"/>
                <a:cs typeface="Calibri"/>
              </a:rPr>
              <a:t>mass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1300" marR="45085" indent="-228600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majority of launch </a:t>
            </a:r>
            <a:r>
              <a:rPr sz="2000" spc="-10" dirty="0">
                <a:latin typeface="Calibri"/>
                <a:cs typeface="Calibri"/>
              </a:rPr>
              <a:t>locations </a:t>
            </a:r>
            <a:r>
              <a:rPr sz="2000" spc="-15" dirty="0">
                <a:latin typeface="Calibri"/>
                <a:cs typeface="Calibri"/>
              </a:rPr>
              <a:t>are located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near the </a:t>
            </a:r>
            <a:r>
              <a:rPr sz="2000" spc="-35" dirty="0">
                <a:latin typeface="Calibri"/>
                <a:cs typeface="Calibri"/>
              </a:rPr>
              <a:t>Equator,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every site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extremely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close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coast.</a:t>
            </a:r>
            <a:endParaRPr sz="20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Over </a:t>
            </a:r>
            <a:r>
              <a:rPr sz="2000" spc="-5" dirty="0">
                <a:latin typeface="Calibri"/>
                <a:cs typeface="Calibri"/>
              </a:rPr>
              <a:t>time,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rate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rises.</a:t>
            </a:r>
            <a:endParaRPr sz="2000">
              <a:latin typeface="Calibri"/>
              <a:cs typeface="Calibri"/>
            </a:endParaRPr>
          </a:p>
          <a:p>
            <a:pPr marL="241300" marR="192405" indent="-228600" algn="just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Out of all the </a:t>
            </a:r>
            <a:r>
              <a:rPr sz="2000" spc="-10" dirty="0">
                <a:latin typeface="Calibri"/>
                <a:cs typeface="Calibri"/>
              </a:rPr>
              <a:t>locations, KSC LC-39A </a:t>
            </a:r>
            <a:r>
              <a:rPr sz="2000" spc="-5" dirty="0">
                <a:latin typeface="Calibri"/>
                <a:cs typeface="Calibri"/>
              </a:rPr>
              <a:t>has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best </a:t>
            </a:r>
            <a:r>
              <a:rPr sz="2000" spc="-5" dirty="0">
                <a:latin typeface="Calibri"/>
                <a:cs typeface="Calibri"/>
              </a:rPr>
              <a:t>success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percentage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1300" marR="143510" indent="-228600" algn="just">
              <a:lnSpc>
                <a:spcPts val="21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success </a:t>
            </a:r>
            <a:r>
              <a:rPr sz="2000" spc="-25" dirty="0">
                <a:latin typeface="Calibri"/>
                <a:cs typeface="Calibri"/>
              </a:rPr>
              <a:t>rate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orbits </a:t>
            </a:r>
            <a:r>
              <a:rPr sz="2000" spc="-10" dirty="0">
                <a:latin typeface="Calibri"/>
                <a:cs typeface="Calibri"/>
              </a:rPr>
              <a:t>ES-L1, </a:t>
            </a:r>
            <a:r>
              <a:rPr sz="2000" spc="-25" dirty="0">
                <a:latin typeface="Calibri"/>
                <a:cs typeface="Calibri"/>
              </a:rPr>
              <a:t>GEO, HEO,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SSO 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100%.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0231" y="1825751"/>
              <a:ext cx="4032226" cy="40332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122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0854"/>
            <a:ext cx="2937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Methodology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459230"/>
            <a:ext cx="8710295" cy="4967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A48CA"/>
                </a:solidFill>
                <a:latin typeface="Segoe Print"/>
                <a:cs typeface="Segoe Print"/>
              </a:rPr>
              <a:t>Executive</a:t>
            </a:r>
            <a:r>
              <a:rPr sz="1600" spc="-35" dirty="0">
                <a:solidFill>
                  <a:srgbClr val="0A48CA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0A48CA"/>
                </a:solidFill>
                <a:latin typeface="Segoe Print"/>
                <a:cs typeface="Segoe Print"/>
              </a:rPr>
              <a:t>Summary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collection</a:t>
            </a:r>
            <a:r>
              <a:rPr sz="1600" spc="-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methodology: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1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SpaceX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Rest</a:t>
            </a:r>
            <a:r>
              <a:rPr sz="1600" spc="-1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API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spc="-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Web Scrapping from Wikipedia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-1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-2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wrangling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Filtering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,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Dealing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with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missing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values.</a:t>
            </a:r>
            <a:endParaRPr sz="1600">
              <a:latin typeface="Segoe Print"/>
              <a:cs typeface="Segoe Print"/>
            </a:endParaRPr>
          </a:p>
          <a:p>
            <a:pPr marL="698500" lvl="1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Using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One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Hot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Encoding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prepare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the</a:t>
            </a:r>
            <a:r>
              <a:rPr sz="160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binary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exploratory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data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(EDA)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visualization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SQL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interactive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visual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analytics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Folium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dirty="0">
                <a:solidFill>
                  <a:srgbClr val="292929"/>
                </a:solidFill>
                <a:latin typeface="Segoe Print"/>
                <a:cs typeface="Segoe Print"/>
              </a:rPr>
              <a:t>Plotly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Dash</a:t>
            </a:r>
            <a:endParaRPr sz="1600">
              <a:latin typeface="Segoe Print"/>
              <a:cs typeface="Segoe Print"/>
            </a:endParaRPr>
          </a:p>
          <a:p>
            <a:pPr marL="241300" indent="-22860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Perform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predictive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analysis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using</a:t>
            </a:r>
            <a:r>
              <a:rPr sz="1600" spc="10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classification</a:t>
            </a:r>
            <a:r>
              <a:rPr sz="1600" spc="5" dirty="0">
                <a:solidFill>
                  <a:srgbClr val="292929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292929"/>
                </a:solidFill>
                <a:latin typeface="Segoe Print"/>
                <a:cs typeface="Segoe Print"/>
              </a:rPr>
              <a:t>models</a:t>
            </a:r>
            <a:endParaRPr sz="1600">
              <a:latin typeface="Segoe Print"/>
              <a:cs typeface="Segoe Print"/>
            </a:endParaRPr>
          </a:p>
          <a:p>
            <a:pPr marL="779780" lvl="1" indent="-309880">
              <a:lnSpc>
                <a:spcPct val="100000"/>
              </a:lnSpc>
              <a:spcBef>
                <a:spcPts val="1780"/>
              </a:spcBef>
              <a:buFont typeface="Arial MT"/>
              <a:buChar char="•"/>
              <a:tabLst>
                <a:tab pos="779145" algn="l"/>
                <a:tab pos="779780" algn="l"/>
              </a:tabLst>
            </a:pP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Building,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tuning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and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evaluation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of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classification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models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to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ensure</a:t>
            </a:r>
            <a:r>
              <a:rPr sz="1600" spc="5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best</a:t>
            </a:r>
            <a:r>
              <a:rPr sz="1600" spc="10" dirty="0">
                <a:solidFill>
                  <a:srgbClr val="767070"/>
                </a:solidFill>
                <a:latin typeface="Segoe Print"/>
                <a:cs typeface="Segoe Print"/>
              </a:rPr>
              <a:t> </a:t>
            </a:r>
            <a:r>
              <a:rPr sz="1600" spc="-5" dirty="0">
                <a:solidFill>
                  <a:srgbClr val="767070"/>
                </a:solidFill>
                <a:latin typeface="Segoe Print"/>
                <a:cs typeface="Segoe Print"/>
              </a:rPr>
              <a:t>results</a:t>
            </a:r>
            <a:endParaRPr sz="1600">
              <a:latin typeface="Segoe Print"/>
              <a:cs typeface="Segoe Prin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4322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55" dirty="0"/>
              <a:t> </a:t>
            </a:r>
            <a:r>
              <a:rPr sz="4400" spc="-5" dirty="0"/>
              <a:t>Collection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2280"/>
            <a:ext cx="10389235" cy="411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85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241300" marR="870585">
              <a:lnSpc>
                <a:spcPct val="69900"/>
              </a:lnSpc>
              <a:spcBef>
                <a:spcPts val="505"/>
              </a:spcBef>
            </a:pPr>
            <a:r>
              <a:rPr sz="2800" spc="-5" dirty="0">
                <a:latin typeface="Calibri"/>
                <a:cs typeface="Calibri"/>
              </a:rPr>
              <a:t>SpaceX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Scraping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SpaceX’s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Wikipedia </a:t>
            </a:r>
            <a:r>
              <a:rPr sz="2800" spc="-40" dirty="0">
                <a:latin typeface="Calibri"/>
                <a:cs typeface="Calibri"/>
              </a:rPr>
              <a:t>entry.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699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collection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 </a:t>
            </a:r>
            <a:r>
              <a:rPr sz="2800" spc="-15" dirty="0">
                <a:latin typeface="Calibri"/>
                <a:cs typeface="Calibri"/>
              </a:rPr>
              <a:t> complete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detailed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84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Columns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SpaceX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FlightNumber,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350"/>
              </a:lnSpc>
            </a:pPr>
            <a:r>
              <a:rPr sz="2800" spc="-15" dirty="0">
                <a:latin typeface="Calibri"/>
                <a:cs typeface="Calibri"/>
              </a:rPr>
              <a:t>Date,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BoosterVersion,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PayloadMass,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Orbit,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LaunchSite,Outcome,</a:t>
            </a:r>
            <a:endParaRPr sz="2800">
              <a:latin typeface="Calibri"/>
              <a:cs typeface="Calibri"/>
            </a:endParaRPr>
          </a:p>
          <a:p>
            <a:pPr marL="241300" marR="867410">
              <a:lnSpc>
                <a:spcPct val="69900"/>
              </a:lnSpc>
              <a:spcBef>
                <a:spcPts val="509"/>
              </a:spcBef>
            </a:pPr>
            <a:r>
              <a:rPr sz="2800" spc="-10" dirty="0">
                <a:latin typeface="Calibri"/>
                <a:cs typeface="Calibri"/>
              </a:rPr>
              <a:t>Flights,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GridFins,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Reused,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Legs,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LandingPad,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ReusedCount,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Serial, Longitude,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Latitude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84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Columns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Wikipedia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Scraping: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Flight</a:t>
            </a:r>
            <a:endParaRPr sz="2800">
              <a:latin typeface="Calibri"/>
              <a:cs typeface="Calibri"/>
            </a:endParaRPr>
          </a:p>
          <a:p>
            <a:pPr marL="241300" marR="844550">
              <a:lnSpc>
                <a:spcPct val="69900"/>
              </a:lnSpc>
              <a:spcBef>
                <a:spcPts val="505"/>
              </a:spcBef>
            </a:pPr>
            <a:r>
              <a:rPr sz="2800" spc="-5" dirty="0">
                <a:latin typeface="Calibri"/>
                <a:cs typeface="Calibri"/>
              </a:rPr>
              <a:t>No.,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site,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Payload,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PayloadMass,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Orbit,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Customer,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Launch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outcome,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Version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Booster,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Booster</a:t>
            </a:r>
            <a:r>
              <a:rPr sz="2800" dirty="0">
                <a:latin typeface="Calibri"/>
                <a:cs typeface="Calibri"/>
              </a:rPr>
              <a:t> landing, </a:t>
            </a:r>
            <a:r>
              <a:rPr sz="2800" spc="-15" dirty="0">
                <a:latin typeface="Calibri"/>
                <a:cs typeface="Calibri"/>
              </a:rPr>
              <a:t>Date,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8479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10" dirty="0"/>
              <a:t> </a:t>
            </a:r>
            <a:r>
              <a:rPr sz="4400" spc="-5" dirty="0"/>
              <a:t>Collection</a:t>
            </a:r>
            <a:r>
              <a:rPr sz="4400" spc="-10" dirty="0"/>
              <a:t> </a:t>
            </a:r>
            <a:r>
              <a:rPr sz="4400" dirty="0"/>
              <a:t>–</a:t>
            </a:r>
            <a:r>
              <a:rPr sz="4400" spc="-10" dirty="0"/>
              <a:t> </a:t>
            </a:r>
            <a:r>
              <a:rPr sz="4400" spc="-5" dirty="0"/>
              <a:t>SpaceX</a:t>
            </a:r>
            <a:r>
              <a:rPr sz="4400" spc="-15" dirty="0"/>
              <a:t> </a:t>
            </a:r>
            <a:r>
              <a:rPr sz="4400" spc="-5" dirty="0"/>
              <a:t>API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3" y="1825751"/>
              <a:ext cx="10488168" cy="44363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40385"/>
            <a:ext cx="759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Data</a:t>
            </a:r>
            <a:r>
              <a:rPr sz="4400" spc="-15" dirty="0"/>
              <a:t> </a:t>
            </a:r>
            <a:r>
              <a:rPr sz="4400" spc="-5" dirty="0"/>
              <a:t>Collection</a:t>
            </a:r>
            <a:r>
              <a:rPr sz="4400" spc="-15" dirty="0"/>
              <a:t> </a:t>
            </a:r>
            <a:r>
              <a:rPr sz="4400" dirty="0"/>
              <a:t>-</a:t>
            </a:r>
            <a:r>
              <a:rPr sz="4400" spc="-15" dirty="0"/>
              <a:t> </a:t>
            </a:r>
            <a:r>
              <a:rPr sz="4400" spc="-5" dirty="0"/>
              <a:t>Scraping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766316"/>
              <a:ext cx="10515600" cy="44698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2033</Words>
  <Application>Microsoft Office PowerPoint</Application>
  <PresentationFormat>Widescreen</PresentationFormat>
  <Paragraphs>177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 MT</vt:lpstr>
      <vt:lpstr>Calibri</vt:lpstr>
      <vt:lpstr>Calibri Light</vt:lpstr>
      <vt:lpstr>Segoe Print</vt:lpstr>
      <vt:lpstr>Wingdings</vt:lpstr>
      <vt:lpstr>Office Theme</vt:lpstr>
      <vt:lpstr>PowerPoint Presentation</vt:lpstr>
      <vt:lpstr>PowerPoint Presentation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EDA with visualization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'KSC'</vt:lpstr>
      <vt:lpstr>Total Payload Mass</vt:lpstr>
      <vt:lpstr>Average Payload Mass by F9 v1.1</vt:lpstr>
      <vt:lpstr>First Successful Ground Landing Date</vt:lpstr>
      <vt:lpstr>Successful Drone Ship Landing with</vt:lpstr>
      <vt:lpstr>Total Number of Successful and</vt:lpstr>
      <vt:lpstr>Boosters Carried Maximum Payload</vt:lpstr>
      <vt:lpstr>2015 Launch Records</vt:lpstr>
      <vt:lpstr>Rank Landing Outcomes Between</vt:lpstr>
      <vt:lpstr>PowerPoint Presentation</vt:lpstr>
      <vt:lpstr>All launch sites’ location markers on a</vt:lpstr>
      <vt:lpstr>Color-labeled launch records on the</vt:lpstr>
      <vt:lpstr>Distance from launch site KSC LC-39A</vt:lpstr>
      <vt:lpstr>Dashboard</vt:lpstr>
      <vt:lpstr>Launch success count for all sites</vt:lpstr>
      <vt:lpstr>Launch site with highest launch success ratio</vt:lpstr>
      <vt:lpstr>Payload Mass vs. Launch Outcome for all sites</vt:lpstr>
      <vt:lpstr>PowerPoint Presentation</vt:lpstr>
      <vt:lpstr>Classification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Vinitha Itham</cp:lastModifiedBy>
  <cp:revision>2</cp:revision>
  <dcterms:created xsi:type="dcterms:W3CDTF">2024-07-01T08:17:45Z</dcterms:created>
  <dcterms:modified xsi:type="dcterms:W3CDTF">2024-07-03T07:44:12Z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2024-06-05T00:00:00Z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2024-07-01T00:00:00Z</vt:filetime>
  </property>
</Properties>
</file>