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63" r:id="rId3"/>
    <p:sldId id="257" r:id="rId4"/>
    <p:sldId id="264" r:id="rId5"/>
    <p:sldId id="265" r:id="rId6"/>
    <p:sldId id="266" r:id="rId7"/>
    <p:sldId id="267" r:id="rId8"/>
    <p:sldId id="268" r:id="rId9"/>
    <p:sldId id="269" r:id="rId10"/>
    <p:sldId id="259" r:id="rId11"/>
    <p:sldId id="291" r:id="rId12"/>
    <p:sldId id="292" r:id="rId13"/>
    <p:sldId id="272" r:id="rId14"/>
    <p:sldId id="271" r:id="rId15"/>
    <p:sldId id="297" r:id="rId16"/>
    <p:sldId id="260" r:id="rId17"/>
    <p:sldId id="293" r:id="rId18"/>
    <p:sldId id="294" r:id="rId19"/>
    <p:sldId id="298" r:id="rId20"/>
    <p:sldId id="299" r:id="rId21"/>
    <p:sldId id="273" r:id="rId22"/>
    <p:sldId id="274" r:id="rId23"/>
    <p:sldId id="275" r:id="rId24"/>
    <p:sldId id="287" r:id="rId25"/>
    <p:sldId id="288" r:id="rId26"/>
    <p:sldId id="276" r:id="rId27"/>
    <p:sldId id="277" r:id="rId28"/>
    <p:sldId id="278" r:id="rId29"/>
    <p:sldId id="279" r:id="rId30"/>
    <p:sldId id="281" r:id="rId31"/>
    <p:sldId id="282" r:id="rId32"/>
    <p:sldId id="283" r:id="rId33"/>
    <p:sldId id="284" r:id="rId34"/>
    <p:sldId id="261" r:id="rId35"/>
    <p:sldId id="295" r:id="rId36"/>
    <p:sldId id="289" r:id="rId37"/>
    <p:sldId id="290" r:id="rId38"/>
    <p:sldId id="296" r:id="rId39"/>
    <p:sldId id="262" r:id="rId4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AB416-0034-4FFA-8111-9669571504B1}" v="8" dt="2024-04-10T14:58:52.7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HALA PRAVEEN" userId="08dab2daa9b21901" providerId="LiveId" clId="{572AB416-0034-4FFA-8111-9669571504B1}"/>
    <pc:docChg chg="undo custSel addSld delSld modSld sldOrd">
      <pc:chgData name="BATHALA PRAVEEN" userId="08dab2daa9b21901" providerId="LiveId" clId="{572AB416-0034-4FFA-8111-9669571504B1}" dt="2024-04-16T09:53:44.274" v="437" actId="1076"/>
      <pc:docMkLst>
        <pc:docMk/>
      </pc:docMkLst>
      <pc:sldChg chg="modSp mod">
        <pc:chgData name="BATHALA PRAVEEN" userId="08dab2daa9b21901" providerId="LiveId" clId="{572AB416-0034-4FFA-8111-9669571504B1}" dt="2024-04-16T09:53:44.274" v="437" actId="1076"/>
        <pc:sldMkLst>
          <pc:docMk/>
          <pc:sldMk cId="0" sldId="256"/>
        </pc:sldMkLst>
        <pc:spChg chg="mod">
          <ac:chgData name="BATHALA PRAVEEN" userId="08dab2daa9b21901" providerId="LiveId" clId="{572AB416-0034-4FFA-8111-9669571504B1}" dt="2024-04-16T09:53:42.144" v="435" actId="2711"/>
          <ac:spMkLst>
            <pc:docMk/>
            <pc:sldMk cId="0" sldId="256"/>
            <ac:spMk id="8" creationId="{00000000-0000-0000-0000-000000000000}"/>
          </ac:spMkLst>
        </pc:spChg>
        <pc:graphicFrameChg chg="mod modGraphic">
          <ac:chgData name="BATHALA PRAVEEN" userId="08dab2daa9b21901" providerId="LiveId" clId="{572AB416-0034-4FFA-8111-9669571504B1}" dt="2024-04-16T09:53:44.274" v="437" actId="1076"/>
          <ac:graphicFrameMkLst>
            <pc:docMk/>
            <pc:sldMk cId="0" sldId="256"/>
            <ac:graphicFrameMk id="7" creationId="{00000000-0000-0000-0000-000000000000}"/>
          </ac:graphicFrameMkLst>
        </pc:graphicFrameChg>
      </pc:sldChg>
      <pc:sldChg chg="modSp mod">
        <pc:chgData name="BATHALA PRAVEEN" userId="08dab2daa9b21901" providerId="LiveId" clId="{572AB416-0034-4FFA-8111-9669571504B1}" dt="2024-04-11T05:14:04.765" v="413" actId="1076"/>
        <pc:sldMkLst>
          <pc:docMk/>
          <pc:sldMk cId="0" sldId="257"/>
        </pc:sldMkLst>
        <pc:spChg chg="mod">
          <ac:chgData name="BATHALA PRAVEEN" userId="08dab2daa9b21901" providerId="LiveId" clId="{572AB416-0034-4FFA-8111-9669571504B1}" dt="2024-03-15T09:26:38.110" v="43" actId="207"/>
          <ac:spMkLst>
            <pc:docMk/>
            <pc:sldMk cId="0" sldId="257"/>
            <ac:spMk id="2" creationId="{00000000-0000-0000-0000-000000000000}"/>
          </ac:spMkLst>
        </pc:spChg>
        <pc:spChg chg="mod">
          <ac:chgData name="BATHALA PRAVEEN" userId="08dab2daa9b21901" providerId="LiveId" clId="{572AB416-0034-4FFA-8111-9669571504B1}" dt="2024-04-11T05:14:04.765" v="413" actId="1076"/>
          <ac:spMkLst>
            <pc:docMk/>
            <pc:sldMk cId="0" sldId="257"/>
            <ac:spMk id="3" creationId="{00000000-0000-0000-0000-000000000000}"/>
          </ac:spMkLst>
        </pc:spChg>
      </pc:sldChg>
      <pc:sldChg chg="modSp mod">
        <pc:chgData name="BATHALA PRAVEEN" userId="08dab2daa9b21901" providerId="LiveId" clId="{572AB416-0034-4FFA-8111-9669571504B1}" dt="2024-03-15T09:26:49.398" v="44" actId="207"/>
        <pc:sldMkLst>
          <pc:docMk/>
          <pc:sldMk cId="0" sldId="259"/>
        </pc:sldMkLst>
        <pc:spChg chg="mod">
          <ac:chgData name="BATHALA PRAVEEN" userId="08dab2daa9b21901" providerId="LiveId" clId="{572AB416-0034-4FFA-8111-9669571504B1}" dt="2024-03-15T09:26:49.398" v="44" actId="207"/>
          <ac:spMkLst>
            <pc:docMk/>
            <pc:sldMk cId="0" sldId="259"/>
            <ac:spMk id="2" creationId="{00000000-0000-0000-0000-000000000000}"/>
          </ac:spMkLst>
        </pc:spChg>
      </pc:sldChg>
      <pc:sldChg chg="modSp mod">
        <pc:chgData name="BATHALA PRAVEEN" userId="08dab2daa9b21901" providerId="LiveId" clId="{572AB416-0034-4FFA-8111-9669571504B1}" dt="2024-03-15T09:27:36.306" v="47" actId="207"/>
        <pc:sldMkLst>
          <pc:docMk/>
          <pc:sldMk cId="0" sldId="260"/>
        </pc:sldMkLst>
        <pc:spChg chg="mod">
          <ac:chgData name="BATHALA PRAVEEN" userId="08dab2daa9b21901" providerId="LiveId" clId="{572AB416-0034-4FFA-8111-9669571504B1}" dt="2024-03-15T09:27:36.306" v="47" actId="207"/>
          <ac:spMkLst>
            <pc:docMk/>
            <pc:sldMk cId="0" sldId="260"/>
            <ac:spMk id="2" creationId="{00000000-0000-0000-0000-000000000000}"/>
          </ac:spMkLst>
        </pc:spChg>
      </pc:sldChg>
      <pc:sldChg chg="modSp mod">
        <pc:chgData name="BATHALA PRAVEEN" userId="08dab2daa9b21901" providerId="LiveId" clId="{572AB416-0034-4FFA-8111-9669571504B1}" dt="2024-03-15T09:31:43.323" v="63" actId="207"/>
        <pc:sldMkLst>
          <pc:docMk/>
          <pc:sldMk cId="0" sldId="261"/>
        </pc:sldMkLst>
        <pc:spChg chg="mod">
          <ac:chgData name="BATHALA PRAVEEN" userId="08dab2daa9b21901" providerId="LiveId" clId="{572AB416-0034-4FFA-8111-9669571504B1}" dt="2024-03-15T09:31:43.323" v="63" actId="207"/>
          <ac:spMkLst>
            <pc:docMk/>
            <pc:sldMk cId="0" sldId="261"/>
            <ac:spMk id="2" creationId="{00000000-0000-0000-0000-000000000000}"/>
          </ac:spMkLst>
        </pc:spChg>
      </pc:sldChg>
      <pc:sldChg chg="addSp delSp modSp mod ord">
        <pc:chgData name="BATHALA PRAVEEN" userId="08dab2daa9b21901" providerId="LiveId" clId="{572AB416-0034-4FFA-8111-9669571504B1}" dt="2024-03-15T09:31:51.539" v="64" actId="113"/>
        <pc:sldMkLst>
          <pc:docMk/>
          <pc:sldMk cId="0" sldId="262"/>
        </pc:sldMkLst>
        <pc:spChg chg="mod">
          <ac:chgData name="BATHALA PRAVEEN" userId="08dab2daa9b21901" providerId="LiveId" clId="{572AB416-0034-4FFA-8111-9669571504B1}" dt="2024-03-15T09:31:51.539" v="64" actId="113"/>
          <ac:spMkLst>
            <pc:docMk/>
            <pc:sldMk cId="0" sldId="262"/>
            <ac:spMk id="2" creationId="{00000000-0000-0000-0000-000000000000}"/>
          </ac:spMkLst>
        </pc:spChg>
        <pc:spChg chg="add del">
          <ac:chgData name="BATHALA PRAVEEN" userId="08dab2daa9b21901" providerId="LiveId" clId="{572AB416-0034-4FFA-8111-9669571504B1}" dt="2024-03-13T13:41:39.891" v="14" actId="22"/>
          <ac:spMkLst>
            <pc:docMk/>
            <pc:sldMk cId="0" sldId="262"/>
            <ac:spMk id="4" creationId="{E90CF550-A3DF-A19C-A57F-333255E8A201}"/>
          </ac:spMkLst>
        </pc:spChg>
      </pc:sldChg>
      <pc:sldChg chg="modSp mod">
        <pc:chgData name="BATHALA PRAVEEN" userId="08dab2daa9b21901" providerId="LiveId" clId="{572AB416-0034-4FFA-8111-9669571504B1}" dt="2024-03-13T13:39:47.610" v="2" actId="123"/>
        <pc:sldMkLst>
          <pc:docMk/>
          <pc:sldMk cId="3196157950" sldId="264"/>
        </pc:sldMkLst>
        <pc:spChg chg="mod">
          <ac:chgData name="BATHALA PRAVEEN" userId="08dab2daa9b21901" providerId="LiveId" clId="{572AB416-0034-4FFA-8111-9669571504B1}" dt="2024-03-13T13:39:47.610" v="2" actId="123"/>
          <ac:spMkLst>
            <pc:docMk/>
            <pc:sldMk cId="3196157950" sldId="264"/>
            <ac:spMk id="3" creationId="{06C590FD-A4FB-6569-3B3B-A18B06E09CA6}"/>
          </ac:spMkLst>
        </pc:spChg>
      </pc:sldChg>
      <pc:sldChg chg="modSp mod">
        <pc:chgData name="BATHALA PRAVEEN" userId="08dab2daa9b21901" providerId="LiveId" clId="{572AB416-0034-4FFA-8111-9669571504B1}" dt="2024-03-13T13:43:33.729" v="33" actId="1076"/>
        <pc:sldMkLst>
          <pc:docMk/>
          <pc:sldMk cId="3974322734" sldId="272"/>
        </pc:sldMkLst>
        <pc:spChg chg="mod">
          <ac:chgData name="BATHALA PRAVEEN" userId="08dab2daa9b21901" providerId="LiveId" clId="{572AB416-0034-4FFA-8111-9669571504B1}" dt="2024-03-13T13:43:26.420" v="31" actId="1076"/>
          <ac:spMkLst>
            <pc:docMk/>
            <pc:sldMk cId="3974322734" sldId="272"/>
            <ac:spMk id="5" creationId="{5980AB74-3202-05A1-D75C-8835160DBEED}"/>
          </ac:spMkLst>
        </pc:spChg>
        <pc:spChg chg="mod">
          <ac:chgData name="BATHALA PRAVEEN" userId="08dab2daa9b21901" providerId="LiveId" clId="{572AB416-0034-4FFA-8111-9669571504B1}" dt="2024-03-13T13:43:33.729" v="33" actId="1076"/>
          <ac:spMkLst>
            <pc:docMk/>
            <pc:sldMk cId="3974322734" sldId="272"/>
            <ac:spMk id="9" creationId="{664338E7-66CA-3F40-3845-C8496555B858}"/>
          </ac:spMkLst>
        </pc:spChg>
        <pc:cxnChg chg="mod">
          <ac:chgData name="BATHALA PRAVEEN" userId="08dab2daa9b21901" providerId="LiveId" clId="{572AB416-0034-4FFA-8111-9669571504B1}" dt="2024-03-13T13:43:33.729" v="33" actId="1076"/>
          <ac:cxnSpMkLst>
            <pc:docMk/>
            <pc:sldMk cId="3974322734" sldId="272"/>
            <ac:cxnSpMk id="17" creationId="{0B81CE75-914A-3D01-0D5F-CDD8F98B1BBD}"/>
          </ac:cxnSpMkLst>
        </pc:cxnChg>
      </pc:sldChg>
      <pc:sldChg chg="modSp mod">
        <pc:chgData name="BATHALA PRAVEEN" userId="08dab2daa9b21901" providerId="LiveId" clId="{572AB416-0034-4FFA-8111-9669571504B1}" dt="2024-03-13T13:44:14.876" v="42" actId="20577"/>
        <pc:sldMkLst>
          <pc:docMk/>
          <pc:sldMk cId="2298150960" sldId="273"/>
        </pc:sldMkLst>
        <pc:spChg chg="mod">
          <ac:chgData name="BATHALA PRAVEEN" userId="08dab2daa9b21901" providerId="LiveId" clId="{572AB416-0034-4FFA-8111-9669571504B1}" dt="2024-03-13T13:44:14.876" v="42" actId="20577"/>
          <ac:spMkLst>
            <pc:docMk/>
            <pc:sldMk cId="2298150960" sldId="273"/>
            <ac:spMk id="3" creationId="{C1C2FC97-4AE0-2BF7-2035-43EE9ADD8F00}"/>
          </ac:spMkLst>
        </pc:spChg>
      </pc:sldChg>
      <pc:sldChg chg="modSp mod">
        <pc:chgData name="BATHALA PRAVEEN" userId="08dab2daa9b21901" providerId="LiveId" clId="{572AB416-0034-4FFA-8111-9669571504B1}" dt="2024-04-09T05:22:22.252" v="72" actId="1076"/>
        <pc:sldMkLst>
          <pc:docMk/>
          <pc:sldMk cId="4285231316" sldId="274"/>
        </pc:sldMkLst>
        <pc:spChg chg="mod">
          <ac:chgData name="BATHALA PRAVEEN" userId="08dab2daa9b21901" providerId="LiveId" clId="{572AB416-0034-4FFA-8111-9669571504B1}" dt="2024-04-09T05:22:22.252" v="72" actId="1076"/>
          <ac:spMkLst>
            <pc:docMk/>
            <pc:sldMk cId="4285231316" sldId="274"/>
            <ac:spMk id="3" creationId="{37085AA8-00FE-486A-F8EB-F23D65059933}"/>
          </ac:spMkLst>
        </pc:spChg>
      </pc:sldChg>
      <pc:sldChg chg="modSp mod">
        <pc:chgData name="BATHALA PRAVEEN" userId="08dab2daa9b21901" providerId="LiveId" clId="{572AB416-0034-4FFA-8111-9669571504B1}" dt="2024-03-15T09:32:42.735" v="71" actId="113"/>
        <pc:sldMkLst>
          <pc:docMk/>
          <pc:sldMk cId="3510556593" sldId="277"/>
        </pc:sldMkLst>
        <pc:spChg chg="mod">
          <ac:chgData name="BATHALA PRAVEEN" userId="08dab2daa9b21901" providerId="LiveId" clId="{572AB416-0034-4FFA-8111-9669571504B1}" dt="2024-03-15T09:32:42.735" v="71" actId="113"/>
          <ac:spMkLst>
            <pc:docMk/>
            <pc:sldMk cId="3510556593" sldId="277"/>
            <ac:spMk id="2" creationId="{00000000-0000-0000-0000-000000000000}"/>
          </ac:spMkLst>
        </pc:spChg>
      </pc:sldChg>
      <pc:sldChg chg="modSp mod">
        <pc:chgData name="BATHALA PRAVEEN" userId="08dab2daa9b21901" providerId="LiveId" clId="{572AB416-0034-4FFA-8111-9669571504B1}" dt="2024-03-15T09:32:34.639" v="70" actId="113"/>
        <pc:sldMkLst>
          <pc:docMk/>
          <pc:sldMk cId="3765496963" sldId="278"/>
        </pc:sldMkLst>
        <pc:spChg chg="mod">
          <ac:chgData name="BATHALA PRAVEEN" userId="08dab2daa9b21901" providerId="LiveId" clId="{572AB416-0034-4FFA-8111-9669571504B1}" dt="2024-03-15T09:32:34.639" v="70" actId="113"/>
          <ac:spMkLst>
            <pc:docMk/>
            <pc:sldMk cId="3765496963" sldId="278"/>
            <ac:spMk id="2" creationId="{00000000-0000-0000-0000-000000000000}"/>
          </ac:spMkLst>
        </pc:spChg>
      </pc:sldChg>
      <pc:sldChg chg="modSp mod">
        <pc:chgData name="BATHALA PRAVEEN" userId="08dab2daa9b21901" providerId="LiveId" clId="{572AB416-0034-4FFA-8111-9669571504B1}" dt="2024-03-15T09:32:25.185" v="69" actId="113"/>
        <pc:sldMkLst>
          <pc:docMk/>
          <pc:sldMk cId="3385664072" sldId="279"/>
        </pc:sldMkLst>
        <pc:spChg chg="mod">
          <ac:chgData name="BATHALA PRAVEEN" userId="08dab2daa9b21901" providerId="LiveId" clId="{572AB416-0034-4FFA-8111-9669571504B1}" dt="2024-03-15T09:32:25.185" v="69" actId="113"/>
          <ac:spMkLst>
            <pc:docMk/>
            <pc:sldMk cId="3385664072" sldId="279"/>
            <ac:spMk id="2" creationId="{00000000-0000-0000-0000-000000000000}"/>
          </ac:spMkLst>
        </pc:spChg>
      </pc:sldChg>
      <pc:sldChg chg="modSp mod">
        <pc:chgData name="BATHALA PRAVEEN" userId="08dab2daa9b21901" providerId="LiveId" clId="{572AB416-0034-4FFA-8111-9669571504B1}" dt="2024-03-15T09:32:17.355" v="68" actId="113"/>
        <pc:sldMkLst>
          <pc:docMk/>
          <pc:sldMk cId="1390719925" sldId="280"/>
        </pc:sldMkLst>
        <pc:spChg chg="mod">
          <ac:chgData name="BATHALA PRAVEEN" userId="08dab2daa9b21901" providerId="LiveId" clId="{572AB416-0034-4FFA-8111-9669571504B1}" dt="2024-03-15T09:32:17.355" v="68" actId="113"/>
          <ac:spMkLst>
            <pc:docMk/>
            <pc:sldMk cId="1390719925" sldId="280"/>
            <ac:spMk id="2" creationId="{00000000-0000-0000-0000-000000000000}"/>
          </ac:spMkLst>
        </pc:spChg>
      </pc:sldChg>
      <pc:sldChg chg="modSp mod">
        <pc:chgData name="BATHALA PRAVEEN" userId="08dab2daa9b21901" providerId="LiveId" clId="{572AB416-0034-4FFA-8111-9669571504B1}" dt="2024-03-15T09:31:27.989" v="60" actId="113"/>
        <pc:sldMkLst>
          <pc:docMk/>
          <pc:sldMk cId="3112139052" sldId="281"/>
        </pc:sldMkLst>
        <pc:spChg chg="mod">
          <ac:chgData name="BATHALA PRAVEEN" userId="08dab2daa9b21901" providerId="LiveId" clId="{572AB416-0034-4FFA-8111-9669571504B1}" dt="2024-03-15T09:31:27.989" v="60" actId="113"/>
          <ac:spMkLst>
            <pc:docMk/>
            <pc:sldMk cId="3112139052" sldId="281"/>
            <ac:spMk id="2" creationId="{00000000-0000-0000-0000-000000000000}"/>
          </ac:spMkLst>
        </pc:spChg>
      </pc:sldChg>
      <pc:sldChg chg="modSp mod">
        <pc:chgData name="BATHALA PRAVEEN" userId="08dab2daa9b21901" providerId="LiveId" clId="{572AB416-0034-4FFA-8111-9669571504B1}" dt="2024-03-15T09:31:34.701" v="62" actId="113"/>
        <pc:sldMkLst>
          <pc:docMk/>
          <pc:sldMk cId="2865446372" sldId="282"/>
        </pc:sldMkLst>
        <pc:spChg chg="mod">
          <ac:chgData name="BATHALA PRAVEEN" userId="08dab2daa9b21901" providerId="LiveId" clId="{572AB416-0034-4FFA-8111-9669571504B1}" dt="2024-03-15T09:31:34.701" v="62" actId="113"/>
          <ac:spMkLst>
            <pc:docMk/>
            <pc:sldMk cId="2865446372" sldId="282"/>
            <ac:spMk id="2" creationId="{00000000-0000-0000-0000-000000000000}"/>
          </ac:spMkLst>
        </pc:spChg>
      </pc:sldChg>
      <pc:sldChg chg="modSp mod">
        <pc:chgData name="BATHALA PRAVEEN" userId="08dab2daa9b21901" providerId="LiveId" clId="{572AB416-0034-4FFA-8111-9669571504B1}" dt="2024-03-15T09:30:40.173" v="58" actId="113"/>
        <pc:sldMkLst>
          <pc:docMk/>
          <pc:sldMk cId="3460292162" sldId="283"/>
        </pc:sldMkLst>
        <pc:spChg chg="mod">
          <ac:chgData name="BATHALA PRAVEEN" userId="08dab2daa9b21901" providerId="LiveId" clId="{572AB416-0034-4FFA-8111-9669571504B1}" dt="2024-03-15T09:30:40.173" v="58" actId="113"/>
          <ac:spMkLst>
            <pc:docMk/>
            <pc:sldMk cId="3460292162" sldId="283"/>
            <ac:spMk id="2" creationId="{00000000-0000-0000-0000-000000000000}"/>
          </ac:spMkLst>
        </pc:spChg>
      </pc:sldChg>
      <pc:sldChg chg="modSp mod">
        <pc:chgData name="BATHALA PRAVEEN" userId="08dab2daa9b21901" providerId="LiveId" clId="{572AB416-0034-4FFA-8111-9669571504B1}" dt="2024-03-15T09:30:30.855" v="57" actId="113"/>
        <pc:sldMkLst>
          <pc:docMk/>
          <pc:sldMk cId="795827099" sldId="284"/>
        </pc:sldMkLst>
        <pc:spChg chg="mod">
          <ac:chgData name="BATHALA PRAVEEN" userId="08dab2daa9b21901" providerId="LiveId" clId="{572AB416-0034-4FFA-8111-9669571504B1}" dt="2024-03-15T09:30:30.855" v="57" actId="113"/>
          <ac:spMkLst>
            <pc:docMk/>
            <pc:sldMk cId="795827099" sldId="284"/>
            <ac:spMk id="2" creationId="{00000000-0000-0000-0000-000000000000}"/>
          </ac:spMkLst>
        </pc:spChg>
      </pc:sldChg>
      <pc:sldChg chg="modSp mod">
        <pc:chgData name="BATHALA PRAVEEN" userId="08dab2daa9b21901" providerId="LiveId" clId="{572AB416-0034-4FFA-8111-9669571504B1}" dt="2024-04-11T05:13:17.310" v="407" actId="20577"/>
        <pc:sldMkLst>
          <pc:docMk/>
          <pc:sldMk cId="3313316663" sldId="289"/>
        </pc:sldMkLst>
        <pc:spChg chg="mod">
          <ac:chgData name="BATHALA PRAVEEN" userId="08dab2daa9b21901" providerId="LiveId" clId="{572AB416-0034-4FFA-8111-9669571504B1}" dt="2024-04-11T05:13:17.310" v="407" actId="20577"/>
          <ac:spMkLst>
            <pc:docMk/>
            <pc:sldMk cId="3313316663" sldId="289"/>
            <ac:spMk id="3" creationId="{C09927F6-48A4-BF51-5133-8909AA0D9FB4}"/>
          </ac:spMkLst>
        </pc:spChg>
      </pc:sldChg>
      <pc:sldChg chg="modSp mod">
        <pc:chgData name="BATHALA PRAVEEN" userId="08dab2daa9b21901" providerId="LiveId" clId="{572AB416-0034-4FFA-8111-9669571504B1}" dt="2024-04-11T05:15:18.361" v="416" actId="20577"/>
        <pc:sldMkLst>
          <pc:docMk/>
          <pc:sldMk cId="4085846327" sldId="290"/>
        </pc:sldMkLst>
        <pc:spChg chg="mod">
          <ac:chgData name="BATHALA PRAVEEN" userId="08dab2daa9b21901" providerId="LiveId" clId="{572AB416-0034-4FFA-8111-9669571504B1}" dt="2024-03-15T09:32:00.009" v="67" actId="1035"/>
          <ac:spMkLst>
            <pc:docMk/>
            <pc:sldMk cId="4085846327" sldId="290"/>
            <ac:spMk id="2" creationId="{1836D55D-EBCC-AD37-01C5-0975F2E19DF8}"/>
          </ac:spMkLst>
        </pc:spChg>
        <pc:spChg chg="mod">
          <ac:chgData name="BATHALA PRAVEEN" userId="08dab2daa9b21901" providerId="LiveId" clId="{572AB416-0034-4FFA-8111-9669571504B1}" dt="2024-04-11T05:15:18.361" v="416" actId="20577"/>
          <ac:spMkLst>
            <pc:docMk/>
            <pc:sldMk cId="4085846327" sldId="290"/>
            <ac:spMk id="3" creationId="{193E9283-0EB4-552C-B7F2-9946D3348BB3}"/>
          </ac:spMkLst>
        </pc:spChg>
      </pc:sldChg>
      <pc:sldChg chg="modSp mod">
        <pc:chgData name="BATHALA PRAVEEN" userId="08dab2daa9b21901" providerId="LiveId" clId="{572AB416-0034-4FFA-8111-9669571504B1}" dt="2024-03-15T09:26:57.144" v="45" actId="207"/>
        <pc:sldMkLst>
          <pc:docMk/>
          <pc:sldMk cId="3395159799" sldId="291"/>
        </pc:sldMkLst>
        <pc:spChg chg="mod">
          <ac:chgData name="BATHALA PRAVEEN" userId="08dab2daa9b21901" providerId="LiveId" clId="{572AB416-0034-4FFA-8111-9669571504B1}" dt="2024-03-15T09:26:57.144" v="45" actId="207"/>
          <ac:spMkLst>
            <pc:docMk/>
            <pc:sldMk cId="3395159799" sldId="291"/>
            <ac:spMk id="2" creationId="{3B79E8FC-43FF-FDF2-AF76-D2C3C17B895C}"/>
          </ac:spMkLst>
        </pc:spChg>
      </pc:sldChg>
      <pc:sldChg chg="modSp mod">
        <pc:chgData name="BATHALA PRAVEEN" userId="08dab2daa9b21901" providerId="LiveId" clId="{572AB416-0034-4FFA-8111-9669571504B1}" dt="2024-03-15T09:27:05.723" v="46" actId="207"/>
        <pc:sldMkLst>
          <pc:docMk/>
          <pc:sldMk cId="80691284" sldId="292"/>
        </pc:sldMkLst>
        <pc:spChg chg="mod">
          <ac:chgData name="BATHALA PRAVEEN" userId="08dab2daa9b21901" providerId="LiveId" clId="{572AB416-0034-4FFA-8111-9669571504B1}" dt="2024-03-15T09:27:05.723" v="46" actId="207"/>
          <ac:spMkLst>
            <pc:docMk/>
            <pc:sldMk cId="80691284" sldId="292"/>
            <ac:spMk id="2" creationId="{F363FF63-F4FD-7788-69F5-C1A902B8E399}"/>
          </ac:spMkLst>
        </pc:spChg>
      </pc:sldChg>
      <pc:sldChg chg="modSp mod">
        <pc:chgData name="BATHALA PRAVEEN" userId="08dab2daa9b21901" providerId="LiveId" clId="{572AB416-0034-4FFA-8111-9669571504B1}" dt="2024-03-15T09:27:57.270" v="49" actId="207"/>
        <pc:sldMkLst>
          <pc:docMk/>
          <pc:sldMk cId="2679916306" sldId="293"/>
        </pc:sldMkLst>
        <pc:spChg chg="mod">
          <ac:chgData name="BATHALA PRAVEEN" userId="08dab2daa9b21901" providerId="LiveId" clId="{572AB416-0034-4FFA-8111-9669571504B1}" dt="2024-03-15T09:27:57.270" v="49" actId="207"/>
          <ac:spMkLst>
            <pc:docMk/>
            <pc:sldMk cId="2679916306" sldId="293"/>
            <ac:spMk id="2" creationId="{114E56F1-0615-CF2B-1287-094B71E4D9F4}"/>
          </ac:spMkLst>
        </pc:spChg>
      </pc:sldChg>
      <pc:sldChg chg="modSp mod">
        <pc:chgData name="BATHALA PRAVEEN" userId="08dab2daa9b21901" providerId="LiveId" clId="{572AB416-0034-4FFA-8111-9669571504B1}" dt="2024-03-15T09:28:07.697" v="50" actId="207"/>
        <pc:sldMkLst>
          <pc:docMk/>
          <pc:sldMk cId="3909545220" sldId="294"/>
        </pc:sldMkLst>
        <pc:spChg chg="mod">
          <ac:chgData name="BATHALA PRAVEEN" userId="08dab2daa9b21901" providerId="LiveId" clId="{572AB416-0034-4FFA-8111-9669571504B1}" dt="2024-03-15T09:28:07.697" v="50" actId="207"/>
          <ac:spMkLst>
            <pc:docMk/>
            <pc:sldMk cId="3909545220" sldId="294"/>
            <ac:spMk id="2" creationId="{E9A14686-1D63-5879-3487-5AC2B396C3C0}"/>
          </ac:spMkLst>
        </pc:spChg>
      </pc:sldChg>
      <pc:sldChg chg="addSp delSp modSp new del mod">
        <pc:chgData name="BATHALA PRAVEEN" userId="08dab2daa9b21901" providerId="LiveId" clId="{572AB416-0034-4FFA-8111-9669571504B1}" dt="2024-03-13T13:41:25.883" v="12" actId="680"/>
        <pc:sldMkLst>
          <pc:docMk/>
          <pc:sldMk cId="3070940280" sldId="295"/>
        </pc:sldMkLst>
        <pc:spChg chg="add del mod">
          <ac:chgData name="BATHALA PRAVEEN" userId="08dab2daa9b21901" providerId="LiveId" clId="{572AB416-0034-4FFA-8111-9669571504B1}" dt="2024-03-13T13:41:22.598" v="11" actId="22"/>
          <ac:spMkLst>
            <pc:docMk/>
            <pc:sldMk cId="3070940280" sldId="295"/>
            <ac:spMk id="4" creationId="{75AA0D6E-2F9B-E488-2CFE-EC84FA899EB5}"/>
          </ac:spMkLst>
        </pc:spChg>
      </pc:sldChg>
      <pc:sldChg chg="addSp delSp modSp new del mod ord">
        <pc:chgData name="BATHALA PRAVEEN" userId="08dab2daa9b21901" providerId="LiveId" clId="{572AB416-0034-4FFA-8111-9669571504B1}" dt="2024-03-13T13:42:37.708" v="29" actId="47"/>
        <pc:sldMkLst>
          <pc:docMk/>
          <pc:sldMk cId="3535786603" sldId="295"/>
        </pc:sldMkLst>
        <pc:spChg chg="del mod">
          <ac:chgData name="BATHALA PRAVEEN" userId="08dab2daa9b21901" providerId="LiveId" clId="{572AB416-0034-4FFA-8111-9669571504B1}" dt="2024-03-13T13:42:11.808" v="20" actId="478"/>
          <ac:spMkLst>
            <pc:docMk/>
            <pc:sldMk cId="3535786603" sldId="295"/>
            <ac:spMk id="2" creationId="{DD074FB0-AE1B-595B-F0FE-6B290BF7F327}"/>
          </ac:spMkLst>
        </pc:spChg>
        <pc:spChg chg="add del mod">
          <ac:chgData name="BATHALA PRAVEEN" userId="08dab2daa9b21901" providerId="LiveId" clId="{572AB416-0034-4FFA-8111-9669571504B1}" dt="2024-03-13T13:42:28.970" v="26" actId="478"/>
          <ac:spMkLst>
            <pc:docMk/>
            <pc:sldMk cId="3535786603" sldId="295"/>
            <ac:spMk id="4" creationId="{8023DD0F-14CD-C672-D1CF-BD0FFE485F4C}"/>
          </ac:spMkLst>
        </pc:spChg>
      </pc:sldChg>
      <pc:sldChg chg="modSp mod">
        <pc:chgData name="BATHALA PRAVEEN" userId="08dab2daa9b21901" providerId="LiveId" clId="{572AB416-0034-4FFA-8111-9669571504B1}" dt="2024-04-11T05:12:25.816" v="405" actId="2711"/>
        <pc:sldMkLst>
          <pc:docMk/>
          <pc:sldMk cId="4210912534" sldId="295"/>
        </pc:sldMkLst>
        <pc:spChg chg="mod">
          <ac:chgData name="BATHALA PRAVEEN" userId="08dab2daa9b21901" providerId="LiveId" clId="{572AB416-0034-4FFA-8111-9669571504B1}" dt="2024-04-11T05:11:23.385" v="403" actId="14100"/>
          <ac:spMkLst>
            <pc:docMk/>
            <pc:sldMk cId="4210912534" sldId="295"/>
            <ac:spMk id="2" creationId="{7EEF092A-34EA-C948-39F5-8C00EFE23E17}"/>
          </ac:spMkLst>
        </pc:spChg>
        <pc:spChg chg="mod">
          <ac:chgData name="BATHALA PRAVEEN" userId="08dab2daa9b21901" providerId="LiveId" clId="{572AB416-0034-4FFA-8111-9669571504B1}" dt="2024-04-11T05:12:25.816" v="405" actId="2711"/>
          <ac:spMkLst>
            <pc:docMk/>
            <pc:sldMk cId="4210912534" sldId="295"/>
            <ac:spMk id="3" creationId="{25D24CF6-2F55-A4EE-2BBD-AEE2774FFF0C}"/>
          </ac:spMkLst>
        </pc:spChg>
      </pc:sldChg>
      <pc:sldChg chg="modSp new mod">
        <pc:chgData name="BATHALA PRAVEEN" userId="08dab2daa9b21901" providerId="LiveId" clId="{572AB416-0034-4FFA-8111-9669571504B1}" dt="2024-04-11T05:16:55.168" v="429" actId="1076"/>
        <pc:sldMkLst>
          <pc:docMk/>
          <pc:sldMk cId="3831009343" sldId="296"/>
        </pc:sldMkLst>
        <pc:spChg chg="mod">
          <ac:chgData name="BATHALA PRAVEEN" userId="08dab2daa9b21901" providerId="LiveId" clId="{572AB416-0034-4FFA-8111-9669571504B1}" dt="2024-04-11T05:16:39.668" v="428" actId="122"/>
          <ac:spMkLst>
            <pc:docMk/>
            <pc:sldMk cId="3831009343" sldId="296"/>
            <ac:spMk id="2" creationId="{7B5E629E-D0EF-2A3A-3EB8-AE5BA8BA744E}"/>
          </ac:spMkLst>
        </pc:spChg>
        <pc:spChg chg="mod">
          <ac:chgData name="BATHALA PRAVEEN" userId="08dab2daa9b21901" providerId="LiveId" clId="{572AB416-0034-4FFA-8111-9669571504B1}" dt="2024-04-11T05:16:55.168" v="429" actId="1076"/>
          <ac:spMkLst>
            <pc:docMk/>
            <pc:sldMk cId="3831009343" sldId="296"/>
            <ac:spMk id="3" creationId="{C9EC728E-5E8C-417F-7B32-1EE6C03FFA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32A4746-2DC7-4A09-A73F-74FEBA23ED25}" type="datetimeFigureOut">
              <a:rPr lang="en-IN" smtClean="0"/>
              <a:t>21-04-2024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630EEF-0FAE-44EB-A5B7-80D1F760A63B}" type="slidenum">
              <a:rPr lang="en-IN" smtClean="0"/>
              <a:t>‹#›</a:t>
            </a:fld>
            <a:endParaRPr lang="en-IN"/>
          </a:p>
        </p:txBody>
      </p:sp>
    </p:spTree>
    <p:extLst>
      <p:ext uri="{BB962C8B-B14F-4D97-AF65-F5344CB8AC3E}">
        <p14:creationId xmlns:p14="http://schemas.microsoft.com/office/powerpoint/2010/main" val="70940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30EEF-0FAE-44EB-A5B7-80D1F760A63B}" type="slidenum">
              <a:rPr lang="en-IN" smtClean="0"/>
              <a:t>35</a:t>
            </a:fld>
            <a:endParaRPr lang="en-IN"/>
          </a:p>
        </p:txBody>
      </p:sp>
    </p:spTree>
    <p:extLst>
      <p:ext uri="{BB962C8B-B14F-4D97-AF65-F5344CB8AC3E}">
        <p14:creationId xmlns:p14="http://schemas.microsoft.com/office/powerpoint/2010/main" val="229154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78230" y="619506"/>
            <a:ext cx="10435539" cy="69659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a:xfrm>
            <a:off x="913765" y="1413763"/>
            <a:ext cx="10364469" cy="451358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7113" y="221360"/>
            <a:ext cx="81140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a:cs typeface="Times New Roman"/>
              </a:rPr>
              <a:t>ARJUN</a:t>
            </a:r>
            <a:r>
              <a:rPr sz="3600" spc="-95" dirty="0">
                <a:latin typeface="Times New Roman"/>
                <a:cs typeface="Times New Roman"/>
              </a:rPr>
              <a:t> </a:t>
            </a:r>
            <a:r>
              <a:rPr sz="3600" dirty="0">
                <a:latin typeface="Times New Roman"/>
                <a:cs typeface="Times New Roman"/>
              </a:rPr>
              <a:t>COLLEGE</a:t>
            </a:r>
            <a:r>
              <a:rPr sz="3600" spc="-45" dirty="0">
                <a:latin typeface="Times New Roman"/>
                <a:cs typeface="Times New Roman"/>
              </a:rPr>
              <a:t> </a:t>
            </a:r>
            <a:r>
              <a:rPr sz="3600" spc="-25" dirty="0">
                <a:latin typeface="Times New Roman"/>
                <a:cs typeface="Times New Roman"/>
              </a:rPr>
              <a:t>OF</a:t>
            </a:r>
            <a:r>
              <a:rPr sz="3600" spc="-204" dirty="0">
                <a:latin typeface="Times New Roman"/>
                <a:cs typeface="Times New Roman"/>
              </a:rPr>
              <a:t> </a:t>
            </a:r>
            <a:r>
              <a:rPr sz="3600" spc="-10" dirty="0">
                <a:latin typeface="Times New Roman"/>
                <a:cs typeface="Times New Roman"/>
              </a:rPr>
              <a:t>TECHNOLOGY</a:t>
            </a:r>
            <a:endParaRPr sz="3600" dirty="0">
              <a:latin typeface="Times New Roman"/>
              <a:cs typeface="Times New Roman"/>
            </a:endParaRPr>
          </a:p>
        </p:txBody>
      </p:sp>
      <p:sp>
        <p:nvSpPr>
          <p:cNvPr id="3" name="object 3"/>
          <p:cNvSpPr txBox="1"/>
          <p:nvPr/>
        </p:nvSpPr>
        <p:spPr>
          <a:xfrm>
            <a:off x="2091308" y="745616"/>
            <a:ext cx="8008620" cy="880110"/>
          </a:xfrm>
          <a:prstGeom prst="rect">
            <a:avLst/>
          </a:prstGeom>
        </p:spPr>
        <p:txBody>
          <a:bodyPr vert="horz" wrap="square" lIns="0" tIns="47625" rIns="0" bIns="0" rtlCol="0">
            <a:spAutoFit/>
          </a:bodyPr>
          <a:lstStyle/>
          <a:p>
            <a:pPr marL="12700" marR="5080" indent="237490">
              <a:lnSpc>
                <a:spcPts val="2160"/>
              </a:lnSpc>
              <a:spcBef>
                <a:spcPts val="375"/>
              </a:spcBef>
            </a:pPr>
            <a:r>
              <a:rPr sz="2000" b="1" dirty="0">
                <a:latin typeface="Times New Roman"/>
                <a:cs typeface="Times New Roman"/>
              </a:rPr>
              <a:t>Thamaraikulam ,</a:t>
            </a:r>
            <a:r>
              <a:rPr sz="2000" b="1" spc="55" dirty="0">
                <a:latin typeface="Times New Roman"/>
                <a:cs typeface="Times New Roman"/>
              </a:rPr>
              <a:t> </a:t>
            </a:r>
            <a:r>
              <a:rPr sz="2000" b="1" spc="-10" dirty="0">
                <a:latin typeface="Times New Roman"/>
                <a:cs typeface="Times New Roman"/>
              </a:rPr>
              <a:t>Coimbatore-</a:t>
            </a:r>
            <a:r>
              <a:rPr sz="2000" b="1" dirty="0">
                <a:latin typeface="Times New Roman"/>
                <a:cs typeface="Times New Roman"/>
              </a:rPr>
              <a:t>Pollachi </a:t>
            </a:r>
            <a:r>
              <a:rPr sz="2000" b="1" spc="-20" dirty="0">
                <a:latin typeface="Times New Roman"/>
                <a:cs typeface="Times New Roman"/>
              </a:rPr>
              <a:t>Highway,Coimbatore-</a:t>
            </a:r>
            <a:r>
              <a:rPr sz="2000" b="1" dirty="0">
                <a:latin typeface="Times New Roman"/>
                <a:cs typeface="Times New Roman"/>
              </a:rPr>
              <a:t>642</a:t>
            </a:r>
            <a:r>
              <a:rPr sz="2000" b="1" spc="10" dirty="0">
                <a:latin typeface="Times New Roman"/>
                <a:cs typeface="Times New Roman"/>
              </a:rPr>
              <a:t> </a:t>
            </a:r>
            <a:r>
              <a:rPr sz="2000" b="1" spc="-25" dirty="0">
                <a:latin typeface="Times New Roman"/>
                <a:cs typeface="Times New Roman"/>
              </a:rPr>
              <a:t>120 </a:t>
            </a:r>
            <a:r>
              <a:rPr sz="2000" b="1" dirty="0">
                <a:latin typeface="Times New Roman"/>
                <a:cs typeface="Times New Roman"/>
              </a:rPr>
              <a:t>Approved</a:t>
            </a:r>
            <a:r>
              <a:rPr sz="2000" b="1" spc="-65" dirty="0">
                <a:latin typeface="Times New Roman"/>
                <a:cs typeface="Times New Roman"/>
              </a:rPr>
              <a:t> </a:t>
            </a:r>
            <a:r>
              <a:rPr sz="2000" b="1" dirty="0">
                <a:latin typeface="Times New Roman"/>
                <a:cs typeface="Times New Roman"/>
              </a:rPr>
              <a:t>by</a:t>
            </a:r>
            <a:r>
              <a:rPr sz="2000" b="1" spc="-125" dirty="0">
                <a:latin typeface="Times New Roman"/>
                <a:cs typeface="Times New Roman"/>
              </a:rPr>
              <a:t> </a:t>
            </a:r>
            <a:r>
              <a:rPr sz="2000" b="1" dirty="0">
                <a:latin typeface="Times New Roman"/>
                <a:cs typeface="Times New Roman"/>
              </a:rPr>
              <a:t>AICTE</a:t>
            </a:r>
            <a:r>
              <a:rPr sz="2000" b="1" spc="-30" dirty="0">
                <a:latin typeface="Times New Roman"/>
                <a:cs typeface="Times New Roman"/>
              </a:rPr>
              <a:t> </a:t>
            </a:r>
            <a:r>
              <a:rPr sz="2000" b="1" dirty="0">
                <a:latin typeface="Times New Roman"/>
                <a:cs typeface="Times New Roman"/>
              </a:rPr>
              <a:t>,</a:t>
            </a:r>
            <a:r>
              <a:rPr sz="2000" b="1" spc="-15" dirty="0">
                <a:latin typeface="Times New Roman"/>
                <a:cs typeface="Times New Roman"/>
              </a:rPr>
              <a:t> </a:t>
            </a:r>
            <a:r>
              <a:rPr sz="2000" b="1" dirty="0">
                <a:latin typeface="Times New Roman"/>
                <a:cs typeface="Times New Roman"/>
              </a:rPr>
              <a:t>New</a:t>
            </a:r>
            <a:r>
              <a:rPr sz="2000" b="1" spc="-25" dirty="0">
                <a:latin typeface="Times New Roman"/>
                <a:cs typeface="Times New Roman"/>
              </a:rPr>
              <a:t> </a:t>
            </a:r>
            <a:r>
              <a:rPr sz="2000" b="1" dirty="0">
                <a:latin typeface="Times New Roman"/>
                <a:cs typeface="Times New Roman"/>
              </a:rPr>
              <a:t>Delhi</a:t>
            </a:r>
            <a:r>
              <a:rPr sz="2000" b="1" spc="-35" dirty="0">
                <a:latin typeface="Times New Roman"/>
                <a:cs typeface="Times New Roman"/>
              </a:rPr>
              <a:t> </a:t>
            </a:r>
            <a:r>
              <a:rPr sz="2000" b="1" dirty="0">
                <a:latin typeface="Times New Roman"/>
                <a:cs typeface="Times New Roman"/>
              </a:rPr>
              <a:t>&amp;Affiliated</a:t>
            </a:r>
            <a:r>
              <a:rPr sz="2000" b="1" spc="-65" dirty="0">
                <a:latin typeface="Times New Roman"/>
                <a:cs typeface="Times New Roman"/>
              </a:rPr>
              <a:t> </a:t>
            </a:r>
            <a:r>
              <a:rPr sz="2000" b="1" dirty="0">
                <a:latin typeface="Times New Roman"/>
                <a:cs typeface="Times New Roman"/>
              </a:rPr>
              <a:t>to</a:t>
            </a:r>
            <a:r>
              <a:rPr sz="2000" b="1" spc="-125" dirty="0">
                <a:latin typeface="Times New Roman"/>
                <a:cs typeface="Times New Roman"/>
              </a:rPr>
              <a:t> </a:t>
            </a:r>
            <a:r>
              <a:rPr sz="2000" b="1" dirty="0">
                <a:latin typeface="Times New Roman"/>
                <a:cs typeface="Times New Roman"/>
              </a:rPr>
              <a:t>Anna</a:t>
            </a:r>
            <a:r>
              <a:rPr sz="2000" b="1" spc="-35" dirty="0">
                <a:latin typeface="Times New Roman"/>
                <a:cs typeface="Times New Roman"/>
              </a:rPr>
              <a:t> </a:t>
            </a:r>
            <a:r>
              <a:rPr sz="2000" b="1" spc="-10" dirty="0">
                <a:latin typeface="Times New Roman"/>
                <a:cs typeface="Times New Roman"/>
              </a:rPr>
              <a:t>university,</a:t>
            </a:r>
            <a:r>
              <a:rPr sz="2000" b="1" spc="-55" dirty="0">
                <a:latin typeface="Times New Roman"/>
                <a:cs typeface="Times New Roman"/>
              </a:rPr>
              <a:t> </a:t>
            </a:r>
            <a:r>
              <a:rPr sz="2000" b="1" spc="-10" dirty="0">
                <a:latin typeface="Times New Roman"/>
                <a:cs typeface="Times New Roman"/>
              </a:rPr>
              <a:t>Chennai</a:t>
            </a:r>
            <a:endParaRPr sz="2000" dirty="0">
              <a:latin typeface="Times New Roman"/>
              <a:cs typeface="Times New Roman"/>
            </a:endParaRPr>
          </a:p>
          <a:p>
            <a:pPr marL="2286635">
              <a:lnSpc>
                <a:spcPts val="2130"/>
              </a:lnSpc>
            </a:pPr>
            <a:r>
              <a:rPr sz="2000" b="1" dirty="0">
                <a:latin typeface="Times New Roman"/>
                <a:cs typeface="Times New Roman"/>
              </a:rPr>
              <a:t>An</a:t>
            </a:r>
            <a:r>
              <a:rPr sz="2000" b="1" spc="-15" dirty="0">
                <a:latin typeface="Times New Roman"/>
                <a:cs typeface="Times New Roman"/>
              </a:rPr>
              <a:t> </a:t>
            </a:r>
            <a:r>
              <a:rPr sz="2000" b="1" dirty="0">
                <a:latin typeface="Times New Roman"/>
                <a:cs typeface="Times New Roman"/>
              </a:rPr>
              <a:t>Iso</a:t>
            </a:r>
            <a:r>
              <a:rPr sz="2000" b="1" spc="-25" dirty="0">
                <a:latin typeface="Times New Roman"/>
                <a:cs typeface="Times New Roman"/>
              </a:rPr>
              <a:t> </a:t>
            </a:r>
            <a:r>
              <a:rPr sz="2000" b="1" dirty="0">
                <a:latin typeface="Times New Roman"/>
                <a:cs typeface="Times New Roman"/>
              </a:rPr>
              <a:t>9001:2015</a:t>
            </a:r>
            <a:r>
              <a:rPr sz="2000" b="1" spc="-45" dirty="0">
                <a:latin typeface="Times New Roman"/>
                <a:cs typeface="Times New Roman"/>
              </a:rPr>
              <a:t> </a:t>
            </a:r>
            <a:r>
              <a:rPr sz="2000" b="1" dirty="0">
                <a:latin typeface="Times New Roman"/>
                <a:cs typeface="Times New Roman"/>
              </a:rPr>
              <a:t>Certified</a:t>
            </a:r>
            <a:r>
              <a:rPr sz="2000" b="1" spc="-35" dirty="0">
                <a:latin typeface="Times New Roman"/>
                <a:cs typeface="Times New Roman"/>
              </a:rPr>
              <a:t> </a:t>
            </a:r>
            <a:r>
              <a:rPr sz="2000" b="1" spc="-10" dirty="0">
                <a:latin typeface="Times New Roman"/>
                <a:cs typeface="Times New Roman"/>
              </a:rPr>
              <a:t>Institution</a:t>
            </a:r>
            <a:endParaRPr sz="2000" dirty="0">
              <a:latin typeface="Times New Roman"/>
              <a:cs typeface="Times New Roman"/>
            </a:endParaRPr>
          </a:p>
        </p:txBody>
      </p:sp>
      <p:sp>
        <p:nvSpPr>
          <p:cNvPr id="4" name="object 4"/>
          <p:cNvSpPr txBox="1"/>
          <p:nvPr/>
        </p:nvSpPr>
        <p:spPr>
          <a:xfrm>
            <a:off x="381000" y="2338578"/>
            <a:ext cx="11506200" cy="1075294"/>
          </a:xfrm>
          <a:prstGeom prst="rect">
            <a:avLst/>
          </a:prstGeom>
        </p:spPr>
        <p:txBody>
          <a:bodyPr vert="horz" wrap="square" lIns="0" tIns="74295" rIns="0" bIns="0" rtlCol="0">
            <a:spAutoFit/>
          </a:bodyPr>
          <a:lstStyle/>
          <a:p>
            <a:pPr marL="12700" marR="5080" indent="158115" algn="ctr">
              <a:lnSpc>
                <a:spcPts val="3890"/>
              </a:lnSpc>
              <a:spcBef>
                <a:spcPts val="585"/>
              </a:spcBef>
            </a:pPr>
            <a:r>
              <a:rPr lang="en-US" sz="3600" b="1" dirty="0">
                <a:solidFill>
                  <a:srgbClr val="7030A0"/>
                </a:solidFill>
                <a:latin typeface="Times New Roman" panose="02020603050405020304" pitchFamily="18" charset="0"/>
                <a:cs typeface="Times New Roman" panose="02020603050405020304" pitchFamily="18" charset="0"/>
              </a:rPr>
              <a:t>Lung Sense Pro: Predictive Modelling for Lung Cancer Analysis using Machine Learning</a:t>
            </a:r>
            <a:endParaRPr sz="3600" b="1" dirty="0">
              <a:solidFill>
                <a:srgbClr val="7030A0"/>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73224" y="350817"/>
            <a:ext cx="922234" cy="949490"/>
          </a:xfrm>
          <a:prstGeom prst="rect">
            <a:avLst/>
          </a:prstGeom>
        </p:spPr>
      </p:pic>
      <p:pic>
        <p:nvPicPr>
          <p:cNvPr id="6" name="object 6"/>
          <p:cNvPicPr/>
          <p:nvPr/>
        </p:nvPicPr>
        <p:blipFill>
          <a:blip r:embed="rId3" cstate="print"/>
          <a:stretch>
            <a:fillRect/>
          </a:stretch>
        </p:blipFill>
        <p:spPr>
          <a:xfrm>
            <a:off x="10393537" y="256031"/>
            <a:ext cx="1229807" cy="1153668"/>
          </a:xfrm>
          <a:prstGeom prst="rect">
            <a:avLst/>
          </a:prstGeom>
        </p:spPr>
      </p:pic>
      <p:graphicFrame>
        <p:nvGraphicFramePr>
          <p:cNvPr id="7" name="object 7"/>
          <p:cNvGraphicFramePr>
            <a:graphicFrameLocks noGrp="1"/>
          </p:cNvGraphicFramePr>
          <p:nvPr>
            <p:extLst>
              <p:ext uri="{D42A27DB-BD31-4B8C-83A1-F6EECF244321}">
                <p14:modId xmlns:p14="http://schemas.microsoft.com/office/powerpoint/2010/main" val="1828750116"/>
              </p:ext>
            </p:extLst>
          </p:nvPr>
        </p:nvGraphicFramePr>
        <p:xfrm>
          <a:off x="1066800" y="4918075"/>
          <a:ext cx="4284726" cy="1155065"/>
        </p:xfrm>
        <a:graphic>
          <a:graphicData uri="http://schemas.openxmlformats.org/drawingml/2006/table">
            <a:tbl>
              <a:tblPr firstRow="1" bandRow="1">
                <a:tableStyleId>{2D5ABB26-0587-4C30-8999-92F81FD0307C}</a:tableStyleId>
              </a:tblPr>
              <a:tblGrid>
                <a:gridCol w="2286000">
                  <a:extLst>
                    <a:ext uri="{9D8B030D-6E8A-4147-A177-3AD203B41FA5}">
                      <a16:colId xmlns:a16="http://schemas.microsoft.com/office/drawing/2014/main" val="20000"/>
                    </a:ext>
                  </a:extLst>
                </a:gridCol>
                <a:gridCol w="1998726">
                  <a:extLst>
                    <a:ext uri="{9D8B030D-6E8A-4147-A177-3AD203B41FA5}">
                      <a16:colId xmlns:a16="http://schemas.microsoft.com/office/drawing/2014/main" val="20001"/>
                    </a:ext>
                  </a:extLst>
                </a:gridCol>
              </a:tblGrid>
              <a:tr h="378460">
                <a:tc>
                  <a:txBody>
                    <a:bodyPr/>
                    <a:lstStyle/>
                    <a:p>
                      <a:pPr marL="31750">
                        <a:lnSpc>
                          <a:spcPts val="2655"/>
                        </a:lnSpc>
                      </a:pPr>
                      <a:r>
                        <a:rPr sz="2800" b="1" dirty="0">
                          <a:latin typeface="Calibri"/>
                          <a:cs typeface="Calibri"/>
                        </a:rPr>
                        <a:t>PRESENTED</a:t>
                      </a:r>
                      <a:r>
                        <a:rPr sz="2800" b="1" spc="-135" dirty="0">
                          <a:latin typeface="Calibri"/>
                          <a:cs typeface="Calibri"/>
                        </a:rPr>
                        <a:t> </a:t>
                      </a:r>
                      <a:r>
                        <a:rPr sz="2800" b="1" spc="-25" dirty="0">
                          <a:latin typeface="Calibri"/>
                          <a:cs typeface="Calibri"/>
                        </a:rPr>
                        <a:t>BY</a:t>
                      </a:r>
                      <a:endParaRPr sz="2800" dirty="0">
                        <a:latin typeface="Calibri"/>
                        <a:cs typeface="Calibri"/>
                      </a:endParaRPr>
                    </a:p>
                  </a:txBody>
                  <a:tcPr marL="0" marR="0" marT="0" marB="0"/>
                </a:tc>
                <a:tc>
                  <a:txBody>
                    <a:bodyPr/>
                    <a:lstStyle/>
                    <a:p>
                      <a:pPr>
                        <a:lnSpc>
                          <a:spcPct val="100000"/>
                        </a:lnSpc>
                      </a:pPr>
                      <a:endParaRPr sz="2400" dirty="0">
                        <a:latin typeface="Times New Roman"/>
                        <a:cs typeface="Times New Roman"/>
                      </a:endParaRPr>
                    </a:p>
                  </a:txBody>
                  <a:tcPr marL="0" marR="0" marT="0" marB="0"/>
                </a:tc>
                <a:extLst>
                  <a:ext uri="{0D108BD9-81ED-4DB2-BD59-A6C34878D82A}">
                    <a16:rowId xmlns:a16="http://schemas.microsoft.com/office/drawing/2014/main" val="10000"/>
                  </a:ext>
                </a:extLst>
              </a:tr>
              <a:tr h="274955">
                <a:tc>
                  <a:txBody>
                    <a:bodyPr/>
                    <a:lstStyle/>
                    <a:p>
                      <a:pPr marL="31750">
                        <a:lnSpc>
                          <a:spcPts val="1895"/>
                        </a:lnSpc>
                      </a:pPr>
                      <a:r>
                        <a:rPr sz="1800" spc="-20" dirty="0">
                          <a:latin typeface="Calibri"/>
                          <a:cs typeface="Calibri"/>
                        </a:rPr>
                        <a:t>BATHALA</a:t>
                      </a:r>
                      <a:r>
                        <a:rPr sz="1800" spc="-60" dirty="0">
                          <a:latin typeface="Calibri"/>
                          <a:cs typeface="Calibri"/>
                        </a:rPr>
                        <a:t> </a:t>
                      </a:r>
                      <a:r>
                        <a:rPr sz="1800" spc="-10" dirty="0">
                          <a:latin typeface="Calibri"/>
                          <a:cs typeface="Calibri"/>
                        </a:rPr>
                        <a:t>PRAVEEN</a:t>
                      </a:r>
                      <a:endParaRPr sz="1800" dirty="0">
                        <a:latin typeface="Calibri"/>
                        <a:cs typeface="Calibri"/>
                      </a:endParaRPr>
                    </a:p>
                  </a:txBody>
                  <a:tcPr marL="0" marR="0" marT="0" marB="0"/>
                </a:tc>
                <a:tc>
                  <a:txBody>
                    <a:bodyPr/>
                    <a:lstStyle/>
                    <a:p>
                      <a:pPr marR="27940" algn="r">
                        <a:lnSpc>
                          <a:spcPts val="1895"/>
                        </a:lnSpc>
                      </a:pPr>
                      <a:r>
                        <a:rPr sz="1800" spc="-10" dirty="0">
                          <a:latin typeface="Calibri"/>
                          <a:cs typeface="Calibri"/>
                        </a:rPr>
                        <a:t>(723920104009)</a:t>
                      </a:r>
                      <a:endParaRPr sz="1800" dirty="0">
                        <a:latin typeface="Calibri"/>
                        <a:cs typeface="Calibri"/>
                      </a:endParaRPr>
                    </a:p>
                  </a:txBody>
                  <a:tcPr marL="0" marR="0" marT="0" marB="0"/>
                </a:tc>
                <a:extLst>
                  <a:ext uri="{0D108BD9-81ED-4DB2-BD59-A6C34878D82A}">
                    <a16:rowId xmlns:a16="http://schemas.microsoft.com/office/drawing/2014/main" val="10001"/>
                  </a:ext>
                </a:extLst>
              </a:tr>
              <a:tr h="250825">
                <a:tc>
                  <a:txBody>
                    <a:bodyPr/>
                    <a:lstStyle/>
                    <a:p>
                      <a:pPr marL="31750">
                        <a:lnSpc>
                          <a:spcPts val="1880"/>
                        </a:lnSpc>
                      </a:pPr>
                      <a:r>
                        <a:rPr sz="1800" dirty="0">
                          <a:latin typeface="Calibri"/>
                          <a:cs typeface="Calibri"/>
                        </a:rPr>
                        <a:t>CHUNCHU</a:t>
                      </a:r>
                      <a:r>
                        <a:rPr sz="1800" spc="-75" dirty="0">
                          <a:latin typeface="Calibri"/>
                          <a:cs typeface="Calibri"/>
                        </a:rPr>
                        <a:t> </a:t>
                      </a:r>
                      <a:r>
                        <a:rPr sz="1800" spc="-10" dirty="0">
                          <a:latin typeface="Calibri"/>
                          <a:cs typeface="Calibri"/>
                        </a:rPr>
                        <a:t>MANOJ</a:t>
                      </a:r>
                      <a:endParaRPr lang="en-US" sz="1800" spc="-10" dirty="0">
                        <a:latin typeface="Calibri"/>
                        <a:cs typeface="Calibri"/>
                      </a:endParaRPr>
                    </a:p>
                  </a:txBody>
                  <a:tcPr marL="0" marR="0" marT="0" marB="0"/>
                </a:tc>
                <a:tc>
                  <a:txBody>
                    <a:bodyPr/>
                    <a:lstStyle/>
                    <a:p>
                      <a:pPr marR="24130" algn="r">
                        <a:lnSpc>
                          <a:spcPts val="1880"/>
                        </a:lnSpc>
                      </a:pPr>
                      <a:r>
                        <a:rPr sz="1800" spc="-10" dirty="0">
                          <a:latin typeface="Calibri"/>
                          <a:cs typeface="Calibri"/>
                        </a:rPr>
                        <a:t>(723920104015</a:t>
                      </a:r>
                      <a:r>
                        <a:rPr lang="en-IN" sz="1800" spc="-10" dirty="0">
                          <a:latin typeface="Calibri"/>
                          <a:cs typeface="Calibri"/>
                        </a:rPr>
                        <a:t>)</a:t>
                      </a:r>
                      <a:endParaRPr sz="1800" dirty="0">
                        <a:latin typeface="Calibri"/>
                        <a:cs typeface="Calibri"/>
                      </a:endParaRPr>
                    </a:p>
                  </a:txBody>
                  <a:tcPr marL="0" marR="0" marT="0" marB="0"/>
                </a:tc>
                <a:extLst>
                  <a:ext uri="{0D108BD9-81ED-4DB2-BD59-A6C34878D82A}">
                    <a16:rowId xmlns:a16="http://schemas.microsoft.com/office/drawing/2014/main" val="10002"/>
                  </a:ext>
                </a:extLst>
              </a:tr>
              <a:tr h="250825">
                <a:tc>
                  <a:txBody>
                    <a:bodyPr/>
                    <a:lstStyle/>
                    <a:p>
                      <a:pPr marL="31750">
                        <a:lnSpc>
                          <a:spcPts val="1880"/>
                        </a:lnSpc>
                      </a:pPr>
                      <a:r>
                        <a:rPr lang="en-US" sz="1800" dirty="0">
                          <a:latin typeface="Calibri"/>
                          <a:cs typeface="Calibri"/>
                        </a:rPr>
                        <a:t>SASIDEVAN P</a:t>
                      </a:r>
                      <a:endParaRPr sz="1800" dirty="0">
                        <a:latin typeface="Calibri"/>
                        <a:cs typeface="Calibri"/>
                      </a:endParaRPr>
                    </a:p>
                  </a:txBody>
                  <a:tcPr marL="0" marR="0" marT="0" marB="0"/>
                </a:tc>
                <a:tc>
                  <a:txBody>
                    <a:bodyPr/>
                    <a:lstStyle/>
                    <a:p>
                      <a:pPr marR="24130" algn="r">
                        <a:lnSpc>
                          <a:spcPts val="1880"/>
                        </a:lnSpc>
                      </a:pPr>
                      <a:r>
                        <a:rPr lang="en-US" sz="1800" dirty="0">
                          <a:latin typeface="Calibri"/>
                          <a:cs typeface="Calibri"/>
                        </a:rPr>
                        <a:t>(723920104049)</a:t>
                      </a:r>
                      <a:endParaRPr sz="1800" dirty="0">
                        <a:latin typeface="Calibri"/>
                        <a:cs typeface="Calibri"/>
                      </a:endParaRPr>
                    </a:p>
                  </a:txBody>
                  <a:tcPr marL="0" marR="0" marT="0" marB="0"/>
                </a:tc>
                <a:extLst>
                  <a:ext uri="{0D108BD9-81ED-4DB2-BD59-A6C34878D82A}">
                    <a16:rowId xmlns:a16="http://schemas.microsoft.com/office/drawing/2014/main" val="415285620"/>
                  </a:ext>
                </a:extLst>
              </a:tr>
            </a:tbl>
          </a:graphicData>
        </a:graphic>
      </p:graphicFrame>
      <p:sp>
        <p:nvSpPr>
          <p:cNvPr id="8" name="object 8"/>
          <p:cNvSpPr txBox="1"/>
          <p:nvPr/>
        </p:nvSpPr>
        <p:spPr>
          <a:xfrm>
            <a:off x="7885411" y="4800600"/>
            <a:ext cx="3259454" cy="1009015"/>
          </a:xfrm>
          <a:prstGeom prst="rect">
            <a:avLst/>
          </a:prstGeom>
        </p:spPr>
        <p:txBody>
          <a:bodyPr vert="horz" wrap="square" lIns="0" tIns="12065" rIns="0" bIns="0" rtlCol="0">
            <a:spAutoFit/>
          </a:bodyPr>
          <a:lstStyle/>
          <a:p>
            <a:pPr marL="12700">
              <a:lnSpc>
                <a:spcPct val="100000"/>
              </a:lnSpc>
              <a:spcBef>
                <a:spcPts val="95"/>
              </a:spcBef>
            </a:pPr>
            <a:r>
              <a:rPr sz="2800" b="1" dirty="0">
                <a:latin typeface="Calibri"/>
                <a:cs typeface="Calibri"/>
              </a:rPr>
              <a:t>GUIDED</a:t>
            </a:r>
            <a:r>
              <a:rPr sz="2800" b="1" spc="-50" dirty="0">
                <a:latin typeface="Calibri"/>
                <a:cs typeface="Calibri"/>
              </a:rPr>
              <a:t> </a:t>
            </a:r>
            <a:r>
              <a:rPr sz="2800" b="1" spc="-25" dirty="0">
                <a:latin typeface="Calibri"/>
                <a:cs typeface="Calibri"/>
              </a:rPr>
              <a:t>BY</a:t>
            </a:r>
            <a:endParaRPr sz="2800" dirty="0">
              <a:latin typeface="Calibri"/>
              <a:cs typeface="Calibri"/>
            </a:endParaRPr>
          </a:p>
          <a:p>
            <a:pPr marL="12700">
              <a:lnSpc>
                <a:spcPct val="100000"/>
              </a:lnSpc>
              <a:spcBef>
                <a:spcPts val="65"/>
              </a:spcBef>
            </a:pPr>
            <a:r>
              <a:rPr lang="en-US" spc="-10" dirty="0" err="1">
                <a:latin typeface="Calibri"/>
                <a:cs typeface="Calibri"/>
              </a:rPr>
              <a:t>M</a:t>
            </a:r>
            <a:r>
              <a:rPr lang="en-US" sz="1800" spc="-10" dirty="0" err="1">
                <a:latin typeface="Calibri"/>
                <a:cs typeface="Calibri"/>
              </a:rPr>
              <a:t>s</a:t>
            </a:r>
            <a:r>
              <a:rPr sz="1800" spc="-10" dirty="0" err="1">
                <a:latin typeface="Calibri"/>
                <a:cs typeface="Calibri"/>
              </a:rPr>
              <a:t>.R.LATHA</a:t>
            </a:r>
            <a:r>
              <a:rPr sz="1800" spc="-90" dirty="0">
                <a:latin typeface="Calibri"/>
                <a:cs typeface="Calibri"/>
              </a:rPr>
              <a:t> </a:t>
            </a:r>
            <a:r>
              <a:rPr sz="1800" spc="-10" dirty="0">
                <a:latin typeface="Calibri"/>
                <a:cs typeface="Calibri"/>
              </a:rPr>
              <a:t>PRIYADHARSHINI</a:t>
            </a:r>
            <a:r>
              <a:rPr sz="1800" spc="-85" dirty="0">
                <a:latin typeface="Calibri"/>
                <a:cs typeface="Calibri"/>
              </a:rPr>
              <a:t> </a:t>
            </a:r>
            <a:r>
              <a:rPr sz="1800" spc="-20" dirty="0">
                <a:latin typeface="Calibri"/>
                <a:cs typeface="Calibri"/>
              </a:rPr>
              <a:t>M.E,</a:t>
            </a:r>
            <a:endParaRPr sz="1800" dirty="0">
              <a:latin typeface="Calibri"/>
              <a:cs typeface="Calibri"/>
            </a:endParaRPr>
          </a:p>
          <a:p>
            <a:pPr marL="12700">
              <a:lnSpc>
                <a:spcPct val="100000"/>
              </a:lnSpc>
            </a:pPr>
            <a:r>
              <a:rPr sz="1800" spc="-20" dirty="0">
                <a:latin typeface="Calibri"/>
                <a:cs typeface="Calibri"/>
              </a:rPr>
              <a:t>ASSISTANT</a:t>
            </a:r>
            <a:r>
              <a:rPr sz="1800" spc="-40" dirty="0">
                <a:latin typeface="Calibri"/>
                <a:cs typeface="Calibri"/>
              </a:rPr>
              <a:t> </a:t>
            </a:r>
            <a:r>
              <a:rPr sz="1800" spc="-10" dirty="0">
                <a:latin typeface="Calibri"/>
                <a:cs typeface="Calibri"/>
              </a:rPr>
              <a:t>PROFESSOR/CSE</a:t>
            </a:r>
            <a:endParaRPr sz="1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802081"/>
            <a:ext cx="10439400" cy="689291"/>
          </a:xfrm>
          <a:prstGeom prst="rect">
            <a:avLst/>
          </a:prstGeom>
        </p:spPr>
        <p:txBody>
          <a:bodyPr vert="horz" wrap="square" lIns="0" tIns="12065" rIns="0" bIns="0" rtlCol="0">
            <a:spAutoFit/>
          </a:bodyPr>
          <a:lstStyle/>
          <a:p>
            <a:pPr marL="12700" algn="ctr">
              <a:lnSpc>
                <a:spcPct val="100000"/>
              </a:lnSpc>
              <a:spcBef>
                <a:spcPts val="95"/>
              </a:spcBef>
            </a:pPr>
            <a:r>
              <a:rPr lang="en-IN" dirty="0">
                <a:solidFill>
                  <a:srgbClr val="7030A0"/>
                </a:solidFill>
                <a:latin typeface="Times New Roman" panose="02020603050405020304" pitchFamily="18" charset="0"/>
                <a:cs typeface="Times New Roman" panose="02020603050405020304" pitchFamily="18" charset="0"/>
              </a:rPr>
              <a:t>EXISTING</a:t>
            </a:r>
            <a:r>
              <a:rPr lang="en-IN" spc="-85" dirty="0">
                <a:solidFill>
                  <a:srgbClr val="7030A0"/>
                </a:solidFill>
                <a:latin typeface="Times New Roman" panose="02020603050405020304" pitchFamily="18" charset="0"/>
                <a:cs typeface="Times New Roman" panose="02020603050405020304" pitchFamily="18" charset="0"/>
              </a:rPr>
              <a:t> </a:t>
            </a:r>
            <a:r>
              <a:rPr lang="en-IN" spc="-20" dirty="0">
                <a:solidFill>
                  <a:srgbClr val="7030A0"/>
                </a:solidFill>
                <a:latin typeface="Times New Roman" panose="02020603050405020304" pitchFamily="18" charset="0"/>
                <a:cs typeface="Times New Roman" panose="02020603050405020304" pitchFamily="18" charset="0"/>
              </a:rPr>
              <a:t>SYSTEM</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85800" y="1599082"/>
            <a:ext cx="10668000" cy="4720523"/>
          </a:xfrm>
          <a:prstGeom prst="rect">
            <a:avLst/>
          </a:prstGeom>
        </p:spPr>
        <p:txBody>
          <a:bodyPr vert="horz" wrap="square" lIns="0" tIns="102870" rIns="0" bIns="0" rtlCol="0">
            <a:spAutoFit/>
          </a:bodyPr>
          <a:lstStyle/>
          <a:p>
            <a:pPr marL="812800" indent="-457200" algn="just">
              <a:lnSpc>
                <a:spcPct val="100000"/>
              </a:lnSpc>
              <a:spcBef>
                <a:spcPts val="81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Analyzing lung nodules helps determine if cancer is present, but some nodules can grow unnoticed by naked eye.</a:t>
            </a:r>
          </a:p>
          <a:p>
            <a:pPr marL="812800" indent="-457200" algn="just">
              <a:lnSpc>
                <a:spcPct val="100000"/>
              </a:lnSpc>
              <a:spcBef>
                <a:spcPts val="81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There are many reasons behind cancer, ranging from behavioral traits such as high body mass index, tobacco and alcohol usage to physical carcinogens.</a:t>
            </a:r>
          </a:p>
          <a:p>
            <a:pPr marL="812800" indent="-457200" algn="just">
              <a:lnSpc>
                <a:spcPct val="100000"/>
              </a:lnSpc>
              <a:spcBef>
                <a:spcPts val="81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Such as exposure to ultraviolet rays and radiation, including certain biological and genetic carcinogens. </a:t>
            </a:r>
          </a:p>
          <a:p>
            <a:pPr marL="812800" indent="-457200" algn="just">
              <a:lnSpc>
                <a:spcPct val="100000"/>
              </a:lnSpc>
              <a:spcBef>
                <a:spcPts val="81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Common cancer symptoms include pain, fatigue, nausea, persistent cough, breathing difficulties, weight loss, muscle pain, bleeding, bruising, and various additional indicators.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E8FC-43FF-FDF2-AF76-D2C3C17B895C}"/>
              </a:ext>
            </a:extLst>
          </p:cNvPr>
          <p:cNvSpPr>
            <a:spLocks noGrp="1"/>
          </p:cNvSpPr>
          <p:nvPr>
            <p:ph type="title"/>
          </p:nvPr>
        </p:nvSpPr>
        <p:spPr/>
        <p:txBody>
          <a:bodyPr/>
          <a:lstStyle/>
          <a:p>
            <a:pPr algn="ctr"/>
            <a:r>
              <a:rPr lang="en-IN" dirty="0">
                <a:solidFill>
                  <a:srgbClr val="7030A0"/>
                </a:solidFill>
                <a:latin typeface="Times New Roman" panose="02020603050405020304" pitchFamily="18" charset="0"/>
                <a:cs typeface="Times New Roman" panose="02020603050405020304" pitchFamily="18" charset="0"/>
              </a:rPr>
              <a:t>EXISTING</a:t>
            </a:r>
            <a:r>
              <a:rPr lang="en-IN" spc="-85" dirty="0">
                <a:solidFill>
                  <a:srgbClr val="7030A0"/>
                </a:solidFill>
                <a:latin typeface="Times New Roman" panose="02020603050405020304" pitchFamily="18" charset="0"/>
                <a:cs typeface="Times New Roman" panose="02020603050405020304" pitchFamily="18" charset="0"/>
              </a:rPr>
              <a:t> </a:t>
            </a:r>
            <a:r>
              <a:rPr lang="en-IN" spc="-20" dirty="0">
                <a:solidFill>
                  <a:srgbClr val="7030A0"/>
                </a:solidFill>
                <a:latin typeface="Times New Roman" panose="02020603050405020304" pitchFamily="18" charset="0"/>
                <a:cs typeface="Times New Roman" panose="02020603050405020304" pitchFamily="18" charset="0"/>
              </a:rPr>
              <a:t>SYSTEM                </a:t>
            </a:r>
            <a:r>
              <a:rPr lang="en-US" sz="4400" dirty="0">
                <a:solidFill>
                  <a:srgbClr val="7030A0"/>
                </a:solidFill>
                <a:effectLst/>
                <a:latin typeface="Times New Roman" pitchFamily="18" charset="0"/>
                <a:cs typeface="Times New Roman" pitchFamily="18" charset="0"/>
              </a:rPr>
              <a:t>Contd.,</a:t>
            </a:r>
            <a:endParaRPr lang="en-IN" dirty="0"/>
          </a:p>
        </p:txBody>
      </p:sp>
      <p:sp>
        <p:nvSpPr>
          <p:cNvPr id="3" name="Text Placeholder 2">
            <a:extLst>
              <a:ext uri="{FF2B5EF4-FFF2-40B4-BE49-F238E27FC236}">
                <a16:creationId xmlns:a16="http://schemas.microsoft.com/office/drawing/2014/main" id="{56DFA5C2-92B3-6ECC-52A6-AC11F868C6DB}"/>
              </a:ext>
            </a:extLst>
          </p:cNvPr>
          <p:cNvSpPr>
            <a:spLocks noGrp="1"/>
          </p:cNvSpPr>
          <p:nvPr>
            <p:ph type="body" idx="1"/>
          </p:nvPr>
        </p:nvSpPr>
        <p:spPr>
          <a:xfrm>
            <a:off x="913765" y="1413763"/>
            <a:ext cx="10364469" cy="4739759"/>
          </a:xfrm>
        </p:spPr>
        <p:txBody>
          <a:bodyPr/>
          <a:lstStyle/>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Symptoms aren't exclusive to cancer and may vary between patients.</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Diagnosis requires thorough procedures such as CT scans, MRI, PET scans, ultrasound, or biopsy.</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Early stages may show minimal symptoms, with late-stage symptoms often indicating advanced cancer.</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Lung cancer comprises small cell lung cancer (SCLC) and non-small cell lung cancer (NSCLC).</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detection of lung cancer relies on analyzing previous patient records and utilizing CT scans for prediction and identification of lung nodules.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15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63-F4FD-7788-69F5-C1A902B8E399}"/>
              </a:ext>
            </a:extLst>
          </p:cNvPr>
          <p:cNvSpPr>
            <a:spLocks noGrp="1"/>
          </p:cNvSpPr>
          <p:nvPr>
            <p:ph type="title"/>
          </p:nvPr>
        </p:nvSpPr>
        <p:spPr/>
        <p:txBody>
          <a:bodyPr/>
          <a:lstStyle/>
          <a:p>
            <a:pPr algn="ctr"/>
            <a:r>
              <a:rPr lang="en-IN" dirty="0">
                <a:solidFill>
                  <a:srgbClr val="7030A0"/>
                </a:solidFill>
                <a:latin typeface="Times New Roman" panose="02020603050405020304" pitchFamily="18" charset="0"/>
                <a:cs typeface="Times New Roman" panose="02020603050405020304" pitchFamily="18" charset="0"/>
              </a:rPr>
              <a:t>EXISTING</a:t>
            </a:r>
            <a:r>
              <a:rPr lang="en-IN" spc="-85" dirty="0">
                <a:solidFill>
                  <a:srgbClr val="7030A0"/>
                </a:solidFill>
                <a:latin typeface="Times New Roman" panose="02020603050405020304" pitchFamily="18" charset="0"/>
                <a:cs typeface="Times New Roman" panose="02020603050405020304" pitchFamily="18" charset="0"/>
              </a:rPr>
              <a:t> </a:t>
            </a:r>
            <a:r>
              <a:rPr lang="en-IN" spc="-20" dirty="0">
                <a:solidFill>
                  <a:srgbClr val="7030A0"/>
                </a:solidFill>
                <a:latin typeface="Times New Roman" panose="02020603050405020304" pitchFamily="18" charset="0"/>
                <a:cs typeface="Times New Roman" panose="02020603050405020304" pitchFamily="18" charset="0"/>
              </a:rPr>
              <a:t>SYSTEM                </a:t>
            </a:r>
            <a:r>
              <a:rPr lang="en-US" sz="4400" dirty="0">
                <a:solidFill>
                  <a:srgbClr val="7030A0"/>
                </a:solidFill>
                <a:effectLst/>
                <a:latin typeface="Times New Roman" pitchFamily="18" charset="0"/>
                <a:cs typeface="Times New Roman" pitchFamily="18" charset="0"/>
              </a:rPr>
              <a:t>Contd.,</a:t>
            </a:r>
            <a:endParaRPr lang="en-IN" dirty="0"/>
          </a:p>
        </p:txBody>
      </p:sp>
      <p:sp>
        <p:nvSpPr>
          <p:cNvPr id="3" name="Text Placeholder 2">
            <a:extLst>
              <a:ext uri="{FF2B5EF4-FFF2-40B4-BE49-F238E27FC236}">
                <a16:creationId xmlns:a16="http://schemas.microsoft.com/office/drawing/2014/main" id="{B4638DDD-A6E2-3F47-9D4B-6121E09F1AEA}"/>
              </a:ext>
            </a:extLst>
          </p:cNvPr>
          <p:cNvSpPr>
            <a:spLocks noGrp="1"/>
          </p:cNvSpPr>
          <p:nvPr>
            <p:ph type="body" idx="1"/>
          </p:nvPr>
        </p:nvSpPr>
        <p:spPr>
          <a:xfrm>
            <a:off x="878230" y="1600200"/>
            <a:ext cx="10551770" cy="3016210"/>
          </a:xfrm>
        </p:spPr>
        <p:txBody>
          <a:bodyPr/>
          <a:lstStyle/>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Early detection is crucial for effective treatment and improving patient outcomes.</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Various risk factors such as smoking, environmental exposures, and genetic predispositions contribute to the development of lung cancer.</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Multidisciplinary approaches involving oncologists, radiologists, pathologists, and other specialists are essential for accurate diagnosis and treatment planning.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9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E5F98-B595-3BE3-AF32-6026E8758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90F033-979B-E708-5140-6C0FADFB0E6E}"/>
              </a:ext>
            </a:extLst>
          </p:cNvPr>
          <p:cNvSpPr>
            <a:spLocks noGrp="1"/>
          </p:cNvSpPr>
          <p:nvPr>
            <p:ph type="title"/>
          </p:nvPr>
        </p:nvSpPr>
        <p:spPr/>
        <p:txBody>
          <a:bodyPr/>
          <a:lstStyle/>
          <a:p>
            <a:pPr algn="ctr"/>
            <a:r>
              <a:rPr lang="en-US" sz="4400" dirty="0">
                <a:solidFill>
                  <a:srgbClr val="7030A0"/>
                </a:solidFill>
                <a:latin typeface="Times New Roman" pitchFamily="18" charset="0"/>
                <a:cs typeface="Times New Roman" pitchFamily="18" charset="0"/>
              </a:rPr>
              <a:t>B</a:t>
            </a:r>
            <a:r>
              <a:rPr lang="en-US" dirty="0">
                <a:solidFill>
                  <a:srgbClr val="7030A0"/>
                </a:solidFill>
                <a:latin typeface="Times New Roman" pitchFamily="18" charset="0"/>
                <a:cs typeface="Times New Roman" pitchFamily="18" charset="0"/>
              </a:rPr>
              <a:t>LOCK DIAGRAM</a:t>
            </a:r>
            <a:endParaRPr lang="en-IN" dirty="0"/>
          </a:p>
        </p:txBody>
      </p:sp>
      <p:sp>
        <p:nvSpPr>
          <p:cNvPr id="5" name="Rectangle 4">
            <a:extLst>
              <a:ext uri="{FF2B5EF4-FFF2-40B4-BE49-F238E27FC236}">
                <a16:creationId xmlns:a16="http://schemas.microsoft.com/office/drawing/2014/main" id="{5980AB74-3202-05A1-D75C-8835160DBEED}"/>
              </a:ext>
            </a:extLst>
          </p:cNvPr>
          <p:cNvSpPr/>
          <p:nvPr/>
        </p:nvSpPr>
        <p:spPr>
          <a:xfrm>
            <a:off x="1800214" y="2155990"/>
            <a:ext cx="1527731" cy="77191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Data Collection</a:t>
            </a:r>
            <a:endParaRPr lang="en-IN" dirty="0"/>
          </a:p>
        </p:txBody>
      </p:sp>
      <p:sp>
        <p:nvSpPr>
          <p:cNvPr id="9" name="Rectangle 8">
            <a:extLst>
              <a:ext uri="{FF2B5EF4-FFF2-40B4-BE49-F238E27FC236}">
                <a16:creationId xmlns:a16="http://schemas.microsoft.com/office/drawing/2014/main" id="{664338E7-66CA-3F40-3845-C8496555B858}"/>
              </a:ext>
            </a:extLst>
          </p:cNvPr>
          <p:cNvSpPr/>
          <p:nvPr/>
        </p:nvSpPr>
        <p:spPr>
          <a:xfrm>
            <a:off x="3901138" y="2114818"/>
            <a:ext cx="1527731" cy="79430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Preprocessing</a:t>
            </a:r>
            <a:endParaRPr lang="en-IN" dirty="0"/>
          </a:p>
        </p:txBody>
      </p:sp>
      <p:sp>
        <p:nvSpPr>
          <p:cNvPr id="10" name="Rectangle 9">
            <a:extLst>
              <a:ext uri="{FF2B5EF4-FFF2-40B4-BE49-F238E27FC236}">
                <a16:creationId xmlns:a16="http://schemas.microsoft.com/office/drawing/2014/main" id="{C21324BA-A7E6-27F9-9AC3-4051C78B9AEC}"/>
              </a:ext>
            </a:extLst>
          </p:cNvPr>
          <p:cNvSpPr/>
          <p:nvPr/>
        </p:nvSpPr>
        <p:spPr>
          <a:xfrm>
            <a:off x="6027269" y="2100529"/>
            <a:ext cx="1527731" cy="79430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Feature Extraction</a:t>
            </a:r>
            <a:endParaRPr lang="en-IN" dirty="0"/>
          </a:p>
        </p:txBody>
      </p:sp>
      <p:sp>
        <p:nvSpPr>
          <p:cNvPr id="11" name="Rectangle 10">
            <a:extLst>
              <a:ext uri="{FF2B5EF4-FFF2-40B4-BE49-F238E27FC236}">
                <a16:creationId xmlns:a16="http://schemas.microsoft.com/office/drawing/2014/main" id="{6C1645D7-3903-21CE-FD58-8EC413EA6ADE}"/>
              </a:ext>
            </a:extLst>
          </p:cNvPr>
          <p:cNvSpPr/>
          <p:nvPr/>
        </p:nvSpPr>
        <p:spPr>
          <a:xfrm>
            <a:off x="8305800" y="2107673"/>
            <a:ext cx="1527731" cy="79430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Machine Learning Model</a:t>
            </a:r>
            <a:endParaRPr lang="en-IN" dirty="0"/>
          </a:p>
        </p:txBody>
      </p:sp>
      <p:sp>
        <p:nvSpPr>
          <p:cNvPr id="12" name="Rectangle 11">
            <a:extLst>
              <a:ext uri="{FF2B5EF4-FFF2-40B4-BE49-F238E27FC236}">
                <a16:creationId xmlns:a16="http://schemas.microsoft.com/office/drawing/2014/main" id="{F83FDD27-8960-BB63-E03B-A6166D65E01D}"/>
              </a:ext>
            </a:extLst>
          </p:cNvPr>
          <p:cNvSpPr/>
          <p:nvPr/>
        </p:nvSpPr>
        <p:spPr>
          <a:xfrm>
            <a:off x="8300679" y="4345605"/>
            <a:ext cx="1681521" cy="82908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 Model Training &amp; Evaluation </a:t>
            </a:r>
            <a:endParaRPr lang="en-IN" dirty="0"/>
          </a:p>
        </p:txBody>
      </p:sp>
      <p:sp>
        <p:nvSpPr>
          <p:cNvPr id="13" name="Rectangle 12">
            <a:extLst>
              <a:ext uri="{FF2B5EF4-FFF2-40B4-BE49-F238E27FC236}">
                <a16:creationId xmlns:a16="http://schemas.microsoft.com/office/drawing/2014/main" id="{8EE3119B-2C25-2A4D-8A40-C64B84485A2A}"/>
              </a:ext>
            </a:extLst>
          </p:cNvPr>
          <p:cNvSpPr/>
          <p:nvPr/>
        </p:nvSpPr>
        <p:spPr>
          <a:xfrm>
            <a:off x="6082239" y="4357992"/>
            <a:ext cx="1600199" cy="81669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Deployment &amp; Integration</a:t>
            </a:r>
            <a:endParaRPr lang="en-IN" dirty="0"/>
          </a:p>
        </p:txBody>
      </p:sp>
      <p:sp>
        <p:nvSpPr>
          <p:cNvPr id="14" name="Rectangle 13">
            <a:extLst>
              <a:ext uri="{FF2B5EF4-FFF2-40B4-BE49-F238E27FC236}">
                <a16:creationId xmlns:a16="http://schemas.microsoft.com/office/drawing/2014/main" id="{905F3C83-9A34-EE4F-662D-7C56E5140941}"/>
              </a:ext>
            </a:extLst>
          </p:cNvPr>
          <p:cNvSpPr/>
          <p:nvPr/>
        </p:nvSpPr>
        <p:spPr>
          <a:xfrm>
            <a:off x="3897915" y="4350616"/>
            <a:ext cx="1678233" cy="81669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1"/>
                </a:solidFill>
                <a:effectLst/>
                <a:latin typeface="Söhne Mono"/>
              </a:rPr>
              <a:t>Real-time Inference</a:t>
            </a:r>
            <a:endParaRPr lang="en-IN" dirty="0">
              <a:solidFill>
                <a:schemeClr val="bg1"/>
              </a:solidFill>
            </a:endParaRPr>
          </a:p>
        </p:txBody>
      </p:sp>
      <p:sp>
        <p:nvSpPr>
          <p:cNvPr id="15" name="Rectangle 14">
            <a:extLst>
              <a:ext uri="{FF2B5EF4-FFF2-40B4-BE49-F238E27FC236}">
                <a16:creationId xmlns:a16="http://schemas.microsoft.com/office/drawing/2014/main" id="{B41003A0-7677-4FAC-D28D-64BDF2A3B6E6}"/>
              </a:ext>
            </a:extLst>
          </p:cNvPr>
          <p:cNvSpPr/>
          <p:nvPr/>
        </p:nvSpPr>
        <p:spPr>
          <a:xfrm>
            <a:off x="1800214" y="4350618"/>
            <a:ext cx="1678233" cy="82406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1"/>
                </a:solidFill>
                <a:effectLst/>
                <a:latin typeface="Söhne Mono"/>
              </a:rPr>
              <a:t>Result Interpretation</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0B81CE75-914A-3D01-0D5F-CDD8F98B1BBD}"/>
              </a:ext>
            </a:extLst>
          </p:cNvPr>
          <p:cNvCxnSpPr>
            <a:endCxn id="9" idx="1"/>
          </p:cNvCxnSpPr>
          <p:nvPr/>
        </p:nvCxnSpPr>
        <p:spPr>
          <a:xfrm>
            <a:off x="3327945" y="2511969"/>
            <a:ext cx="573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B6B95-7355-097C-12BA-BDD3A5A85FFB}"/>
              </a:ext>
            </a:extLst>
          </p:cNvPr>
          <p:cNvCxnSpPr>
            <a:endCxn id="10" idx="1"/>
          </p:cNvCxnSpPr>
          <p:nvPr/>
        </p:nvCxnSpPr>
        <p:spPr>
          <a:xfrm flipV="1">
            <a:off x="5428869" y="2497680"/>
            <a:ext cx="598400"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E1D65A-CA47-9F8B-BCE4-2EB57D3E4927}"/>
              </a:ext>
            </a:extLst>
          </p:cNvPr>
          <p:cNvCxnSpPr>
            <a:endCxn id="11" idx="1"/>
          </p:cNvCxnSpPr>
          <p:nvPr/>
        </p:nvCxnSpPr>
        <p:spPr>
          <a:xfrm flipV="1">
            <a:off x="7555000" y="2504824"/>
            <a:ext cx="750800" cy="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C3793D-3285-6289-68C6-209672ADC756}"/>
              </a:ext>
            </a:extLst>
          </p:cNvPr>
          <p:cNvCxnSpPr>
            <a:cxnSpLocks/>
          </p:cNvCxnSpPr>
          <p:nvPr/>
        </p:nvCxnSpPr>
        <p:spPr>
          <a:xfrm>
            <a:off x="9833531" y="2541946"/>
            <a:ext cx="417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12521D5C-E014-660A-E1F7-16AD065CFE99}"/>
              </a:ext>
            </a:extLst>
          </p:cNvPr>
          <p:cNvCxnSpPr>
            <a:cxnSpLocks/>
          </p:cNvCxnSpPr>
          <p:nvPr/>
        </p:nvCxnSpPr>
        <p:spPr>
          <a:xfrm rot="5400000">
            <a:off x="8820803" y="2875392"/>
            <a:ext cx="1741014" cy="1074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C96E54-01E4-8DA0-83E4-18D4C6B2C3EF}"/>
              </a:ext>
            </a:extLst>
          </p:cNvPr>
          <p:cNvCxnSpPr>
            <a:cxnSpLocks/>
            <a:stCxn id="12" idx="1"/>
            <a:endCxn id="13" idx="3"/>
          </p:cNvCxnSpPr>
          <p:nvPr/>
        </p:nvCxnSpPr>
        <p:spPr>
          <a:xfrm flipH="1">
            <a:off x="7682438" y="4760145"/>
            <a:ext cx="618241" cy="6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674963-1027-29AA-4A50-D5432D778EED}"/>
              </a:ext>
            </a:extLst>
          </p:cNvPr>
          <p:cNvCxnSpPr>
            <a:stCxn id="13" idx="1"/>
            <a:endCxn id="14" idx="3"/>
          </p:cNvCxnSpPr>
          <p:nvPr/>
        </p:nvCxnSpPr>
        <p:spPr>
          <a:xfrm flipH="1" flipV="1">
            <a:off x="5576148" y="4758963"/>
            <a:ext cx="506091" cy="7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4405EA1-36C9-3B75-B8B9-76331D04DBDE}"/>
              </a:ext>
            </a:extLst>
          </p:cNvPr>
          <p:cNvCxnSpPr>
            <a:cxnSpLocks/>
            <a:stCxn id="14" idx="1"/>
            <a:endCxn id="15" idx="3"/>
          </p:cNvCxnSpPr>
          <p:nvPr/>
        </p:nvCxnSpPr>
        <p:spPr>
          <a:xfrm flipH="1">
            <a:off x="3478447" y="4758963"/>
            <a:ext cx="419468" cy="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32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B305-F671-2FFA-2CAA-851402066958}"/>
              </a:ext>
            </a:extLst>
          </p:cNvPr>
          <p:cNvSpPr>
            <a:spLocks noGrp="1"/>
          </p:cNvSpPr>
          <p:nvPr>
            <p:ph type="title"/>
          </p:nvPr>
        </p:nvSpPr>
        <p:spPr>
          <a:xfrm>
            <a:off x="878230" y="609600"/>
            <a:ext cx="10435539" cy="696594"/>
          </a:xfrm>
        </p:spPr>
        <p:txBody>
          <a:bodyPr/>
          <a:lstStyle/>
          <a:p>
            <a:pPr algn="ctr"/>
            <a:r>
              <a:rPr lang="en-US" sz="4400" dirty="0">
                <a:solidFill>
                  <a:srgbClr val="7030A0"/>
                </a:solidFill>
                <a:effectLst/>
                <a:latin typeface="Times New Roman" pitchFamily="18" charset="0"/>
                <a:cs typeface="Times New Roman" pitchFamily="18" charset="0"/>
              </a:rPr>
              <a:t>LIMITATIONS</a:t>
            </a:r>
            <a:endParaRPr lang="en-IN" dirty="0"/>
          </a:p>
        </p:txBody>
      </p:sp>
      <p:sp>
        <p:nvSpPr>
          <p:cNvPr id="3" name="Text Placeholder 2">
            <a:extLst>
              <a:ext uri="{FF2B5EF4-FFF2-40B4-BE49-F238E27FC236}">
                <a16:creationId xmlns:a16="http://schemas.microsoft.com/office/drawing/2014/main" id="{F4485C21-5784-1C3F-084F-E966CC7ADC8F}"/>
              </a:ext>
            </a:extLst>
          </p:cNvPr>
          <p:cNvSpPr>
            <a:spLocks noGrp="1"/>
          </p:cNvSpPr>
          <p:nvPr>
            <p:ph type="body" idx="1"/>
          </p:nvPr>
        </p:nvSpPr>
        <p:spPr>
          <a:xfrm>
            <a:off x="878230" y="1905000"/>
            <a:ext cx="10400005" cy="4308872"/>
          </a:xfrm>
        </p:spPr>
        <p:txBody>
          <a:bodyPr/>
          <a:lstStyle/>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Some nodules can grow unnoticed by the naked eye, so detecting lung cancer in the early stage is difficult.</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system lacks diverse detection methods, relying only on past medical data for lung cancer identification.</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Prediction accuracy is compromised due to reliance solely on symptoms for diagnosis.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There's no provision for estimating medical insurance costs, limiting comprehensive support.</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User interaction is limited, hindering effective data analysis and interpretation.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90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5875-A621-6B06-82D0-142DB02401C8}"/>
              </a:ext>
            </a:extLst>
          </p:cNvPr>
          <p:cNvSpPr>
            <a:spLocks noGrp="1"/>
          </p:cNvSpPr>
          <p:nvPr>
            <p:ph type="title"/>
          </p:nvPr>
        </p:nvSpPr>
        <p:spPr/>
        <p:txBody>
          <a:bodyPr/>
          <a:lstStyle/>
          <a:p>
            <a:pPr algn="ctr"/>
            <a:r>
              <a:rPr lang="en-US"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MODULES</a:t>
            </a:r>
            <a:endParaRPr lang="en-IN"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F78CF4E-2FDC-8BF7-33E4-9E86DE9610CE}"/>
              </a:ext>
            </a:extLst>
          </p:cNvPr>
          <p:cNvSpPr>
            <a:spLocks noGrp="1"/>
          </p:cNvSpPr>
          <p:nvPr>
            <p:ph type="body" idx="1"/>
          </p:nvPr>
        </p:nvSpPr>
        <p:spPr>
          <a:xfrm>
            <a:off x="1295400" y="1600200"/>
            <a:ext cx="10364469" cy="2954655"/>
          </a:xfrm>
        </p:spPr>
        <p:txBody>
          <a:bodyPr/>
          <a:lstStyle/>
          <a:p>
            <a:endParaRPr lang="en-US" dirty="0"/>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Lung Cancer Detection based on Symptoms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Lung Cancer Classification using CT Scans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Medical Insurance Cost Prediction</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Data Analysis using </a:t>
            </a:r>
            <a:r>
              <a:rPr lang="en-US" sz="2800" dirty="0" err="1">
                <a:latin typeface="Times New Roman" panose="02020603050405020304" pitchFamily="18" charset="0"/>
                <a:cs typeface="Times New Roman" panose="02020603050405020304" pitchFamily="18" charset="0"/>
              </a:rPr>
              <a:t>Plotly</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Web Application Development</a:t>
            </a:r>
          </a:p>
          <a:p>
            <a:endParaRPr lang="en-US" dirty="0"/>
          </a:p>
        </p:txBody>
      </p:sp>
    </p:spTree>
    <p:extLst>
      <p:ext uri="{BB962C8B-B14F-4D97-AF65-F5344CB8AC3E}">
        <p14:creationId xmlns:p14="http://schemas.microsoft.com/office/powerpoint/2010/main" val="394266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19506"/>
            <a:ext cx="10246969" cy="696594"/>
          </a:xfrm>
          <a:prstGeom prst="rect">
            <a:avLst/>
          </a:prstGeom>
        </p:spPr>
        <p:txBody>
          <a:bodyPr vert="horz" wrap="square" lIns="0" tIns="13335" rIns="0" bIns="0" rtlCol="0">
            <a:spAutoFit/>
          </a:bodyPr>
          <a:lstStyle/>
          <a:p>
            <a:pPr marL="50800" algn="ctr">
              <a:lnSpc>
                <a:spcPct val="100000"/>
              </a:lnSpc>
              <a:spcBef>
                <a:spcPts val="105"/>
              </a:spcBef>
            </a:pPr>
            <a:r>
              <a:rPr dirty="0">
                <a:solidFill>
                  <a:srgbClr val="7030A0"/>
                </a:solidFill>
                <a:latin typeface="Times New Roman" panose="02020603050405020304" pitchFamily="18" charset="0"/>
                <a:cs typeface="Times New Roman" panose="02020603050405020304" pitchFamily="18" charset="0"/>
              </a:rPr>
              <a:t>P</a:t>
            </a:r>
            <a:r>
              <a:rPr lang="en-US" dirty="0">
                <a:solidFill>
                  <a:srgbClr val="7030A0"/>
                </a:solidFill>
                <a:latin typeface="Times New Roman" panose="02020603050405020304" pitchFamily="18" charset="0"/>
                <a:cs typeface="Times New Roman" panose="02020603050405020304" pitchFamily="18" charset="0"/>
              </a:rPr>
              <a:t>ROPOSED SYSTEM</a:t>
            </a:r>
            <a:endParaRPr spc="-10" dirty="0">
              <a:solidFill>
                <a:srgbClr val="7030A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143000" y="1524000"/>
            <a:ext cx="10363200" cy="4612801"/>
          </a:xfrm>
          <a:prstGeom prst="rect">
            <a:avLst/>
          </a:prstGeom>
        </p:spPr>
        <p:txBody>
          <a:bodyPr vert="horz" wrap="square" lIns="0" tIns="97790" rIns="0" bIns="0" rtlCol="0">
            <a:spAutoFit/>
          </a:bodyPr>
          <a:lstStyle/>
          <a:p>
            <a:pPr marL="469900" indent="-457200" algn="just">
              <a:lnSpc>
                <a:spcPct val="100000"/>
              </a:lnSpc>
              <a:spcBef>
                <a:spcPts val="770"/>
              </a:spcBef>
              <a:buFont typeface="Wingdings" panose="05000000000000000000" pitchFamily="2" charset="2"/>
              <a:buChar char="ü"/>
              <a:tabLst>
                <a:tab pos="584200" algn="l"/>
              </a:tabLst>
            </a:pPr>
            <a:r>
              <a:rPr lang="en-US" sz="2800" dirty="0">
                <a:latin typeface="Times New Roman" panose="02020603050405020304" pitchFamily="18" charset="0"/>
                <a:cs typeface="Times New Roman" panose="02020603050405020304" pitchFamily="18" charset="0"/>
              </a:rPr>
              <a:t>The primary goal of this project is to examine prior medical information in order to detect lung cancer, predict if the patient has lung cancer using the CT scans and then predict the stage of lung cancer by nodule detection. </a:t>
            </a:r>
          </a:p>
          <a:p>
            <a:pPr marL="469900" indent="-457200" algn="just">
              <a:lnSpc>
                <a:spcPct val="100000"/>
              </a:lnSpc>
              <a:spcBef>
                <a:spcPts val="770"/>
              </a:spcBef>
              <a:buFont typeface="Wingdings" panose="05000000000000000000" pitchFamily="2" charset="2"/>
              <a:buChar char="ü"/>
              <a:tabLst>
                <a:tab pos="584200" algn="l"/>
              </a:tabLst>
            </a:pPr>
            <a:r>
              <a:rPr lang="en-US" sz="2800" dirty="0">
                <a:latin typeface="Times New Roman" panose="02020603050405020304" pitchFamily="18" charset="0"/>
                <a:cs typeface="Times New Roman" panose="02020603050405020304" pitchFamily="18" charset="0"/>
              </a:rPr>
              <a:t>Additional aid is provided by anticipating medical insurance expenditures. </a:t>
            </a:r>
          </a:p>
          <a:p>
            <a:pPr marL="469900" indent="-457200" algn="just">
              <a:lnSpc>
                <a:spcPct val="100000"/>
              </a:lnSpc>
              <a:spcBef>
                <a:spcPts val="770"/>
              </a:spcBef>
              <a:buFont typeface="Wingdings" panose="05000000000000000000" pitchFamily="2" charset="2"/>
              <a:buChar char="ü"/>
              <a:tabLst>
                <a:tab pos="584200" algn="l"/>
              </a:tabLst>
            </a:pPr>
            <a:r>
              <a:rPr lang="en-US" sz="2800" b="1" dirty="0">
                <a:latin typeface="Times New Roman" panose="02020603050405020304" pitchFamily="18" charset="0"/>
                <a:cs typeface="Times New Roman" panose="02020603050405020304" pitchFamily="18" charset="0"/>
              </a:rPr>
              <a:t>Lung Cancer Detection based on symptoms: </a:t>
            </a:r>
            <a:r>
              <a:rPr lang="en-US" sz="2800" dirty="0">
                <a:latin typeface="Times New Roman" panose="02020603050405020304" pitchFamily="18" charset="0"/>
                <a:cs typeface="Times New Roman" panose="02020603050405020304" pitchFamily="18" charset="0"/>
              </a:rPr>
              <a:t>The Random Forest Classifier is trained with a dataset containing previous patients’ symptoms records and is used to classify if the patient has lung cancer or not.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56F1-0615-CF2B-1287-094B71E4D9F4}"/>
              </a:ext>
            </a:extLst>
          </p:cNvPr>
          <p:cNvSpPr>
            <a:spLocks noGrp="1"/>
          </p:cNvSpPr>
          <p:nvPr>
            <p:ph type="title"/>
          </p:nvPr>
        </p:nvSpPr>
        <p:spPr/>
        <p:txBody>
          <a:bodyPr/>
          <a:lstStyle/>
          <a:p>
            <a:pPr algn="ctr"/>
            <a:r>
              <a:rPr lang="en-IN" dirty="0">
                <a:solidFill>
                  <a:srgbClr val="7030A0"/>
                </a:solidFill>
                <a:latin typeface="Times New Roman" panose="02020603050405020304" pitchFamily="18" charset="0"/>
                <a:cs typeface="Times New Roman" panose="02020603050405020304" pitchFamily="18" charset="0"/>
              </a:rPr>
              <a:t>PROPOSED SYSTEM          </a:t>
            </a:r>
            <a:r>
              <a:rPr lang="en-US" sz="4400" dirty="0">
                <a:solidFill>
                  <a:srgbClr val="7030A0"/>
                </a:solidFill>
                <a:effectLst/>
                <a:latin typeface="Times New Roman" pitchFamily="18" charset="0"/>
                <a:cs typeface="Times New Roman" pitchFamily="18" charset="0"/>
              </a:rPr>
              <a:t>Contd.,</a:t>
            </a:r>
            <a:endParaRPr lang="en-IN" dirty="0"/>
          </a:p>
        </p:txBody>
      </p:sp>
      <p:sp>
        <p:nvSpPr>
          <p:cNvPr id="3" name="Text Placeholder 2">
            <a:extLst>
              <a:ext uri="{FF2B5EF4-FFF2-40B4-BE49-F238E27FC236}">
                <a16:creationId xmlns:a16="http://schemas.microsoft.com/office/drawing/2014/main" id="{1C92AA3D-255D-9B04-01D2-E7FAA08AFD6C}"/>
              </a:ext>
            </a:extLst>
          </p:cNvPr>
          <p:cNvSpPr>
            <a:spLocks noGrp="1"/>
          </p:cNvSpPr>
          <p:nvPr>
            <p:ph type="body" idx="1"/>
          </p:nvPr>
        </p:nvSpPr>
        <p:spPr>
          <a:xfrm>
            <a:off x="913765" y="1413762"/>
            <a:ext cx="10592435" cy="4514056"/>
          </a:xfrm>
        </p:spPr>
        <p:txBody>
          <a:bodyPr/>
          <a:lstStyle/>
          <a:p>
            <a:pPr marL="469900" indent="-457200" algn="just">
              <a:lnSpc>
                <a:spcPct val="100000"/>
              </a:lnSpc>
              <a:spcBef>
                <a:spcPts val="770"/>
              </a:spcBef>
              <a:buFont typeface="Wingdings" panose="05000000000000000000" pitchFamily="2" charset="2"/>
              <a:buChar char="ü"/>
              <a:tabLst>
                <a:tab pos="584200" algn="l"/>
              </a:tabLst>
            </a:pPr>
            <a:r>
              <a:rPr lang="en-US" sz="2800" dirty="0">
                <a:latin typeface="Times New Roman" panose="02020603050405020304" pitchFamily="18" charset="0"/>
                <a:cs typeface="Times New Roman" panose="02020603050405020304" pitchFamily="18" charset="0"/>
              </a:rPr>
              <a:t>The primary goal of this project is to examine prior medical information in order to detect lung cancer, predict if the patient has lung cancer using the CT scans and then predict the stage of lung cancer by nodule detection. </a:t>
            </a:r>
          </a:p>
          <a:p>
            <a:pPr marL="469900" indent="-457200" algn="just">
              <a:lnSpc>
                <a:spcPct val="100000"/>
              </a:lnSpc>
              <a:spcBef>
                <a:spcPts val="770"/>
              </a:spcBef>
              <a:buFont typeface="Wingdings" panose="05000000000000000000" pitchFamily="2" charset="2"/>
              <a:buChar char="ü"/>
              <a:tabLst>
                <a:tab pos="584200" algn="l"/>
              </a:tabLst>
            </a:pPr>
            <a:r>
              <a:rPr lang="en-US" sz="2800" dirty="0">
                <a:latin typeface="Times New Roman" panose="02020603050405020304" pitchFamily="18" charset="0"/>
                <a:cs typeface="Times New Roman" panose="02020603050405020304" pitchFamily="18" charset="0"/>
              </a:rPr>
              <a:t>Additional aid is provided by anticipating medical insurance expenditures. </a:t>
            </a:r>
          </a:p>
          <a:p>
            <a:pPr marL="469900" indent="-457200" algn="just">
              <a:lnSpc>
                <a:spcPct val="100000"/>
              </a:lnSpc>
              <a:spcBef>
                <a:spcPts val="770"/>
              </a:spcBef>
              <a:buFont typeface="Wingdings" panose="05000000000000000000" pitchFamily="2" charset="2"/>
              <a:buChar char="ü"/>
              <a:tabLst>
                <a:tab pos="584200" algn="l"/>
              </a:tabLst>
            </a:pPr>
            <a:r>
              <a:rPr lang="en-US" sz="2800" b="1" dirty="0">
                <a:latin typeface="Times New Roman" panose="02020603050405020304" pitchFamily="18" charset="0"/>
                <a:cs typeface="Times New Roman" panose="02020603050405020304" pitchFamily="18" charset="0"/>
              </a:rPr>
              <a:t>Lung Cancer Detection based on symptoms: </a:t>
            </a:r>
            <a:r>
              <a:rPr lang="en-US" sz="2800" dirty="0">
                <a:latin typeface="Times New Roman" panose="02020603050405020304" pitchFamily="18" charset="0"/>
                <a:cs typeface="Times New Roman" panose="02020603050405020304" pitchFamily="18" charset="0"/>
              </a:rPr>
              <a:t>The Random Forest Classifier is trained with a dataset containing previous patients’ symptoms records and is used to classify if the patient has lung cancer or not. </a:t>
            </a:r>
          </a:p>
        </p:txBody>
      </p:sp>
    </p:spTree>
    <p:extLst>
      <p:ext uri="{BB962C8B-B14F-4D97-AF65-F5344CB8AC3E}">
        <p14:creationId xmlns:p14="http://schemas.microsoft.com/office/powerpoint/2010/main" val="267991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4686-1D63-5879-3487-5AC2B396C3C0}"/>
              </a:ext>
            </a:extLst>
          </p:cNvPr>
          <p:cNvSpPr>
            <a:spLocks noGrp="1"/>
          </p:cNvSpPr>
          <p:nvPr>
            <p:ph type="title"/>
          </p:nvPr>
        </p:nvSpPr>
        <p:spPr/>
        <p:txBody>
          <a:bodyPr/>
          <a:lstStyle/>
          <a:p>
            <a:pPr algn="ctr"/>
            <a:r>
              <a:rPr lang="en-IN" dirty="0">
                <a:solidFill>
                  <a:srgbClr val="7030A0"/>
                </a:solidFill>
                <a:latin typeface="Times New Roman" panose="02020603050405020304" pitchFamily="18" charset="0"/>
                <a:cs typeface="Times New Roman" panose="02020603050405020304" pitchFamily="18" charset="0"/>
              </a:rPr>
              <a:t>PROPOSED SYSTEM          </a:t>
            </a:r>
            <a:r>
              <a:rPr lang="en-US" sz="4400" dirty="0">
                <a:solidFill>
                  <a:srgbClr val="7030A0"/>
                </a:solidFill>
                <a:effectLst/>
                <a:latin typeface="Times New Roman" pitchFamily="18" charset="0"/>
                <a:cs typeface="Times New Roman" pitchFamily="18" charset="0"/>
              </a:rPr>
              <a:t>Contd.,</a:t>
            </a:r>
            <a:endParaRPr lang="en-IN" dirty="0"/>
          </a:p>
        </p:txBody>
      </p:sp>
      <p:sp>
        <p:nvSpPr>
          <p:cNvPr id="3" name="Text Placeholder 2">
            <a:extLst>
              <a:ext uri="{FF2B5EF4-FFF2-40B4-BE49-F238E27FC236}">
                <a16:creationId xmlns:a16="http://schemas.microsoft.com/office/drawing/2014/main" id="{354A034A-1AF9-DF7B-2B69-E82860B1E81E}"/>
              </a:ext>
            </a:extLst>
          </p:cNvPr>
          <p:cNvSpPr>
            <a:spLocks noGrp="1"/>
          </p:cNvSpPr>
          <p:nvPr>
            <p:ph type="body" idx="1"/>
          </p:nvPr>
        </p:nvSpPr>
        <p:spPr>
          <a:xfrm>
            <a:off x="913765" y="1413763"/>
            <a:ext cx="10435539" cy="5139869"/>
          </a:xfrm>
        </p:spPr>
        <p:txBody>
          <a:bodyPr/>
          <a:lstStyle/>
          <a:p>
            <a:pPr marL="457200" indent="-457200" algn="just">
              <a:buFont typeface="Wingdings" panose="05000000000000000000" pitchFamily="2" charset="2"/>
              <a:buChar char="ü"/>
            </a:pPr>
            <a:r>
              <a:rPr lang="en-US" sz="2800" b="1" dirty="0">
                <a:latin typeface="Times New Roman" panose="02020603050405020304" pitchFamily="18" charset="0"/>
                <a:cs typeface="Times New Roman" panose="02020603050405020304" pitchFamily="18" charset="0"/>
              </a:rPr>
              <a:t>Develop a Web Application: </a:t>
            </a:r>
            <a:r>
              <a:rPr lang="en-US" sz="2800" dirty="0">
                <a:latin typeface="Times New Roman" panose="02020603050405020304" pitchFamily="18" charset="0"/>
                <a:cs typeface="Times New Roman" panose="02020603050405020304" pitchFamily="18" charset="0"/>
              </a:rPr>
              <a:t>A web application is created for better user interaction, which includes all the above stages. The application helps in real-time lung cancer diagnosis and medical insurance cost estimation.</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proposed project is a web application with the main web page comprising three buttons. </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first button directs the user to the lung cancer detection based on symptoms, the second button to the lung cancer classification based on CT scans page</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Finally, the third  button directs the user to the medical insurance cost prediction.</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954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6662-FEFA-2ABE-FE09-84402154384A}"/>
              </a:ext>
            </a:extLst>
          </p:cNvPr>
          <p:cNvSpPr>
            <a:spLocks noGrp="1"/>
          </p:cNvSpPr>
          <p:nvPr>
            <p:ph type="title"/>
          </p:nvPr>
        </p:nvSpPr>
        <p:spPr>
          <a:xfrm>
            <a:off x="878230" y="619506"/>
            <a:ext cx="10364469" cy="1354217"/>
          </a:xfrm>
        </p:spPr>
        <p:txBody>
          <a:bodyPr/>
          <a:lstStyle/>
          <a:p>
            <a:r>
              <a:rPr lang="en-US" dirty="0">
                <a:solidFill>
                  <a:srgbClr val="7030A0"/>
                </a:solidFill>
                <a:latin typeface="Times New Roman" panose="02020603050405020304" pitchFamily="18" charset="0"/>
                <a:cs typeface="Times New Roman" panose="02020603050405020304" pitchFamily="18" charset="0"/>
              </a:rPr>
              <a:t>RANDOM FOREST IN LUNG CANCER DETECTION</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1933B83-91F6-BCE8-F082-57BE81868F38}"/>
              </a:ext>
            </a:extLst>
          </p:cNvPr>
          <p:cNvSpPr>
            <a:spLocks noGrp="1"/>
          </p:cNvSpPr>
          <p:nvPr>
            <p:ph type="body" idx="1"/>
          </p:nvPr>
        </p:nvSpPr>
        <p:spPr>
          <a:xfrm>
            <a:off x="861725" y="1973723"/>
            <a:ext cx="10364469" cy="4308872"/>
          </a:xfrm>
        </p:spPr>
        <p:txBody>
          <a:bodyPr/>
          <a:lstStyle/>
          <a:p>
            <a:r>
              <a:rPr lang="en-US" sz="2800" b="1" dirty="0">
                <a:latin typeface="Times New Roman" panose="02020603050405020304" pitchFamily="18" charset="0"/>
                <a:cs typeface="Times New Roman" panose="02020603050405020304" pitchFamily="18" charset="0"/>
              </a:rPr>
              <a:t>Introduction to Random Forest Algorithm (RFA)</a:t>
            </a:r>
          </a:p>
          <a:p>
            <a:pPr algn="just"/>
            <a:r>
              <a:rPr lang="en-US" sz="2800" b="1" dirty="0">
                <a:latin typeface="Times New Roman" panose="02020603050405020304" pitchFamily="18" charset="0"/>
                <a:cs typeface="Times New Roman" panose="02020603050405020304" pitchFamily="18" charset="0"/>
              </a:rPr>
              <a:t>Definition:</a:t>
            </a:r>
            <a:r>
              <a:rPr lang="en-US" sz="2800" dirty="0">
                <a:latin typeface="Times New Roman" panose="02020603050405020304" pitchFamily="18" charset="0"/>
                <a:cs typeface="Times New Roman" panose="02020603050405020304" pitchFamily="18" charset="0"/>
              </a:rPr>
              <a:t> The Random Forest algorithm constructs an ensemble of decision trees to enhance prediction accuracy.</a:t>
            </a:r>
          </a:p>
          <a:p>
            <a:pPr algn="just"/>
            <a:r>
              <a:rPr lang="en-US" sz="2800" b="1" dirty="0">
                <a:latin typeface="Times New Roman" panose="02020603050405020304" pitchFamily="18" charset="0"/>
                <a:cs typeface="Times New Roman" panose="02020603050405020304" pitchFamily="18" charset="0"/>
              </a:rPr>
              <a:t>Application: </a:t>
            </a:r>
            <a:r>
              <a:rPr lang="en-US" sz="2800" dirty="0">
                <a:latin typeface="Times New Roman" panose="02020603050405020304" pitchFamily="18" charset="0"/>
                <a:cs typeface="Times New Roman" panose="02020603050405020304" pitchFamily="18" charset="0"/>
              </a:rPr>
              <a:t>It serves as the foundation for both the Random Forest Classifier and Regressor in our project.</a:t>
            </a:r>
          </a:p>
          <a:p>
            <a:pPr algn="just"/>
            <a:r>
              <a:rPr lang="en-US" sz="2800" b="1" dirty="0">
                <a:latin typeface="Times New Roman" panose="02020603050405020304" pitchFamily="18" charset="0"/>
                <a:cs typeface="Times New Roman" panose="02020603050405020304" pitchFamily="18" charset="0"/>
              </a:rPr>
              <a:t>Random Forest Classifier (RFC) for Lung Cancer Detection</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Random Forest Classifier analyzes symptoms to predict the presence of lung cancer.</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It combines the predictions of multiple decision trees based on symptom data.</a:t>
            </a:r>
          </a:p>
        </p:txBody>
      </p:sp>
    </p:spTree>
    <p:extLst>
      <p:ext uri="{BB962C8B-B14F-4D97-AF65-F5344CB8AC3E}">
        <p14:creationId xmlns:p14="http://schemas.microsoft.com/office/powerpoint/2010/main" val="34742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521-C67E-E398-89F5-EEAE01B15ED3}"/>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AGENDA</a:t>
            </a:r>
            <a:endParaRPr lang="en-IN" dirty="0"/>
          </a:p>
        </p:txBody>
      </p:sp>
      <p:sp>
        <p:nvSpPr>
          <p:cNvPr id="3" name="Text Placeholder 2">
            <a:extLst>
              <a:ext uri="{FF2B5EF4-FFF2-40B4-BE49-F238E27FC236}">
                <a16:creationId xmlns:a16="http://schemas.microsoft.com/office/drawing/2014/main" id="{E462D040-115A-BBB3-B465-DCEE706B7751}"/>
              </a:ext>
            </a:extLst>
          </p:cNvPr>
          <p:cNvSpPr>
            <a:spLocks noGrp="1"/>
          </p:cNvSpPr>
          <p:nvPr>
            <p:ph type="body" idx="1"/>
          </p:nvPr>
        </p:nvSpPr>
        <p:spPr>
          <a:xfrm>
            <a:off x="913765" y="1413763"/>
            <a:ext cx="10364469" cy="5570756"/>
          </a:xfrm>
        </p:spPr>
        <p:txBody>
          <a:bodyPr/>
          <a:lstStyle/>
          <a:p>
            <a:pPr>
              <a:buClr>
                <a:srgbClr val="7030A0"/>
              </a:buClr>
              <a:buFont typeface="Wingdings" pitchFamily="2" charset="2"/>
              <a:buChar char="Ø"/>
            </a:pPr>
            <a:r>
              <a:rPr lang="en-US" sz="2800" dirty="0">
                <a:latin typeface="Times New Roman" pitchFamily="18" charset="0"/>
                <a:cs typeface="Times New Roman" pitchFamily="18" charset="0"/>
              </a:rPr>
              <a:t>Objective</a:t>
            </a:r>
          </a:p>
          <a:p>
            <a:pPr>
              <a:buClr>
                <a:srgbClr val="7030A0"/>
              </a:buClr>
              <a:buFont typeface="Wingdings" pitchFamily="2" charset="2"/>
              <a:buChar char="Ø"/>
            </a:pPr>
            <a:r>
              <a:rPr lang="en-US" sz="2800" dirty="0">
                <a:latin typeface="Times New Roman" pitchFamily="18" charset="0"/>
                <a:cs typeface="Times New Roman" pitchFamily="18" charset="0"/>
              </a:rPr>
              <a:t>Introduction</a:t>
            </a:r>
          </a:p>
          <a:p>
            <a:pPr>
              <a:buClr>
                <a:srgbClr val="7030A0"/>
              </a:buClr>
              <a:buFont typeface="Wingdings" pitchFamily="2" charset="2"/>
              <a:buChar char="Ø"/>
            </a:pPr>
            <a:r>
              <a:rPr lang="en-US" sz="2800" dirty="0">
                <a:latin typeface="Times New Roman" pitchFamily="18" charset="0"/>
                <a:cs typeface="Times New Roman" pitchFamily="18" charset="0"/>
              </a:rPr>
              <a:t>Literature Survey</a:t>
            </a:r>
          </a:p>
          <a:p>
            <a:pPr>
              <a:buClr>
                <a:srgbClr val="7030A0"/>
              </a:buClr>
              <a:buFont typeface="Wingdings" pitchFamily="2" charset="2"/>
              <a:buChar char="Ø"/>
            </a:pPr>
            <a:r>
              <a:rPr lang="en-US" sz="2800" dirty="0">
                <a:latin typeface="Times New Roman" pitchFamily="18" charset="0"/>
                <a:cs typeface="Times New Roman" pitchFamily="18" charset="0"/>
              </a:rPr>
              <a:t>Existing System</a:t>
            </a:r>
          </a:p>
          <a:p>
            <a:pPr>
              <a:buClr>
                <a:srgbClr val="7030A0"/>
              </a:buClr>
              <a:buFont typeface="Wingdings" pitchFamily="2" charset="2"/>
              <a:buChar char="Ø"/>
            </a:pPr>
            <a:r>
              <a:rPr lang="en-US" sz="2800" dirty="0">
                <a:latin typeface="Times New Roman" pitchFamily="18" charset="0"/>
                <a:cs typeface="Times New Roman" pitchFamily="18" charset="0"/>
              </a:rPr>
              <a:t>Limitations</a:t>
            </a:r>
          </a:p>
          <a:p>
            <a:pPr>
              <a:buClr>
                <a:srgbClr val="7030A0"/>
              </a:buClr>
              <a:buFont typeface="Wingdings" pitchFamily="2" charset="2"/>
              <a:buChar char="Ø"/>
            </a:pPr>
            <a:r>
              <a:rPr lang="en-US" sz="2800" dirty="0">
                <a:latin typeface="Times New Roman" panose="02020603050405020304" pitchFamily="18" charset="0"/>
                <a:ea typeface="Calibri" panose="020F0502020204030204" pitchFamily="34" charset="0"/>
                <a:cs typeface="Times New Roman" panose="02020603050405020304" pitchFamily="18" charset="0"/>
              </a:rPr>
              <a:t>Modules</a:t>
            </a:r>
            <a:endParaRPr lang="en-US" sz="2800" dirty="0">
              <a:latin typeface="Times New Roman" pitchFamily="18" charset="0"/>
              <a:cs typeface="Times New Roman" pitchFamily="18" charset="0"/>
            </a:endParaRPr>
          </a:p>
          <a:p>
            <a:pPr>
              <a:buClr>
                <a:srgbClr val="7030A0"/>
              </a:buClr>
              <a:buFont typeface="Wingdings" pitchFamily="2" charset="2"/>
              <a:buChar char="Ø"/>
            </a:pPr>
            <a:r>
              <a:rPr lang="en-US" sz="2800" dirty="0">
                <a:latin typeface="Times New Roman" pitchFamily="18" charset="0"/>
                <a:cs typeface="Times New Roman" pitchFamily="18" charset="0"/>
              </a:rPr>
              <a:t>Proposed System </a:t>
            </a:r>
          </a:p>
          <a:p>
            <a:pPr>
              <a:buClr>
                <a:srgbClr val="7030A0"/>
              </a:buClr>
              <a:buFont typeface="Wingdings" pitchFamily="2" charset="2"/>
              <a:buChar char="Ø"/>
            </a:pPr>
            <a:r>
              <a:rPr lang="en-US" sz="2800" dirty="0">
                <a:latin typeface="Times New Roman" pitchFamily="18" charset="0"/>
                <a:cs typeface="Times New Roman" pitchFamily="18" charset="0"/>
              </a:rPr>
              <a:t>System Specification</a:t>
            </a:r>
          </a:p>
          <a:p>
            <a:pPr>
              <a:buClr>
                <a:srgbClr val="7030A0"/>
              </a:buClr>
              <a:buFont typeface="Wingdings" pitchFamily="2" charset="2"/>
              <a:buChar char="Ø"/>
            </a:pPr>
            <a:r>
              <a:rPr lang="en-US" sz="2800" dirty="0">
                <a:latin typeface="Times New Roman" pitchFamily="18" charset="0"/>
                <a:cs typeface="Times New Roman" pitchFamily="18" charset="0"/>
              </a:rPr>
              <a:t>Implementation</a:t>
            </a:r>
          </a:p>
          <a:p>
            <a:pPr>
              <a:buClr>
                <a:srgbClr val="7030A0"/>
              </a:buClr>
              <a:buFont typeface="Wingdings" pitchFamily="2" charset="2"/>
              <a:buChar char="Ø"/>
            </a:pPr>
            <a:r>
              <a:rPr lang="en-US" sz="2800" dirty="0">
                <a:latin typeface="Times New Roman" pitchFamily="18" charset="0"/>
                <a:cs typeface="Times New Roman" pitchFamily="18" charset="0"/>
              </a:rPr>
              <a:t>Advantages</a:t>
            </a:r>
          </a:p>
          <a:p>
            <a:pPr>
              <a:buClr>
                <a:srgbClr val="7030A0"/>
              </a:buClr>
              <a:buFont typeface="Wingdings" pitchFamily="2" charset="2"/>
              <a:buChar char="Ø"/>
            </a:pPr>
            <a:r>
              <a:rPr lang="en-US" sz="2800" dirty="0">
                <a:latin typeface="Times New Roman" pitchFamily="18" charset="0"/>
                <a:cs typeface="Times New Roman" pitchFamily="18" charset="0"/>
              </a:rPr>
              <a:t>Conclusion</a:t>
            </a:r>
          </a:p>
          <a:p>
            <a:pPr>
              <a:buClr>
                <a:srgbClr val="7030A0"/>
              </a:buClr>
              <a:buFont typeface="Wingdings" pitchFamily="2" charset="2"/>
              <a:buChar char="Ø"/>
            </a:pPr>
            <a:r>
              <a:rPr lang="en-US" sz="2800" dirty="0">
                <a:latin typeface="Times New Roman" pitchFamily="18" charset="0"/>
                <a:cs typeface="Times New Roman" pitchFamily="18" charset="0"/>
              </a:rPr>
              <a:t>References</a:t>
            </a:r>
          </a:p>
          <a:p>
            <a:endParaRPr lang="en-IN" dirty="0"/>
          </a:p>
        </p:txBody>
      </p:sp>
    </p:spTree>
    <p:extLst>
      <p:ext uri="{BB962C8B-B14F-4D97-AF65-F5344CB8AC3E}">
        <p14:creationId xmlns:p14="http://schemas.microsoft.com/office/powerpoint/2010/main" val="2020456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CC71-6DF0-EF06-4016-5A447201FDCE}"/>
              </a:ext>
            </a:extLst>
          </p:cNvPr>
          <p:cNvSpPr>
            <a:spLocks noGrp="1"/>
          </p:cNvSpPr>
          <p:nvPr>
            <p:ph type="title"/>
          </p:nvPr>
        </p:nvSpPr>
        <p:spPr>
          <a:xfrm>
            <a:off x="878230" y="619506"/>
            <a:ext cx="10435539" cy="1354217"/>
          </a:xfrm>
        </p:spPr>
        <p:txBody>
          <a:bodyPr/>
          <a:lstStyle/>
          <a:p>
            <a:r>
              <a:rPr lang="en-US" dirty="0">
                <a:solidFill>
                  <a:srgbClr val="7030A0"/>
                </a:solidFill>
                <a:latin typeface="Times New Roman" panose="02020603050405020304" pitchFamily="18" charset="0"/>
                <a:cs typeface="Times New Roman" panose="02020603050405020304" pitchFamily="18" charset="0"/>
              </a:rPr>
              <a:t>RANDOM FOREST IN LUNG CANCER DETECTION            </a:t>
            </a:r>
            <a:r>
              <a:rPr lang="en-US" sz="4400" dirty="0">
                <a:solidFill>
                  <a:srgbClr val="7030A0"/>
                </a:solidFill>
                <a:effectLst/>
                <a:latin typeface="Times New Roman" pitchFamily="18" charset="0"/>
                <a:cs typeface="Times New Roman" pitchFamily="18" charset="0"/>
              </a:rPr>
              <a:t> Contd.,</a:t>
            </a:r>
            <a:endParaRPr lang="en-IN" dirty="0"/>
          </a:p>
        </p:txBody>
      </p:sp>
      <p:sp>
        <p:nvSpPr>
          <p:cNvPr id="3" name="Text Placeholder 2">
            <a:extLst>
              <a:ext uri="{FF2B5EF4-FFF2-40B4-BE49-F238E27FC236}">
                <a16:creationId xmlns:a16="http://schemas.microsoft.com/office/drawing/2014/main" id="{DB0AECEA-8B48-C112-543C-CA6E6096B639}"/>
              </a:ext>
            </a:extLst>
          </p:cNvPr>
          <p:cNvSpPr>
            <a:spLocks noGrp="1"/>
          </p:cNvSpPr>
          <p:nvPr>
            <p:ph type="body" idx="1"/>
          </p:nvPr>
        </p:nvSpPr>
        <p:spPr>
          <a:xfrm>
            <a:off x="861725" y="1973723"/>
            <a:ext cx="10364469" cy="3600986"/>
          </a:xfrm>
        </p:spPr>
        <p:txBody>
          <a:bodyPr/>
          <a:lstStyle/>
          <a:p>
            <a:pPr marL="457200" indent="-4572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classify whether a patient has lung cancer, providing early detection and intervention.</a:t>
            </a:r>
          </a:p>
          <a:p>
            <a:pPr algn="just"/>
            <a:r>
              <a:rPr lang="en-US" b="1" dirty="0">
                <a:latin typeface="Times New Roman" panose="02020603050405020304" pitchFamily="18" charset="0"/>
                <a:cs typeface="Times New Roman" panose="02020603050405020304" pitchFamily="18" charset="0"/>
              </a:rPr>
              <a:t>Random Forest Regressor (RFR) for Insurance Cost Prediction</a:t>
            </a:r>
          </a:p>
          <a:p>
            <a:pPr marL="457200" indent="-4572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Random Forest Regressor estimates medical insurance costs for patients with lung cancer.</a:t>
            </a:r>
          </a:p>
          <a:p>
            <a:pPr marL="457200" indent="-4572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utilizes the Random Forest algorithm to predict insurance expenses.</a:t>
            </a:r>
          </a:p>
          <a:p>
            <a:pPr marL="457200" indent="-4572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aid in financial planning for patients and healthcare providers, facilitating informed decision-making.</a:t>
            </a:r>
          </a:p>
          <a:p>
            <a:endParaRPr lang="en-IN" dirty="0"/>
          </a:p>
        </p:txBody>
      </p:sp>
    </p:spTree>
    <p:extLst>
      <p:ext uri="{BB962C8B-B14F-4D97-AF65-F5344CB8AC3E}">
        <p14:creationId xmlns:p14="http://schemas.microsoft.com/office/powerpoint/2010/main" val="16771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D12A-9926-1D72-7258-87DF7BB80373}"/>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SYSTEM SPECIFICATION</a:t>
            </a:r>
            <a:endParaRPr lang="en-IN" dirty="0"/>
          </a:p>
        </p:txBody>
      </p:sp>
      <p:sp>
        <p:nvSpPr>
          <p:cNvPr id="3" name="Text Placeholder 2">
            <a:extLst>
              <a:ext uri="{FF2B5EF4-FFF2-40B4-BE49-F238E27FC236}">
                <a16:creationId xmlns:a16="http://schemas.microsoft.com/office/drawing/2014/main" id="{C1C2FC97-4AE0-2BF7-2035-43EE9ADD8F00}"/>
              </a:ext>
            </a:extLst>
          </p:cNvPr>
          <p:cNvSpPr>
            <a:spLocks noGrp="1"/>
          </p:cNvSpPr>
          <p:nvPr>
            <p:ph type="body" idx="1"/>
          </p:nvPr>
        </p:nvSpPr>
        <p:spPr>
          <a:xfrm>
            <a:off x="913765" y="1413763"/>
            <a:ext cx="10364469" cy="3447098"/>
          </a:xfrm>
        </p:spPr>
        <p:txBody>
          <a:bodyPr/>
          <a:lstStyle/>
          <a:p>
            <a:r>
              <a:rPr lang="en-IN" sz="2800" b="1" dirty="0">
                <a:latin typeface="Times New Roman" pitchFamily="18" charset="0"/>
                <a:cs typeface="Times New Roman" pitchFamily="18" charset="0"/>
              </a:rPr>
              <a:t>HARDWARE REQUIREMENTS</a:t>
            </a:r>
          </a:p>
          <a:p>
            <a:endParaRPr lang="en-IN" sz="2800" dirty="0">
              <a:latin typeface="Times New Roman" panose="02020603050405020304" pitchFamily="18" charset="0"/>
              <a:cs typeface="Times New Roman" panose="02020603050405020304" pitchFamily="18" charset="0"/>
            </a:endParaRPr>
          </a:p>
          <a:p>
            <a:pPr>
              <a:buClr>
                <a:srgbClr val="7030A0"/>
              </a:buCl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Processor		          :  I3 processor </a:t>
            </a:r>
            <a:r>
              <a:rPr lang="en-GB" sz="2800" dirty="0">
                <a:latin typeface="Times New Roman" pitchFamily="18" charset="0"/>
                <a:cs typeface="Times New Roman" pitchFamily="18" charset="0"/>
              </a:rPr>
              <a:t> GHz </a:t>
            </a:r>
            <a:endParaRPr lang="en-US" sz="2800" dirty="0">
              <a:latin typeface="Times New Roman" pitchFamily="18" charset="0"/>
              <a:cs typeface="Times New Roman" pitchFamily="18" charset="0"/>
            </a:endParaRPr>
          </a:p>
          <a:p>
            <a:pPr>
              <a:buClr>
                <a:srgbClr val="7030A0"/>
              </a:buClr>
              <a:buFont typeface="Wingdings" panose="05000000000000000000" pitchFamily="2" charset="2"/>
              <a:buChar char="Ø"/>
            </a:pPr>
            <a:r>
              <a:rPr lang="en-IN" sz="2800" dirty="0">
                <a:latin typeface="Times New Roman" pitchFamily="18" charset="0"/>
                <a:cs typeface="Times New Roman" pitchFamily="18" charset="0"/>
              </a:rPr>
              <a:t>RAM		          :  4 GB</a:t>
            </a:r>
            <a:endParaRPr lang="en-US" sz="2800" dirty="0">
              <a:latin typeface="Times New Roman" pitchFamily="18" charset="0"/>
              <a:cs typeface="Times New Roman" pitchFamily="18" charset="0"/>
            </a:endParaRPr>
          </a:p>
          <a:p>
            <a:pPr>
              <a:buClr>
                <a:srgbClr val="7030A0"/>
              </a:buClr>
              <a:buFont typeface="Wingdings" panose="05000000000000000000" pitchFamily="2" charset="2"/>
              <a:buChar char="Ø"/>
            </a:pPr>
            <a:r>
              <a:rPr lang="en-IN" sz="2800" dirty="0">
                <a:latin typeface="Times New Roman" pitchFamily="18" charset="0"/>
                <a:cs typeface="Times New Roman" pitchFamily="18" charset="0"/>
              </a:rPr>
              <a:t>Hard Disk		          :  450 GB</a:t>
            </a:r>
            <a:endParaRPr lang="en-US" sz="2800" dirty="0">
              <a:latin typeface="Times New Roman" pitchFamily="18" charset="0"/>
              <a:cs typeface="Times New Roman" pitchFamily="18" charset="0"/>
            </a:endParaRPr>
          </a:p>
          <a:p>
            <a:pPr>
              <a:buClr>
                <a:srgbClr val="7030A0"/>
              </a:buClr>
              <a:buFont typeface="Wingdings" panose="05000000000000000000" pitchFamily="2" charset="2"/>
              <a:buChar char="Ø"/>
            </a:pPr>
            <a:r>
              <a:rPr lang="en-IN" sz="2800" dirty="0">
                <a:latin typeface="Times New Roman" pitchFamily="18" charset="0"/>
                <a:cs typeface="Times New Roman" pitchFamily="18" charset="0"/>
              </a:rPr>
              <a:t>Mouse		          :  Logitech Mouse</a:t>
            </a:r>
            <a:endParaRPr lang="en-US" sz="2800" dirty="0">
              <a:latin typeface="Times New Roman" pitchFamily="18" charset="0"/>
              <a:cs typeface="Times New Roman" pitchFamily="18" charset="0"/>
            </a:endParaRPr>
          </a:p>
          <a:p>
            <a:pPr>
              <a:buClr>
                <a:srgbClr val="7030A0"/>
              </a:buClr>
              <a:buFont typeface="Wingdings" panose="05000000000000000000" pitchFamily="2" charset="2"/>
              <a:buChar char="Ø"/>
            </a:pPr>
            <a:r>
              <a:rPr lang="en-IN" sz="2800" dirty="0">
                <a:latin typeface="Times New Roman" pitchFamily="18" charset="0"/>
                <a:cs typeface="Times New Roman" pitchFamily="18" charset="0"/>
              </a:rPr>
              <a:t>Keyboard		          :  Logitech Keyboard</a:t>
            </a: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29815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6713-A858-D07E-7C78-27496875BF9A}"/>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SYSTEM SPECIFICATION 	      Contd.,</a:t>
            </a:r>
            <a:endParaRPr lang="en-IN" dirty="0"/>
          </a:p>
        </p:txBody>
      </p:sp>
      <p:sp>
        <p:nvSpPr>
          <p:cNvPr id="3" name="Text Placeholder 2">
            <a:extLst>
              <a:ext uri="{FF2B5EF4-FFF2-40B4-BE49-F238E27FC236}">
                <a16:creationId xmlns:a16="http://schemas.microsoft.com/office/drawing/2014/main" id="{37085AA8-00FE-486A-F8EB-F23D65059933}"/>
              </a:ext>
            </a:extLst>
          </p:cNvPr>
          <p:cNvSpPr>
            <a:spLocks noGrp="1"/>
          </p:cNvSpPr>
          <p:nvPr>
            <p:ph type="body" idx="1"/>
          </p:nvPr>
        </p:nvSpPr>
        <p:spPr>
          <a:xfrm>
            <a:off x="762000" y="1371600"/>
            <a:ext cx="10932770" cy="4708981"/>
          </a:xfrm>
        </p:spPr>
        <p:txBody>
          <a:bodyPr/>
          <a:lstStyle/>
          <a:p>
            <a:r>
              <a:rPr lang="en-IN" sz="2800" b="1" dirty="0">
                <a:latin typeface="Times New Roman" pitchFamily="18" charset="0"/>
                <a:cs typeface="Times New Roman" pitchFamily="18" charset="0"/>
              </a:rPr>
              <a:t>SOFTWARE REQUIREMENTS</a:t>
            </a:r>
          </a:p>
          <a:p>
            <a:pPr marL="457200" indent="-457200" algn="just">
              <a:buClr>
                <a:srgbClr val="7030A0"/>
              </a:buClr>
              <a:buFont typeface="Wingdings" panose="05000000000000000000" pitchFamily="2" charset="2"/>
              <a:buChar char="ü"/>
            </a:pPr>
            <a:r>
              <a:rPr lang="en-IN" sz="2800" dirty="0">
                <a:latin typeface="Times New Roman" pitchFamily="18" charset="0"/>
                <a:cs typeface="Times New Roman" pitchFamily="18" charset="0"/>
              </a:rPr>
              <a:t>Operating System               : Windows 10 </a:t>
            </a:r>
          </a:p>
          <a:p>
            <a:pPr marL="457200" indent="-457200" algn="just">
              <a:buClr>
                <a:srgbClr val="7030A0"/>
              </a:buClr>
              <a:buFont typeface="Wingdings" panose="05000000000000000000" pitchFamily="2" charset="2"/>
              <a:buChar char="ü"/>
            </a:pPr>
            <a:r>
              <a:rPr lang="en-IN" sz="2800" dirty="0">
                <a:latin typeface="Times New Roman" pitchFamily="18" charset="0"/>
                <a:cs typeface="Times New Roman" pitchFamily="18" charset="0"/>
              </a:rPr>
              <a:t>Ram                                    : 8GB</a:t>
            </a:r>
          </a:p>
          <a:p>
            <a:pPr marL="457200" indent="-457200" algn="just">
              <a:buClr>
                <a:srgbClr val="7030A0"/>
              </a:buClr>
              <a:buFont typeface="Wingdings" panose="05000000000000000000" pitchFamily="2" charset="2"/>
              <a:buChar char="ü"/>
            </a:pPr>
            <a:r>
              <a:rPr lang="en-IN" sz="2800" dirty="0">
                <a:latin typeface="Times New Roman" pitchFamily="18" charset="0"/>
                <a:cs typeface="Times New Roman" pitchFamily="18" charset="0"/>
              </a:rPr>
              <a:t>Programming language      : PHP,HTML,CSS,PYTHON</a:t>
            </a:r>
          </a:p>
          <a:p>
            <a:pPr marL="457200" indent="-457200" algn="just">
              <a:buClr>
                <a:srgbClr val="7030A0"/>
              </a:buClr>
              <a:buFont typeface="Wingdings" panose="05000000000000000000" pitchFamily="2" charset="2"/>
              <a:buChar char="ü"/>
            </a:pPr>
            <a:r>
              <a:rPr lang="en-IN" sz="2800" b="0" i="0" dirty="0">
                <a:effectLst/>
                <a:latin typeface="Times New Roman" panose="02020603050405020304" pitchFamily="18" charset="0"/>
                <a:cs typeface="Times New Roman" panose="02020603050405020304" pitchFamily="18" charset="0"/>
              </a:rPr>
              <a:t>Libraries &amp; Frameworks    : TensorFlow, </a:t>
            </a:r>
            <a:r>
              <a:rPr lang="en-IN" sz="2800" b="0" i="0" dirty="0" err="1">
                <a:effectLst/>
                <a:latin typeface="Times New Roman" panose="02020603050405020304" pitchFamily="18" charset="0"/>
                <a:cs typeface="Times New Roman" panose="02020603050405020304" pitchFamily="18" charset="0"/>
              </a:rPr>
              <a:t>PyTorch</a:t>
            </a:r>
            <a:r>
              <a:rPr lang="en-IN" sz="2800" b="0" i="0" dirty="0">
                <a:effectLst/>
                <a:latin typeface="Times New Roman" panose="02020603050405020304" pitchFamily="18" charset="0"/>
                <a:cs typeface="Times New Roman" panose="02020603050405020304" pitchFamily="18" charset="0"/>
              </a:rPr>
              <a:t>, </a:t>
            </a:r>
            <a:r>
              <a:rPr lang="en-IN" sz="2800" b="0" i="0" dirty="0" err="1">
                <a:effectLst/>
                <a:latin typeface="Times New Roman" panose="02020603050405020304" pitchFamily="18" charset="0"/>
                <a:cs typeface="Times New Roman" panose="02020603050405020304" pitchFamily="18" charset="0"/>
              </a:rPr>
              <a:t>Keras</a:t>
            </a:r>
            <a:r>
              <a:rPr lang="en-IN" sz="2800" b="0" i="0" dirty="0">
                <a:effectLst/>
                <a:latin typeface="Times New Roman" panose="02020603050405020304" pitchFamily="18" charset="0"/>
                <a:cs typeface="Times New Roman" panose="02020603050405020304" pitchFamily="18" charset="0"/>
              </a:rPr>
              <a:t>, NumPy,</a:t>
            </a:r>
          </a:p>
          <a:p>
            <a:pPr algn="just">
              <a:buClr>
                <a:srgbClr val="7030A0"/>
              </a:buClr>
            </a:pPr>
            <a:r>
              <a:rPr lang="en-IN" sz="2800" dirty="0">
                <a:latin typeface="Times New Roman" panose="02020603050405020304" pitchFamily="18" charset="0"/>
                <a:cs typeface="Times New Roman" panose="02020603050405020304" pitchFamily="18" charset="0"/>
              </a:rPr>
              <a:t>                                            </a:t>
            </a:r>
            <a:r>
              <a:rPr lang="en-IN" sz="2800" b="0" i="0" dirty="0">
                <a:effectLst/>
                <a:latin typeface="Times New Roman" panose="02020603050405020304" pitchFamily="18" charset="0"/>
                <a:cs typeface="Times New Roman" panose="02020603050405020304" pitchFamily="18" charset="0"/>
              </a:rPr>
              <a:t>      Pandas, Matplotlib and Seaborn, Scikit-learn</a:t>
            </a:r>
          </a:p>
          <a:p>
            <a:pPr marL="457200" indent="-457200" algn="just">
              <a:buClr>
                <a:srgbClr val="7030A0"/>
              </a:buClr>
              <a:buFont typeface="Wingdings" panose="05000000000000000000" pitchFamily="2" charset="2"/>
              <a:buChar char="ü"/>
            </a:pPr>
            <a:r>
              <a:rPr lang="en-IN" sz="2800" b="0" i="0" dirty="0">
                <a:effectLst/>
                <a:latin typeface="Times New Roman" panose="02020603050405020304" pitchFamily="18" charset="0"/>
                <a:cs typeface="Times New Roman" panose="02020603050405020304" pitchFamily="18" charset="0"/>
              </a:rPr>
              <a:t>Development Environment: Visual Studio Code</a:t>
            </a:r>
            <a:r>
              <a:rPr lang="en-IN" sz="2800" b="0" i="0" dirty="0">
                <a:solidFill>
                  <a:srgbClr val="ECECEC"/>
                </a:solidFill>
                <a:effectLst/>
                <a:latin typeface="Times New Roman" panose="02020603050405020304" pitchFamily="18" charset="0"/>
                <a:cs typeface="Times New Roman" panose="02020603050405020304" pitchFamily="18" charset="0"/>
              </a:rPr>
              <a:t>,</a:t>
            </a:r>
            <a:endParaRPr lang="en-IN" sz="2800" b="0" i="0" dirty="0">
              <a:effectLst/>
              <a:latin typeface="Times New Roman" panose="02020603050405020304" pitchFamily="18" charset="0"/>
              <a:cs typeface="Times New Roman" panose="02020603050405020304" pitchFamily="18" charset="0"/>
            </a:endParaRPr>
          </a:p>
          <a:p>
            <a:pPr marL="457200" indent="-457200" algn="just">
              <a:buClr>
                <a:srgbClr val="7030A0"/>
              </a:buClr>
              <a:buFont typeface="Wingdings" panose="05000000000000000000" pitchFamily="2" charset="2"/>
              <a:buChar char="ü"/>
            </a:pPr>
            <a:endParaRPr lang="en-IN" sz="2800" dirty="0">
              <a:latin typeface="Times New Roman" pitchFamily="18" charset="0"/>
              <a:cs typeface="Times New Roman" pitchFamily="18" charset="0"/>
            </a:endParaRPr>
          </a:p>
          <a:p>
            <a:pPr algn="just">
              <a:buClr>
                <a:srgbClr val="7030A0"/>
              </a:buClr>
            </a:pPr>
            <a:r>
              <a:rPr lang="en-IN" sz="2800" dirty="0">
                <a:latin typeface="Times New Roman" pitchFamily="18" charset="0"/>
                <a:cs typeface="Times New Roman" pitchFamily="18" charset="0"/>
              </a:rPr>
              <a:t>			</a:t>
            </a:r>
            <a:endParaRPr lang="en-US" sz="2800" dirty="0">
              <a:latin typeface="Times New Roman" panose="02020603050405020304" pitchFamily="18" charset="0"/>
              <a:cs typeface="Times New Roman" pitchFamily="18" charset="0"/>
            </a:endParaRPr>
          </a:p>
          <a:p>
            <a:endParaRPr lang="en-IN" sz="28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28523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BE90-DF3F-40D6-B706-6D49D29F2E4F}"/>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IMPLEMENTATION</a:t>
            </a:r>
            <a:endParaRPr lang="en-IN" dirty="0"/>
          </a:p>
        </p:txBody>
      </p:sp>
      <p:sp>
        <p:nvSpPr>
          <p:cNvPr id="3" name="Text Placeholder 2">
            <a:extLst>
              <a:ext uri="{FF2B5EF4-FFF2-40B4-BE49-F238E27FC236}">
                <a16:creationId xmlns:a16="http://schemas.microsoft.com/office/drawing/2014/main" id="{2CC05F4C-023F-695C-92E9-81C45833EF3D}"/>
              </a:ext>
            </a:extLst>
          </p:cNvPr>
          <p:cNvSpPr>
            <a:spLocks noGrp="1"/>
          </p:cNvSpPr>
          <p:nvPr>
            <p:ph type="body" idx="1"/>
          </p:nvPr>
        </p:nvSpPr>
        <p:spPr>
          <a:xfrm>
            <a:off x="913765" y="1413763"/>
            <a:ext cx="10364469" cy="430887"/>
          </a:xfrm>
        </p:spPr>
        <p:txBody>
          <a:bodyPr/>
          <a:lstStyle/>
          <a:p>
            <a:r>
              <a:rPr lang="en-US" sz="2800" dirty="0">
                <a:latin typeface="Times New Roman" panose="02020603050405020304" pitchFamily="18" charset="0"/>
                <a:cs typeface="Times New Roman" panose="02020603050405020304" pitchFamily="18" charset="0"/>
              </a:rPr>
              <a:t>Lung Cancer Detection based on symptoms</a:t>
            </a:r>
            <a:endParaRPr lang="en-IN"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D50B8AA-6A52-C97E-7637-79BE11E59CD7}"/>
              </a:ext>
            </a:extLst>
          </p:cNvPr>
          <p:cNvSpPr/>
          <p:nvPr/>
        </p:nvSpPr>
        <p:spPr>
          <a:xfrm>
            <a:off x="2438400" y="2133600"/>
            <a:ext cx="1981200" cy="9144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Lung Cancer Analysis using  </a:t>
            </a:r>
            <a:r>
              <a:rPr lang="en-US" dirty="0" err="1">
                <a:solidFill>
                  <a:schemeClr val="tx1"/>
                </a:solidFill>
              </a:rPr>
              <a:t>Plotly</a:t>
            </a:r>
            <a:r>
              <a:rPr lang="en-US" dirty="0">
                <a:solidFill>
                  <a:schemeClr val="tx1"/>
                </a:solidFill>
              </a:rPr>
              <a:t> </a:t>
            </a:r>
            <a:endParaRPr lang="en-IN" dirty="0">
              <a:solidFill>
                <a:schemeClr val="tx1"/>
              </a:solidFill>
            </a:endParaRPr>
          </a:p>
        </p:txBody>
      </p:sp>
      <p:sp>
        <p:nvSpPr>
          <p:cNvPr id="5" name="Rectangle 4">
            <a:extLst>
              <a:ext uri="{FF2B5EF4-FFF2-40B4-BE49-F238E27FC236}">
                <a16:creationId xmlns:a16="http://schemas.microsoft.com/office/drawing/2014/main" id="{CBDB0D13-DA4B-05CD-5434-0A7FA51EB8BF}"/>
              </a:ext>
            </a:extLst>
          </p:cNvPr>
          <p:cNvSpPr/>
          <p:nvPr/>
        </p:nvSpPr>
        <p:spPr>
          <a:xfrm>
            <a:off x="5372099" y="2126226"/>
            <a:ext cx="1447800" cy="9144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Lung Cancer Detection</a:t>
            </a:r>
            <a:endParaRPr lang="en-IN" dirty="0">
              <a:solidFill>
                <a:schemeClr val="tx1"/>
              </a:solidFill>
            </a:endParaRPr>
          </a:p>
        </p:txBody>
      </p:sp>
      <p:sp>
        <p:nvSpPr>
          <p:cNvPr id="6" name="Rectangle: Rounded Corners 5">
            <a:extLst>
              <a:ext uri="{FF2B5EF4-FFF2-40B4-BE49-F238E27FC236}">
                <a16:creationId xmlns:a16="http://schemas.microsoft.com/office/drawing/2014/main" id="{4E29B6FB-2D55-A8C6-EB07-D07816CDC21F}"/>
              </a:ext>
            </a:extLst>
          </p:cNvPr>
          <p:cNvSpPr/>
          <p:nvPr/>
        </p:nvSpPr>
        <p:spPr>
          <a:xfrm>
            <a:off x="2438401" y="3851788"/>
            <a:ext cx="1981200" cy="79641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Dashboard containing </a:t>
            </a:r>
            <a:r>
              <a:rPr lang="en-US" dirty="0" err="1">
                <a:solidFill>
                  <a:schemeClr val="tx1"/>
                </a:solidFill>
              </a:rPr>
              <a:t>Plotly</a:t>
            </a:r>
            <a:r>
              <a:rPr lang="en-US" dirty="0">
                <a:solidFill>
                  <a:schemeClr val="tx1"/>
                </a:solidFill>
              </a:rPr>
              <a:t> graphs</a:t>
            </a:r>
            <a:endParaRPr lang="en-IN" dirty="0">
              <a:solidFill>
                <a:schemeClr val="tx1"/>
              </a:solidFill>
            </a:endParaRPr>
          </a:p>
        </p:txBody>
      </p:sp>
      <p:sp>
        <p:nvSpPr>
          <p:cNvPr id="7" name="Rectangle: Rounded Corners 6">
            <a:extLst>
              <a:ext uri="{FF2B5EF4-FFF2-40B4-BE49-F238E27FC236}">
                <a16:creationId xmlns:a16="http://schemas.microsoft.com/office/drawing/2014/main" id="{304987E9-1A79-12B0-51F5-8F9C59CF795B}"/>
              </a:ext>
            </a:extLst>
          </p:cNvPr>
          <p:cNvSpPr/>
          <p:nvPr/>
        </p:nvSpPr>
        <p:spPr>
          <a:xfrm>
            <a:off x="5372099" y="3851788"/>
            <a:ext cx="1447800" cy="79641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Input form</a:t>
            </a:r>
            <a:endParaRPr lang="en-IN" dirty="0">
              <a:solidFill>
                <a:schemeClr val="tx1"/>
              </a:solidFill>
            </a:endParaRPr>
          </a:p>
        </p:txBody>
      </p:sp>
      <p:sp>
        <p:nvSpPr>
          <p:cNvPr id="8" name="Flowchart: Decision 7">
            <a:extLst>
              <a:ext uri="{FF2B5EF4-FFF2-40B4-BE49-F238E27FC236}">
                <a16:creationId xmlns:a16="http://schemas.microsoft.com/office/drawing/2014/main" id="{EAFDE644-7088-9A0B-2B60-DB9A584F43BB}"/>
              </a:ext>
            </a:extLst>
          </p:cNvPr>
          <p:cNvSpPr/>
          <p:nvPr/>
        </p:nvSpPr>
        <p:spPr>
          <a:xfrm>
            <a:off x="7734615" y="3851788"/>
            <a:ext cx="1256985" cy="796412"/>
          </a:xfrm>
          <a:prstGeom prst="flowChartDecisi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r>
              <a:rPr lang="en-US" dirty="0"/>
              <a:t> </a:t>
            </a:r>
            <a:endParaRPr lang="en-IN" dirty="0"/>
          </a:p>
        </p:txBody>
      </p:sp>
      <p:sp>
        <p:nvSpPr>
          <p:cNvPr id="9" name="Flowchart: Alternate Process 8">
            <a:extLst>
              <a:ext uri="{FF2B5EF4-FFF2-40B4-BE49-F238E27FC236}">
                <a16:creationId xmlns:a16="http://schemas.microsoft.com/office/drawing/2014/main" id="{54E8A03F-DEFE-9610-769C-D7BD196DADA0}"/>
              </a:ext>
            </a:extLst>
          </p:cNvPr>
          <p:cNvSpPr/>
          <p:nvPr/>
        </p:nvSpPr>
        <p:spPr>
          <a:xfrm>
            <a:off x="9542523" y="3851788"/>
            <a:ext cx="1066800" cy="796412"/>
          </a:xfrm>
          <a:prstGeom prst="flowChartAlternateProcess">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Healthy</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02DFAA6E-4116-E8F6-2028-155E13505344}"/>
              </a:ext>
            </a:extLst>
          </p:cNvPr>
          <p:cNvCxnSpPr>
            <a:cxnSpLocks/>
          </p:cNvCxnSpPr>
          <p:nvPr/>
        </p:nvCxnSpPr>
        <p:spPr>
          <a:xfrm>
            <a:off x="3410108" y="3028335"/>
            <a:ext cx="18892" cy="803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D21FF1-4A59-A17B-A35F-94539A3952C2}"/>
              </a:ext>
            </a:extLst>
          </p:cNvPr>
          <p:cNvCxnSpPr>
            <a:stCxn id="5" idx="2"/>
            <a:endCxn id="7" idx="0"/>
          </p:cNvCxnSpPr>
          <p:nvPr/>
        </p:nvCxnSpPr>
        <p:spPr>
          <a:xfrm>
            <a:off x="6095999" y="3040626"/>
            <a:ext cx="0" cy="811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54C048-4CA5-117C-0877-15708D6589BF}"/>
              </a:ext>
            </a:extLst>
          </p:cNvPr>
          <p:cNvCxnSpPr/>
          <p:nvPr/>
        </p:nvCxnSpPr>
        <p:spPr>
          <a:xfrm>
            <a:off x="6819899" y="4249994"/>
            <a:ext cx="914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EE59E8C-97C9-DF9D-0ED7-B4D83A339CCD}"/>
              </a:ext>
            </a:extLst>
          </p:cNvPr>
          <p:cNvCxnSpPr>
            <a:endCxn id="9" idx="1"/>
          </p:cNvCxnSpPr>
          <p:nvPr/>
        </p:nvCxnSpPr>
        <p:spPr>
          <a:xfrm>
            <a:off x="8991600" y="4249994"/>
            <a:ext cx="550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EE33763-6A48-97EE-B990-84DA8B7A6C62}"/>
              </a:ext>
            </a:extLst>
          </p:cNvPr>
          <p:cNvCxnSpPr/>
          <p:nvPr/>
        </p:nvCxnSpPr>
        <p:spPr>
          <a:xfrm rot="10800000" flipV="1">
            <a:off x="7620001" y="4648200"/>
            <a:ext cx="743107" cy="609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73D8E24-CE36-5DF5-ECAB-504E17BE84F6}"/>
              </a:ext>
            </a:extLst>
          </p:cNvPr>
          <p:cNvSpPr txBox="1"/>
          <p:nvPr/>
        </p:nvSpPr>
        <p:spPr>
          <a:xfrm>
            <a:off x="8935974" y="3647457"/>
            <a:ext cx="550924" cy="369332"/>
          </a:xfrm>
          <a:prstGeom prst="rect">
            <a:avLst/>
          </a:prstGeom>
          <a:noFill/>
        </p:spPr>
        <p:txBody>
          <a:bodyPr wrap="square">
            <a:spAutoFit/>
          </a:bodyPr>
          <a:lstStyle/>
          <a:p>
            <a:pPr algn="ctr"/>
            <a:r>
              <a:rPr lang="en-US" dirty="0"/>
              <a:t>NO</a:t>
            </a:r>
            <a:endParaRPr lang="en-IN" dirty="0"/>
          </a:p>
        </p:txBody>
      </p:sp>
      <p:sp>
        <p:nvSpPr>
          <p:cNvPr id="24" name="TextBox 23">
            <a:extLst>
              <a:ext uri="{FF2B5EF4-FFF2-40B4-BE49-F238E27FC236}">
                <a16:creationId xmlns:a16="http://schemas.microsoft.com/office/drawing/2014/main" id="{7724AD03-4E8D-D5FD-B61E-532BF392744E}"/>
              </a:ext>
            </a:extLst>
          </p:cNvPr>
          <p:cNvSpPr txBox="1"/>
          <p:nvPr/>
        </p:nvSpPr>
        <p:spPr>
          <a:xfrm>
            <a:off x="8192865" y="4861739"/>
            <a:ext cx="743109" cy="369332"/>
          </a:xfrm>
          <a:prstGeom prst="rect">
            <a:avLst/>
          </a:prstGeom>
          <a:noFill/>
        </p:spPr>
        <p:txBody>
          <a:bodyPr wrap="square">
            <a:spAutoFit/>
          </a:bodyPr>
          <a:lstStyle/>
          <a:p>
            <a:pPr algn="ctr"/>
            <a:r>
              <a:rPr lang="en-US" dirty="0"/>
              <a:t>YES</a:t>
            </a:r>
            <a:endParaRPr lang="en-IN" dirty="0"/>
          </a:p>
        </p:txBody>
      </p:sp>
      <p:sp>
        <p:nvSpPr>
          <p:cNvPr id="27" name="Rectangle 26">
            <a:extLst>
              <a:ext uri="{FF2B5EF4-FFF2-40B4-BE49-F238E27FC236}">
                <a16:creationId xmlns:a16="http://schemas.microsoft.com/office/drawing/2014/main" id="{BB1C63B9-5B0B-7B9B-4D9C-BAE8CD08761E}"/>
              </a:ext>
            </a:extLst>
          </p:cNvPr>
          <p:cNvSpPr/>
          <p:nvPr/>
        </p:nvSpPr>
        <p:spPr>
          <a:xfrm>
            <a:off x="2438401" y="5055138"/>
            <a:ext cx="5149508" cy="46166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Lung Cancer Classification using CT Scans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01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31C2-0115-3EF3-DBF7-8319134E2B10}"/>
              </a:ext>
            </a:extLst>
          </p:cNvPr>
          <p:cNvSpPr>
            <a:spLocks noGrp="1"/>
          </p:cNvSpPr>
          <p:nvPr>
            <p:ph type="title"/>
          </p:nvPr>
        </p:nvSpPr>
        <p:spPr>
          <a:xfrm>
            <a:off x="913764" y="619506"/>
            <a:ext cx="10440035" cy="67710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PROPOSED WORKFLOW            </a:t>
            </a:r>
            <a:r>
              <a:rPr lang="en-US" sz="4400" dirty="0">
                <a:solidFill>
                  <a:srgbClr val="7030A0"/>
                </a:solidFill>
                <a:effectLst/>
                <a:latin typeface="Times New Roman" pitchFamily="18" charset="0"/>
                <a:cs typeface="Times New Roman" pitchFamily="18" charset="0"/>
              </a:rPr>
              <a:t>Contd.,</a:t>
            </a:r>
            <a:r>
              <a:rPr lang="en-US" dirty="0"/>
              <a:t>                           </a:t>
            </a:r>
            <a:endParaRPr lang="en-IN" dirty="0"/>
          </a:p>
        </p:txBody>
      </p:sp>
      <p:sp>
        <p:nvSpPr>
          <p:cNvPr id="4" name="Rectangle: Rounded Corners 3">
            <a:extLst>
              <a:ext uri="{FF2B5EF4-FFF2-40B4-BE49-F238E27FC236}">
                <a16:creationId xmlns:a16="http://schemas.microsoft.com/office/drawing/2014/main" id="{8D5AC766-149F-1CC2-B91F-DF41366E7DB5}"/>
              </a:ext>
            </a:extLst>
          </p:cNvPr>
          <p:cNvSpPr/>
          <p:nvPr/>
        </p:nvSpPr>
        <p:spPr>
          <a:xfrm>
            <a:off x="2438400" y="3276600"/>
            <a:ext cx="1905636" cy="91318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User Input Image for Lung Cancer Classification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Flowchart: Decision 4">
            <a:extLst>
              <a:ext uri="{FF2B5EF4-FFF2-40B4-BE49-F238E27FC236}">
                <a16:creationId xmlns:a16="http://schemas.microsoft.com/office/drawing/2014/main" id="{BDCB65CE-CFBF-F84E-D97F-C38AD4E23EEE}"/>
              </a:ext>
            </a:extLst>
          </p:cNvPr>
          <p:cNvSpPr/>
          <p:nvPr/>
        </p:nvSpPr>
        <p:spPr>
          <a:xfrm>
            <a:off x="5943600" y="3276600"/>
            <a:ext cx="1143000" cy="913186"/>
          </a:xfrm>
          <a:prstGeom prst="flowChartDecisi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Output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81E8126-A5E2-30F8-730E-C702D5C503D9}"/>
              </a:ext>
            </a:extLst>
          </p:cNvPr>
          <p:cNvSpPr/>
          <p:nvPr/>
        </p:nvSpPr>
        <p:spPr>
          <a:xfrm>
            <a:off x="8915400" y="2743200"/>
            <a:ext cx="1447800" cy="3810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Normal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1A24001-8142-F888-AB69-FFFAB5484FF5}"/>
              </a:ext>
            </a:extLst>
          </p:cNvPr>
          <p:cNvSpPr/>
          <p:nvPr/>
        </p:nvSpPr>
        <p:spPr>
          <a:xfrm>
            <a:off x="8915400" y="3549445"/>
            <a:ext cx="1447800" cy="3810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Benign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9F7F69C1-42CE-761C-7113-DDD2CEE088BF}"/>
              </a:ext>
            </a:extLst>
          </p:cNvPr>
          <p:cNvSpPr/>
          <p:nvPr/>
        </p:nvSpPr>
        <p:spPr>
          <a:xfrm>
            <a:off x="8915400" y="4355690"/>
            <a:ext cx="1447800" cy="3810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Malignant</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3B54B5F5-E164-F073-6796-551A683FC18B}"/>
              </a:ext>
            </a:extLst>
          </p:cNvPr>
          <p:cNvCxnSpPr>
            <a:stCxn id="4" idx="3"/>
            <a:endCxn id="5" idx="1"/>
          </p:cNvCxnSpPr>
          <p:nvPr/>
        </p:nvCxnSpPr>
        <p:spPr>
          <a:xfrm>
            <a:off x="4344036" y="3733193"/>
            <a:ext cx="1599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D93A30-0906-525D-6577-6DE75E49F7B8}"/>
              </a:ext>
            </a:extLst>
          </p:cNvPr>
          <p:cNvCxnSpPr>
            <a:stCxn id="5" idx="3"/>
            <a:endCxn id="7" idx="1"/>
          </p:cNvCxnSpPr>
          <p:nvPr/>
        </p:nvCxnSpPr>
        <p:spPr>
          <a:xfrm>
            <a:off x="7086600" y="3733193"/>
            <a:ext cx="1828800" cy="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941E63-A1C7-B462-7A94-D3680E6BBECE}"/>
              </a:ext>
            </a:extLst>
          </p:cNvPr>
          <p:cNvCxnSpPr/>
          <p:nvPr/>
        </p:nvCxnSpPr>
        <p:spPr>
          <a:xfrm>
            <a:off x="7772400" y="2933700"/>
            <a:ext cx="0" cy="1612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0A7631-136A-EB62-D1DC-F7ED5A0EE929}"/>
              </a:ext>
            </a:extLst>
          </p:cNvPr>
          <p:cNvCxnSpPr>
            <a:endCxn id="6" idx="1"/>
          </p:cNvCxnSpPr>
          <p:nvPr/>
        </p:nvCxnSpPr>
        <p:spPr>
          <a:xfrm>
            <a:off x="7772400" y="29337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F73762A-BF1C-CCB2-1327-0117EB28CC5C}"/>
              </a:ext>
            </a:extLst>
          </p:cNvPr>
          <p:cNvCxnSpPr>
            <a:endCxn id="8" idx="1"/>
          </p:cNvCxnSpPr>
          <p:nvPr/>
        </p:nvCxnSpPr>
        <p:spPr>
          <a:xfrm>
            <a:off x="7772400" y="454619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1AC515-6D36-21C1-5553-5C0B031AFED8}"/>
              </a:ext>
            </a:extLst>
          </p:cNvPr>
          <p:cNvSpPr txBox="1"/>
          <p:nvPr/>
        </p:nvSpPr>
        <p:spPr>
          <a:xfrm>
            <a:off x="648019" y="1753207"/>
            <a:ext cx="7276781"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Lung Cancer Classification using CT Scans</a:t>
            </a:r>
            <a:endParaRPr lang="en-IN" sz="28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B0E0510-4DC3-3E48-7412-99B3C90E00C3}"/>
              </a:ext>
            </a:extLst>
          </p:cNvPr>
          <p:cNvSpPr/>
          <p:nvPr/>
        </p:nvSpPr>
        <p:spPr>
          <a:xfrm>
            <a:off x="4344036" y="5257800"/>
            <a:ext cx="4342762" cy="81792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Medical Insurance Cost Prediction</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64FA0115-1FC3-AAC7-A206-32C9C048A6DC}"/>
              </a:ext>
            </a:extLst>
          </p:cNvPr>
          <p:cNvCxnSpPr>
            <a:cxnSpLocks/>
            <a:stCxn id="5" idx="2"/>
            <a:endCxn id="25" idx="0"/>
          </p:cNvCxnSpPr>
          <p:nvPr/>
        </p:nvCxnSpPr>
        <p:spPr>
          <a:xfrm>
            <a:off x="6515100" y="4189786"/>
            <a:ext cx="317" cy="106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5075-5874-68E4-2532-CEF80F437314}"/>
              </a:ext>
            </a:extLst>
          </p:cNvPr>
          <p:cNvSpPr>
            <a:spLocks noGrp="1"/>
          </p:cNvSpPr>
          <p:nvPr>
            <p:ph type="title"/>
          </p:nvPr>
        </p:nvSpPr>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PROPOSED WORKFLOW            </a:t>
            </a:r>
            <a:r>
              <a:rPr lang="en-US" sz="4400" dirty="0">
                <a:solidFill>
                  <a:srgbClr val="7030A0"/>
                </a:solidFill>
                <a:effectLst/>
                <a:latin typeface="Times New Roman" pitchFamily="18" charset="0"/>
                <a:cs typeface="Times New Roman" pitchFamily="18" charset="0"/>
              </a:rPr>
              <a:t>Contd.,</a:t>
            </a:r>
            <a:endParaRPr lang="en-IN" dirty="0"/>
          </a:p>
        </p:txBody>
      </p:sp>
      <p:sp>
        <p:nvSpPr>
          <p:cNvPr id="4" name="Rectangle 3">
            <a:extLst>
              <a:ext uri="{FF2B5EF4-FFF2-40B4-BE49-F238E27FC236}">
                <a16:creationId xmlns:a16="http://schemas.microsoft.com/office/drawing/2014/main" id="{E2F0B975-10EA-18D4-81C7-F8AC921E19C7}"/>
              </a:ext>
            </a:extLst>
          </p:cNvPr>
          <p:cNvSpPr/>
          <p:nvPr/>
        </p:nvSpPr>
        <p:spPr>
          <a:xfrm>
            <a:off x="2667000" y="2133600"/>
            <a:ext cx="2438400" cy="9144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Medical Insurance Analysis using </a:t>
            </a:r>
            <a:r>
              <a:rPr lang="en-US" dirty="0" err="1">
                <a:solidFill>
                  <a:schemeClr val="tx1"/>
                </a:solidFill>
                <a:latin typeface="Times New Roman" panose="02020603050405020304" pitchFamily="18" charset="0"/>
                <a:cs typeface="Times New Roman" panose="02020603050405020304" pitchFamily="18" charset="0"/>
              </a:rPr>
              <a:t>Plotly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0431F7E-893F-9DF5-1541-78B0912FCCEE}"/>
              </a:ext>
            </a:extLst>
          </p:cNvPr>
          <p:cNvSpPr/>
          <p:nvPr/>
        </p:nvSpPr>
        <p:spPr>
          <a:xfrm>
            <a:off x="6629400" y="2133600"/>
            <a:ext cx="2286000" cy="9144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Medical Insurance Prediction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157EF117-EA51-900A-E3C1-C9748E4E49B1}"/>
              </a:ext>
            </a:extLst>
          </p:cNvPr>
          <p:cNvSpPr/>
          <p:nvPr/>
        </p:nvSpPr>
        <p:spPr>
          <a:xfrm>
            <a:off x="2667000" y="4114800"/>
            <a:ext cx="2438400" cy="69659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Dashboard Containing </a:t>
            </a:r>
            <a:r>
              <a:rPr lang="en-US" dirty="0" err="1">
                <a:solidFill>
                  <a:schemeClr val="tx1"/>
                </a:solidFill>
                <a:latin typeface="Times New Roman" panose="02020603050405020304" pitchFamily="18" charset="0"/>
                <a:cs typeface="Times New Roman" panose="02020603050405020304" pitchFamily="18" charset="0"/>
              </a:rPr>
              <a:t>Plotly</a:t>
            </a:r>
            <a:r>
              <a:rPr lang="en-US" dirty="0">
                <a:solidFill>
                  <a:schemeClr val="tx1"/>
                </a:solidFill>
                <a:latin typeface="Times New Roman" panose="02020603050405020304" pitchFamily="18" charset="0"/>
                <a:cs typeface="Times New Roman" panose="02020603050405020304" pitchFamily="18" charset="0"/>
              </a:rPr>
              <a:t> graphs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90F0E5-95AB-9281-824A-C19362A9BA16}"/>
              </a:ext>
            </a:extLst>
          </p:cNvPr>
          <p:cNvSpPr/>
          <p:nvPr/>
        </p:nvSpPr>
        <p:spPr>
          <a:xfrm>
            <a:off x="6629400" y="4114800"/>
            <a:ext cx="2286000" cy="696594"/>
          </a:xfrm>
          <a:prstGeom prst="roundRect">
            <a:avLst>
              <a:gd name="adj" fmla="val 11506"/>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 Input form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8B921AA-5A44-99EC-D4B1-90459B8828AA}"/>
              </a:ext>
            </a:extLst>
          </p:cNvPr>
          <p:cNvSpPr/>
          <p:nvPr/>
        </p:nvSpPr>
        <p:spPr>
          <a:xfrm>
            <a:off x="9906000" y="4114800"/>
            <a:ext cx="1905000" cy="69659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Medical Insurance cost</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CC390785-77FF-1133-147F-76AB40B0D31E}"/>
              </a:ext>
            </a:extLst>
          </p:cNvPr>
          <p:cNvCxnSpPr>
            <a:stCxn id="4" idx="2"/>
            <a:endCxn id="6" idx="0"/>
          </p:cNvCxnSpPr>
          <p:nvPr/>
        </p:nvCxnSpPr>
        <p:spPr>
          <a:xfrm>
            <a:off x="3886200" y="3048000"/>
            <a:ext cx="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11E66B-4E0A-0872-402F-9700A5B9564B}"/>
              </a:ext>
            </a:extLst>
          </p:cNvPr>
          <p:cNvCxnSpPr>
            <a:stCxn id="5" idx="2"/>
            <a:endCxn id="7" idx="0"/>
          </p:cNvCxnSpPr>
          <p:nvPr/>
        </p:nvCxnSpPr>
        <p:spPr>
          <a:xfrm>
            <a:off x="7772400" y="3048000"/>
            <a:ext cx="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9FEBB20-D963-A093-237D-37B86B500CCA}"/>
              </a:ext>
            </a:extLst>
          </p:cNvPr>
          <p:cNvCxnSpPr>
            <a:stCxn id="7" idx="3"/>
            <a:endCxn id="8" idx="1"/>
          </p:cNvCxnSpPr>
          <p:nvPr/>
        </p:nvCxnSpPr>
        <p:spPr>
          <a:xfrm>
            <a:off x="8915400" y="4463097"/>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E11CA-50C0-A6F7-1D34-5CFA68AD0390}"/>
              </a:ext>
            </a:extLst>
          </p:cNvPr>
          <p:cNvSpPr txBox="1"/>
          <p:nvPr/>
        </p:nvSpPr>
        <p:spPr>
          <a:xfrm>
            <a:off x="280219" y="1437006"/>
            <a:ext cx="7543800"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Medical Insurance Cost Prediction</a:t>
            </a:r>
            <a:endParaRPr lang="en-IN" sz="28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5813206-7516-DDE6-D2C1-2D4EDC2B21CA}"/>
              </a:ext>
            </a:extLst>
          </p:cNvPr>
          <p:cNvSpPr txBox="1"/>
          <p:nvPr/>
        </p:nvSpPr>
        <p:spPr>
          <a:xfrm>
            <a:off x="8807245" y="3865500"/>
            <a:ext cx="1143000" cy="369332"/>
          </a:xfrm>
          <a:prstGeom prst="rect">
            <a:avLst/>
          </a:prstGeom>
          <a:noFill/>
        </p:spPr>
        <p:txBody>
          <a:bodyPr wrap="square">
            <a:spAutoFit/>
          </a:bodyPr>
          <a:lstStyle/>
          <a:p>
            <a:pPr algn="ctr"/>
            <a:r>
              <a:rPr lang="en-US" dirty="0"/>
              <a:t>Output</a:t>
            </a:r>
            <a:endParaRPr lang="en-IN" dirty="0"/>
          </a:p>
        </p:txBody>
      </p:sp>
    </p:spTree>
    <p:extLst>
      <p:ext uri="{BB962C8B-B14F-4D97-AF65-F5344CB8AC3E}">
        <p14:creationId xmlns:p14="http://schemas.microsoft.com/office/powerpoint/2010/main" val="188497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0" y="619506"/>
            <a:ext cx="10435539" cy="67710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Home Page</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64" y="1394713"/>
            <a:ext cx="10364469" cy="4843463"/>
          </a:xfrm>
          <a:prstGeom prst="rect">
            <a:avLst/>
          </a:prstGeom>
        </p:spPr>
      </p:pic>
    </p:spTree>
    <p:extLst>
      <p:ext uri="{BB962C8B-B14F-4D97-AF65-F5344CB8AC3E}">
        <p14:creationId xmlns:p14="http://schemas.microsoft.com/office/powerpoint/2010/main" val="1174444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485763"/>
            <a:ext cx="10627970" cy="67710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Lung Cancer Detection based on Symptoms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35150"/>
            <a:ext cx="10551768" cy="5103026"/>
          </a:xfrm>
          <a:prstGeom prst="rect">
            <a:avLst/>
          </a:prstGeom>
        </p:spPr>
      </p:pic>
    </p:spTree>
    <p:extLst>
      <p:ext uri="{BB962C8B-B14F-4D97-AF65-F5344CB8AC3E}">
        <p14:creationId xmlns:p14="http://schemas.microsoft.com/office/powerpoint/2010/main" val="351055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9646"/>
            <a:ext cx="10435539" cy="67710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Lung Cancer Analysis using </a:t>
            </a:r>
            <a:r>
              <a:rPr lang="en-US" dirty="0" err="1">
                <a:solidFill>
                  <a:srgbClr val="7030A0"/>
                </a:solidFill>
                <a:latin typeface="Times New Roman" panose="02020603050405020304" pitchFamily="18" charset="0"/>
                <a:cs typeface="Times New Roman" panose="02020603050405020304" pitchFamily="18" charset="0"/>
              </a:rPr>
              <a:t>Plotly</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35" y="1347787"/>
            <a:ext cx="10401299" cy="4672013"/>
          </a:xfrm>
          <a:prstGeom prst="rect">
            <a:avLst/>
          </a:prstGeom>
        </p:spPr>
      </p:pic>
    </p:spTree>
    <p:extLst>
      <p:ext uri="{BB962C8B-B14F-4D97-AF65-F5344CB8AC3E}">
        <p14:creationId xmlns:p14="http://schemas.microsoft.com/office/powerpoint/2010/main" val="3765496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725" y="457200"/>
            <a:ext cx="10435539" cy="677108"/>
          </a:xfrm>
        </p:spPr>
        <p:txBody>
          <a:bodyPr/>
          <a:lstStyle/>
          <a:p>
            <a:pPr algn="ctr"/>
            <a:r>
              <a:rPr lang="en-IN" dirty="0">
                <a:solidFill>
                  <a:srgbClr val="7030A0"/>
                </a:solidFill>
                <a:latin typeface="Times New Roman" panose="02020603050405020304" pitchFamily="18" charset="0"/>
                <a:cs typeface="Times New Roman" panose="02020603050405020304" pitchFamily="18" charset="0"/>
              </a:rPr>
              <a:t>Lung Cancer Based on Symptoms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40" y="1295400"/>
            <a:ext cx="10630355" cy="5410200"/>
          </a:xfrm>
          <a:prstGeom prst="rect">
            <a:avLst/>
          </a:prstGeom>
        </p:spPr>
      </p:pic>
    </p:spTree>
    <p:extLst>
      <p:ext uri="{BB962C8B-B14F-4D97-AF65-F5344CB8AC3E}">
        <p14:creationId xmlns:p14="http://schemas.microsoft.com/office/powerpoint/2010/main" val="338566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gn="ctr">
              <a:lnSpc>
                <a:spcPct val="100000"/>
              </a:lnSpc>
              <a:spcBef>
                <a:spcPts val="105"/>
              </a:spcBef>
            </a:pPr>
            <a:r>
              <a:rPr spc="-10" dirty="0">
                <a:solidFill>
                  <a:srgbClr val="7030A0"/>
                </a:solidFill>
                <a:latin typeface="Times New Roman" panose="02020603050405020304" pitchFamily="18" charset="0"/>
                <a:cs typeface="Times New Roman" panose="02020603050405020304" pitchFamily="18" charset="0"/>
              </a:rPr>
              <a:t>OBJECTIVE</a:t>
            </a:r>
          </a:p>
        </p:txBody>
      </p:sp>
      <p:sp>
        <p:nvSpPr>
          <p:cNvPr id="3" name="object 3"/>
          <p:cNvSpPr txBox="1"/>
          <p:nvPr/>
        </p:nvSpPr>
        <p:spPr>
          <a:xfrm>
            <a:off x="916939" y="1793493"/>
            <a:ext cx="10301605" cy="3983398"/>
          </a:xfrm>
          <a:prstGeom prst="rect">
            <a:avLst/>
          </a:prstGeom>
        </p:spPr>
        <p:txBody>
          <a:bodyPr vert="horz" wrap="square" lIns="0" tIns="54610" rIns="0" bIns="0" rtlCol="0">
            <a:spAutoFit/>
          </a:bodyPr>
          <a:lstStyle/>
          <a:p>
            <a:pPr marL="469264" marR="50800" indent="-457200" algn="just">
              <a:lnSpc>
                <a:spcPct val="90000"/>
              </a:lnSpc>
              <a:spcBef>
                <a:spcPts val="430"/>
              </a:spcBef>
              <a:buFont typeface="Wingdings" panose="05000000000000000000" pitchFamily="2" charset="2"/>
              <a:buChar char="ü"/>
              <a:tabLst>
                <a:tab pos="2413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this project is to forecast the existence of lung cancer using medical records and interpreting CT images, employing advanced machine learning and deep learning techniques. </a:t>
            </a:r>
          </a:p>
          <a:p>
            <a:pPr marL="469264" marR="50800" indent="-457200" algn="just">
              <a:lnSpc>
                <a:spcPct val="90000"/>
              </a:lnSpc>
              <a:spcBef>
                <a:spcPts val="430"/>
              </a:spcBef>
              <a:buFont typeface="Wingdings" panose="05000000000000000000" pitchFamily="2" charset="2"/>
              <a:buChar char="ü"/>
              <a:tabLst>
                <a:tab pos="2413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This project seeks to enhance early detection rates and improve patient outcomes through timely intervention and personalized healthcare approaches.</a:t>
            </a:r>
          </a:p>
          <a:p>
            <a:pPr>
              <a:lnSpc>
                <a:spcPct val="150000"/>
              </a:lnSpc>
              <a:spcAft>
                <a:spcPts val="6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64" marR="50800">
              <a:lnSpc>
                <a:spcPct val="90000"/>
              </a:lnSpc>
              <a:spcBef>
                <a:spcPts val="430"/>
              </a:spcBef>
              <a:tabLst>
                <a:tab pos="241300" algn="l"/>
              </a:tabLst>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28" y="559172"/>
            <a:ext cx="10435539" cy="67710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Type Detection: Uploading(Benign Case)</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65" y="1447800"/>
            <a:ext cx="10364469" cy="4672013"/>
          </a:xfrm>
          <a:prstGeom prst="rect">
            <a:avLst/>
          </a:prstGeom>
        </p:spPr>
      </p:pic>
    </p:spTree>
    <p:extLst>
      <p:ext uri="{BB962C8B-B14F-4D97-AF65-F5344CB8AC3E}">
        <p14:creationId xmlns:p14="http://schemas.microsoft.com/office/powerpoint/2010/main" val="311213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0" y="619506"/>
            <a:ext cx="10435539" cy="67710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Type Detection Output</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20" y="1524001"/>
            <a:ext cx="10435540" cy="4714494"/>
          </a:xfrm>
          <a:prstGeom prst="rect">
            <a:avLst/>
          </a:prstGeom>
        </p:spPr>
      </p:pic>
    </p:spTree>
    <p:extLst>
      <p:ext uri="{BB962C8B-B14F-4D97-AF65-F5344CB8AC3E}">
        <p14:creationId xmlns:p14="http://schemas.microsoft.com/office/powerpoint/2010/main" val="2865446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0" y="619506"/>
            <a:ext cx="10435539" cy="677108"/>
          </a:xfrm>
        </p:spPr>
        <p:txBody>
          <a:bodyPr/>
          <a:lstStyle/>
          <a:p>
            <a:pPr algn="ctr"/>
            <a:r>
              <a:rPr lang="en-IN" dirty="0">
                <a:solidFill>
                  <a:srgbClr val="7030A0"/>
                </a:solidFill>
                <a:latin typeface="Times New Roman" panose="02020603050405020304" pitchFamily="18" charset="0"/>
                <a:cs typeface="Times New Roman" panose="02020603050405020304" pitchFamily="18" charset="0"/>
              </a:rPr>
              <a:t>Medical Insurance Prediction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29" y="1447800"/>
            <a:ext cx="10435539" cy="4918008"/>
          </a:xfrm>
          <a:prstGeom prst="rect">
            <a:avLst/>
          </a:prstGeom>
        </p:spPr>
      </p:pic>
    </p:spTree>
    <p:extLst>
      <p:ext uri="{BB962C8B-B14F-4D97-AF65-F5344CB8AC3E}">
        <p14:creationId xmlns:p14="http://schemas.microsoft.com/office/powerpoint/2010/main" val="346029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0" y="619506"/>
            <a:ext cx="10435539" cy="677108"/>
          </a:xfrm>
        </p:spPr>
        <p:txBody>
          <a:bodyPr/>
          <a:lstStyle/>
          <a:p>
            <a:pPr algn="ctr"/>
            <a:r>
              <a:rPr lang="en-IN" dirty="0">
                <a:solidFill>
                  <a:srgbClr val="7030A0"/>
                </a:solidFill>
                <a:latin typeface="Times New Roman" panose="02020603050405020304" pitchFamily="18" charset="0"/>
                <a:cs typeface="Times New Roman" panose="02020603050405020304" pitchFamily="18" charset="0"/>
              </a:rPr>
              <a:t>Medical Insurance Output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30" y="1408559"/>
            <a:ext cx="10400003" cy="4916041"/>
          </a:xfrm>
          <a:prstGeom prst="rect">
            <a:avLst/>
          </a:prstGeom>
        </p:spPr>
      </p:pic>
    </p:spTree>
    <p:extLst>
      <p:ext uri="{BB962C8B-B14F-4D97-AF65-F5344CB8AC3E}">
        <p14:creationId xmlns:p14="http://schemas.microsoft.com/office/powerpoint/2010/main" val="795827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838200"/>
            <a:ext cx="11049000" cy="690574"/>
          </a:xfrm>
          <a:prstGeom prst="rect">
            <a:avLst/>
          </a:prstGeom>
        </p:spPr>
        <p:txBody>
          <a:bodyPr vert="horz" wrap="square" lIns="0" tIns="13335" rIns="0" bIns="0" rtlCol="0">
            <a:spAutoFit/>
          </a:bodyPr>
          <a:lstStyle/>
          <a:p>
            <a:pPr marL="12700" algn="ctr">
              <a:lnSpc>
                <a:spcPct val="100000"/>
              </a:lnSpc>
              <a:spcBef>
                <a:spcPts val="105"/>
              </a:spcBef>
            </a:pPr>
            <a:r>
              <a:rPr spc="-75" dirty="0">
                <a:solidFill>
                  <a:srgbClr val="7030A0"/>
                </a:solidFill>
                <a:latin typeface="Times New Roman" panose="02020603050405020304" pitchFamily="18" charset="0"/>
                <a:cs typeface="Times New Roman" panose="02020603050405020304" pitchFamily="18" charset="0"/>
              </a:rPr>
              <a:t>ADVANTAGES</a:t>
            </a:r>
          </a:p>
        </p:txBody>
      </p:sp>
      <p:sp>
        <p:nvSpPr>
          <p:cNvPr id="3" name="object 3"/>
          <p:cNvSpPr txBox="1"/>
          <p:nvPr/>
        </p:nvSpPr>
        <p:spPr>
          <a:xfrm>
            <a:off x="914400" y="1447800"/>
            <a:ext cx="10439400" cy="4818627"/>
          </a:xfrm>
          <a:prstGeom prst="rect">
            <a:avLst/>
          </a:prstGeom>
        </p:spPr>
        <p:txBody>
          <a:bodyPr vert="horz" wrap="square" lIns="0" tIns="98425" rIns="0" bIns="0" rtlCol="0">
            <a:spAutoFit/>
          </a:bodyPr>
          <a:lstStyle/>
          <a:p>
            <a:pPr marL="355600" indent="-342900" algn="just">
              <a:lnSpc>
                <a:spcPct val="100000"/>
              </a:lnSpc>
              <a:spcBef>
                <a:spcPts val="775"/>
              </a:spcBef>
              <a:buFont typeface="Wingdings" panose="05000000000000000000" pitchFamily="2" charset="2"/>
              <a:buChar char="ü"/>
              <a:tabLst>
                <a:tab pos="469265" algn="l"/>
              </a:tabLst>
            </a:pPr>
            <a:r>
              <a:rPr lang="en-US" sz="2800" b="1" dirty="0">
                <a:latin typeface="Times New Roman" panose="02020603050405020304" pitchFamily="18" charset="0"/>
                <a:cs typeface="Times New Roman" panose="02020603050405020304" pitchFamily="18" charset="0"/>
              </a:rPr>
              <a:t>Comprehensive Solution: </a:t>
            </a:r>
            <a:r>
              <a:rPr lang="en-US" sz="2800" dirty="0">
                <a:latin typeface="Times New Roman" panose="02020603050405020304" pitchFamily="18" charset="0"/>
                <a:cs typeface="Times New Roman" panose="02020603050405020304" pitchFamily="18" charset="0"/>
              </a:rPr>
              <a:t>Integrates analysis, detection, prediction, staging, and cost estimation for thorough lung cancer assessment.</a:t>
            </a:r>
          </a:p>
          <a:p>
            <a:pPr marL="355600" indent="-342900" algn="just">
              <a:lnSpc>
                <a:spcPct val="100000"/>
              </a:lnSpc>
              <a:spcBef>
                <a:spcPts val="775"/>
              </a:spcBef>
              <a:buFont typeface="Wingdings" panose="05000000000000000000" pitchFamily="2" charset="2"/>
              <a:buChar char="ü"/>
              <a:tabLst>
                <a:tab pos="469265" algn="l"/>
              </a:tabLst>
            </a:pPr>
            <a:r>
              <a:rPr lang="en-US" sz="2800" b="1" dirty="0">
                <a:latin typeface="Times New Roman" panose="02020603050405020304" pitchFamily="18" charset="0"/>
                <a:cs typeface="Times New Roman" panose="02020603050405020304" pitchFamily="18" charset="0"/>
              </a:rPr>
              <a:t>Early Detection</a:t>
            </a:r>
            <a:r>
              <a:rPr lang="en-US" sz="2800" dirty="0">
                <a:latin typeface="Times New Roman" panose="02020603050405020304" pitchFamily="18" charset="0"/>
                <a:cs typeface="Times New Roman" panose="02020603050405020304" pitchFamily="18" charset="0"/>
              </a:rPr>
              <a:t>: Utilizes advanced techniques for prompt treatment planning and improved outcomes.</a:t>
            </a:r>
          </a:p>
          <a:p>
            <a:pPr marL="355600" indent="-342900" algn="just">
              <a:lnSpc>
                <a:spcPct val="100000"/>
              </a:lnSpc>
              <a:spcBef>
                <a:spcPts val="775"/>
              </a:spcBef>
              <a:buFont typeface="Wingdings" panose="05000000000000000000" pitchFamily="2" charset="2"/>
              <a:buChar char="ü"/>
              <a:tabLst>
                <a:tab pos="469265" algn="l"/>
              </a:tabLst>
            </a:pPr>
            <a:r>
              <a:rPr lang="en-US" sz="2800" b="1" dirty="0">
                <a:latin typeface="Times New Roman" panose="02020603050405020304" pitchFamily="18" charset="0"/>
                <a:cs typeface="Times New Roman" panose="02020603050405020304" pitchFamily="18" charset="0"/>
              </a:rPr>
              <a:t>Personalized Treatment: </a:t>
            </a:r>
            <a:r>
              <a:rPr lang="en-US" sz="2800" dirty="0">
                <a:latin typeface="Times New Roman" panose="02020603050405020304" pitchFamily="18" charset="0"/>
                <a:cs typeface="Times New Roman" panose="02020603050405020304" pitchFamily="18" charset="0"/>
              </a:rPr>
              <a:t>Tailors therapy for optimized effectiveness and patient care.</a:t>
            </a:r>
          </a:p>
          <a:p>
            <a:pPr marL="355600" indent="-342900" algn="just">
              <a:lnSpc>
                <a:spcPct val="100000"/>
              </a:lnSpc>
              <a:spcBef>
                <a:spcPts val="775"/>
              </a:spcBef>
              <a:buFont typeface="Wingdings" panose="05000000000000000000" pitchFamily="2" charset="2"/>
              <a:buChar char="ü"/>
              <a:tabLst>
                <a:tab pos="469265" algn="l"/>
              </a:tabLst>
            </a:pPr>
            <a:r>
              <a:rPr lang="en-US" sz="2800" b="1" dirty="0">
                <a:latin typeface="Times New Roman" panose="02020603050405020304" pitchFamily="18" charset="0"/>
                <a:cs typeface="Times New Roman" panose="02020603050405020304" pitchFamily="18" charset="0"/>
              </a:rPr>
              <a:t>Financial Planning Aid: </a:t>
            </a:r>
            <a:r>
              <a:rPr lang="en-US" sz="2800" dirty="0">
                <a:latin typeface="Times New Roman" panose="02020603050405020304" pitchFamily="18" charset="0"/>
                <a:cs typeface="Times New Roman" panose="02020603050405020304" pitchFamily="18" charset="0"/>
              </a:rPr>
              <a:t>Estimates costs for better financial preparedness.</a:t>
            </a:r>
          </a:p>
          <a:p>
            <a:pPr marL="355600" indent="-342900" algn="just">
              <a:lnSpc>
                <a:spcPct val="100000"/>
              </a:lnSpc>
              <a:spcBef>
                <a:spcPts val="775"/>
              </a:spcBef>
              <a:buFont typeface="Wingdings" panose="05000000000000000000" pitchFamily="2" charset="2"/>
              <a:buChar char="ü"/>
              <a:tabLst>
                <a:tab pos="469265" algn="l"/>
              </a:tabLst>
            </a:pPr>
            <a:r>
              <a:rPr lang="en-US" sz="2800" b="1" dirty="0">
                <a:latin typeface="Times New Roman" panose="02020603050405020304" pitchFamily="18" charset="0"/>
                <a:cs typeface="Times New Roman" panose="02020603050405020304" pitchFamily="18" charset="0"/>
              </a:rPr>
              <a:t>User-Friendly Interface: </a:t>
            </a:r>
            <a:r>
              <a:rPr lang="en-US" sz="2800" dirty="0">
                <a:latin typeface="Times New Roman" panose="02020603050405020304" pitchFamily="18" charset="0"/>
                <a:cs typeface="Times New Roman" panose="02020603050405020304" pitchFamily="18" charset="0"/>
              </a:rPr>
              <a:t>Enhances engagement and navigation for improved user experience.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092A-34EA-C948-39F5-8C00EFE23E17}"/>
              </a:ext>
            </a:extLst>
          </p:cNvPr>
          <p:cNvSpPr>
            <a:spLocks noGrp="1"/>
          </p:cNvSpPr>
          <p:nvPr>
            <p:ph type="title"/>
          </p:nvPr>
        </p:nvSpPr>
        <p:spPr>
          <a:xfrm>
            <a:off x="533400" y="381000"/>
            <a:ext cx="10627969" cy="602547"/>
          </a:xfrm>
        </p:spPr>
        <p:txBody>
          <a:bodyPr/>
          <a:lstStyle/>
          <a:p>
            <a:pPr algn="ctr"/>
            <a:r>
              <a:rPr lang="en-US"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CONCLUSIO</a:t>
            </a:r>
            <a:r>
              <a:rPr lang="en-US"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N</a:t>
            </a:r>
            <a:br>
              <a:rPr lang="en-IN"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D24CF6-2F55-A4EE-2BBD-AEE2774FFF0C}"/>
              </a:ext>
            </a:extLst>
          </p:cNvPr>
          <p:cNvSpPr>
            <a:spLocks noGrp="1"/>
          </p:cNvSpPr>
          <p:nvPr>
            <p:ph type="body" idx="1"/>
          </p:nvPr>
        </p:nvSpPr>
        <p:spPr>
          <a:xfrm>
            <a:off x="762000" y="1067197"/>
            <a:ext cx="10475568" cy="5562203"/>
          </a:xfrm>
        </p:spPr>
        <p:txBody>
          <a:bodyPr/>
          <a:lstStyle/>
          <a:p>
            <a:pPr algn="just"/>
            <a:r>
              <a:rPr lang="en-US" sz="2800" dirty="0">
                <a:latin typeface="Times New Roman" panose="02020603050405020304" pitchFamily="18" charset="0"/>
                <a:cs typeface="Times New Roman" panose="02020603050405020304" pitchFamily="18" charset="0"/>
              </a:rPr>
              <a:t>The goal of this project was to advance the fight against lung cancer by providing a comprehensive solution that integrates diagnosis, prediction, and financial planning. Through the implementation of advanced techniques such as the Random Forest Classifier, CT scan prediction, and nodule staging, we aimed to empower healthcare providers with tools for early detection and accurate prognosis, thereby improving patient outcomes and enabling personalized treatment strategies. Additionally, our system's capability to estimate medical insurance costs aimed to provide essential financial support, easing the burden for patients and ensuring better preparedness for treatment expenses. In essence, the goal of this project was to make a meaningful impact in the lives of those affected by lung cancer, combining innovation with compassion to contribute to the larger goal of eradicating lung cancer.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912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A1CF-0E8E-E2B1-DD22-1A0D5DE535BB}"/>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REFERENCES</a:t>
            </a:r>
            <a:endParaRPr lang="en-IN" dirty="0"/>
          </a:p>
        </p:txBody>
      </p:sp>
      <p:sp>
        <p:nvSpPr>
          <p:cNvPr id="3" name="Text Placeholder 2">
            <a:extLst>
              <a:ext uri="{FF2B5EF4-FFF2-40B4-BE49-F238E27FC236}">
                <a16:creationId xmlns:a16="http://schemas.microsoft.com/office/drawing/2014/main" id="{C09927F6-48A4-BF51-5133-8909AA0D9FB4}"/>
              </a:ext>
            </a:extLst>
          </p:cNvPr>
          <p:cNvSpPr>
            <a:spLocks noGrp="1"/>
          </p:cNvSpPr>
          <p:nvPr>
            <p:ph type="body" idx="1"/>
          </p:nvPr>
        </p:nvSpPr>
        <p:spPr>
          <a:xfrm>
            <a:off x="875772" y="1371600"/>
            <a:ext cx="10364469" cy="5601533"/>
          </a:xfrm>
        </p:spPr>
        <p:txBody>
          <a:bodyPr/>
          <a:lstStyle/>
          <a:p>
            <a:pPr marL="514350" indent="-5143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Ali, I., Hart, G. R., </a:t>
            </a:r>
            <a:r>
              <a:rPr lang="en-IN" sz="2800" dirty="0" err="1">
                <a:latin typeface="Times New Roman" panose="02020603050405020304" pitchFamily="18" charset="0"/>
                <a:cs typeface="Times New Roman" panose="02020603050405020304" pitchFamily="18" charset="0"/>
              </a:rPr>
              <a:t>Gunabushanam</a:t>
            </a:r>
            <a:r>
              <a:rPr lang="en-IN" sz="2800" dirty="0">
                <a:latin typeface="Times New Roman" panose="02020603050405020304" pitchFamily="18" charset="0"/>
                <a:cs typeface="Times New Roman" panose="02020603050405020304" pitchFamily="18" charset="0"/>
              </a:rPr>
              <a:t>, G., Liang, Y., Muhammad, W., </a:t>
            </a:r>
            <a:r>
              <a:rPr lang="en-IN" sz="2800" dirty="0" err="1">
                <a:latin typeface="Times New Roman" panose="02020603050405020304" pitchFamily="18" charset="0"/>
                <a:cs typeface="Times New Roman" panose="02020603050405020304" pitchFamily="18" charset="0"/>
              </a:rPr>
              <a:t>Nartowt</a:t>
            </a:r>
            <a:r>
              <a:rPr lang="en-IN" sz="2800" dirty="0">
                <a:latin typeface="Times New Roman" panose="02020603050405020304" pitchFamily="18" charset="0"/>
                <a:cs typeface="Times New Roman" panose="02020603050405020304" pitchFamily="18" charset="0"/>
              </a:rPr>
              <a:t>, B., Kane, M., Ma, X., &amp; Deng, J.: Lung nodule detection via deep reinforcement learning. Frontiers in oncology, 16;8:108, 2018.</a:t>
            </a:r>
          </a:p>
          <a:p>
            <a:pPr marL="514350" indent="-5143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Bhatia, S., Sinha, Y., &amp; Goel, L.: Lung cancer detection: a deep learning approach. In Soft Computing for Problem Solving. Springer, Singapore, 699-705 (019).</a:t>
            </a:r>
          </a:p>
          <a:p>
            <a:pPr marL="514350" indent="-5143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Choi, W., Oh, J. H., </a:t>
            </a:r>
            <a:r>
              <a:rPr lang="en-IN" sz="2800" dirty="0" err="1">
                <a:latin typeface="Times New Roman" panose="02020603050405020304" pitchFamily="18" charset="0"/>
                <a:cs typeface="Times New Roman" panose="02020603050405020304" pitchFamily="18" charset="0"/>
              </a:rPr>
              <a:t>Riyahi</a:t>
            </a:r>
            <a:r>
              <a:rPr lang="en-IN" sz="2800" dirty="0">
                <a:latin typeface="Times New Roman" panose="02020603050405020304" pitchFamily="18" charset="0"/>
                <a:cs typeface="Times New Roman" panose="02020603050405020304" pitchFamily="18" charset="0"/>
              </a:rPr>
              <a:t>, S., Liu, C. J., Jiang, F., Chen, W., ... &amp; Lu, W.: Radiomics analysis of pulmonary nodules in low‐dose CT for early detection of lung cancer. Medical physics, 45(4):1537-49, 2018.</a:t>
            </a:r>
          </a:p>
          <a:p>
            <a:pPr marL="514350" indent="-514350" algn="just">
              <a:buFont typeface="Wingdings" panose="05000000000000000000" pitchFamily="2" charset="2"/>
              <a:buChar char="ü"/>
            </a:pP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316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D55D-EBCC-AD37-01C5-0975F2E19DF8}"/>
              </a:ext>
            </a:extLst>
          </p:cNvPr>
          <p:cNvSpPr>
            <a:spLocks noGrp="1"/>
          </p:cNvSpPr>
          <p:nvPr>
            <p:ph type="title"/>
          </p:nvPr>
        </p:nvSpPr>
        <p:spPr>
          <a:xfrm>
            <a:off x="878230" y="609600"/>
            <a:ext cx="10435539" cy="696594"/>
          </a:xfrm>
        </p:spPr>
        <p:txBody>
          <a:bodyPr/>
          <a:lstStyle/>
          <a:p>
            <a:pPr algn="ctr"/>
            <a:r>
              <a:rPr lang="en-US" sz="4400" dirty="0">
                <a:solidFill>
                  <a:srgbClr val="7030A0"/>
                </a:solidFill>
                <a:effectLst/>
                <a:latin typeface="Times New Roman" pitchFamily="18" charset="0"/>
                <a:cs typeface="Times New Roman" pitchFamily="18" charset="0"/>
              </a:rPr>
              <a:t>REFERENCES                       Contd.,</a:t>
            </a:r>
            <a:endParaRPr lang="en-IN" dirty="0"/>
          </a:p>
        </p:txBody>
      </p:sp>
      <p:sp>
        <p:nvSpPr>
          <p:cNvPr id="3" name="Text Placeholder 2">
            <a:extLst>
              <a:ext uri="{FF2B5EF4-FFF2-40B4-BE49-F238E27FC236}">
                <a16:creationId xmlns:a16="http://schemas.microsoft.com/office/drawing/2014/main" id="{193E9283-0EB4-552C-B7F2-9946D3348BB3}"/>
              </a:ext>
            </a:extLst>
          </p:cNvPr>
          <p:cNvSpPr>
            <a:spLocks noGrp="1"/>
          </p:cNvSpPr>
          <p:nvPr>
            <p:ph type="body" idx="1"/>
          </p:nvPr>
        </p:nvSpPr>
        <p:spPr>
          <a:xfrm>
            <a:off x="878230" y="1600200"/>
            <a:ext cx="10364469" cy="5753933"/>
          </a:xfrm>
        </p:spPr>
        <p:txBody>
          <a:bodyPr/>
          <a:lstStyle/>
          <a:p>
            <a:pPr marL="514350" indent="-514350" algn="just">
              <a:buFont typeface="Wingdings" panose="05000000000000000000" pitchFamily="2" charset="2"/>
              <a:buChar char="ü"/>
            </a:pPr>
            <a:r>
              <a:rPr lang="en-IN" sz="2800" dirty="0" err="1">
                <a:latin typeface="Times New Roman" panose="02020603050405020304" pitchFamily="18" charset="0"/>
                <a:cs typeface="Times New Roman" panose="02020603050405020304" pitchFamily="18" charset="0"/>
              </a:rPr>
              <a:t>Masud</a:t>
            </a:r>
            <a:r>
              <a:rPr lang="en-IN" sz="2800" dirty="0">
                <a:latin typeface="Times New Roman" panose="02020603050405020304" pitchFamily="18" charset="0"/>
                <a:cs typeface="Times New Roman" panose="02020603050405020304" pitchFamily="18" charset="0"/>
              </a:rPr>
              <a:t>, M., </a:t>
            </a:r>
            <a:r>
              <a:rPr lang="en-IN" sz="2800" dirty="0" err="1">
                <a:latin typeface="Times New Roman" panose="02020603050405020304" pitchFamily="18" charset="0"/>
                <a:cs typeface="Times New Roman" panose="02020603050405020304" pitchFamily="18" charset="0"/>
              </a:rPr>
              <a:t>Sikder</a:t>
            </a:r>
            <a:r>
              <a:rPr lang="en-IN" sz="2800" dirty="0">
                <a:latin typeface="Times New Roman" panose="02020603050405020304" pitchFamily="18" charset="0"/>
                <a:cs typeface="Times New Roman" panose="02020603050405020304" pitchFamily="18" charset="0"/>
              </a:rPr>
              <a:t>, N., Nahid, A. A., </a:t>
            </a:r>
            <a:r>
              <a:rPr lang="en-IN" sz="2800" dirty="0" err="1">
                <a:latin typeface="Times New Roman" panose="02020603050405020304" pitchFamily="18" charset="0"/>
                <a:cs typeface="Times New Roman" panose="02020603050405020304" pitchFamily="18" charset="0"/>
              </a:rPr>
              <a:t>Bairagi</a:t>
            </a:r>
            <a:r>
              <a:rPr lang="en-IN" sz="2800" dirty="0">
                <a:latin typeface="Times New Roman" panose="02020603050405020304" pitchFamily="18" charset="0"/>
                <a:cs typeface="Times New Roman" panose="02020603050405020304" pitchFamily="18" charset="0"/>
              </a:rPr>
              <a:t>, A. K., &amp; </a:t>
            </a:r>
            <a:r>
              <a:rPr lang="en-IN" sz="2800" dirty="0" err="1">
                <a:latin typeface="Times New Roman" panose="02020603050405020304" pitchFamily="18" charset="0"/>
                <a:cs typeface="Times New Roman" panose="02020603050405020304" pitchFamily="18" charset="0"/>
              </a:rPr>
              <a:t>AlZain</a:t>
            </a:r>
            <a:r>
              <a:rPr lang="en-IN" sz="2800" dirty="0">
                <a:latin typeface="Times New Roman" panose="02020603050405020304" pitchFamily="18" charset="0"/>
                <a:cs typeface="Times New Roman" panose="02020603050405020304" pitchFamily="18" charset="0"/>
              </a:rPr>
              <a:t>, M. A.: A machine learning approach to diagnosing lung and colon cancer using a deep learning-based classification framework. Sensors, 21(3):748, 2021.</a:t>
            </a:r>
          </a:p>
          <a:p>
            <a:pPr marL="514350" indent="-514350" algn="just">
              <a:buFont typeface="Wingdings" panose="05000000000000000000" pitchFamily="2" charset="2"/>
              <a:buChar char="ü"/>
            </a:pPr>
            <a:r>
              <a:rPr lang="en-IN" sz="2800" dirty="0" err="1">
                <a:latin typeface="Times New Roman" panose="02020603050405020304" pitchFamily="18" charset="0"/>
                <a:cs typeface="Times New Roman" panose="02020603050405020304" pitchFamily="18" charset="0"/>
              </a:rPr>
              <a:t>Muthazhagan</a:t>
            </a:r>
            <a:r>
              <a:rPr lang="en-IN" sz="2800" dirty="0">
                <a:latin typeface="Times New Roman" panose="02020603050405020304" pitchFamily="18" charset="0"/>
                <a:cs typeface="Times New Roman" panose="02020603050405020304" pitchFamily="18" charset="0"/>
              </a:rPr>
              <a:t>, B., Ravi, T., &amp; </a:t>
            </a:r>
            <a:r>
              <a:rPr lang="en-IN" sz="2800" dirty="0" err="1">
                <a:latin typeface="Times New Roman" panose="02020603050405020304" pitchFamily="18" charset="0"/>
                <a:cs typeface="Times New Roman" panose="02020603050405020304" pitchFamily="18" charset="0"/>
              </a:rPr>
              <a:t>Rajinigirinath</a:t>
            </a:r>
            <a:r>
              <a:rPr lang="en-IN" sz="2800" dirty="0">
                <a:latin typeface="Times New Roman" panose="02020603050405020304" pitchFamily="18" charset="0"/>
                <a:cs typeface="Times New Roman" panose="02020603050405020304" pitchFamily="18" charset="0"/>
              </a:rPr>
              <a:t>, D.: An enhanced computer-assisted lung cancer detection method using content-based image retrieval and data mining techniques. Journal of Ambient Intelligence and Humanized Computing, 2:1-9, 2020.</a:t>
            </a:r>
          </a:p>
          <a:p>
            <a:pPr marL="514350" indent="-5143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Nasrullah, N., Sang, J., Alam, M. S., Mateen, M., Cai, B., &amp; Hu, H.: Automated lung nodule detection and classification using deep learning combined with multiple strategies. Sensors, 19(17):3722, 2019.</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846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629E-D0EF-2A3A-3EB8-AE5BA8BA744E}"/>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REFERENCES                       Contd.,</a:t>
            </a:r>
            <a:endParaRPr lang="en-IN" dirty="0"/>
          </a:p>
        </p:txBody>
      </p:sp>
      <p:sp>
        <p:nvSpPr>
          <p:cNvPr id="3" name="Text Placeholder 2">
            <a:extLst>
              <a:ext uri="{FF2B5EF4-FFF2-40B4-BE49-F238E27FC236}">
                <a16:creationId xmlns:a16="http://schemas.microsoft.com/office/drawing/2014/main" id="{C9EC728E-5E8C-417F-7B32-1EE6C03FFAE0}"/>
              </a:ext>
            </a:extLst>
          </p:cNvPr>
          <p:cNvSpPr>
            <a:spLocks noGrp="1"/>
          </p:cNvSpPr>
          <p:nvPr>
            <p:ph type="body" idx="1"/>
          </p:nvPr>
        </p:nvSpPr>
        <p:spPr>
          <a:xfrm>
            <a:off x="913764" y="1529513"/>
            <a:ext cx="10364469" cy="4278094"/>
          </a:xfrm>
        </p:spPr>
        <p:txBody>
          <a:bodyPr/>
          <a:lstStyle/>
          <a:p>
            <a:pPr marL="514350" indent="-5143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Nasser, I. M., &amp; Abu-Naser, S. S.: Lung cancer detection using artificial neural network. International Journal of Engineering and Information Systems (IJEAIS), Mar;3(3):17-23, 2019.</a:t>
            </a:r>
          </a:p>
          <a:p>
            <a:pPr marL="514350" indent="-514350" algn="just">
              <a:buFont typeface="Wingdings" panose="05000000000000000000" pitchFamily="2" charset="2"/>
              <a:buChar char="ü"/>
            </a:pPr>
            <a:r>
              <a:rPr lang="en-IN" sz="2800" dirty="0" err="1">
                <a:latin typeface="Times New Roman" panose="02020603050405020304" pitchFamily="18" charset="0"/>
                <a:cs typeface="Times New Roman" panose="02020603050405020304" pitchFamily="18" charset="0"/>
              </a:rPr>
              <a:t>Sajja</a:t>
            </a:r>
            <a:r>
              <a:rPr lang="en-IN" sz="2800" dirty="0">
                <a:latin typeface="Times New Roman" panose="02020603050405020304" pitchFamily="18" charset="0"/>
                <a:cs typeface="Times New Roman" panose="02020603050405020304" pitchFamily="18" charset="0"/>
              </a:rPr>
              <a:t>, T., </a:t>
            </a:r>
            <a:r>
              <a:rPr lang="en-IN" sz="2800" dirty="0" err="1">
                <a:latin typeface="Times New Roman" panose="02020603050405020304" pitchFamily="18" charset="0"/>
                <a:cs typeface="Times New Roman" panose="02020603050405020304" pitchFamily="18" charset="0"/>
              </a:rPr>
              <a:t>Devarapalli</a:t>
            </a:r>
            <a:r>
              <a:rPr lang="en-IN" sz="2800" dirty="0">
                <a:latin typeface="Times New Roman" panose="02020603050405020304" pitchFamily="18" charset="0"/>
                <a:cs typeface="Times New Roman" panose="02020603050405020304" pitchFamily="18" charset="0"/>
              </a:rPr>
              <a:t>, R., &amp; </a:t>
            </a:r>
            <a:r>
              <a:rPr lang="en-IN" sz="2800" dirty="0" err="1">
                <a:latin typeface="Times New Roman" panose="02020603050405020304" pitchFamily="18" charset="0"/>
                <a:cs typeface="Times New Roman" panose="02020603050405020304" pitchFamily="18" charset="0"/>
              </a:rPr>
              <a:t>Kalluri</a:t>
            </a:r>
            <a:r>
              <a:rPr lang="en-IN" sz="2800" dirty="0">
                <a:latin typeface="Times New Roman" panose="02020603050405020304" pitchFamily="18" charset="0"/>
                <a:cs typeface="Times New Roman" panose="02020603050405020304" pitchFamily="18" charset="0"/>
              </a:rPr>
              <a:t>, H.: Lung Cancer Detection Based on CT Scan Images by Using Deep Transfer Learning. </a:t>
            </a:r>
            <a:r>
              <a:rPr lang="en-IN" sz="2800" dirty="0" err="1">
                <a:latin typeface="Times New Roman" panose="02020603050405020304" pitchFamily="18" charset="0"/>
                <a:cs typeface="Times New Roman" panose="02020603050405020304" pitchFamily="18" charset="0"/>
              </a:rPr>
              <a:t>Traitement</a:t>
            </a:r>
            <a:r>
              <a:rPr lang="en-IN" sz="2800" dirty="0">
                <a:latin typeface="Times New Roman" panose="02020603050405020304" pitchFamily="18" charset="0"/>
                <a:cs typeface="Times New Roman" panose="02020603050405020304" pitchFamily="18" charset="0"/>
              </a:rPr>
              <a:t> du Signal, 36(4):339-44, 2019.</a:t>
            </a:r>
          </a:p>
          <a:p>
            <a:pPr marL="514350" indent="-5143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Tripathi, P., Tyagi, S., &amp; Nath, M.: A Comparative Analysis of Segmentation Techniques for Lung Cancer Detection. Pattern Recognition and Image Analysis, 29. 167-173, 2019.</a:t>
            </a:r>
          </a:p>
          <a:p>
            <a:endParaRPr lang="en-IN" dirty="0"/>
          </a:p>
        </p:txBody>
      </p:sp>
    </p:spTree>
    <p:extLst>
      <p:ext uri="{BB962C8B-B14F-4D97-AF65-F5344CB8AC3E}">
        <p14:creationId xmlns:p14="http://schemas.microsoft.com/office/powerpoint/2010/main" val="3831009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819400"/>
            <a:ext cx="10591800" cy="1028487"/>
          </a:xfrm>
          <a:prstGeom prst="rect">
            <a:avLst/>
          </a:prstGeom>
        </p:spPr>
        <p:txBody>
          <a:bodyPr vert="horz" wrap="square" lIns="0" tIns="12700" rIns="0" bIns="0" rtlCol="0">
            <a:spAutoFit/>
          </a:bodyPr>
          <a:lstStyle/>
          <a:p>
            <a:pPr marL="12700" algn="ctr">
              <a:lnSpc>
                <a:spcPct val="100000"/>
              </a:lnSpc>
              <a:spcBef>
                <a:spcPts val="100"/>
              </a:spcBef>
            </a:pPr>
            <a:r>
              <a:rPr sz="6600" dirty="0">
                <a:solidFill>
                  <a:srgbClr val="7030A0"/>
                </a:solidFill>
                <a:latin typeface="Times New Roman" panose="02020603050405020304" pitchFamily="18" charset="0"/>
                <a:cs typeface="Times New Roman" panose="02020603050405020304" pitchFamily="18" charset="0"/>
              </a:rPr>
              <a:t>THANK </a:t>
            </a:r>
            <a:r>
              <a:rPr sz="6600" spc="-50" dirty="0">
                <a:solidFill>
                  <a:srgbClr val="7030A0"/>
                </a:solidFill>
                <a:latin typeface="Times New Roman" panose="02020603050405020304" pitchFamily="18" charset="0"/>
                <a:cs typeface="Times New Roman" panose="02020603050405020304" pitchFamily="18" charset="0"/>
              </a:rPr>
              <a:t>YOU</a:t>
            </a:r>
            <a:endParaRPr sz="6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2D4A-CFE8-44CC-3B03-EF2827BE2D23}"/>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INTRODUCTION</a:t>
            </a:r>
            <a:endParaRPr lang="en-IN" dirty="0"/>
          </a:p>
        </p:txBody>
      </p:sp>
      <p:sp>
        <p:nvSpPr>
          <p:cNvPr id="3" name="Text Placeholder 2">
            <a:extLst>
              <a:ext uri="{FF2B5EF4-FFF2-40B4-BE49-F238E27FC236}">
                <a16:creationId xmlns:a16="http://schemas.microsoft.com/office/drawing/2014/main" id="{06C590FD-A4FB-6569-3B3B-A18B06E09CA6}"/>
              </a:ext>
            </a:extLst>
          </p:cNvPr>
          <p:cNvSpPr>
            <a:spLocks noGrp="1"/>
          </p:cNvSpPr>
          <p:nvPr>
            <p:ph type="body" idx="1"/>
          </p:nvPr>
        </p:nvSpPr>
        <p:spPr>
          <a:xfrm>
            <a:off x="913765" y="1413763"/>
            <a:ext cx="10364469" cy="4647426"/>
          </a:xfrm>
        </p:spPr>
        <p:txBody>
          <a:bodyPr/>
          <a:lstStyle/>
          <a:p>
            <a:pPr marL="82296" indent="0">
              <a:buNone/>
            </a:pPr>
            <a:r>
              <a:rPr lang="en-US" sz="2800" b="1" dirty="0">
                <a:latin typeface="Times New Roman" pitchFamily="18" charset="0"/>
                <a:cs typeface="Times New Roman" pitchFamily="18" charset="0"/>
              </a:rPr>
              <a:t>MACHINE LEARNING</a:t>
            </a:r>
          </a:p>
          <a:p>
            <a:pPr marL="82296" indent="0">
              <a:buNone/>
            </a:pPr>
            <a:endParaRPr lang="en-US" sz="2400" b="1" dirty="0">
              <a:latin typeface="Times New Roman" pitchFamily="18" charset="0"/>
              <a:cs typeface="Times New Roman" pitchFamily="18" charset="0"/>
            </a:endParaRPr>
          </a:p>
          <a:p>
            <a:pPr marL="425196" indent="-342900" algn="just">
              <a:buFont typeface="Wingdings" panose="05000000000000000000" pitchFamily="2" charset="2"/>
              <a:buChar char="ü"/>
            </a:pPr>
            <a:r>
              <a:rPr lang="en-US" sz="2800" dirty="0">
                <a:latin typeface="Times New Roman" pitchFamily="18" charset="0"/>
                <a:cs typeface="Times New Roman" pitchFamily="18" charset="0"/>
              </a:rPr>
              <a:t>Pattern Recognition: Identify patterns in data (e.g., images, speech).</a:t>
            </a:r>
          </a:p>
          <a:p>
            <a:pPr marL="425196" indent="-342900" algn="just">
              <a:buFont typeface="Wingdings" panose="05000000000000000000" pitchFamily="2" charset="2"/>
              <a:buChar char="ü"/>
            </a:pPr>
            <a:r>
              <a:rPr lang="en-US" sz="2800" dirty="0">
                <a:latin typeface="Times New Roman" pitchFamily="18" charset="0"/>
                <a:cs typeface="Times New Roman" pitchFamily="18" charset="0"/>
              </a:rPr>
              <a:t>Predictive Analytics: Forecast future trends based on historical data.</a:t>
            </a:r>
          </a:p>
          <a:p>
            <a:pPr marL="425196" indent="-342900" algn="just">
              <a:buFont typeface="Wingdings" panose="05000000000000000000" pitchFamily="2" charset="2"/>
              <a:buChar char="ü"/>
            </a:pPr>
            <a:r>
              <a:rPr lang="en-US" sz="2800" dirty="0">
                <a:latin typeface="Times New Roman" pitchFamily="18" charset="0"/>
                <a:cs typeface="Times New Roman" pitchFamily="18" charset="0"/>
              </a:rPr>
              <a:t>Classification/Regression: Categorize data or predict outcomes (e.g., spam detection, price forecasting).</a:t>
            </a:r>
          </a:p>
          <a:p>
            <a:pPr marL="425196" indent="-342900" algn="just">
              <a:buFont typeface="Wingdings" panose="05000000000000000000" pitchFamily="2" charset="2"/>
              <a:buChar char="ü"/>
            </a:pPr>
            <a:r>
              <a:rPr lang="en-US" sz="2800" dirty="0">
                <a:latin typeface="Times New Roman" pitchFamily="18" charset="0"/>
                <a:cs typeface="Times New Roman" pitchFamily="18" charset="0"/>
              </a:rPr>
              <a:t>Automated Decision Making: Integrate ML into processes for efficient decision-making (e.g., fraud detection).</a:t>
            </a:r>
          </a:p>
          <a:p>
            <a:pPr marL="425196" indent="-342900" algn="just">
              <a:buFont typeface="Wingdings" panose="05000000000000000000" pitchFamily="2" charset="2"/>
              <a:buChar char="ü"/>
            </a:pPr>
            <a:r>
              <a:rPr lang="en-US" sz="2800" dirty="0">
                <a:latin typeface="Times New Roman" pitchFamily="18" charset="0"/>
                <a:cs typeface="Times New Roman" pitchFamily="18" charset="0"/>
              </a:rPr>
              <a:t>Natural Language Processing: Understand and generate human language (e.g., virtual assistants).</a:t>
            </a:r>
          </a:p>
          <a:p>
            <a:endParaRPr lang="en-IN" dirty="0"/>
          </a:p>
        </p:txBody>
      </p:sp>
    </p:spTree>
    <p:extLst>
      <p:ext uri="{BB962C8B-B14F-4D97-AF65-F5344CB8AC3E}">
        <p14:creationId xmlns:p14="http://schemas.microsoft.com/office/powerpoint/2010/main" val="319615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9C8A-3C1D-CC38-9C35-08F150FE6918}"/>
              </a:ext>
            </a:extLst>
          </p:cNvPr>
          <p:cNvSpPr>
            <a:spLocks noGrp="1"/>
          </p:cNvSpPr>
          <p:nvPr>
            <p:ph type="title"/>
          </p:nvPr>
        </p:nvSpPr>
        <p:spPr>
          <a:xfrm>
            <a:off x="842694" y="903506"/>
            <a:ext cx="10435539" cy="430887"/>
          </a:xfrm>
        </p:spPr>
        <p:txBody>
          <a:bodyPr/>
          <a:lstStyle/>
          <a:p>
            <a:r>
              <a:rPr lang="en-US" sz="2800" dirty="0">
                <a:latin typeface="Times New Roman" panose="02020603050405020304" pitchFamily="18" charset="0"/>
                <a:cs typeface="Times New Roman" panose="02020603050405020304" pitchFamily="18" charset="0"/>
              </a:rPr>
              <a:t>DEEP LEARNING</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44BBEEA-63B0-C39A-8704-BAFE3B1013D9}"/>
              </a:ext>
            </a:extLst>
          </p:cNvPr>
          <p:cNvSpPr>
            <a:spLocks noGrp="1"/>
          </p:cNvSpPr>
          <p:nvPr>
            <p:ph type="body" idx="1"/>
          </p:nvPr>
        </p:nvSpPr>
        <p:spPr>
          <a:xfrm>
            <a:off x="878230" y="1676400"/>
            <a:ext cx="10364469" cy="4278094"/>
          </a:xfrm>
        </p:spPr>
        <p:txBody>
          <a:bodyPr/>
          <a:lstStyle/>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Hierarchical Representations: Learns complex features through multiple layers.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Data Handling: Processes large volumes efficiently.</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Feature Extraction: Automatically extracts relevant features.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Non-linear Relationships: Captures intricate patterns in data.</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Adaptability: Improves with exposure to more data.</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Broad Applications: Used in various domains like computer vision, speech recognition, and healthcare.</a:t>
            </a:r>
          </a:p>
          <a:p>
            <a:pPr marL="457200" indent="-4572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754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B88A-9C54-ACFC-3E2D-A2644C995AF6}"/>
              </a:ext>
            </a:extLst>
          </p:cNvPr>
          <p:cNvSpPr>
            <a:spLocks noGrp="1"/>
          </p:cNvSpPr>
          <p:nvPr>
            <p:ph type="title"/>
          </p:nvPr>
        </p:nvSpPr>
        <p:spPr>
          <a:xfrm>
            <a:off x="886726" y="982876"/>
            <a:ext cx="10364469" cy="430887"/>
          </a:xfrm>
        </p:spPr>
        <p:txBody>
          <a:bodyPr/>
          <a:lstStyle/>
          <a:p>
            <a:r>
              <a:rPr lang="en-US" sz="2800" dirty="0">
                <a:latin typeface="Times New Roman" panose="02020603050405020304" pitchFamily="18" charset="0"/>
                <a:cs typeface="Times New Roman" panose="02020603050405020304" pitchFamily="18" charset="0"/>
              </a:rPr>
              <a:t>CONVOLUTIONAL </a:t>
            </a:r>
            <a:r>
              <a:rPr lang="en-IN" sz="2800" dirty="0">
                <a:latin typeface="Times New Roman" panose="02020603050405020304" pitchFamily="18" charset="0"/>
                <a:cs typeface="Times New Roman" panose="02020603050405020304" pitchFamily="18" charset="0"/>
              </a:rPr>
              <a:t>NEURAL NETWORK</a:t>
            </a:r>
          </a:p>
        </p:txBody>
      </p:sp>
      <p:sp>
        <p:nvSpPr>
          <p:cNvPr id="3" name="Text Placeholder 2">
            <a:extLst>
              <a:ext uri="{FF2B5EF4-FFF2-40B4-BE49-F238E27FC236}">
                <a16:creationId xmlns:a16="http://schemas.microsoft.com/office/drawing/2014/main" id="{86A9F6A3-504F-D524-E983-A584569CE932}"/>
              </a:ext>
            </a:extLst>
          </p:cNvPr>
          <p:cNvSpPr>
            <a:spLocks noGrp="1"/>
          </p:cNvSpPr>
          <p:nvPr>
            <p:ph type="body" idx="1"/>
          </p:nvPr>
        </p:nvSpPr>
        <p:spPr>
          <a:xfrm>
            <a:off x="913765" y="1413763"/>
            <a:ext cx="10364469" cy="3816429"/>
          </a:xfrm>
        </p:spPr>
        <p:txBody>
          <a:bodyPr/>
          <a:lstStyle/>
          <a:p>
            <a:endParaRPr lang="en-US" dirty="0"/>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Image Classification: Identify objects or scenes in images.</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Object Detection: Locate and classify multiple objects.</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Semantic Segmentation: Label each pixel in an image.</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Feature Extraction: Learn abstract patterns from data.</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Image Generation: Create realistic images from noise.</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Image Captioning: Generate descriptions for images.</a:t>
            </a:r>
          </a:p>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Transfer Learning: Adapt pre-trained models for new tasks.</a:t>
            </a:r>
          </a:p>
          <a:p>
            <a:endParaRPr lang="en-US" dirty="0"/>
          </a:p>
        </p:txBody>
      </p:sp>
    </p:spTree>
    <p:extLst>
      <p:ext uri="{BB962C8B-B14F-4D97-AF65-F5344CB8AC3E}">
        <p14:creationId xmlns:p14="http://schemas.microsoft.com/office/powerpoint/2010/main" val="274839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DFBB-175B-2A49-3EC7-C2DCA532B8E6}"/>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LITERATURE SURVEY</a:t>
            </a:r>
            <a:endParaRPr lang="en-IN" dirty="0"/>
          </a:p>
        </p:txBody>
      </p:sp>
      <p:graphicFrame>
        <p:nvGraphicFramePr>
          <p:cNvPr id="4" name="Table 3">
            <a:extLst>
              <a:ext uri="{FF2B5EF4-FFF2-40B4-BE49-F238E27FC236}">
                <a16:creationId xmlns:a16="http://schemas.microsoft.com/office/drawing/2014/main" id="{40C649B5-7585-AC6C-6218-30D607D7016E}"/>
              </a:ext>
            </a:extLst>
          </p:cNvPr>
          <p:cNvGraphicFramePr>
            <a:graphicFrameLocks noGrp="1"/>
          </p:cNvGraphicFramePr>
          <p:nvPr>
            <p:extLst>
              <p:ext uri="{D42A27DB-BD31-4B8C-83A1-F6EECF244321}">
                <p14:modId xmlns:p14="http://schemas.microsoft.com/office/powerpoint/2010/main" val="1926200161"/>
              </p:ext>
            </p:extLst>
          </p:nvPr>
        </p:nvGraphicFramePr>
        <p:xfrm>
          <a:off x="1066800" y="1600201"/>
          <a:ext cx="10246970" cy="417750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968602558"/>
                    </a:ext>
                  </a:extLst>
                </a:gridCol>
                <a:gridCol w="1752600">
                  <a:extLst>
                    <a:ext uri="{9D8B030D-6E8A-4147-A177-3AD203B41FA5}">
                      <a16:colId xmlns:a16="http://schemas.microsoft.com/office/drawing/2014/main" val="3845122107"/>
                    </a:ext>
                  </a:extLst>
                </a:gridCol>
                <a:gridCol w="3147109">
                  <a:extLst>
                    <a:ext uri="{9D8B030D-6E8A-4147-A177-3AD203B41FA5}">
                      <a16:colId xmlns:a16="http://schemas.microsoft.com/office/drawing/2014/main" val="3069419080"/>
                    </a:ext>
                  </a:extLst>
                </a:gridCol>
                <a:gridCol w="1858738">
                  <a:extLst>
                    <a:ext uri="{9D8B030D-6E8A-4147-A177-3AD203B41FA5}">
                      <a16:colId xmlns:a16="http://schemas.microsoft.com/office/drawing/2014/main" val="3075220193"/>
                    </a:ext>
                  </a:extLst>
                </a:gridCol>
                <a:gridCol w="2345523">
                  <a:extLst>
                    <a:ext uri="{9D8B030D-6E8A-4147-A177-3AD203B41FA5}">
                      <a16:colId xmlns:a16="http://schemas.microsoft.com/office/drawing/2014/main" val="11261030"/>
                    </a:ext>
                  </a:extLst>
                </a:gridCol>
              </a:tblGrid>
              <a:tr h="662065">
                <a:tc>
                  <a:txBody>
                    <a:bodyPr/>
                    <a:lstStyle/>
                    <a:p>
                      <a:pPr algn="ctr"/>
                      <a:r>
                        <a:rPr lang="en-US" sz="1800" dirty="0">
                          <a:latin typeface="Times New Roman" pitchFamily="18" charset="0"/>
                          <a:cs typeface="Times New Roman" pitchFamily="18" charset="0"/>
                        </a:rPr>
                        <a:t>YEAR</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AUTHOR</a:t>
                      </a:r>
                    </a:p>
                    <a:p>
                      <a:pPr algn="ct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TITLE</a:t>
                      </a:r>
                    </a:p>
                    <a:p>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METHOD</a:t>
                      </a:r>
                    </a:p>
                    <a:p>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MISSED OUT AREA</a:t>
                      </a:r>
                    </a:p>
                    <a:p>
                      <a:endParaRPr lang="en-IN" dirty="0"/>
                    </a:p>
                  </a:txBody>
                  <a:tcPr/>
                </a:tc>
                <a:extLst>
                  <a:ext uri="{0D108BD9-81ED-4DB2-BD59-A6C34878D82A}">
                    <a16:rowId xmlns:a16="http://schemas.microsoft.com/office/drawing/2014/main" val="2707453770"/>
                  </a:ext>
                </a:extLst>
              </a:tr>
              <a:tr h="2052403">
                <a:tc>
                  <a:txBody>
                    <a:bodyPr/>
                    <a:lstStyle/>
                    <a:p>
                      <a:pPr algn="ctr"/>
                      <a:r>
                        <a:rPr lang="en-IN" dirty="0">
                          <a:latin typeface="Times New Roman" panose="02020603050405020304" pitchFamily="18" charset="0"/>
                          <a:cs typeface="Times New Roman" panose="02020603050405020304" pitchFamily="18" charset="0"/>
                        </a:rPr>
                        <a:t>2021</a:t>
                      </a:r>
                    </a:p>
                  </a:txBody>
                  <a:tcPr/>
                </a:tc>
                <a:tc>
                  <a:txBody>
                    <a:bodyPr/>
                    <a:lstStyle/>
                    <a:p>
                      <a:pPr algn="just"/>
                      <a:r>
                        <a:rPr lang="en-IN" dirty="0" err="1">
                          <a:latin typeface="Times New Roman" panose="02020603050405020304" pitchFamily="18" charset="0"/>
                          <a:cs typeface="Times New Roman" panose="02020603050405020304" pitchFamily="18" charset="0"/>
                        </a:rPr>
                        <a:t>Muthazhagan</a:t>
                      </a:r>
                      <a:r>
                        <a:rPr lang="en-IN" dirty="0">
                          <a:latin typeface="Times New Roman" panose="02020603050405020304" pitchFamily="18" charset="0"/>
                          <a:cs typeface="Times New Roman" panose="02020603050405020304" pitchFamily="18" charset="0"/>
                        </a:rPr>
                        <a:t> B, Ravi T, </a:t>
                      </a:r>
                      <a:r>
                        <a:rPr lang="en-IN" dirty="0" err="1">
                          <a:latin typeface="Times New Roman" panose="02020603050405020304" pitchFamily="18" charset="0"/>
                          <a:cs typeface="Times New Roman" panose="02020603050405020304" pitchFamily="18" charset="0"/>
                        </a:rPr>
                        <a:t>Rajinigirinath</a:t>
                      </a:r>
                      <a:r>
                        <a:rPr lang="en-IN" dirty="0">
                          <a:latin typeface="Times New Roman" panose="02020603050405020304" pitchFamily="18" charset="0"/>
                          <a:cs typeface="Times New Roman" panose="02020603050405020304" pitchFamily="18" charset="0"/>
                        </a:rPr>
                        <a:t> D</a:t>
                      </a:r>
                    </a:p>
                  </a:txBody>
                  <a:tcPr/>
                </a:tc>
                <a:tc>
                  <a:txBody>
                    <a:bodyPr/>
                    <a:lstStyle/>
                    <a:p>
                      <a:pPr algn="just"/>
                      <a:r>
                        <a:rPr lang="en-US" dirty="0">
                          <a:latin typeface="Times New Roman" panose="02020603050405020304" pitchFamily="18" charset="0"/>
                          <a:cs typeface="Times New Roman" panose="02020603050405020304" pitchFamily="18" charset="0"/>
                        </a:rPr>
                        <a:t>An enhanced computer-assisted lung cancer detection method using content-based image retrieval and data mining techniques [1]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fr-FR" dirty="0">
                          <a:latin typeface="Times New Roman" panose="02020603050405020304" pitchFamily="18" charset="0"/>
                          <a:cs typeface="Times New Roman" panose="02020603050405020304" pitchFamily="18" charset="0"/>
                        </a:rPr>
                        <a:t>Support </a:t>
                      </a:r>
                      <a:r>
                        <a:rPr lang="fr-FR" dirty="0" err="1">
                          <a:latin typeface="Times New Roman" panose="02020603050405020304" pitchFamily="18" charset="0"/>
                          <a:cs typeface="Times New Roman" panose="02020603050405020304" pitchFamily="18" charset="0"/>
                        </a:rPr>
                        <a:t>Vector</a:t>
                      </a:r>
                      <a:r>
                        <a:rPr lang="fr-FR" dirty="0">
                          <a:latin typeface="Times New Roman" panose="02020603050405020304" pitchFamily="18" charset="0"/>
                          <a:cs typeface="Times New Roman" panose="02020603050405020304" pitchFamily="18" charset="0"/>
                        </a:rPr>
                        <a:t> Machine image Classification </a:t>
                      </a:r>
                      <a:r>
                        <a:rPr lang="fr-FR" dirty="0" err="1">
                          <a:latin typeface="Times New Roman" panose="02020603050405020304" pitchFamily="18" charset="0"/>
                          <a:cs typeface="Times New Roman" panose="02020603050405020304" pitchFamily="18" charset="0"/>
                        </a:rPr>
                        <a:t>algorithm</a:t>
                      </a:r>
                      <a:r>
                        <a:rPr lang="fr-F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The malignancy is classified as ‘Normal’ and ‘Abnormal’, not as Stages 1-4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9101750"/>
                  </a:ext>
                </a:extLst>
              </a:tr>
              <a:tr h="264826">
                <a:tc>
                  <a:txBody>
                    <a:bodyPr/>
                    <a:lstStyle/>
                    <a:p>
                      <a:pPr algn="ctr"/>
                      <a:r>
                        <a:rPr lang="en-IN" dirty="0">
                          <a:latin typeface="Times New Roman" panose="02020603050405020304" pitchFamily="18" charset="0"/>
                          <a:cs typeface="Times New Roman" panose="02020603050405020304" pitchFamily="18" charset="0"/>
                        </a:rPr>
                        <a:t>2021</a:t>
                      </a:r>
                    </a:p>
                  </a:txBody>
                  <a:tcPr/>
                </a:tc>
                <a:tc>
                  <a:txBody>
                    <a:bodyPr/>
                    <a:lstStyle/>
                    <a:p>
                      <a:pPr algn="just"/>
                      <a:r>
                        <a:rPr lang="en-IN" dirty="0" err="1">
                          <a:latin typeface="Times New Roman" panose="02020603050405020304" pitchFamily="18" charset="0"/>
                          <a:cs typeface="Times New Roman" panose="02020603050405020304" pitchFamily="18" charset="0"/>
                        </a:rPr>
                        <a:t>Masud</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Sikder</a:t>
                      </a:r>
                      <a:r>
                        <a:rPr lang="en-IN" dirty="0">
                          <a:latin typeface="Times New Roman" panose="02020603050405020304" pitchFamily="18" charset="0"/>
                          <a:cs typeface="Times New Roman" panose="02020603050405020304" pitchFamily="18" charset="0"/>
                        </a:rPr>
                        <a:t> N, et al. </a:t>
                      </a:r>
                    </a:p>
                  </a:txBody>
                  <a:tcPr/>
                </a:tc>
                <a:tc>
                  <a:txBody>
                    <a:bodyPr/>
                    <a:lstStyle/>
                    <a:p>
                      <a:pPr algn="just"/>
                      <a:r>
                        <a:rPr lang="en-US" dirty="0">
                          <a:latin typeface="Times New Roman" panose="02020603050405020304" pitchFamily="18" charset="0"/>
                          <a:cs typeface="Times New Roman" panose="02020603050405020304" pitchFamily="18" charset="0"/>
                        </a:rPr>
                        <a:t>A Machine Learning Approach to Diagnosing Lung and Colon Cancer Using a Deep Learning-Based Classification Framework [2]</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3 Digital Image Processing techniques with CNN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Dataset uses microscopic cells images rather </a:t>
                      </a:r>
                      <a:r>
                        <a:rPr lang="en-IN" dirty="0">
                          <a:latin typeface="Times New Roman" panose="02020603050405020304" pitchFamily="18" charset="0"/>
                          <a:cs typeface="Times New Roman" panose="02020603050405020304" pitchFamily="18" charset="0"/>
                        </a:rPr>
                        <a:t>than CT/MRI scans</a:t>
                      </a:r>
                    </a:p>
                  </a:txBody>
                  <a:tcPr/>
                </a:tc>
                <a:extLst>
                  <a:ext uri="{0D108BD9-81ED-4DB2-BD59-A6C34878D82A}">
                    <a16:rowId xmlns:a16="http://schemas.microsoft.com/office/drawing/2014/main" val="4144068832"/>
                  </a:ext>
                </a:extLst>
              </a:tr>
            </a:tbl>
          </a:graphicData>
        </a:graphic>
      </p:graphicFrame>
    </p:spTree>
    <p:extLst>
      <p:ext uri="{BB962C8B-B14F-4D97-AF65-F5344CB8AC3E}">
        <p14:creationId xmlns:p14="http://schemas.microsoft.com/office/powerpoint/2010/main" val="146373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55CE-C5C8-A870-A6EC-CFFE61332DF1}"/>
              </a:ext>
            </a:extLst>
          </p:cNvPr>
          <p:cNvSpPr>
            <a:spLocks noGrp="1"/>
          </p:cNvSpPr>
          <p:nvPr>
            <p:ph type="title"/>
          </p:nvPr>
        </p:nvSpPr>
        <p:spPr>
          <a:xfrm>
            <a:off x="878230" y="675006"/>
            <a:ext cx="10435539" cy="696594"/>
          </a:xfrm>
        </p:spPr>
        <p:txBody>
          <a:bodyPr/>
          <a:lstStyle/>
          <a:p>
            <a:pPr algn="ctr"/>
            <a:r>
              <a:rPr lang="en-US" sz="4400" dirty="0">
                <a:solidFill>
                  <a:srgbClr val="7030A0"/>
                </a:solidFill>
                <a:effectLst/>
                <a:latin typeface="Times New Roman" pitchFamily="18" charset="0"/>
                <a:cs typeface="Times New Roman" pitchFamily="18" charset="0"/>
              </a:rPr>
              <a:t>LITERATURE SURVEY 	    Contd.,</a:t>
            </a:r>
            <a:endParaRPr lang="en-IN" dirty="0"/>
          </a:p>
        </p:txBody>
      </p:sp>
      <p:graphicFrame>
        <p:nvGraphicFramePr>
          <p:cNvPr id="4" name="Table 3">
            <a:extLst>
              <a:ext uri="{FF2B5EF4-FFF2-40B4-BE49-F238E27FC236}">
                <a16:creationId xmlns:a16="http://schemas.microsoft.com/office/drawing/2014/main" id="{399A9083-3FE8-2430-10CE-C5E49342962B}"/>
              </a:ext>
            </a:extLst>
          </p:cNvPr>
          <p:cNvGraphicFramePr>
            <a:graphicFrameLocks noGrp="1"/>
          </p:cNvGraphicFramePr>
          <p:nvPr>
            <p:extLst>
              <p:ext uri="{D42A27DB-BD31-4B8C-83A1-F6EECF244321}">
                <p14:modId xmlns:p14="http://schemas.microsoft.com/office/powerpoint/2010/main" val="3862108395"/>
              </p:ext>
            </p:extLst>
          </p:nvPr>
        </p:nvGraphicFramePr>
        <p:xfrm>
          <a:off x="990600" y="1676401"/>
          <a:ext cx="10058400" cy="4941863"/>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4142329215"/>
                    </a:ext>
                  </a:extLst>
                </a:gridCol>
                <a:gridCol w="2286000">
                  <a:extLst>
                    <a:ext uri="{9D8B030D-6E8A-4147-A177-3AD203B41FA5}">
                      <a16:colId xmlns:a16="http://schemas.microsoft.com/office/drawing/2014/main" val="3057685597"/>
                    </a:ext>
                  </a:extLst>
                </a:gridCol>
                <a:gridCol w="2667000">
                  <a:extLst>
                    <a:ext uri="{9D8B030D-6E8A-4147-A177-3AD203B41FA5}">
                      <a16:colId xmlns:a16="http://schemas.microsoft.com/office/drawing/2014/main" val="535182995"/>
                    </a:ext>
                  </a:extLst>
                </a:gridCol>
                <a:gridCol w="1981200">
                  <a:extLst>
                    <a:ext uri="{9D8B030D-6E8A-4147-A177-3AD203B41FA5}">
                      <a16:colId xmlns:a16="http://schemas.microsoft.com/office/drawing/2014/main" val="1969321556"/>
                    </a:ext>
                  </a:extLst>
                </a:gridCol>
                <a:gridCol w="2133600">
                  <a:extLst>
                    <a:ext uri="{9D8B030D-6E8A-4147-A177-3AD203B41FA5}">
                      <a16:colId xmlns:a16="http://schemas.microsoft.com/office/drawing/2014/main" val="2860658572"/>
                    </a:ext>
                  </a:extLst>
                </a:gridCol>
              </a:tblGrid>
              <a:tr h="597087">
                <a:tc>
                  <a:txBody>
                    <a:bodyPr/>
                    <a:lstStyle/>
                    <a:p>
                      <a:pPr algn="ctr"/>
                      <a:r>
                        <a:rPr lang="en-US" sz="1800" dirty="0">
                          <a:latin typeface="Times New Roman" pitchFamily="18" charset="0"/>
                          <a:cs typeface="Times New Roman"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AUTHOR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TITLE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METHOD</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MISSED OUT AREA</a:t>
                      </a:r>
                    </a:p>
                  </a:txBody>
                  <a:tcPr/>
                </a:tc>
                <a:extLst>
                  <a:ext uri="{0D108BD9-81ED-4DB2-BD59-A6C34878D82A}">
                    <a16:rowId xmlns:a16="http://schemas.microsoft.com/office/drawing/2014/main" val="4281889480"/>
                  </a:ext>
                </a:extLst>
              </a:tr>
              <a:tr h="1195260">
                <a:tc>
                  <a:txBody>
                    <a:bodyPr/>
                    <a:lstStyle/>
                    <a:p>
                      <a:pPr algn="ctr"/>
                      <a:r>
                        <a:rPr lang="en-IN" dirty="0">
                          <a:latin typeface="Times New Roman" panose="02020603050405020304" pitchFamily="18" charset="0"/>
                          <a:cs typeface="Times New Roman" panose="02020603050405020304" pitchFamily="18" charset="0"/>
                        </a:rPr>
                        <a:t>2019</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Sajja</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Devarapalli</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Kalluri</a:t>
                      </a:r>
                      <a:r>
                        <a:rPr lang="en-IN" dirty="0">
                          <a:latin typeface="Times New Roman" panose="02020603050405020304" pitchFamily="18" charset="0"/>
                          <a:cs typeface="Times New Roman" panose="02020603050405020304" pitchFamily="18" charset="0"/>
                        </a:rPr>
                        <a:t> H</a:t>
                      </a:r>
                    </a:p>
                    <a:p>
                      <a:pPr marL="0" marR="0" lvl="0" indent="0" algn="just" defTabSz="914400" eaLnBrk="1" fontAlgn="auto" latinLnBrk="0" hangingPunct="1">
                        <a:lnSpc>
                          <a:spcPct val="100000"/>
                        </a:lnSpc>
                        <a:spcBef>
                          <a:spcPts val="0"/>
                        </a:spcBef>
                        <a:spcAft>
                          <a:spcPts val="0"/>
                        </a:spcAft>
                        <a:buClrTx/>
                        <a:buSzTx/>
                        <a:buFontTx/>
                        <a:buNone/>
                        <a:tabLst/>
                        <a:defRPr/>
                      </a:pPr>
                      <a:endParaRPr lang="en-US" sz="1800" dirty="0">
                        <a:latin typeface="Times New Roman" pitchFamily="18" charset="0"/>
                        <a:cs typeface="Times New Roman"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Lung Cancer Detection Based on CT Scan Images by Using Deep Transfer Learning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deep neural network based on Google-Net </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Overfitted data causing the need for max dropout ratio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5410183"/>
                  </a:ext>
                </a:extLst>
              </a:tr>
              <a:tr h="1364770">
                <a:tc>
                  <a:txBody>
                    <a:bodyPr/>
                    <a:lstStyle/>
                    <a:p>
                      <a:pPr algn="ctr"/>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Tripathi P, Tyagi S, Nath M</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Comparative Analysis of Segmentation Techniques for Lung Cancer Detection </a:t>
                      </a:r>
                    </a:p>
                  </a:txBody>
                  <a:tcPr/>
                </a:tc>
                <a:tc>
                  <a:txBody>
                    <a:bodyPr/>
                    <a:lstStyle/>
                    <a:p>
                      <a:pPr algn="just"/>
                      <a:r>
                        <a:rPr lang="fr-FR" dirty="0">
                          <a:latin typeface="Times New Roman" panose="02020603050405020304" pitchFamily="18" charset="0"/>
                          <a:cs typeface="Times New Roman" panose="02020603050405020304" pitchFamily="18" charset="0"/>
                        </a:rPr>
                        <a:t>comparative </a:t>
                      </a:r>
                      <a:r>
                        <a:rPr lang="fr-FR" dirty="0" err="1">
                          <a:latin typeface="Times New Roman" panose="02020603050405020304" pitchFamily="18" charset="0"/>
                          <a:cs typeface="Times New Roman" panose="02020603050405020304" pitchFamily="18" charset="0"/>
                        </a:rPr>
                        <a:t>analysis</a:t>
                      </a:r>
                      <a:r>
                        <a:rPr lang="fr-FR" dirty="0">
                          <a:latin typeface="Times New Roman" panose="02020603050405020304" pitchFamily="18" charset="0"/>
                          <a:cs typeface="Times New Roman" panose="02020603050405020304" pitchFamily="18" charset="0"/>
                        </a:rPr>
                        <a:t>- image segmentation techniques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marker-controlled watershed segmentation provides more accurate results.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49611"/>
                  </a:ext>
                </a:extLst>
              </a:tr>
              <a:tr h="1643483">
                <a:tc>
                  <a:txBody>
                    <a:bodyPr/>
                    <a:lstStyle/>
                    <a:p>
                      <a:pPr algn="ctr"/>
                      <a:r>
                        <a:rPr lang="pt-BR"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pt-BR" dirty="0">
                          <a:latin typeface="Times New Roman" panose="02020603050405020304" pitchFamily="18" charset="0"/>
                          <a:cs typeface="Times New Roman" panose="02020603050405020304" pitchFamily="18" charset="0"/>
                        </a:rPr>
                        <a:t>Nasrullah N, Sang J, Alam MS, Mateen M, Cai B, Hu H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Automated Lung Nodule Detection and Classification Using Deep Learning Combined with Multiple Strategies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Two 3D CNN with </a:t>
                      </a:r>
                      <a:r>
                        <a:rPr lang="en-US" dirty="0" err="1">
                          <a:latin typeface="Times New Roman" panose="02020603050405020304" pitchFamily="18" charset="0"/>
                          <a:cs typeface="Times New Roman" panose="02020603050405020304" pitchFamily="18" charset="0"/>
                        </a:rPr>
                        <a:t>CMixNet</a:t>
                      </a:r>
                      <a:r>
                        <a:rPr lang="en-US" dirty="0">
                          <a:latin typeface="Times New Roman" panose="02020603050405020304" pitchFamily="18" charset="0"/>
                          <a:cs typeface="Times New Roman" panose="02020603050405020304" pitchFamily="18" charset="0"/>
                        </a:rPr>
                        <a:t> architectures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3D </a:t>
                      </a:r>
                      <a:r>
                        <a:rPr lang="en-US" dirty="0" err="1">
                          <a:latin typeface="Times New Roman" panose="02020603050405020304" pitchFamily="18" charset="0"/>
                          <a:cs typeface="Times New Roman" panose="02020603050405020304" pitchFamily="18" charset="0"/>
                        </a:rPr>
                        <a:t>CMixNet</a:t>
                      </a:r>
                      <a:r>
                        <a:rPr lang="en-US" dirty="0">
                          <a:latin typeface="Times New Roman" panose="02020603050405020304" pitchFamily="18" charset="0"/>
                          <a:cs typeface="Times New Roman" panose="02020603050405020304" pitchFamily="18" charset="0"/>
                        </a:rPr>
                        <a:t> had better accuracy feature exploitation than other models compared with.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5622234"/>
                  </a:ext>
                </a:extLst>
              </a:tr>
            </a:tbl>
          </a:graphicData>
        </a:graphic>
      </p:graphicFrame>
    </p:spTree>
    <p:extLst>
      <p:ext uri="{BB962C8B-B14F-4D97-AF65-F5344CB8AC3E}">
        <p14:creationId xmlns:p14="http://schemas.microsoft.com/office/powerpoint/2010/main" val="166643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69AC-3E8E-7E8F-E180-B21C5565DC49}"/>
              </a:ext>
            </a:extLst>
          </p:cNvPr>
          <p:cNvSpPr>
            <a:spLocks noGrp="1"/>
          </p:cNvSpPr>
          <p:nvPr>
            <p:ph type="title"/>
          </p:nvPr>
        </p:nvSpPr>
        <p:spPr/>
        <p:txBody>
          <a:bodyPr/>
          <a:lstStyle/>
          <a:p>
            <a:pPr algn="ctr"/>
            <a:r>
              <a:rPr lang="en-US" sz="4400" dirty="0">
                <a:solidFill>
                  <a:srgbClr val="7030A0"/>
                </a:solidFill>
                <a:effectLst/>
                <a:latin typeface="Times New Roman" pitchFamily="18" charset="0"/>
                <a:cs typeface="Times New Roman" pitchFamily="18" charset="0"/>
              </a:rPr>
              <a:t>LITERATURE SURVEY 	    Contd.,</a:t>
            </a:r>
            <a:endParaRPr lang="en-IN" dirty="0"/>
          </a:p>
        </p:txBody>
      </p:sp>
      <p:graphicFrame>
        <p:nvGraphicFramePr>
          <p:cNvPr id="4" name="Table 3">
            <a:extLst>
              <a:ext uri="{FF2B5EF4-FFF2-40B4-BE49-F238E27FC236}">
                <a16:creationId xmlns:a16="http://schemas.microsoft.com/office/drawing/2014/main" id="{73E844DB-AD8A-62D5-2C98-5D11C93B9F19}"/>
              </a:ext>
            </a:extLst>
          </p:cNvPr>
          <p:cNvGraphicFramePr>
            <a:graphicFrameLocks noGrp="1"/>
          </p:cNvGraphicFramePr>
          <p:nvPr>
            <p:extLst>
              <p:ext uri="{D42A27DB-BD31-4B8C-83A1-F6EECF244321}">
                <p14:modId xmlns:p14="http://schemas.microsoft.com/office/powerpoint/2010/main" val="567216992"/>
              </p:ext>
            </p:extLst>
          </p:nvPr>
        </p:nvGraphicFramePr>
        <p:xfrm>
          <a:off x="878231" y="1524000"/>
          <a:ext cx="10323170" cy="4893301"/>
        </p:xfrm>
        <a:graphic>
          <a:graphicData uri="http://schemas.openxmlformats.org/drawingml/2006/table">
            <a:tbl>
              <a:tblPr firstRow="1" bandRow="1">
                <a:tableStyleId>{5C22544A-7EE6-4342-B048-85BDC9FD1C3A}</a:tableStyleId>
              </a:tblPr>
              <a:tblGrid>
                <a:gridCol w="986774">
                  <a:extLst>
                    <a:ext uri="{9D8B030D-6E8A-4147-A177-3AD203B41FA5}">
                      <a16:colId xmlns:a16="http://schemas.microsoft.com/office/drawing/2014/main" val="587771336"/>
                    </a:ext>
                  </a:extLst>
                </a:gridCol>
                <a:gridCol w="1973547">
                  <a:extLst>
                    <a:ext uri="{9D8B030D-6E8A-4147-A177-3AD203B41FA5}">
                      <a16:colId xmlns:a16="http://schemas.microsoft.com/office/drawing/2014/main" val="2964068360"/>
                    </a:ext>
                  </a:extLst>
                </a:gridCol>
                <a:gridCol w="2638448">
                  <a:extLst>
                    <a:ext uri="{9D8B030D-6E8A-4147-A177-3AD203B41FA5}">
                      <a16:colId xmlns:a16="http://schemas.microsoft.com/office/drawing/2014/main" val="643578102"/>
                    </a:ext>
                  </a:extLst>
                </a:gridCol>
                <a:gridCol w="2371325">
                  <a:extLst>
                    <a:ext uri="{9D8B030D-6E8A-4147-A177-3AD203B41FA5}">
                      <a16:colId xmlns:a16="http://schemas.microsoft.com/office/drawing/2014/main" val="1356179492"/>
                    </a:ext>
                  </a:extLst>
                </a:gridCol>
                <a:gridCol w="2353076">
                  <a:extLst>
                    <a:ext uri="{9D8B030D-6E8A-4147-A177-3AD203B41FA5}">
                      <a16:colId xmlns:a16="http://schemas.microsoft.com/office/drawing/2014/main" val="2405804541"/>
                    </a:ext>
                  </a:extLst>
                </a:gridCol>
              </a:tblGrid>
              <a:tr h="457200">
                <a:tc>
                  <a:txBody>
                    <a:bodyPr/>
                    <a:lstStyle/>
                    <a:p>
                      <a:pPr algn="ctr"/>
                      <a:r>
                        <a:rPr lang="en-US" sz="1800" dirty="0">
                          <a:latin typeface="Times New Roman" pitchFamily="18" charset="0"/>
                          <a:cs typeface="Times New Roman" pitchFamily="18" charset="0"/>
                        </a:rPr>
                        <a:t>YEAR</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AUTHOR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TITLE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METHOD</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MISSED OUT AREA</a:t>
                      </a:r>
                    </a:p>
                  </a:txBody>
                  <a:tcPr/>
                </a:tc>
                <a:extLst>
                  <a:ext uri="{0D108BD9-81ED-4DB2-BD59-A6C34878D82A}">
                    <a16:rowId xmlns:a16="http://schemas.microsoft.com/office/drawing/2014/main" val="805472887"/>
                  </a:ext>
                </a:extLst>
              </a:tr>
              <a:tr h="1675199">
                <a:tc>
                  <a:txBody>
                    <a:bodyPr/>
                    <a:lstStyle/>
                    <a:p>
                      <a:pPr algn="ctr"/>
                      <a:r>
                        <a:rPr lang="pt-BR"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pt-BR" dirty="0">
                          <a:latin typeface="Times New Roman" panose="02020603050405020304" pitchFamily="18" charset="0"/>
                          <a:cs typeface="Times New Roman" panose="02020603050405020304" pitchFamily="18" charset="0"/>
                        </a:rPr>
                        <a:t>Bhatia S, Sinha Y, Goel L</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Lung Cancer Detection: A Deep Learning Approach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deep residual networks with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Random Forest classifiers and ensemble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The highest accuracy was 84% using an ensemble of both models tried which still a comparatively low accuracy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3276072"/>
                  </a:ext>
                </a:extLst>
              </a:tr>
              <a:tr h="1235701">
                <a:tc>
                  <a:txBody>
                    <a:bodyPr/>
                    <a:lstStyle/>
                    <a:p>
                      <a:pPr algn="ctr"/>
                      <a:r>
                        <a:rPr lang="pl-PL" dirty="0">
                          <a:latin typeface="Times New Roman" panose="02020603050405020304" pitchFamily="18" charset="0"/>
                          <a:cs typeface="Times New Roman" panose="02020603050405020304" pitchFamily="18" charset="0"/>
                        </a:rPr>
                        <a:t>2018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pl-PL" dirty="0">
                          <a:latin typeface="Times New Roman" panose="02020603050405020304" pitchFamily="18" charset="0"/>
                          <a:cs typeface="Times New Roman" panose="02020603050405020304" pitchFamily="18" charset="0"/>
                        </a:rPr>
                        <a:t>Makaju S, Prasad PW, et al.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Lung Cancer Detection using CT Scan Images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Watershed algorithm with SVM </a:t>
                      </a:r>
                    </a:p>
                  </a:txBody>
                  <a:tcPr/>
                </a:tc>
                <a:tc>
                  <a:txBody>
                    <a:bodyPr/>
                    <a:lstStyle/>
                    <a:p>
                      <a:pPr algn="just"/>
                      <a:r>
                        <a:rPr lang="en-US" dirty="0">
                          <a:latin typeface="Times New Roman" panose="02020603050405020304" pitchFamily="18" charset="0"/>
                          <a:cs typeface="Times New Roman" panose="02020603050405020304" pitchFamily="18" charset="0"/>
                        </a:rPr>
                        <a:t>Classification of different stages of cancer is not done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7187877"/>
                  </a:ext>
                </a:extLst>
              </a:tr>
              <a:tr h="1410694">
                <a:tc>
                  <a:txBody>
                    <a:bodyPr/>
                    <a:lstStyle/>
                    <a:p>
                      <a:pPr algn="ctr"/>
                      <a:r>
                        <a:rPr lang="da-DK"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da-DK" dirty="0">
                          <a:latin typeface="Times New Roman" panose="02020603050405020304" pitchFamily="18" charset="0"/>
                          <a:cs typeface="Times New Roman" panose="02020603050405020304" pitchFamily="18" charset="0"/>
                        </a:rPr>
                        <a:t>Ali I, Hart GR, et al.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Lung Nodule Detection via Deep Reinforcement Learning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Reinforcement learning algorithm </a:t>
                      </a:r>
                    </a:p>
                  </a:txBody>
                  <a:tcPr/>
                </a:tc>
                <a:tc>
                  <a:txBody>
                    <a:bodyPr/>
                    <a:lstStyle/>
                    <a:p>
                      <a:pPr algn="just"/>
                      <a:r>
                        <a:rPr lang="en-US" dirty="0">
                          <a:latin typeface="Times New Roman" panose="02020603050405020304" pitchFamily="18" charset="0"/>
                          <a:cs typeface="Times New Roman" panose="02020603050405020304" pitchFamily="18" charset="0"/>
                        </a:rPr>
                        <a:t>The model is overfit as training accuracy obtained was 99.1% whereas the testing accuracy was 64.4%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1902066"/>
                  </a:ext>
                </a:extLst>
              </a:tr>
            </a:tbl>
          </a:graphicData>
        </a:graphic>
      </p:graphicFrame>
    </p:spTree>
    <p:extLst>
      <p:ext uri="{BB962C8B-B14F-4D97-AF65-F5344CB8AC3E}">
        <p14:creationId xmlns:p14="http://schemas.microsoft.com/office/powerpoint/2010/main" val="163973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1070</TotalTime>
  <Words>2385</Words>
  <Application>Microsoft Office PowerPoint</Application>
  <PresentationFormat>Widescreen</PresentationFormat>
  <Paragraphs>251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Söhne Mono</vt:lpstr>
      <vt:lpstr>Times New Roman</vt:lpstr>
      <vt:lpstr>Wingdings</vt:lpstr>
      <vt:lpstr>Office Theme</vt:lpstr>
      <vt:lpstr>ARJUN COLLEGE OF TECHNOLOGY</vt:lpstr>
      <vt:lpstr>AGENDA</vt:lpstr>
      <vt:lpstr>OBJECTIVE</vt:lpstr>
      <vt:lpstr>INTRODUCTION</vt:lpstr>
      <vt:lpstr>DEEP LEARNING</vt:lpstr>
      <vt:lpstr>CONVOLUTIONAL NEURAL NETWORK</vt:lpstr>
      <vt:lpstr>LITERATURE SURVEY</vt:lpstr>
      <vt:lpstr>LITERATURE SURVEY      Contd.,</vt:lpstr>
      <vt:lpstr>LITERATURE SURVEY      Contd.,</vt:lpstr>
      <vt:lpstr>EXISTING SYSTEM</vt:lpstr>
      <vt:lpstr>EXISTING SYSTEM                Contd.,</vt:lpstr>
      <vt:lpstr>EXISTING SYSTEM                Contd.,</vt:lpstr>
      <vt:lpstr>BLOCK DIAGRAM</vt:lpstr>
      <vt:lpstr>LIMITATIONS</vt:lpstr>
      <vt:lpstr>MODULES</vt:lpstr>
      <vt:lpstr>PROPOSED SYSTEM</vt:lpstr>
      <vt:lpstr>PROPOSED SYSTEM          Contd.,</vt:lpstr>
      <vt:lpstr>PROPOSED SYSTEM          Contd.,</vt:lpstr>
      <vt:lpstr>RANDOM FOREST IN LUNG CANCER DETECTION</vt:lpstr>
      <vt:lpstr>RANDOM FOREST IN LUNG CANCER DETECTION             Contd.,</vt:lpstr>
      <vt:lpstr>SYSTEM SPECIFICATION</vt:lpstr>
      <vt:lpstr>SYSTEM SPECIFICATION        Contd.,</vt:lpstr>
      <vt:lpstr>IMPLEMENTATION</vt:lpstr>
      <vt:lpstr>PROPOSED WORKFLOW            Contd.,                           </vt:lpstr>
      <vt:lpstr>PROPOSED WORKFLOW            Contd.,</vt:lpstr>
      <vt:lpstr>Home Page</vt:lpstr>
      <vt:lpstr>Lung Cancer Detection based on Symptoms</vt:lpstr>
      <vt:lpstr>Lung Cancer Analysis using Plotly</vt:lpstr>
      <vt:lpstr>Lung Cancer Based on Symptoms</vt:lpstr>
      <vt:lpstr>Type Detection: Uploading(Benign Case)</vt:lpstr>
      <vt:lpstr>Type Detection Output</vt:lpstr>
      <vt:lpstr>Medical Insurance Prediction</vt:lpstr>
      <vt:lpstr>Medical Insurance Output</vt:lpstr>
      <vt:lpstr>ADVANTAGES</vt:lpstr>
      <vt:lpstr>CONCLUSION </vt:lpstr>
      <vt:lpstr>REFERENCES</vt:lpstr>
      <vt:lpstr>REFERENCES                       Contd.,</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ARJUN COLLEGE OF TECHNOLOGY  Thamaraikulam , Coimbatore-Pollachi Highway,Coimbatore-642 120 Approved by AICTE , New Delhi &amp;Affiliated to Anna university, Chennai            An Iso 9001:2015 Certified Institution</dc:title>
  <dc:creator>BATHALA PRAVEEN</dc:creator>
  <cp:lastModifiedBy>BATHALA PRAVEEN</cp:lastModifiedBy>
  <cp:revision>25</cp:revision>
  <dcterms:created xsi:type="dcterms:W3CDTF">2024-02-07T06:48:30Z</dcterms:created>
  <dcterms:modified xsi:type="dcterms:W3CDTF">2024-04-21T07:46:55Z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2024-02-06T00:00:00Z</vt:filetime>
  </property>
  <property fmtid="{D5CDD505-2E9C-101B-9397-08002B2CF9AE}" pid="3" name="Creator">
    <vt:lpwstr>Microsoft® PowerPoint® 2021</vt:lpwstr>
  </property>
  <property fmtid="{D5CDD505-2E9C-101B-9397-08002B2CF9AE}" pid="4" name="LastSaved">
    <vt:filetime>2024-02-07T00:00:00Z</vt:filetime>
  </property>
  <property fmtid="{D5CDD505-2E9C-101B-9397-08002B2CF9AE}" pid="5" name="Producer">
    <vt:lpwstr>Microsoft® PowerPoint® 2021</vt:lpwstr>
  </property>
</Properties>
</file>