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THALA PRAVEEN" userId="08dab2daa9b21901" providerId="LiveId" clId="{258EB856-3096-4404-824E-618C224CBED2}"/>
    <pc:docChg chg="modSld">
      <pc:chgData name="BATHALA PRAVEEN" userId="08dab2daa9b21901" providerId="LiveId" clId="{258EB856-3096-4404-824E-618C224CBED2}" dt="2024-04-16T09:55:34.875" v="0" actId="2711"/>
      <pc:docMkLst>
        <pc:docMk/>
      </pc:docMkLst>
      <pc:sldChg chg="modSp mod">
        <pc:chgData name="BATHALA PRAVEEN" userId="08dab2daa9b21901" providerId="LiveId" clId="{258EB856-3096-4404-824E-618C224CBED2}" dt="2024-04-16T09:55:34.875" v="0" actId="2711"/>
        <pc:sldMkLst>
          <pc:docMk/>
          <pc:sldMk cId="0" sldId="256"/>
        </pc:sldMkLst>
        <pc:spChg chg="mod">
          <ac:chgData name="BATHALA PRAVEEN" userId="08dab2daa9b21901" providerId="LiveId" clId="{258EB856-3096-4404-824E-618C224CBED2}" dt="2024-04-16T09:55:34.875" v="0" actId="2711"/>
          <ac:spMkLst>
            <pc:docMk/>
            <pc:sldMk cId="0" sldId="256"/>
            <ac:spMk id="4"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4400" b="1" i="0">
                <a:solidFill>
                  <a:schemeClr val="tx1"/>
                </a:solidFill>
                <a:latin typeface="Calibri"/>
                <a:cs typeface="Calibri"/>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6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6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tx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878230" y="619506"/>
            <a:ext cx="10435539" cy="696594"/>
          </a:xfrm>
          <a:prstGeom prst="rect">
            <a:avLst/>
          </a:prstGeom>
        </p:spPr>
        <p:txBody>
          <a:bodyPr wrap="square" lIns="0" tIns="0" rIns="0" bIns="0">
            <a:spAutoFit/>
          </a:bodyPr>
          <a:lstStyle>
            <a:lvl1pPr>
              <a:defRPr sz="4400" b="1" i="0">
                <a:solidFill>
                  <a:schemeClr val="tx1"/>
                </a:solidFill>
                <a:latin typeface="Calibri"/>
                <a:cs typeface="Calibri"/>
              </a:defRPr>
            </a:lvl1pPr>
          </a:lstStyle>
          <a:p>
            <a:endParaRPr/>
          </a:p>
        </p:txBody>
      </p:sp>
      <p:sp>
        <p:nvSpPr>
          <p:cNvPr id="3" name="Holder 3"/>
          <p:cNvSpPr>
            <a:spLocks noGrp="1"/>
          </p:cNvSpPr>
          <p:nvPr>
            <p:ph type="body" idx="1"/>
          </p:nvPr>
        </p:nvSpPr>
        <p:spPr>
          <a:xfrm>
            <a:off x="913765" y="1413763"/>
            <a:ext cx="10364469" cy="4513580"/>
          </a:xfrm>
          <a:prstGeom prst="rect">
            <a:avLst/>
          </a:prstGeom>
        </p:spPr>
        <p:txBody>
          <a:bodyPr wrap="square" lIns="0" tIns="0" rIns="0" bIns="0">
            <a:spAutoFit/>
          </a:bodyPr>
          <a:lstStyle>
            <a:lvl1pPr>
              <a:defRPr sz="26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47113" y="221360"/>
            <a:ext cx="8114030" cy="574040"/>
          </a:xfrm>
          <a:prstGeom prst="rect">
            <a:avLst/>
          </a:prstGeom>
        </p:spPr>
        <p:txBody>
          <a:bodyPr vert="horz" wrap="square" lIns="0" tIns="12700" rIns="0" bIns="0" rtlCol="0">
            <a:spAutoFit/>
          </a:bodyPr>
          <a:lstStyle/>
          <a:p>
            <a:pPr marL="12700">
              <a:lnSpc>
                <a:spcPct val="100000"/>
              </a:lnSpc>
              <a:spcBef>
                <a:spcPts val="100"/>
              </a:spcBef>
            </a:pPr>
            <a:r>
              <a:rPr sz="3600" dirty="0">
                <a:latin typeface="Times New Roman"/>
                <a:cs typeface="Times New Roman"/>
              </a:rPr>
              <a:t>ARJUN</a:t>
            </a:r>
            <a:r>
              <a:rPr sz="3600" spc="-95" dirty="0">
                <a:latin typeface="Times New Roman"/>
                <a:cs typeface="Times New Roman"/>
              </a:rPr>
              <a:t> </a:t>
            </a:r>
            <a:r>
              <a:rPr sz="3600" dirty="0">
                <a:latin typeface="Times New Roman"/>
                <a:cs typeface="Times New Roman"/>
              </a:rPr>
              <a:t>COLLEGE</a:t>
            </a:r>
            <a:r>
              <a:rPr sz="3600" spc="-45" dirty="0">
                <a:latin typeface="Times New Roman"/>
                <a:cs typeface="Times New Roman"/>
              </a:rPr>
              <a:t> </a:t>
            </a:r>
            <a:r>
              <a:rPr sz="3600" spc="-25" dirty="0">
                <a:latin typeface="Times New Roman"/>
                <a:cs typeface="Times New Roman"/>
              </a:rPr>
              <a:t>OF</a:t>
            </a:r>
            <a:r>
              <a:rPr sz="3600" spc="-204" dirty="0">
                <a:latin typeface="Times New Roman"/>
                <a:cs typeface="Times New Roman"/>
              </a:rPr>
              <a:t> </a:t>
            </a:r>
            <a:r>
              <a:rPr sz="3600" spc="-10" dirty="0">
                <a:latin typeface="Times New Roman"/>
                <a:cs typeface="Times New Roman"/>
              </a:rPr>
              <a:t>TECHNOLOGY</a:t>
            </a:r>
            <a:endParaRPr sz="3600" dirty="0">
              <a:latin typeface="Times New Roman"/>
              <a:cs typeface="Times New Roman"/>
            </a:endParaRPr>
          </a:p>
        </p:txBody>
      </p:sp>
      <p:sp>
        <p:nvSpPr>
          <p:cNvPr id="3" name="object 3"/>
          <p:cNvSpPr txBox="1"/>
          <p:nvPr/>
        </p:nvSpPr>
        <p:spPr>
          <a:xfrm>
            <a:off x="2091308" y="745616"/>
            <a:ext cx="8008620" cy="880110"/>
          </a:xfrm>
          <a:prstGeom prst="rect">
            <a:avLst/>
          </a:prstGeom>
        </p:spPr>
        <p:txBody>
          <a:bodyPr vert="horz" wrap="square" lIns="0" tIns="47625" rIns="0" bIns="0" rtlCol="0">
            <a:spAutoFit/>
          </a:bodyPr>
          <a:lstStyle/>
          <a:p>
            <a:pPr marL="12700" marR="5080" indent="237490">
              <a:lnSpc>
                <a:spcPts val="2160"/>
              </a:lnSpc>
              <a:spcBef>
                <a:spcPts val="375"/>
              </a:spcBef>
            </a:pPr>
            <a:r>
              <a:rPr sz="2000" b="1" dirty="0">
                <a:latin typeface="Times New Roman"/>
                <a:cs typeface="Times New Roman"/>
              </a:rPr>
              <a:t>Thamaraikulam ,</a:t>
            </a:r>
            <a:r>
              <a:rPr sz="2000" b="1" spc="55" dirty="0">
                <a:latin typeface="Times New Roman"/>
                <a:cs typeface="Times New Roman"/>
              </a:rPr>
              <a:t> </a:t>
            </a:r>
            <a:r>
              <a:rPr sz="2000" b="1" spc="-10" dirty="0">
                <a:latin typeface="Times New Roman"/>
                <a:cs typeface="Times New Roman"/>
              </a:rPr>
              <a:t>Coimbatore-</a:t>
            </a:r>
            <a:r>
              <a:rPr sz="2000" b="1" dirty="0">
                <a:latin typeface="Times New Roman"/>
                <a:cs typeface="Times New Roman"/>
              </a:rPr>
              <a:t>Pollachi </a:t>
            </a:r>
            <a:r>
              <a:rPr sz="2000" b="1" spc="-20" dirty="0">
                <a:latin typeface="Times New Roman"/>
                <a:cs typeface="Times New Roman"/>
              </a:rPr>
              <a:t>Highway,Coimbatore-</a:t>
            </a:r>
            <a:r>
              <a:rPr sz="2000" b="1" dirty="0">
                <a:latin typeface="Times New Roman"/>
                <a:cs typeface="Times New Roman"/>
              </a:rPr>
              <a:t>642</a:t>
            </a:r>
            <a:r>
              <a:rPr sz="2000" b="1" spc="10" dirty="0">
                <a:latin typeface="Times New Roman"/>
                <a:cs typeface="Times New Roman"/>
              </a:rPr>
              <a:t> </a:t>
            </a:r>
            <a:r>
              <a:rPr sz="2000" b="1" spc="-25" dirty="0">
                <a:latin typeface="Times New Roman"/>
                <a:cs typeface="Times New Roman"/>
              </a:rPr>
              <a:t>120 </a:t>
            </a:r>
            <a:r>
              <a:rPr sz="2000" b="1" dirty="0">
                <a:latin typeface="Times New Roman"/>
                <a:cs typeface="Times New Roman"/>
              </a:rPr>
              <a:t>Approved</a:t>
            </a:r>
            <a:r>
              <a:rPr sz="2000" b="1" spc="-65" dirty="0">
                <a:latin typeface="Times New Roman"/>
                <a:cs typeface="Times New Roman"/>
              </a:rPr>
              <a:t> </a:t>
            </a:r>
            <a:r>
              <a:rPr sz="2000" b="1" dirty="0">
                <a:latin typeface="Times New Roman"/>
                <a:cs typeface="Times New Roman"/>
              </a:rPr>
              <a:t>by</a:t>
            </a:r>
            <a:r>
              <a:rPr sz="2000" b="1" spc="-125" dirty="0">
                <a:latin typeface="Times New Roman"/>
                <a:cs typeface="Times New Roman"/>
              </a:rPr>
              <a:t> </a:t>
            </a:r>
            <a:r>
              <a:rPr sz="2000" b="1" dirty="0">
                <a:latin typeface="Times New Roman"/>
                <a:cs typeface="Times New Roman"/>
              </a:rPr>
              <a:t>AICTE</a:t>
            </a:r>
            <a:r>
              <a:rPr sz="2000" b="1" spc="-30" dirty="0">
                <a:latin typeface="Times New Roman"/>
                <a:cs typeface="Times New Roman"/>
              </a:rPr>
              <a:t> </a:t>
            </a:r>
            <a:r>
              <a:rPr sz="2000" b="1" dirty="0">
                <a:latin typeface="Times New Roman"/>
                <a:cs typeface="Times New Roman"/>
              </a:rPr>
              <a:t>,</a:t>
            </a:r>
            <a:r>
              <a:rPr sz="2000" b="1" spc="-15" dirty="0">
                <a:latin typeface="Times New Roman"/>
                <a:cs typeface="Times New Roman"/>
              </a:rPr>
              <a:t> </a:t>
            </a:r>
            <a:r>
              <a:rPr sz="2000" b="1" dirty="0">
                <a:latin typeface="Times New Roman"/>
                <a:cs typeface="Times New Roman"/>
              </a:rPr>
              <a:t>New</a:t>
            </a:r>
            <a:r>
              <a:rPr sz="2000" b="1" spc="-25" dirty="0">
                <a:latin typeface="Times New Roman"/>
                <a:cs typeface="Times New Roman"/>
              </a:rPr>
              <a:t> </a:t>
            </a:r>
            <a:r>
              <a:rPr sz="2000" b="1" dirty="0">
                <a:latin typeface="Times New Roman"/>
                <a:cs typeface="Times New Roman"/>
              </a:rPr>
              <a:t>Delhi</a:t>
            </a:r>
            <a:r>
              <a:rPr sz="2000" b="1" spc="-35" dirty="0">
                <a:latin typeface="Times New Roman"/>
                <a:cs typeface="Times New Roman"/>
              </a:rPr>
              <a:t> </a:t>
            </a:r>
            <a:r>
              <a:rPr sz="2000" b="1" dirty="0">
                <a:latin typeface="Times New Roman"/>
                <a:cs typeface="Times New Roman"/>
              </a:rPr>
              <a:t>&amp;Affiliated</a:t>
            </a:r>
            <a:r>
              <a:rPr sz="2000" b="1" spc="-65" dirty="0">
                <a:latin typeface="Times New Roman"/>
                <a:cs typeface="Times New Roman"/>
              </a:rPr>
              <a:t> </a:t>
            </a:r>
            <a:r>
              <a:rPr sz="2000" b="1" dirty="0">
                <a:latin typeface="Times New Roman"/>
                <a:cs typeface="Times New Roman"/>
              </a:rPr>
              <a:t>to</a:t>
            </a:r>
            <a:r>
              <a:rPr sz="2000" b="1" spc="-125" dirty="0">
                <a:latin typeface="Times New Roman"/>
                <a:cs typeface="Times New Roman"/>
              </a:rPr>
              <a:t> </a:t>
            </a:r>
            <a:r>
              <a:rPr sz="2000" b="1" dirty="0">
                <a:latin typeface="Times New Roman"/>
                <a:cs typeface="Times New Roman"/>
              </a:rPr>
              <a:t>Anna</a:t>
            </a:r>
            <a:r>
              <a:rPr sz="2000" b="1" spc="-35" dirty="0">
                <a:latin typeface="Times New Roman"/>
                <a:cs typeface="Times New Roman"/>
              </a:rPr>
              <a:t> </a:t>
            </a:r>
            <a:r>
              <a:rPr sz="2000" b="1" spc="-10" dirty="0">
                <a:latin typeface="Times New Roman"/>
                <a:cs typeface="Times New Roman"/>
              </a:rPr>
              <a:t>university,</a:t>
            </a:r>
            <a:r>
              <a:rPr sz="2000" b="1" spc="-55" dirty="0">
                <a:latin typeface="Times New Roman"/>
                <a:cs typeface="Times New Roman"/>
              </a:rPr>
              <a:t> </a:t>
            </a:r>
            <a:r>
              <a:rPr sz="2000" b="1" spc="-10" dirty="0">
                <a:latin typeface="Times New Roman"/>
                <a:cs typeface="Times New Roman"/>
              </a:rPr>
              <a:t>Chennai</a:t>
            </a:r>
            <a:endParaRPr sz="2000">
              <a:latin typeface="Times New Roman"/>
              <a:cs typeface="Times New Roman"/>
            </a:endParaRPr>
          </a:p>
          <a:p>
            <a:pPr marL="2286635">
              <a:lnSpc>
                <a:spcPts val="2130"/>
              </a:lnSpc>
            </a:pPr>
            <a:r>
              <a:rPr sz="2000" b="1" dirty="0">
                <a:latin typeface="Times New Roman"/>
                <a:cs typeface="Times New Roman"/>
              </a:rPr>
              <a:t>An</a:t>
            </a:r>
            <a:r>
              <a:rPr sz="2000" b="1" spc="-15" dirty="0">
                <a:latin typeface="Times New Roman"/>
                <a:cs typeface="Times New Roman"/>
              </a:rPr>
              <a:t> </a:t>
            </a:r>
            <a:r>
              <a:rPr sz="2000" b="1" dirty="0">
                <a:latin typeface="Times New Roman"/>
                <a:cs typeface="Times New Roman"/>
              </a:rPr>
              <a:t>Iso</a:t>
            </a:r>
            <a:r>
              <a:rPr sz="2000" b="1" spc="-25" dirty="0">
                <a:latin typeface="Times New Roman"/>
                <a:cs typeface="Times New Roman"/>
              </a:rPr>
              <a:t> </a:t>
            </a:r>
            <a:r>
              <a:rPr sz="2000" b="1" dirty="0">
                <a:latin typeface="Times New Roman"/>
                <a:cs typeface="Times New Roman"/>
              </a:rPr>
              <a:t>9001:2015</a:t>
            </a:r>
            <a:r>
              <a:rPr sz="2000" b="1" spc="-45" dirty="0">
                <a:latin typeface="Times New Roman"/>
                <a:cs typeface="Times New Roman"/>
              </a:rPr>
              <a:t> </a:t>
            </a:r>
            <a:r>
              <a:rPr sz="2000" b="1" dirty="0">
                <a:latin typeface="Times New Roman"/>
                <a:cs typeface="Times New Roman"/>
              </a:rPr>
              <a:t>Certified</a:t>
            </a:r>
            <a:r>
              <a:rPr sz="2000" b="1" spc="-35" dirty="0">
                <a:latin typeface="Times New Roman"/>
                <a:cs typeface="Times New Roman"/>
              </a:rPr>
              <a:t> </a:t>
            </a:r>
            <a:r>
              <a:rPr sz="2000" b="1" spc="-10" dirty="0">
                <a:latin typeface="Times New Roman"/>
                <a:cs typeface="Times New Roman"/>
              </a:rPr>
              <a:t>Institution</a:t>
            </a:r>
            <a:endParaRPr sz="2000">
              <a:latin typeface="Times New Roman"/>
              <a:cs typeface="Times New Roman"/>
            </a:endParaRPr>
          </a:p>
        </p:txBody>
      </p:sp>
      <p:sp>
        <p:nvSpPr>
          <p:cNvPr id="4" name="object 4"/>
          <p:cNvSpPr txBox="1"/>
          <p:nvPr/>
        </p:nvSpPr>
        <p:spPr>
          <a:xfrm>
            <a:off x="381000" y="2338578"/>
            <a:ext cx="11506200" cy="1652375"/>
          </a:xfrm>
          <a:prstGeom prst="rect">
            <a:avLst/>
          </a:prstGeom>
        </p:spPr>
        <p:txBody>
          <a:bodyPr vert="horz" wrap="square" lIns="0" tIns="74295" rIns="0" bIns="0" rtlCol="0">
            <a:spAutoFit/>
          </a:bodyPr>
          <a:lstStyle/>
          <a:p>
            <a:pPr marL="12700" marR="5080" indent="158115" algn="ctr">
              <a:lnSpc>
                <a:spcPts val="3890"/>
              </a:lnSpc>
              <a:spcBef>
                <a:spcPts val="585"/>
              </a:spcBef>
            </a:pPr>
            <a:r>
              <a:rPr lang="en-US" sz="3600" b="1" dirty="0">
                <a:solidFill>
                  <a:srgbClr val="7030A0"/>
                </a:solidFill>
                <a:latin typeface="+mj-lt"/>
                <a:cs typeface="Times New Roman" panose="02020603050405020304" pitchFamily="18" charset="0"/>
              </a:rPr>
              <a:t>Lung Sense Pro: Predictive Modelling for Lung Cancer Analysis using Machine Learning</a:t>
            </a:r>
          </a:p>
          <a:p>
            <a:pPr marL="12700" marR="5080" indent="158115" algn="ctr">
              <a:lnSpc>
                <a:spcPts val="3890"/>
              </a:lnSpc>
              <a:spcBef>
                <a:spcPts val="585"/>
              </a:spcBef>
            </a:pPr>
            <a:endParaRPr sz="3600" b="1" dirty="0">
              <a:latin typeface="Calibri"/>
              <a:cs typeface="Calibri"/>
            </a:endParaRPr>
          </a:p>
        </p:txBody>
      </p:sp>
      <p:pic>
        <p:nvPicPr>
          <p:cNvPr id="5" name="object 5"/>
          <p:cNvPicPr/>
          <p:nvPr/>
        </p:nvPicPr>
        <p:blipFill>
          <a:blip r:embed="rId2" cstate="print"/>
          <a:stretch>
            <a:fillRect/>
          </a:stretch>
        </p:blipFill>
        <p:spPr>
          <a:xfrm>
            <a:off x="773224" y="350817"/>
            <a:ext cx="922234" cy="949490"/>
          </a:xfrm>
          <a:prstGeom prst="rect">
            <a:avLst/>
          </a:prstGeom>
        </p:spPr>
      </p:pic>
      <p:pic>
        <p:nvPicPr>
          <p:cNvPr id="6" name="object 6"/>
          <p:cNvPicPr/>
          <p:nvPr/>
        </p:nvPicPr>
        <p:blipFill>
          <a:blip r:embed="rId3" cstate="print"/>
          <a:stretch>
            <a:fillRect/>
          </a:stretch>
        </p:blipFill>
        <p:spPr>
          <a:xfrm>
            <a:off x="10393537" y="256031"/>
            <a:ext cx="1229807" cy="1153668"/>
          </a:xfrm>
          <a:prstGeom prst="rect">
            <a:avLst/>
          </a:prstGeom>
        </p:spPr>
      </p:pic>
      <p:graphicFrame>
        <p:nvGraphicFramePr>
          <p:cNvPr id="7" name="object 7"/>
          <p:cNvGraphicFramePr>
            <a:graphicFrameLocks noGrp="1"/>
          </p:cNvGraphicFramePr>
          <p:nvPr/>
        </p:nvGraphicFramePr>
        <p:xfrm>
          <a:off x="1048766" y="4918075"/>
          <a:ext cx="4302760" cy="904240"/>
        </p:xfrm>
        <a:graphic>
          <a:graphicData uri="http://schemas.openxmlformats.org/drawingml/2006/table">
            <a:tbl>
              <a:tblPr firstRow="1" bandRow="1">
                <a:tableStyleId>{2D5ABB26-0587-4C30-8999-92F81FD0307C}</a:tableStyleId>
              </a:tblPr>
              <a:tblGrid>
                <a:gridCol w="2465705">
                  <a:extLst>
                    <a:ext uri="{9D8B030D-6E8A-4147-A177-3AD203B41FA5}">
                      <a16:colId xmlns:a16="http://schemas.microsoft.com/office/drawing/2014/main" val="20000"/>
                    </a:ext>
                  </a:extLst>
                </a:gridCol>
                <a:gridCol w="1837055">
                  <a:extLst>
                    <a:ext uri="{9D8B030D-6E8A-4147-A177-3AD203B41FA5}">
                      <a16:colId xmlns:a16="http://schemas.microsoft.com/office/drawing/2014/main" val="20001"/>
                    </a:ext>
                  </a:extLst>
                </a:gridCol>
              </a:tblGrid>
              <a:tr h="378460">
                <a:tc>
                  <a:txBody>
                    <a:bodyPr/>
                    <a:lstStyle/>
                    <a:p>
                      <a:pPr marL="31750">
                        <a:lnSpc>
                          <a:spcPts val="2655"/>
                        </a:lnSpc>
                      </a:pPr>
                      <a:r>
                        <a:rPr sz="2800" b="1" dirty="0">
                          <a:latin typeface="Calibri"/>
                          <a:cs typeface="Calibri"/>
                        </a:rPr>
                        <a:t>PRESENTED</a:t>
                      </a:r>
                      <a:r>
                        <a:rPr sz="2800" b="1" spc="-135" dirty="0">
                          <a:latin typeface="Calibri"/>
                          <a:cs typeface="Calibri"/>
                        </a:rPr>
                        <a:t> </a:t>
                      </a:r>
                      <a:r>
                        <a:rPr sz="2800" b="1" spc="-25" dirty="0">
                          <a:latin typeface="Calibri"/>
                          <a:cs typeface="Calibri"/>
                        </a:rPr>
                        <a:t>BY</a:t>
                      </a:r>
                      <a:endParaRPr sz="2800" dirty="0">
                        <a:latin typeface="Calibri"/>
                        <a:cs typeface="Calibri"/>
                      </a:endParaRPr>
                    </a:p>
                  </a:txBody>
                  <a:tcPr marL="0" marR="0" marT="0" marB="0"/>
                </a:tc>
                <a:tc>
                  <a:txBody>
                    <a:bodyPr/>
                    <a:lstStyle/>
                    <a:p>
                      <a:pPr>
                        <a:lnSpc>
                          <a:spcPct val="100000"/>
                        </a:lnSpc>
                      </a:pPr>
                      <a:endParaRPr sz="2400">
                        <a:latin typeface="Times New Roman"/>
                        <a:cs typeface="Times New Roman"/>
                      </a:endParaRPr>
                    </a:p>
                  </a:txBody>
                  <a:tcPr marL="0" marR="0" marT="0" marB="0"/>
                </a:tc>
                <a:extLst>
                  <a:ext uri="{0D108BD9-81ED-4DB2-BD59-A6C34878D82A}">
                    <a16:rowId xmlns:a16="http://schemas.microsoft.com/office/drawing/2014/main" val="10000"/>
                  </a:ext>
                </a:extLst>
              </a:tr>
              <a:tr h="274955">
                <a:tc>
                  <a:txBody>
                    <a:bodyPr/>
                    <a:lstStyle/>
                    <a:p>
                      <a:pPr marL="31750">
                        <a:lnSpc>
                          <a:spcPts val="1895"/>
                        </a:lnSpc>
                      </a:pPr>
                      <a:r>
                        <a:rPr sz="1800" spc="-20" dirty="0">
                          <a:latin typeface="Calibri"/>
                          <a:cs typeface="Calibri"/>
                        </a:rPr>
                        <a:t>BATHALA</a:t>
                      </a:r>
                      <a:r>
                        <a:rPr sz="1800" spc="-60" dirty="0">
                          <a:latin typeface="Calibri"/>
                          <a:cs typeface="Calibri"/>
                        </a:rPr>
                        <a:t> </a:t>
                      </a:r>
                      <a:r>
                        <a:rPr sz="1800" spc="-10" dirty="0">
                          <a:latin typeface="Calibri"/>
                          <a:cs typeface="Calibri"/>
                        </a:rPr>
                        <a:t>PRAVEEN</a:t>
                      </a:r>
                      <a:endParaRPr sz="1800" dirty="0">
                        <a:latin typeface="Calibri"/>
                        <a:cs typeface="Calibri"/>
                      </a:endParaRPr>
                    </a:p>
                  </a:txBody>
                  <a:tcPr marL="0" marR="0" marT="0" marB="0"/>
                </a:tc>
                <a:tc>
                  <a:txBody>
                    <a:bodyPr/>
                    <a:lstStyle/>
                    <a:p>
                      <a:pPr marR="27940" algn="r">
                        <a:lnSpc>
                          <a:spcPts val="1895"/>
                        </a:lnSpc>
                      </a:pPr>
                      <a:r>
                        <a:rPr sz="1800" spc="-10" dirty="0">
                          <a:latin typeface="Calibri"/>
                          <a:cs typeface="Calibri"/>
                        </a:rPr>
                        <a:t>(723920104009)</a:t>
                      </a:r>
                      <a:endParaRPr sz="1800">
                        <a:latin typeface="Calibri"/>
                        <a:cs typeface="Calibri"/>
                      </a:endParaRPr>
                    </a:p>
                  </a:txBody>
                  <a:tcPr marL="0" marR="0" marT="0" marB="0"/>
                </a:tc>
                <a:extLst>
                  <a:ext uri="{0D108BD9-81ED-4DB2-BD59-A6C34878D82A}">
                    <a16:rowId xmlns:a16="http://schemas.microsoft.com/office/drawing/2014/main" val="10001"/>
                  </a:ext>
                </a:extLst>
              </a:tr>
              <a:tr h="250825">
                <a:tc>
                  <a:txBody>
                    <a:bodyPr/>
                    <a:lstStyle/>
                    <a:p>
                      <a:pPr marL="31750">
                        <a:lnSpc>
                          <a:spcPts val="1880"/>
                        </a:lnSpc>
                      </a:pPr>
                      <a:r>
                        <a:rPr sz="1800" dirty="0">
                          <a:latin typeface="Calibri"/>
                          <a:cs typeface="Calibri"/>
                        </a:rPr>
                        <a:t>CHUNCHU</a:t>
                      </a:r>
                      <a:r>
                        <a:rPr sz="1800" spc="-75" dirty="0">
                          <a:latin typeface="Calibri"/>
                          <a:cs typeface="Calibri"/>
                        </a:rPr>
                        <a:t> </a:t>
                      </a:r>
                      <a:r>
                        <a:rPr sz="1800" spc="-10" dirty="0">
                          <a:latin typeface="Calibri"/>
                          <a:cs typeface="Calibri"/>
                        </a:rPr>
                        <a:t>MANOJ</a:t>
                      </a:r>
                      <a:endParaRPr sz="1800" dirty="0">
                        <a:latin typeface="Calibri"/>
                        <a:cs typeface="Calibri"/>
                      </a:endParaRPr>
                    </a:p>
                  </a:txBody>
                  <a:tcPr marL="0" marR="0" marT="0" marB="0"/>
                </a:tc>
                <a:tc>
                  <a:txBody>
                    <a:bodyPr/>
                    <a:lstStyle/>
                    <a:p>
                      <a:pPr marR="24130" algn="r">
                        <a:lnSpc>
                          <a:spcPts val="1880"/>
                        </a:lnSpc>
                      </a:pPr>
                      <a:r>
                        <a:rPr sz="1800" spc="-10" dirty="0">
                          <a:latin typeface="Calibri"/>
                          <a:cs typeface="Calibri"/>
                        </a:rPr>
                        <a:t>(723920104015)</a:t>
                      </a:r>
                      <a:endParaRPr sz="1800" dirty="0">
                        <a:latin typeface="Calibri"/>
                        <a:cs typeface="Calibri"/>
                      </a:endParaRPr>
                    </a:p>
                  </a:txBody>
                  <a:tcPr marL="0" marR="0" marT="0" marB="0"/>
                </a:tc>
                <a:extLst>
                  <a:ext uri="{0D108BD9-81ED-4DB2-BD59-A6C34878D82A}">
                    <a16:rowId xmlns:a16="http://schemas.microsoft.com/office/drawing/2014/main" val="10002"/>
                  </a:ext>
                </a:extLst>
              </a:tr>
            </a:tbl>
          </a:graphicData>
        </a:graphic>
      </p:graphicFrame>
      <p:sp>
        <p:nvSpPr>
          <p:cNvPr id="8" name="object 8"/>
          <p:cNvSpPr txBox="1"/>
          <p:nvPr/>
        </p:nvSpPr>
        <p:spPr>
          <a:xfrm>
            <a:off x="7936230" y="4732401"/>
            <a:ext cx="3259454" cy="1009015"/>
          </a:xfrm>
          <a:prstGeom prst="rect">
            <a:avLst/>
          </a:prstGeom>
        </p:spPr>
        <p:txBody>
          <a:bodyPr vert="horz" wrap="square" lIns="0" tIns="12065" rIns="0" bIns="0" rtlCol="0">
            <a:spAutoFit/>
          </a:bodyPr>
          <a:lstStyle/>
          <a:p>
            <a:pPr marL="12700">
              <a:lnSpc>
                <a:spcPct val="100000"/>
              </a:lnSpc>
              <a:spcBef>
                <a:spcPts val="95"/>
              </a:spcBef>
            </a:pPr>
            <a:r>
              <a:rPr sz="2800" b="1" dirty="0">
                <a:latin typeface="Calibri"/>
                <a:cs typeface="Calibri"/>
              </a:rPr>
              <a:t>GUIDED</a:t>
            </a:r>
            <a:r>
              <a:rPr sz="2800" b="1" spc="-50" dirty="0">
                <a:latin typeface="Calibri"/>
                <a:cs typeface="Calibri"/>
              </a:rPr>
              <a:t> </a:t>
            </a:r>
            <a:r>
              <a:rPr sz="2800" b="1" spc="-25" dirty="0">
                <a:latin typeface="Calibri"/>
                <a:cs typeface="Calibri"/>
              </a:rPr>
              <a:t>BY</a:t>
            </a:r>
            <a:endParaRPr sz="2800" dirty="0">
              <a:latin typeface="Calibri"/>
              <a:cs typeface="Calibri"/>
            </a:endParaRPr>
          </a:p>
          <a:p>
            <a:pPr marL="12700">
              <a:lnSpc>
                <a:spcPct val="100000"/>
              </a:lnSpc>
              <a:spcBef>
                <a:spcPts val="65"/>
              </a:spcBef>
            </a:pPr>
            <a:r>
              <a:rPr lang="en-US" spc="-10" dirty="0" err="1">
                <a:latin typeface="Calibri"/>
                <a:cs typeface="Calibri"/>
              </a:rPr>
              <a:t>M</a:t>
            </a:r>
            <a:r>
              <a:rPr lang="en-US" sz="1800" spc="-10" dirty="0" err="1">
                <a:latin typeface="Calibri"/>
                <a:cs typeface="Calibri"/>
              </a:rPr>
              <a:t>s</a:t>
            </a:r>
            <a:r>
              <a:rPr sz="1800" spc="-10" dirty="0" err="1">
                <a:latin typeface="Calibri"/>
                <a:cs typeface="Calibri"/>
              </a:rPr>
              <a:t>.R.LATHA</a:t>
            </a:r>
            <a:r>
              <a:rPr sz="1800" spc="-90" dirty="0">
                <a:latin typeface="Calibri"/>
                <a:cs typeface="Calibri"/>
              </a:rPr>
              <a:t> </a:t>
            </a:r>
            <a:r>
              <a:rPr sz="1800" spc="-10" dirty="0">
                <a:latin typeface="Calibri"/>
                <a:cs typeface="Calibri"/>
              </a:rPr>
              <a:t>PRIYADHARSHINI</a:t>
            </a:r>
            <a:r>
              <a:rPr sz="1800" spc="-85" dirty="0">
                <a:latin typeface="Calibri"/>
                <a:cs typeface="Calibri"/>
              </a:rPr>
              <a:t> </a:t>
            </a:r>
            <a:r>
              <a:rPr sz="1800" spc="-20" dirty="0">
                <a:latin typeface="Calibri"/>
                <a:cs typeface="Calibri"/>
              </a:rPr>
              <a:t>M.E,</a:t>
            </a:r>
            <a:endParaRPr sz="1800" dirty="0">
              <a:latin typeface="Calibri"/>
              <a:cs typeface="Calibri"/>
            </a:endParaRPr>
          </a:p>
          <a:p>
            <a:pPr marL="12700">
              <a:lnSpc>
                <a:spcPct val="100000"/>
              </a:lnSpc>
            </a:pPr>
            <a:r>
              <a:rPr sz="1800" spc="-20" dirty="0">
                <a:latin typeface="Calibri"/>
                <a:cs typeface="Calibri"/>
              </a:rPr>
              <a:t>ASSISTANT</a:t>
            </a:r>
            <a:r>
              <a:rPr sz="1800" spc="-40" dirty="0">
                <a:latin typeface="Calibri"/>
                <a:cs typeface="Calibri"/>
              </a:rPr>
              <a:t> </a:t>
            </a:r>
            <a:r>
              <a:rPr sz="1800" spc="-10" dirty="0">
                <a:latin typeface="Calibri"/>
                <a:cs typeface="Calibri"/>
              </a:rPr>
              <a:t>PROFESSOR/CSE</a:t>
            </a:r>
            <a:endParaRPr sz="1800" dirty="0">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0" dirty="0"/>
              <a:t>OBJECTIVE</a:t>
            </a:r>
          </a:p>
        </p:txBody>
      </p:sp>
      <p:sp>
        <p:nvSpPr>
          <p:cNvPr id="3" name="object 3"/>
          <p:cNvSpPr txBox="1"/>
          <p:nvPr/>
        </p:nvSpPr>
        <p:spPr>
          <a:xfrm>
            <a:off x="916939" y="1793493"/>
            <a:ext cx="10301605" cy="830740"/>
          </a:xfrm>
          <a:prstGeom prst="rect">
            <a:avLst/>
          </a:prstGeom>
        </p:spPr>
        <p:txBody>
          <a:bodyPr vert="horz" wrap="square" lIns="0" tIns="54610" rIns="0" bIns="0" rtlCol="0">
            <a:spAutoFit/>
          </a:bodyPr>
          <a:lstStyle/>
          <a:p>
            <a:pPr marL="240029" marR="50800" indent="-227965">
              <a:lnSpc>
                <a:spcPct val="90000"/>
              </a:lnSpc>
              <a:spcBef>
                <a:spcPts val="430"/>
              </a:spcBef>
              <a:buFont typeface="Arial MT"/>
              <a:buChar char="•"/>
              <a:tabLst>
                <a:tab pos="241300" algn="l"/>
              </a:tabLst>
            </a:pPr>
            <a:r>
              <a:rPr lang="en-US" sz="2800" spc="-10" dirty="0">
                <a:latin typeface="Calibri"/>
                <a:cs typeface="Calibri"/>
              </a:rPr>
              <a:t>To </a:t>
            </a:r>
            <a:r>
              <a:rPr sz="2800" spc="-10" dirty="0">
                <a:latin typeface="Calibri"/>
                <a:cs typeface="Calibri"/>
              </a:rPr>
              <a:t>forecast</a:t>
            </a:r>
            <a:r>
              <a:rPr sz="2800" spc="-65" dirty="0">
                <a:latin typeface="Calibri"/>
                <a:cs typeface="Calibri"/>
              </a:rPr>
              <a:t> </a:t>
            </a:r>
            <a:r>
              <a:rPr sz="2800" dirty="0">
                <a:latin typeface="Calibri"/>
                <a:cs typeface="Calibri"/>
              </a:rPr>
              <a:t>the</a:t>
            </a:r>
            <a:r>
              <a:rPr sz="2800" spc="-60" dirty="0">
                <a:latin typeface="Calibri"/>
                <a:cs typeface="Calibri"/>
              </a:rPr>
              <a:t> </a:t>
            </a:r>
            <a:r>
              <a:rPr sz="2800" spc="-10" dirty="0">
                <a:latin typeface="Calibri"/>
                <a:cs typeface="Calibri"/>
              </a:rPr>
              <a:t>existence</a:t>
            </a:r>
            <a:r>
              <a:rPr sz="2800" spc="-55" dirty="0">
                <a:latin typeface="Calibri"/>
                <a:cs typeface="Calibri"/>
              </a:rPr>
              <a:t> </a:t>
            </a:r>
            <a:r>
              <a:rPr sz="2800" dirty="0">
                <a:latin typeface="Calibri"/>
                <a:cs typeface="Calibri"/>
              </a:rPr>
              <a:t>of</a:t>
            </a:r>
            <a:r>
              <a:rPr sz="2800" spc="-65" dirty="0">
                <a:latin typeface="Calibri"/>
                <a:cs typeface="Calibri"/>
              </a:rPr>
              <a:t> </a:t>
            </a:r>
            <a:r>
              <a:rPr sz="2800" spc="-75" dirty="0">
                <a:latin typeface="Calibri"/>
                <a:cs typeface="Calibri"/>
              </a:rPr>
              <a:t> </a:t>
            </a:r>
            <a:r>
              <a:rPr sz="2800" dirty="0">
                <a:latin typeface="Calibri"/>
                <a:cs typeface="Calibri"/>
              </a:rPr>
              <a:t>the</a:t>
            </a:r>
            <a:r>
              <a:rPr sz="2800" spc="-70" dirty="0">
                <a:latin typeface="Calibri"/>
                <a:cs typeface="Calibri"/>
              </a:rPr>
              <a:t> </a:t>
            </a:r>
            <a:r>
              <a:rPr sz="2800" dirty="0">
                <a:latin typeface="Calibri"/>
                <a:cs typeface="Calibri"/>
              </a:rPr>
              <a:t>lung</a:t>
            </a:r>
            <a:r>
              <a:rPr lang="en-US" sz="2800" dirty="0">
                <a:latin typeface="Calibri"/>
                <a:cs typeface="Calibri"/>
              </a:rPr>
              <a:t> cancer</a:t>
            </a:r>
            <a:r>
              <a:rPr sz="2800" spc="-25" dirty="0">
                <a:latin typeface="Calibri"/>
                <a:cs typeface="Calibri"/>
              </a:rPr>
              <a:t> </a:t>
            </a:r>
            <a:r>
              <a:rPr sz="2800" dirty="0">
                <a:latin typeface="Calibri"/>
                <a:cs typeface="Calibri"/>
              </a:rPr>
              <a:t>using</a:t>
            </a:r>
            <a:r>
              <a:rPr sz="2800" spc="-55" dirty="0">
                <a:latin typeface="Calibri"/>
                <a:cs typeface="Calibri"/>
              </a:rPr>
              <a:t> </a:t>
            </a:r>
            <a:r>
              <a:rPr sz="2800" dirty="0">
                <a:latin typeface="Calibri"/>
                <a:cs typeface="Calibri"/>
              </a:rPr>
              <a:t>medical</a:t>
            </a:r>
            <a:r>
              <a:rPr sz="2800" spc="-55" dirty="0">
                <a:latin typeface="Calibri"/>
                <a:cs typeface="Calibri"/>
              </a:rPr>
              <a:t> </a:t>
            </a:r>
            <a:r>
              <a:rPr sz="2800" spc="-10" dirty="0">
                <a:latin typeface="Calibri"/>
                <a:cs typeface="Calibri"/>
              </a:rPr>
              <a:t>records, 	</a:t>
            </a:r>
            <a:r>
              <a:rPr lang="en-US" sz="2800" dirty="0">
                <a:latin typeface="Calibri"/>
                <a:cs typeface="Calibri"/>
              </a:rPr>
              <a:t>by</a:t>
            </a:r>
            <a:r>
              <a:rPr sz="2800" spc="-65" dirty="0">
                <a:latin typeface="Calibri"/>
                <a:cs typeface="Calibri"/>
              </a:rPr>
              <a:t> </a:t>
            </a:r>
            <a:r>
              <a:rPr sz="2800" spc="-10" dirty="0">
                <a:latin typeface="Calibri"/>
                <a:cs typeface="Calibri"/>
              </a:rPr>
              <a:t>interpret</a:t>
            </a:r>
            <a:r>
              <a:rPr lang="en-US" sz="2800" spc="-10" dirty="0">
                <a:latin typeface="Calibri"/>
                <a:cs typeface="Calibri"/>
              </a:rPr>
              <a:t>ing</a:t>
            </a:r>
            <a:r>
              <a:rPr sz="2800" spc="-55" dirty="0">
                <a:latin typeface="Calibri"/>
                <a:cs typeface="Calibri"/>
              </a:rPr>
              <a:t> </a:t>
            </a:r>
            <a:r>
              <a:rPr sz="2800" dirty="0">
                <a:latin typeface="Calibri"/>
                <a:cs typeface="Calibri"/>
              </a:rPr>
              <a:t>CT</a:t>
            </a:r>
            <a:r>
              <a:rPr sz="2800" spc="-60" dirty="0">
                <a:latin typeface="Calibri"/>
                <a:cs typeface="Calibri"/>
              </a:rPr>
              <a:t> </a:t>
            </a:r>
            <a:r>
              <a:rPr sz="2800" dirty="0">
                <a:latin typeface="Calibri"/>
                <a:cs typeface="Calibri"/>
              </a:rPr>
              <a:t>images</a:t>
            </a:r>
            <a:r>
              <a:rPr lang="en-US" sz="2800" dirty="0">
                <a:latin typeface="Calibri"/>
                <a:cs typeface="Calibri"/>
              </a:rPr>
              <a:t>.</a:t>
            </a:r>
            <a:r>
              <a:rPr sz="2800" spc="-70" dirty="0">
                <a:latin typeface="Calibri"/>
                <a:cs typeface="Calibri"/>
              </a:rPr>
              <a:t> </a:t>
            </a:r>
            <a:endParaRPr sz="2800" dirty="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2695" y="381000"/>
            <a:ext cx="10435539" cy="696594"/>
          </a:xfrm>
          <a:prstGeom prst="rect">
            <a:avLst/>
          </a:prstGeom>
        </p:spPr>
        <p:txBody>
          <a:bodyPr vert="horz" wrap="square" lIns="0" tIns="13335" rIns="0" bIns="0" rtlCol="0">
            <a:spAutoFit/>
          </a:bodyPr>
          <a:lstStyle/>
          <a:p>
            <a:pPr marL="50800">
              <a:lnSpc>
                <a:spcPct val="100000"/>
              </a:lnSpc>
              <a:spcBef>
                <a:spcPts val="105"/>
              </a:spcBef>
            </a:pPr>
            <a:r>
              <a:rPr spc="-10" dirty="0"/>
              <a:t>ABSTRACT</a:t>
            </a:r>
          </a:p>
        </p:txBody>
      </p:sp>
      <p:sp>
        <p:nvSpPr>
          <p:cNvPr id="3" name="object 3"/>
          <p:cNvSpPr txBox="1">
            <a:spLocks noGrp="1"/>
          </p:cNvSpPr>
          <p:nvPr>
            <p:ph type="body" idx="1"/>
          </p:nvPr>
        </p:nvSpPr>
        <p:spPr>
          <a:xfrm>
            <a:off x="842694" y="1077594"/>
            <a:ext cx="10815905" cy="4442242"/>
          </a:xfrm>
          <a:prstGeom prst="rect">
            <a:avLst/>
          </a:prstGeom>
        </p:spPr>
        <p:txBody>
          <a:bodyPr vert="horz" wrap="square" lIns="0" tIns="132080" rIns="0" bIns="0" rtlCol="0">
            <a:spAutoFit/>
          </a:bodyPr>
          <a:lstStyle/>
          <a:p>
            <a:pPr marL="14605" marR="5080" algn="just">
              <a:spcBef>
                <a:spcPts val="1040"/>
              </a:spcBef>
              <a:tabLst>
                <a:tab pos="244475" algn="l"/>
              </a:tabLst>
            </a:pPr>
            <a:r>
              <a:rPr lang="en-US" sz="2000" spc="-10" dirty="0"/>
              <a:t>		Lung cancer is one of the most common and deadly cancers world wide. The discovery of lung cancer at an early stage helps in reducing its </a:t>
            </a:r>
            <a:r>
              <a:rPr lang="en-US" sz="2000" spc="-10" dirty="0" err="1"/>
              <a:t>risk.The</a:t>
            </a:r>
            <a:r>
              <a:rPr lang="en-US" sz="2000" spc="-10" dirty="0"/>
              <a:t> studying of lung nodules helps a doctor to determine if the patient is malignant. These nodules sometimes have a chance of growing undetected by the naked eye . In this project, Lung cancer is detected with the help of patient details, symptoms and CT scans by using Machine learning and Deep learning algorithms with open-source datasets. The proposed approach uses Machine learning algorithms to study past medical records and determine if the patient has lung cancer. Deep learning models are used to analyze the CT scans to determine the type of lung cancer.  The major goal of this project is to find nodules as small as 3 mm to detect cancer stage accurately. Finally, the machine learning model calculates the patient’s estimated medical insurance cost. All of these functionalities are combined and provided in the form of a web application. This project is useful for the early detection of lung cancer in individuals and can help them in overcoming these health conditions. The effectiveness of cancer prediction systems helps people to know their cancer risk in an expensive manner and it also helps the people to take the appropriate medical decision based on their cancer risk status.</a:t>
            </a:r>
            <a:endParaRPr sz="2000"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802081"/>
            <a:ext cx="4117467" cy="635000"/>
          </a:xfrm>
          <a:prstGeom prst="rect">
            <a:avLst/>
          </a:prstGeom>
        </p:spPr>
        <p:txBody>
          <a:bodyPr vert="horz" wrap="square" lIns="0" tIns="12065" rIns="0" bIns="0" rtlCol="0">
            <a:spAutoFit/>
          </a:bodyPr>
          <a:lstStyle/>
          <a:p>
            <a:pPr marL="12700">
              <a:lnSpc>
                <a:spcPct val="100000"/>
              </a:lnSpc>
              <a:spcBef>
                <a:spcPts val="95"/>
              </a:spcBef>
            </a:pPr>
            <a:r>
              <a:rPr sz="4000" dirty="0"/>
              <a:t>EXISTING</a:t>
            </a:r>
            <a:r>
              <a:rPr sz="4000" spc="-85" dirty="0"/>
              <a:t> </a:t>
            </a:r>
            <a:r>
              <a:rPr sz="4000" spc="-20" dirty="0"/>
              <a:t>SYSTEM</a:t>
            </a:r>
            <a:endParaRPr sz="4000" dirty="0"/>
          </a:p>
        </p:txBody>
      </p:sp>
      <p:sp>
        <p:nvSpPr>
          <p:cNvPr id="4" name="object 4"/>
          <p:cNvSpPr txBox="1"/>
          <p:nvPr/>
        </p:nvSpPr>
        <p:spPr>
          <a:xfrm>
            <a:off x="762000" y="1905000"/>
            <a:ext cx="10744200" cy="1211870"/>
          </a:xfrm>
          <a:prstGeom prst="rect">
            <a:avLst/>
          </a:prstGeom>
        </p:spPr>
        <p:txBody>
          <a:bodyPr vert="horz" wrap="square" lIns="0" tIns="102870" rIns="0" bIns="0" rtlCol="0">
            <a:spAutoFit/>
          </a:bodyPr>
          <a:lstStyle/>
          <a:p>
            <a:pPr marL="698500" indent="-342900" algn="just">
              <a:lnSpc>
                <a:spcPct val="100000"/>
              </a:lnSpc>
              <a:spcBef>
                <a:spcPts val="810"/>
              </a:spcBef>
              <a:buFont typeface="Arial" panose="020B0604020202020204" pitchFamily="34" charset="0"/>
              <a:buChar char="•"/>
            </a:pPr>
            <a:r>
              <a:rPr lang="en-US" sz="2400" dirty="0">
                <a:latin typeface="Calibri"/>
                <a:cs typeface="Calibri"/>
              </a:rPr>
              <a:t>Early detection of lung cancer is important; doctors use MRI, isotopes, X-rays, and CT scans. Analyzing lung nodules helps determine if cancer is present, but some nodules can grow unnoticed by naked eye.</a:t>
            </a:r>
            <a:endParaRPr sz="2400" dirty="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619506"/>
            <a:ext cx="10246969" cy="696594"/>
          </a:xfrm>
          <a:prstGeom prst="rect">
            <a:avLst/>
          </a:prstGeom>
        </p:spPr>
        <p:txBody>
          <a:bodyPr vert="horz" wrap="square" lIns="0" tIns="13335" rIns="0" bIns="0" rtlCol="0">
            <a:spAutoFit/>
          </a:bodyPr>
          <a:lstStyle/>
          <a:p>
            <a:pPr marL="50800">
              <a:lnSpc>
                <a:spcPct val="100000"/>
              </a:lnSpc>
              <a:spcBef>
                <a:spcPts val="105"/>
              </a:spcBef>
            </a:pPr>
            <a:r>
              <a:rPr dirty="0"/>
              <a:t>P</a:t>
            </a:r>
            <a:r>
              <a:rPr lang="en-US" dirty="0"/>
              <a:t>ROPOSED SOLUTION</a:t>
            </a:r>
            <a:endParaRPr spc="-10" dirty="0"/>
          </a:p>
        </p:txBody>
      </p:sp>
      <p:sp>
        <p:nvSpPr>
          <p:cNvPr id="3" name="object 3"/>
          <p:cNvSpPr txBox="1"/>
          <p:nvPr/>
        </p:nvSpPr>
        <p:spPr>
          <a:xfrm>
            <a:off x="1066800" y="1828800"/>
            <a:ext cx="10439400" cy="1924886"/>
          </a:xfrm>
          <a:prstGeom prst="rect">
            <a:avLst/>
          </a:prstGeom>
        </p:spPr>
        <p:txBody>
          <a:bodyPr vert="horz" wrap="square" lIns="0" tIns="97790" rIns="0" bIns="0" rtlCol="0">
            <a:spAutoFit/>
          </a:bodyPr>
          <a:lstStyle/>
          <a:p>
            <a:pPr marL="469900" indent="-457200">
              <a:lnSpc>
                <a:spcPct val="100000"/>
              </a:lnSpc>
              <a:spcBef>
                <a:spcPts val="770"/>
              </a:spcBef>
              <a:buFont typeface="Arial" panose="020B0604020202020204" pitchFamily="34" charset="0"/>
              <a:buChar char="•"/>
              <a:tabLst>
                <a:tab pos="584200" algn="l"/>
              </a:tabLst>
            </a:pPr>
            <a:r>
              <a:rPr lang="en-US" sz="2800" dirty="0">
                <a:latin typeface="Calibri"/>
                <a:cs typeface="Calibri"/>
              </a:rPr>
              <a:t>The study aimed to analyze medical records to find lung cancer, use CT scans for prediction, and locate cancer nodules. </a:t>
            </a:r>
          </a:p>
          <a:p>
            <a:pPr marL="469900" indent="-457200">
              <a:lnSpc>
                <a:spcPct val="100000"/>
              </a:lnSpc>
              <a:spcBef>
                <a:spcPts val="770"/>
              </a:spcBef>
              <a:buFont typeface="Arial" panose="020B0604020202020204" pitchFamily="34" charset="0"/>
              <a:buChar char="•"/>
              <a:tabLst>
                <a:tab pos="584200" algn="l"/>
              </a:tabLst>
            </a:pPr>
            <a:r>
              <a:rPr lang="en-US" sz="2800" dirty="0">
                <a:latin typeface="Calibri"/>
                <a:cs typeface="Calibri"/>
              </a:rPr>
              <a:t>Additionally, estimating insurance costs was part of the process for further support.</a:t>
            </a:r>
            <a:endParaRPr sz="2800" dirty="0">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32026" y="1184909"/>
            <a:ext cx="3169920" cy="696595"/>
          </a:xfrm>
          <a:prstGeom prst="rect">
            <a:avLst/>
          </a:prstGeom>
        </p:spPr>
        <p:txBody>
          <a:bodyPr vert="horz" wrap="square" lIns="0" tIns="13335" rIns="0" bIns="0" rtlCol="0">
            <a:spAutoFit/>
          </a:bodyPr>
          <a:lstStyle/>
          <a:p>
            <a:pPr marL="12700">
              <a:lnSpc>
                <a:spcPct val="100000"/>
              </a:lnSpc>
              <a:spcBef>
                <a:spcPts val="105"/>
              </a:spcBef>
            </a:pPr>
            <a:r>
              <a:rPr spc="-75" dirty="0"/>
              <a:t>ADVANTAGES</a:t>
            </a:r>
          </a:p>
        </p:txBody>
      </p:sp>
      <p:sp>
        <p:nvSpPr>
          <p:cNvPr id="3" name="object 3"/>
          <p:cNvSpPr txBox="1"/>
          <p:nvPr/>
        </p:nvSpPr>
        <p:spPr>
          <a:xfrm>
            <a:off x="1295400" y="2057400"/>
            <a:ext cx="9677399" cy="2397901"/>
          </a:xfrm>
          <a:prstGeom prst="rect">
            <a:avLst/>
          </a:prstGeom>
        </p:spPr>
        <p:txBody>
          <a:bodyPr vert="horz" wrap="square" lIns="0" tIns="98425" rIns="0" bIns="0" rtlCol="0">
            <a:spAutoFit/>
          </a:bodyPr>
          <a:lstStyle/>
          <a:p>
            <a:pPr marL="469265" indent="-456565" algn="just">
              <a:lnSpc>
                <a:spcPct val="100000"/>
              </a:lnSpc>
              <a:spcBef>
                <a:spcPts val="775"/>
              </a:spcBef>
              <a:buAutoNum type="arabicPeriod"/>
              <a:tabLst>
                <a:tab pos="469265" algn="l"/>
              </a:tabLst>
            </a:pPr>
            <a:r>
              <a:rPr sz="2400" dirty="0">
                <a:latin typeface="Calibri"/>
                <a:cs typeface="Calibri"/>
              </a:rPr>
              <a:t>Early</a:t>
            </a:r>
            <a:r>
              <a:rPr sz="2400" spc="-95" dirty="0">
                <a:latin typeface="Calibri"/>
                <a:cs typeface="Calibri"/>
              </a:rPr>
              <a:t> </a:t>
            </a:r>
            <a:r>
              <a:rPr sz="2400" dirty="0">
                <a:latin typeface="Calibri"/>
                <a:cs typeface="Calibri"/>
              </a:rPr>
              <a:t>Detection</a:t>
            </a:r>
            <a:r>
              <a:rPr sz="2400" spc="-80" dirty="0">
                <a:latin typeface="Calibri"/>
                <a:cs typeface="Calibri"/>
              </a:rPr>
              <a:t> </a:t>
            </a:r>
            <a:r>
              <a:rPr sz="2400" dirty="0">
                <a:latin typeface="Calibri"/>
                <a:cs typeface="Calibri"/>
              </a:rPr>
              <a:t>Saves</a:t>
            </a:r>
            <a:r>
              <a:rPr sz="2400" spc="-75" dirty="0">
                <a:latin typeface="Calibri"/>
                <a:cs typeface="Calibri"/>
              </a:rPr>
              <a:t> </a:t>
            </a:r>
            <a:r>
              <a:rPr sz="2400" spc="-10" dirty="0">
                <a:latin typeface="Calibri"/>
                <a:cs typeface="Calibri"/>
              </a:rPr>
              <a:t>Lives.</a:t>
            </a:r>
            <a:endParaRPr sz="2400" dirty="0">
              <a:latin typeface="Calibri"/>
              <a:cs typeface="Calibri"/>
            </a:endParaRPr>
          </a:p>
          <a:p>
            <a:pPr marL="469265" indent="-456565" algn="just">
              <a:lnSpc>
                <a:spcPct val="100000"/>
              </a:lnSpc>
              <a:spcBef>
                <a:spcPts val="675"/>
              </a:spcBef>
              <a:buAutoNum type="arabicPeriod"/>
              <a:tabLst>
                <a:tab pos="469265" algn="l"/>
              </a:tabLst>
            </a:pPr>
            <a:r>
              <a:rPr sz="2400" spc="-10" dirty="0">
                <a:latin typeface="Calibri"/>
                <a:cs typeface="Calibri"/>
              </a:rPr>
              <a:t>Customized</a:t>
            </a:r>
            <a:r>
              <a:rPr sz="2400" spc="-75" dirty="0">
                <a:latin typeface="Calibri"/>
                <a:cs typeface="Calibri"/>
              </a:rPr>
              <a:t> </a:t>
            </a:r>
            <a:r>
              <a:rPr sz="2400" dirty="0">
                <a:latin typeface="Calibri"/>
                <a:cs typeface="Calibri"/>
              </a:rPr>
              <a:t>Care</a:t>
            </a:r>
            <a:r>
              <a:rPr sz="2400" spc="-90" dirty="0">
                <a:latin typeface="Calibri"/>
                <a:cs typeface="Calibri"/>
              </a:rPr>
              <a:t> </a:t>
            </a:r>
            <a:r>
              <a:rPr sz="2400" dirty="0">
                <a:latin typeface="Calibri"/>
                <a:cs typeface="Calibri"/>
              </a:rPr>
              <a:t>for</a:t>
            </a:r>
            <a:r>
              <a:rPr sz="2400" spc="-95" dirty="0">
                <a:latin typeface="Calibri"/>
                <a:cs typeface="Calibri"/>
              </a:rPr>
              <a:t> </a:t>
            </a:r>
            <a:r>
              <a:rPr sz="2400" dirty="0">
                <a:latin typeface="Calibri"/>
                <a:cs typeface="Calibri"/>
              </a:rPr>
              <a:t>Each</a:t>
            </a:r>
            <a:r>
              <a:rPr sz="2400" spc="-95" dirty="0">
                <a:latin typeface="Calibri"/>
                <a:cs typeface="Calibri"/>
              </a:rPr>
              <a:t> </a:t>
            </a:r>
            <a:r>
              <a:rPr sz="2400" spc="-10" dirty="0">
                <a:latin typeface="Calibri"/>
                <a:cs typeface="Calibri"/>
              </a:rPr>
              <a:t>Person.</a:t>
            </a:r>
            <a:endParaRPr sz="2400" dirty="0">
              <a:latin typeface="Calibri"/>
              <a:cs typeface="Calibri"/>
            </a:endParaRPr>
          </a:p>
          <a:p>
            <a:pPr marL="469265" indent="-456565" algn="just">
              <a:lnSpc>
                <a:spcPct val="100000"/>
              </a:lnSpc>
              <a:spcBef>
                <a:spcPts val="660"/>
              </a:spcBef>
              <a:buAutoNum type="arabicPeriod"/>
              <a:tabLst>
                <a:tab pos="469265" algn="l"/>
              </a:tabLst>
            </a:pPr>
            <a:r>
              <a:rPr sz="2400" dirty="0">
                <a:latin typeface="Calibri"/>
                <a:cs typeface="Calibri"/>
              </a:rPr>
              <a:t>Many</a:t>
            </a:r>
            <a:r>
              <a:rPr sz="2400" spc="-85" dirty="0">
                <a:latin typeface="Calibri"/>
                <a:cs typeface="Calibri"/>
              </a:rPr>
              <a:t> </a:t>
            </a:r>
            <a:r>
              <a:rPr sz="2400" spc="-10" dirty="0">
                <a:latin typeface="Calibri"/>
                <a:cs typeface="Calibri"/>
              </a:rPr>
              <a:t>Ways</a:t>
            </a:r>
            <a:r>
              <a:rPr sz="2400" spc="-85" dirty="0">
                <a:latin typeface="Calibri"/>
                <a:cs typeface="Calibri"/>
              </a:rPr>
              <a:t> </a:t>
            </a:r>
            <a:r>
              <a:rPr sz="2400" dirty="0">
                <a:latin typeface="Calibri"/>
                <a:cs typeface="Calibri"/>
              </a:rPr>
              <a:t>to</a:t>
            </a:r>
            <a:r>
              <a:rPr sz="2400" spc="-105" dirty="0">
                <a:latin typeface="Calibri"/>
                <a:cs typeface="Calibri"/>
              </a:rPr>
              <a:t> </a:t>
            </a:r>
            <a:r>
              <a:rPr sz="2400" dirty="0">
                <a:latin typeface="Calibri"/>
                <a:cs typeface="Calibri"/>
              </a:rPr>
              <a:t>Check</a:t>
            </a:r>
            <a:r>
              <a:rPr sz="2400" spc="-85" dirty="0">
                <a:latin typeface="Calibri"/>
                <a:cs typeface="Calibri"/>
              </a:rPr>
              <a:t> </a:t>
            </a:r>
            <a:r>
              <a:rPr sz="2400" dirty="0">
                <a:latin typeface="Calibri"/>
                <a:cs typeface="Calibri"/>
              </a:rPr>
              <a:t>for</a:t>
            </a:r>
            <a:r>
              <a:rPr sz="2400" spc="-90" dirty="0">
                <a:latin typeface="Calibri"/>
                <a:cs typeface="Calibri"/>
              </a:rPr>
              <a:t> </a:t>
            </a:r>
            <a:r>
              <a:rPr sz="2400" spc="-10" dirty="0">
                <a:latin typeface="Calibri"/>
                <a:cs typeface="Calibri"/>
              </a:rPr>
              <a:t>Cancer.</a:t>
            </a:r>
            <a:endParaRPr sz="2400" dirty="0">
              <a:latin typeface="Calibri"/>
              <a:cs typeface="Calibri"/>
            </a:endParaRPr>
          </a:p>
          <a:p>
            <a:pPr marL="469900" marR="7620" indent="-457200" algn="just">
              <a:lnSpc>
                <a:spcPts val="3030"/>
              </a:lnSpc>
              <a:spcBef>
                <a:spcPts val="1035"/>
              </a:spcBef>
              <a:buAutoNum type="arabicPeriod"/>
              <a:tabLst>
                <a:tab pos="469900" algn="l"/>
              </a:tabLst>
            </a:pPr>
            <a:r>
              <a:rPr sz="2400" dirty="0">
                <a:latin typeface="Calibri"/>
                <a:cs typeface="Calibri"/>
              </a:rPr>
              <a:t>Knowing</a:t>
            </a:r>
            <a:r>
              <a:rPr sz="2400" spc="25" dirty="0">
                <a:latin typeface="Calibri"/>
                <a:cs typeface="Calibri"/>
              </a:rPr>
              <a:t> </a:t>
            </a:r>
            <a:r>
              <a:rPr sz="2400" dirty="0">
                <a:latin typeface="Calibri"/>
                <a:cs typeface="Calibri"/>
              </a:rPr>
              <a:t>Different</a:t>
            </a:r>
            <a:r>
              <a:rPr sz="2400" spc="25" dirty="0">
                <a:latin typeface="Calibri"/>
                <a:cs typeface="Calibri"/>
              </a:rPr>
              <a:t> </a:t>
            </a:r>
            <a:r>
              <a:rPr sz="2400" dirty="0">
                <a:latin typeface="Calibri"/>
                <a:cs typeface="Calibri"/>
              </a:rPr>
              <a:t>Types</a:t>
            </a:r>
            <a:r>
              <a:rPr sz="2400" spc="25" dirty="0">
                <a:latin typeface="Calibri"/>
                <a:cs typeface="Calibri"/>
              </a:rPr>
              <a:t> </a:t>
            </a:r>
            <a:r>
              <a:rPr sz="2400" dirty="0">
                <a:latin typeface="Calibri"/>
                <a:cs typeface="Calibri"/>
              </a:rPr>
              <a:t>of</a:t>
            </a:r>
            <a:r>
              <a:rPr sz="2400" spc="20" dirty="0">
                <a:latin typeface="Calibri"/>
                <a:cs typeface="Calibri"/>
              </a:rPr>
              <a:t> </a:t>
            </a:r>
            <a:r>
              <a:rPr sz="2400" dirty="0">
                <a:latin typeface="Calibri"/>
                <a:cs typeface="Calibri"/>
              </a:rPr>
              <a:t>Lung</a:t>
            </a:r>
            <a:r>
              <a:rPr sz="2400" spc="30" dirty="0">
                <a:latin typeface="Calibri"/>
                <a:cs typeface="Calibri"/>
              </a:rPr>
              <a:t> </a:t>
            </a:r>
            <a:r>
              <a:rPr sz="2400" dirty="0">
                <a:latin typeface="Calibri"/>
                <a:cs typeface="Calibri"/>
              </a:rPr>
              <a:t>Cancer</a:t>
            </a:r>
            <a:r>
              <a:rPr sz="2400" spc="10" dirty="0">
                <a:latin typeface="Calibri"/>
                <a:cs typeface="Calibri"/>
              </a:rPr>
              <a:t> </a:t>
            </a:r>
            <a:r>
              <a:rPr sz="2400" dirty="0">
                <a:latin typeface="Calibri"/>
                <a:cs typeface="Calibri"/>
              </a:rPr>
              <a:t>Helps</a:t>
            </a:r>
            <a:r>
              <a:rPr sz="2400" spc="15" dirty="0">
                <a:latin typeface="Calibri"/>
                <a:cs typeface="Calibri"/>
              </a:rPr>
              <a:t> </a:t>
            </a:r>
            <a:r>
              <a:rPr sz="2400" spc="-10" dirty="0">
                <a:latin typeface="Calibri"/>
                <a:cs typeface="Calibri"/>
              </a:rPr>
              <a:t>Treat </a:t>
            </a:r>
            <a:r>
              <a:rPr sz="2400" dirty="0">
                <a:latin typeface="Calibri"/>
                <a:cs typeface="Calibri"/>
              </a:rPr>
              <a:t>It </a:t>
            </a:r>
            <a:r>
              <a:rPr sz="2400" spc="-10" dirty="0">
                <a:latin typeface="Calibri"/>
                <a:cs typeface="Calibri"/>
              </a:rPr>
              <a:t>Better.</a:t>
            </a:r>
            <a:endParaRPr sz="2400" dirty="0">
              <a:latin typeface="Calibri"/>
              <a:cs typeface="Calibri"/>
            </a:endParaRPr>
          </a:p>
          <a:p>
            <a:pPr marL="469900" marR="5080" indent="-457200" algn="just">
              <a:lnSpc>
                <a:spcPts val="3020"/>
              </a:lnSpc>
              <a:spcBef>
                <a:spcPts val="1010"/>
              </a:spcBef>
              <a:buAutoNum type="arabicPeriod"/>
              <a:tabLst>
                <a:tab pos="469900" algn="l"/>
                <a:tab pos="1411605" algn="l"/>
                <a:tab pos="3084830" algn="l"/>
                <a:tab pos="4078604" algn="l"/>
                <a:tab pos="5132070" algn="l"/>
                <a:tab pos="6488430" algn="l"/>
                <a:tab pos="6939280" algn="l"/>
              </a:tabLst>
            </a:pPr>
            <a:r>
              <a:rPr sz="2400" spc="-20" dirty="0">
                <a:latin typeface="Calibri"/>
                <a:cs typeface="Calibri"/>
              </a:rPr>
              <a:t>More</a:t>
            </a:r>
            <a:r>
              <a:rPr lang="en-US" sz="2400" spc="-20" dirty="0">
                <a:latin typeface="Calibri"/>
                <a:cs typeface="Calibri"/>
              </a:rPr>
              <a:t> </a:t>
            </a:r>
            <a:r>
              <a:rPr sz="2400" spc="-10" dirty="0">
                <a:latin typeface="Calibri"/>
                <a:cs typeface="Calibri"/>
              </a:rPr>
              <a:t>Symptoms</a:t>
            </a:r>
            <a:r>
              <a:rPr lang="en-US" sz="2400" spc="-10" dirty="0">
                <a:latin typeface="Calibri"/>
                <a:cs typeface="Calibri"/>
              </a:rPr>
              <a:t> </a:t>
            </a:r>
            <a:r>
              <a:rPr sz="2400" spc="-20" dirty="0">
                <a:latin typeface="Calibri"/>
                <a:cs typeface="Calibri"/>
              </a:rPr>
              <a:t>Mean</a:t>
            </a:r>
            <a:r>
              <a:rPr lang="en-US" sz="2400" spc="-20" dirty="0">
                <a:latin typeface="Calibri"/>
                <a:cs typeface="Calibri"/>
              </a:rPr>
              <a:t> </a:t>
            </a:r>
            <a:r>
              <a:rPr sz="2400" spc="-10" dirty="0">
                <a:latin typeface="Calibri"/>
                <a:cs typeface="Calibri"/>
              </a:rPr>
              <a:t>Better</a:t>
            </a:r>
            <a:r>
              <a:rPr lang="en-US" sz="2400" spc="-10" dirty="0">
                <a:latin typeface="Calibri"/>
                <a:cs typeface="Calibri"/>
              </a:rPr>
              <a:t> </a:t>
            </a:r>
            <a:r>
              <a:rPr sz="2400" spc="-10" dirty="0">
                <a:latin typeface="Calibri"/>
                <a:cs typeface="Calibri"/>
              </a:rPr>
              <a:t>Chances</a:t>
            </a:r>
            <a:r>
              <a:rPr lang="en-US" sz="2400" spc="-10" dirty="0">
                <a:latin typeface="Calibri"/>
                <a:cs typeface="Calibri"/>
              </a:rPr>
              <a:t> </a:t>
            </a:r>
            <a:r>
              <a:rPr sz="2400" spc="-25" dirty="0">
                <a:latin typeface="Calibri"/>
                <a:cs typeface="Calibri"/>
              </a:rPr>
              <a:t>of</a:t>
            </a:r>
            <a:r>
              <a:rPr lang="en-US" sz="2400" spc="-25" dirty="0">
                <a:latin typeface="Calibri"/>
                <a:cs typeface="Calibri"/>
              </a:rPr>
              <a:t> </a:t>
            </a:r>
            <a:r>
              <a:rPr sz="2400" spc="-10" dirty="0">
                <a:latin typeface="Calibri"/>
                <a:cs typeface="Calibri"/>
              </a:rPr>
              <a:t>Finding Cancer.</a:t>
            </a:r>
            <a:endParaRPr sz="2400" dirty="0">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69409" y="3127324"/>
            <a:ext cx="4083050" cy="1031875"/>
          </a:xfrm>
          <a:prstGeom prst="rect">
            <a:avLst/>
          </a:prstGeom>
        </p:spPr>
        <p:txBody>
          <a:bodyPr vert="horz" wrap="square" lIns="0" tIns="12700" rIns="0" bIns="0" rtlCol="0">
            <a:spAutoFit/>
          </a:bodyPr>
          <a:lstStyle/>
          <a:p>
            <a:pPr marL="12700">
              <a:lnSpc>
                <a:spcPct val="100000"/>
              </a:lnSpc>
              <a:spcBef>
                <a:spcPts val="100"/>
              </a:spcBef>
            </a:pPr>
            <a:r>
              <a:rPr sz="6600" b="0" dirty="0">
                <a:latin typeface="Calibri"/>
                <a:cs typeface="Calibri"/>
              </a:rPr>
              <a:t>THANK </a:t>
            </a:r>
            <a:r>
              <a:rPr sz="6600" b="0" spc="-50" dirty="0">
                <a:latin typeface="Calibri"/>
                <a:cs typeface="Calibri"/>
              </a:rPr>
              <a:t>YOU</a:t>
            </a:r>
            <a:endParaRPr sz="6600">
              <a:latin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TotalTime>
  <Words>455</Words>
  <Application>Microsoft Office PowerPoint</Application>
  <PresentationFormat>Widescreen</PresentationFormat>
  <Paragraphs>28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Arial MT</vt:lpstr>
      <vt:lpstr>Calibri</vt:lpstr>
      <vt:lpstr>Times New Roman</vt:lpstr>
      <vt:lpstr>Office Theme</vt:lpstr>
      <vt:lpstr>ARJUN COLLEGE OF TECHNOLOGY</vt:lpstr>
      <vt:lpstr>OBJECTIVE</vt:lpstr>
      <vt:lpstr>ABSTRACT</vt:lpstr>
      <vt:lpstr>EXISTING SYSTEM</vt:lpstr>
      <vt:lpstr>PROPOSED SOLUTION</vt:lpstr>
      <vt:lpstr>ADVANTAGES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ARJUN COLLEGE OF TECHNOLOGY  Thamaraikulam , Coimbatore-Pollachi Highway,Coimbatore-642 120 Approved by AICTE , New Delhi &amp;Affiliated to Anna university, Chennai            An Iso 9001:2015 Certified Institution</dc:title>
  <dc:creator>BATHALA PRAVEEN</dc:creator>
  <cp:lastModifiedBy>BATHALA PRAVEEN</cp:lastModifiedBy>
  <cp:revision>7</cp:revision>
  <dcterms:created xsi:type="dcterms:W3CDTF">2024-02-07T06:48:30Z</dcterms:created>
  <dcterms:modified xsi:type="dcterms:W3CDTF">2024-04-22T17:22:07Z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2024-02-06T00:00:00Z</vt:filetime>
  </property>
  <property fmtid="{D5CDD505-2E9C-101B-9397-08002B2CF9AE}" pid="3" name="Creator">
    <vt:lpwstr>Microsoft® PowerPoint® 2021</vt:lpwstr>
  </property>
  <property fmtid="{D5CDD505-2E9C-101B-9397-08002B2CF9AE}" pid="4" name="LastSaved">
    <vt:filetime>2024-02-07T00:00:00Z</vt:filetime>
  </property>
  <property fmtid="{D5CDD505-2E9C-101B-9397-08002B2CF9AE}" pid="5" name="Producer">
    <vt:lpwstr>Microsoft® PowerPoint® 2021</vt:lpwstr>
  </property>
</Properties>
</file>