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1" autoAdjust="0"/>
    <p:restoredTop sz="94660"/>
  </p:normalViewPr>
  <p:slideViewPr>
    <p:cSldViewPr snapToGrid="0">
      <p:cViewPr varScale="1">
        <p:scale>
          <a:sx n="91" d="100"/>
          <a:sy n="91" d="100"/>
        </p:scale>
        <p:origin x="105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19156" y="1612271"/>
            <a:ext cx="4344156" cy="5143014"/>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dirty="0">
              <a:solidFill>
                <a:srgbClr val="000000"/>
              </a:solidFill>
              <a:latin typeface="Arial"/>
              <a:ea typeface="Arial"/>
              <a:cs typeface="Arial"/>
              <a:sym typeface="Arial"/>
            </a:endParaRPr>
          </a:p>
        </p:txBody>
      </p:sp>
      <p:sp>
        <p:nvSpPr>
          <p:cNvPr id="21" name="Google Shape;21;p1"/>
          <p:cNvSpPr/>
          <p:nvPr/>
        </p:nvSpPr>
        <p:spPr>
          <a:xfrm>
            <a:off x="4587388" y="1576013"/>
            <a:ext cx="4344156" cy="5143014"/>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55196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38058" y="3801599"/>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756162"/>
            <a:ext cx="3597454" cy="32078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Criteria for success</a:t>
            </a:r>
            <a:endParaRPr sz="1400" b="0" i="0" u="none" strike="noStrike" cap="none" dirty="0">
              <a:solidFill>
                <a:srgbClr val="000000"/>
              </a:solidFill>
              <a:latin typeface="Arial"/>
              <a:ea typeface="Arial"/>
              <a:cs typeface="Arial"/>
              <a:sym typeface="Arial"/>
            </a:endParaRPr>
          </a:p>
        </p:txBody>
      </p:sp>
      <p:sp>
        <p:nvSpPr>
          <p:cNvPr id="29" name="Google Shape;29;p1"/>
          <p:cNvSpPr/>
          <p:nvPr/>
        </p:nvSpPr>
        <p:spPr>
          <a:xfrm>
            <a:off x="5050634" y="3495411"/>
            <a:ext cx="3597454" cy="317606"/>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Stakeholders to provide key insight</a:t>
            </a:r>
            <a:endParaRPr sz="1400" b="0" i="0" u="none" strike="noStrike" cap="none" dirty="0">
              <a:solidFill>
                <a:srgbClr val="000000"/>
              </a:solidFill>
              <a:latin typeface="Arial"/>
              <a:ea typeface="Arial"/>
              <a:cs typeface="Arial"/>
              <a:sym typeface="Arial"/>
            </a:endParaRPr>
          </a:p>
        </p:txBody>
      </p:sp>
      <p:sp>
        <p:nvSpPr>
          <p:cNvPr id="30" name="Google Shape;30;p1"/>
          <p:cNvSpPr/>
          <p:nvPr/>
        </p:nvSpPr>
        <p:spPr>
          <a:xfrm>
            <a:off x="267678" y="5211724"/>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3</a:t>
            </a:r>
            <a:endParaRPr sz="1400" b="0" i="0" u="none" strike="noStrike" cap="none" dirty="0">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5207818"/>
            <a:ext cx="3597454" cy="253129"/>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Scope of solution space </a:t>
            </a:r>
            <a:endParaRPr sz="1400" b="0" i="0" u="none" strike="noStrike" cap="none" dirty="0">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5"/>
            <a:ext cx="4324418" cy="178966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dirty="0"/>
              <a:t>Big Mountain Resort offers spectacular views of Glacier National Park and Flathead National Forest, with </a:t>
            </a:r>
            <a:r>
              <a:rPr lang="en-US" dirty="0">
                <a:solidFill>
                  <a:schemeClr val="accent3"/>
                </a:solidFill>
              </a:rPr>
              <a:t>access to 105 trails. Big Mountain Resort has recently installed </a:t>
            </a:r>
            <a:r>
              <a:rPr lang="en-US" dirty="0"/>
              <a:t>an additional chair which increased their operational costs </a:t>
            </a:r>
            <a:r>
              <a:rPr lang="en-IN" dirty="0"/>
              <a:t>by $1,540,000 this season. So Big Mountain resort has to come up with new pricing strategy to overcome this additional operational costs.</a:t>
            </a:r>
          </a:p>
          <a:p>
            <a:pPr marL="0" marR="0" lvl="0" indent="0" algn="l" rtl="0">
              <a:lnSpc>
                <a:spcPct val="100000"/>
              </a:lnSpc>
              <a:spcBef>
                <a:spcPts val="0"/>
              </a:spcBef>
              <a:spcAft>
                <a:spcPts val="0"/>
              </a:spcAft>
              <a:buNone/>
            </a:pPr>
            <a:endParaRPr dirty="0"/>
          </a:p>
        </p:txBody>
      </p:sp>
      <p:sp>
        <p:nvSpPr>
          <p:cNvPr id="35" name="Google Shape;35;p1"/>
          <p:cNvSpPr txBox="1"/>
          <p:nvPr/>
        </p:nvSpPr>
        <p:spPr>
          <a:xfrm>
            <a:off x="143108" y="4019454"/>
            <a:ext cx="4324418" cy="938440"/>
          </a:xfrm>
          <a:prstGeom prst="rect">
            <a:avLst/>
          </a:prstGeom>
          <a:noFill/>
          <a:ln>
            <a:noFill/>
          </a:ln>
        </p:spPr>
        <p:txBody>
          <a:bodyPr spcFirstLastPara="1" wrap="square" lIns="91425" tIns="45700" rIns="91425" bIns="45700" anchor="t" anchorCtr="0">
            <a:noAutofit/>
          </a:bodyPr>
          <a:lstStyle/>
          <a:p>
            <a:pPr marL="165100" marR="0" lvl="0" algn="l" rtl="0">
              <a:lnSpc>
                <a:spcPct val="100000"/>
              </a:lnSpc>
              <a:spcBef>
                <a:spcPts val="0"/>
              </a:spcBef>
              <a:spcAft>
                <a:spcPts val="0"/>
              </a:spcAft>
              <a:buClr>
                <a:schemeClr val="dk1"/>
              </a:buClr>
              <a:buSzPts val="1000"/>
            </a:pPr>
            <a:r>
              <a:rPr lang="en-US" dirty="0">
                <a:solidFill>
                  <a:schemeClr val="tx1"/>
                </a:solidFill>
                <a:latin typeface="Arial" panose="020B0604020202020204" pitchFamily="34" charset="0"/>
                <a:ea typeface="Calibri"/>
                <a:cs typeface="Arial" panose="020B0604020202020204" pitchFamily="34" charset="0"/>
                <a:sym typeface="Calibri"/>
              </a:rPr>
              <a:t>Increase the revenue by 1 million within next 6 months. Increase the number of people visiting or skiing by 15% so that the number people that ski or snowboard yearly would hit 400K mark.</a:t>
            </a:r>
            <a:endParaRPr lang="en-US" dirty="0">
              <a:solidFill>
                <a:schemeClr val="accent3"/>
              </a:solidFill>
              <a:latin typeface="Arial" panose="020B0604020202020204" pitchFamily="34" charset="0"/>
              <a:ea typeface="Calibri"/>
              <a:cs typeface="Arial" panose="020B0604020202020204" pitchFamily="34" charset="0"/>
              <a:sym typeface="Calibri"/>
            </a:endParaRPr>
          </a:p>
          <a:p>
            <a:pPr marL="457200" marR="0" lvl="0" indent="-292100" algn="l" rtl="0">
              <a:lnSpc>
                <a:spcPct val="100000"/>
              </a:lnSpc>
              <a:spcBef>
                <a:spcPts val="0"/>
              </a:spcBef>
              <a:spcAft>
                <a:spcPts val="0"/>
              </a:spcAft>
              <a:buClr>
                <a:schemeClr val="dk1"/>
              </a:buClr>
              <a:buSzPts val="1000"/>
              <a:buFont typeface="Calibri"/>
              <a:buChar char="●"/>
            </a:pPr>
            <a:endParaRPr lang="en-US" dirty="0">
              <a:solidFill>
                <a:schemeClr val="dk1"/>
              </a:solidFill>
              <a:latin typeface="Arial" panose="020B0604020202020204" pitchFamily="34" charset="0"/>
              <a:ea typeface="Calibri"/>
              <a:cs typeface="Arial" panose="020B0604020202020204" pitchFamily="34" charset="0"/>
              <a:sym typeface="Calibri"/>
            </a:endParaRPr>
          </a:p>
          <a:p>
            <a:pPr marL="0" marR="0" lvl="0" indent="0" algn="l" rtl="0">
              <a:lnSpc>
                <a:spcPct val="100000"/>
              </a:lnSpc>
              <a:spcBef>
                <a:spcPts val="0"/>
              </a:spcBef>
              <a:spcAft>
                <a:spcPts val="0"/>
              </a:spcAft>
              <a:buNone/>
            </a:pPr>
            <a:endParaRPr i="0" u="none" strike="noStrike" cap="none" dirty="0">
              <a:solidFill>
                <a:srgbClr val="000000"/>
              </a:solidFill>
              <a:latin typeface="Arial"/>
              <a:ea typeface="Arial"/>
              <a:cs typeface="Arial"/>
              <a:sym typeface="Arial"/>
            </a:endParaRPr>
          </a:p>
        </p:txBody>
      </p:sp>
      <p:sp>
        <p:nvSpPr>
          <p:cNvPr id="36" name="Google Shape;36;p1"/>
          <p:cNvSpPr txBox="1"/>
          <p:nvPr/>
        </p:nvSpPr>
        <p:spPr>
          <a:xfrm>
            <a:off x="228654" y="5460947"/>
            <a:ext cx="4234658" cy="128042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Big mountain has 105 trails in which we need to analyze on which trails are of  least interest for skiers. Explore Chair lift data to get more insights like time taken for one trip, number of trips per day etc., for better understanding on how beneficial is new chair lift that’s installed.</a:t>
            </a:r>
          </a:p>
          <a:p>
            <a:pPr marL="0" marR="0" lvl="0" indent="0" algn="l" rtl="0">
              <a:lnSpc>
                <a:spcPct val="100000"/>
              </a:lnSpc>
              <a:spcBef>
                <a:spcPts val="0"/>
              </a:spcBef>
              <a:spcAft>
                <a:spcPts val="0"/>
              </a:spcAft>
              <a:buNone/>
            </a:pPr>
            <a:endParaRPr lang="en-US"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lang="en-US" sz="14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668374" y="1963919"/>
            <a:ext cx="4214275" cy="1337043"/>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n-AU" dirty="0">
                <a:solidFill>
                  <a:schemeClr val="accent3"/>
                </a:solidFill>
                <a:latin typeface="Arial" panose="020B0604020202020204" pitchFamily="34" charset="0"/>
                <a:ea typeface="Calibri"/>
                <a:cs typeface="Arial" panose="020B0604020202020204" pitchFamily="34" charset="0"/>
                <a:sym typeface="Calibri"/>
              </a:rPr>
              <a:t>Asking the customers to pay a premium price when compared to other competitors in market can be potential threat if we are not showing any USP to customers. Because there’s already a word out about resort not utilizing the location advantage that it has over other competitors</a:t>
            </a:r>
            <a:endParaRPr i="0" u="none" strike="noStrike" cap="none" dirty="0">
              <a:solidFill>
                <a:schemeClr val="accent3"/>
              </a:solidFill>
              <a:latin typeface="Arial" panose="020B0604020202020204" pitchFamily="34" charset="0"/>
              <a:cs typeface="Arial" panose="020B0604020202020204" pitchFamily="34" charset="0"/>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Font typeface="Arial" panose="020B0604020202020204" pitchFamily="34" charset="0"/>
              <a:buChar char="•"/>
            </a:pPr>
            <a:r>
              <a:rPr lang="en-US" dirty="0"/>
              <a:t>User level access granted to a SQL database or an S3 bucket.</a:t>
            </a:r>
          </a:p>
          <a:p>
            <a:pPr marL="285750" marR="0" lvl="0" indent="-285750" algn="l" rtl="0">
              <a:lnSpc>
                <a:spcPct val="100000"/>
              </a:lnSpc>
              <a:spcBef>
                <a:spcPts val="0"/>
              </a:spcBef>
              <a:spcAft>
                <a:spcPts val="0"/>
              </a:spcAft>
              <a:buFont typeface="Arial" panose="020B0604020202020204" pitchFamily="34" charset="0"/>
              <a:buChar char="•"/>
            </a:pPr>
            <a:r>
              <a:rPr lang="en-US" dirty="0"/>
              <a:t>CSV file from the database manager</a:t>
            </a:r>
            <a:endParaRPr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813017"/>
            <a:ext cx="4324418" cy="815648"/>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Font typeface="Arial" panose="020B0604020202020204" pitchFamily="34" charset="0"/>
              <a:buChar char="•"/>
            </a:pPr>
            <a:r>
              <a:rPr lang="en-US" dirty="0"/>
              <a:t>Jimmy Blackburn(Director of Operations)</a:t>
            </a:r>
          </a:p>
          <a:p>
            <a:pPr marL="285750" marR="0" lvl="0" indent="-285750" algn="l" rtl="0">
              <a:lnSpc>
                <a:spcPct val="100000"/>
              </a:lnSpc>
              <a:spcBef>
                <a:spcPts val="0"/>
              </a:spcBef>
              <a:spcAft>
                <a:spcPts val="0"/>
              </a:spcAft>
              <a:buFont typeface="Arial" panose="020B0604020202020204" pitchFamily="34" charset="0"/>
              <a:buChar char="•"/>
            </a:pPr>
            <a:r>
              <a:rPr lang="en-US" dirty="0"/>
              <a:t>Alesha Eisen(Database Manager)</a:t>
            </a:r>
            <a:endParaRPr sz="140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7662522" cy="92865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What can be done by Big Mountain Resort </a:t>
            </a:r>
            <a:r>
              <a:rPr lang="en-US" b="1" dirty="0"/>
              <a:t>to increase its revenue due to additional operational costs  by installing additional chair lift </a:t>
            </a:r>
            <a:r>
              <a:rPr lang="en-AU" sz="1400" b="1" i="0" u="none" strike="noStrike" cap="none" dirty="0">
                <a:solidFill>
                  <a:srgbClr val="000000"/>
                </a:solidFill>
                <a:latin typeface="Arial"/>
                <a:ea typeface="Arial"/>
                <a:cs typeface="Arial"/>
                <a:sym typeface="Arial"/>
              </a:rPr>
              <a:t>by altering the resort's pricing strategy either by undermining pricing to market segments and attract more visitors or increase ticket prices within 6 months?</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614</Words>
  <Application>Microsoft Office PowerPoint</Application>
  <PresentationFormat>On-screen Show (4:3)</PresentationFormat>
  <Paragraphs>43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praveen save</cp:lastModifiedBy>
  <cp:revision>10</cp:revision>
  <dcterms:modified xsi:type="dcterms:W3CDTF">2020-12-29T14:46:39Z</dcterms:modified>
</cp:coreProperties>
</file>