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365" cy="685736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algn="l"/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en-US" altLang="zh-CN" sz="1200"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l"/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49" name="对象"/>
          <p:cNvSpPr>
            <a:spLocks noGrp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44" name="对象"/>
          <p:cNvSpPr>
            <a:spLocks noGrp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矩形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19050" cap="flat" cmpd="sng">
              <a:noFill/>
              <a:prstDash val="solid"/>
              <a:round/>
            </a:ln>
          </p:spPr>
        </p:sp>
        <p:sp>
          <p:nvSpPr>
            <p:cNvPr id="31" name="椭圆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32" name="椭圆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33" name="椭圆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34" name="椭圆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35" name="椭圆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36" name="曲线"/>
            <p:cNvSpPr/>
            <p:nvPr/>
          </p:nvSpPr>
          <p:spPr>
            <a:xfrm rot="21010068">
              <a:off x="8490951" y="1797517"/>
              <a:ext cx="3299407" cy="44092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3" y="10336"/>
                  </a:moveTo>
                  <a:cubicBezTo>
                    <a:pt x="3749" y="15966"/>
                    <a:pt x="16251" y="21628"/>
                    <a:pt x="21509" y="21600"/>
                  </a:cubicBezTo>
                  <a:cubicBezTo>
                    <a:pt x="21576" y="7993"/>
                    <a:pt x="21533" y="13606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2"/>
                  </a:lnTo>
                  <a:lnTo>
                    <a:pt x="19442" y="2408"/>
                  </a:lnTo>
                  <a:lnTo>
                    <a:pt x="18720" y="3074"/>
                  </a:lnTo>
                  <a:lnTo>
                    <a:pt x="17999" y="3743"/>
                  </a:lnTo>
                  <a:lnTo>
                    <a:pt x="17277" y="4372"/>
                  </a:lnTo>
                  <a:lnTo>
                    <a:pt x="16565" y="4907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3" y="6278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3"/>
                  </a:lnTo>
                  <a:lnTo>
                    <a:pt x="11575" y="7552"/>
                  </a:lnTo>
                  <a:lnTo>
                    <a:pt x="10877" y="7781"/>
                  </a:lnTo>
                  <a:lnTo>
                    <a:pt x="10188" y="7952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4" y="8283"/>
                  </a:lnTo>
                  <a:lnTo>
                    <a:pt x="7460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4" y="8283"/>
                  </a:lnTo>
                  <a:lnTo>
                    <a:pt x="4196" y="8181"/>
                  </a:lnTo>
                  <a:lnTo>
                    <a:pt x="3570" y="8083"/>
                  </a:lnTo>
                  <a:lnTo>
                    <a:pt x="2954" y="7981"/>
                  </a:lnTo>
                  <a:lnTo>
                    <a:pt x="2343" y="7817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60" y="8144"/>
                    <a:pt x="123" y="9238"/>
                    <a:pt x="183" y="1033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37" name="曲线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8"/>
                  </a:lnTo>
                  <a:lnTo>
                    <a:pt x="20131" y="552"/>
                  </a:lnTo>
                  <a:lnTo>
                    <a:pt x="19638" y="703"/>
                  </a:lnTo>
                  <a:lnTo>
                    <a:pt x="19149" y="854"/>
                  </a:lnTo>
                  <a:lnTo>
                    <a:pt x="18656" y="998"/>
                  </a:lnTo>
                  <a:lnTo>
                    <a:pt x="18170" y="1119"/>
                  </a:lnTo>
                  <a:lnTo>
                    <a:pt x="17677" y="1232"/>
                  </a:lnTo>
                  <a:lnTo>
                    <a:pt x="17188" y="1338"/>
                  </a:lnTo>
                  <a:lnTo>
                    <a:pt x="16704" y="1429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4" y="1656"/>
                  </a:lnTo>
                  <a:lnTo>
                    <a:pt x="14773" y="1716"/>
                  </a:lnTo>
                  <a:lnTo>
                    <a:pt x="14299" y="1769"/>
                  </a:lnTo>
                  <a:lnTo>
                    <a:pt x="13828" y="1807"/>
                  </a:lnTo>
                  <a:lnTo>
                    <a:pt x="13357" y="1837"/>
                  </a:lnTo>
                  <a:lnTo>
                    <a:pt x="12891" y="1868"/>
                  </a:lnTo>
                  <a:lnTo>
                    <a:pt x="12429" y="1883"/>
                  </a:lnTo>
                  <a:lnTo>
                    <a:pt x="11970" y="1898"/>
                  </a:lnTo>
                  <a:lnTo>
                    <a:pt x="11517" y="1905"/>
                  </a:lnTo>
                  <a:lnTo>
                    <a:pt x="11067" y="1898"/>
                  </a:lnTo>
                  <a:lnTo>
                    <a:pt x="10623" y="1898"/>
                  </a:lnTo>
                  <a:lnTo>
                    <a:pt x="10182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701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09" y="862"/>
                  </a:lnTo>
                  <a:lnTo>
                    <a:pt x="2386" y="726"/>
                  </a:lnTo>
                  <a:lnTo>
                    <a:pt x="1906" y="597"/>
                  </a:lnTo>
                  <a:lnTo>
                    <a:pt x="1480" y="476"/>
                  </a:lnTo>
                  <a:lnTo>
                    <a:pt x="1097" y="363"/>
                  </a:lnTo>
                  <a:lnTo>
                    <a:pt x="772" y="264"/>
                  </a:lnTo>
                  <a:lnTo>
                    <a:pt x="501" y="173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8" name="曲线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>
              <a:schemeClr val="bg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29" name="矩形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sp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endParaRPr lang="zh-CN" altLang="en-US"/>
          </a:p>
        </p:txBody>
      </p:sp>
      <p:sp>
        <p:nvSpPr>
          <p:cNvPr id="26" name="文本框"/>
          <p:cNvSpPr>
            <a:spLocks noGrp="1"/>
          </p:cNvSpPr>
          <p:nvPr>
            <p:ph type="ftr" idx="5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/>
          <a:lstStyle/>
          <a:p>
            <a:pPr algn="ctr"/>
            <a:endParaRPr lang="zh-CN" altLang="en-US" sz="1000" b="1" i="0">
              <a:solidFill>
                <a:srgbClr val="898989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dt" idx="6"/>
          </p:nvPr>
        </p:nvSpPr>
        <p:spPr>
          <a:xfrm>
            <a:off x="10653104" y="6391837"/>
            <a:ext cx="990598" cy="304798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/>
          <a:lstStyle/>
          <a:p>
            <a:pPr algn="l"/>
            <a:endParaRPr lang="zh-CN" altLang="en-US" sz="1000" b="1" i="0">
              <a:solidFill>
                <a:srgbClr val="898989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7"/>
          </p:nvPr>
        </p:nvSpPr>
        <p:spPr>
          <a:xfrm>
            <a:off x="10352541" y="295729"/>
            <a:ext cx="838198" cy="767686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b" anchorCtr="0"/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spc="1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矩形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19050" cap="flat" cmpd="sng">
              <a:noFill/>
              <a:prstDash val="solid"/>
              <a:round/>
            </a:ln>
          </p:spPr>
        </p:sp>
        <p:sp>
          <p:nvSpPr>
            <p:cNvPr id="57" name="椭圆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58" name="椭圆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59" name="椭圆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60" name="椭圆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61" name="椭圆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62" name="曲线"/>
            <p:cNvSpPr/>
            <p:nvPr/>
          </p:nvSpPr>
          <p:spPr>
            <a:xfrm rot="21010068">
              <a:off x="8490951" y="1797517"/>
              <a:ext cx="3299407" cy="44092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3" y="10336"/>
                  </a:moveTo>
                  <a:cubicBezTo>
                    <a:pt x="3749" y="15966"/>
                    <a:pt x="16251" y="21628"/>
                    <a:pt x="21509" y="21600"/>
                  </a:cubicBezTo>
                  <a:cubicBezTo>
                    <a:pt x="21576" y="7993"/>
                    <a:pt x="21533" y="13606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2"/>
                  </a:lnTo>
                  <a:lnTo>
                    <a:pt x="19442" y="2408"/>
                  </a:lnTo>
                  <a:lnTo>
                    <a:pt x="18720" y="3074"/>
                  </a:lnTo>
                  <a:lnTo>
                    <a:pt x="17999" y="3743"/>
                  </a:lnTo>
                  <a:lnTo>
                    <a:pt x="17277" y="4372"/>
                  </a:lnTo>
                  <a:lnTo>
                    <a:pt x="16565" y="4907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3" y="6278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3"/>
                  </a:lnTo>
                  <a:lnTo>
                    <a:pt x="11575" y="7552"/>
                  </a:lnTo>
                  <a:lnTo>
                    <a:pt x="10877" y="7781"/>
                  </a:lnTo>
                  <a:lnTo>
                    <a:pt x="10188" y="7952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4" y="8283"/>
                  </a:lnTo>
                  <a:lnTo>
                    <a:pt x="7460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4" y="8283"/>
                  </a:lnTo>
                  <a:lnTo>
                    <a:pt x="4196" y="8181"/>
                  </a:lnTo>
                  <a:lnTo>
                    <a:pt x="3570" y="8083"/>
                  </a:lnTo>
                  <a:lnTo>
                    <a:pt x="2954" y="7981"/>
                  </a:lnTo>
                  <a:lnTo>
                    <a:pt x="2343" y="7817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60" y="8144"/>
                    <a:pt x="123" y="9238"/>
                    <a:pt x="183" y="1033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63" name="曲线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8"/>
                  </a:lnTo>
                  <a:lnTo>
                    <a:pt x="20131" y="552"/>
                  </a:lnTo>
                  <a:lnTo>
                    <a:pt x="19638" y="703"/>
                  </a:lnTo>
                  <a:lnTo>
                    <a:pt x="19149" y="854"/>
                  </a:lnTo>
                  <a:lnTo>
                    <a:pt x="18656" y="998"/>
                  </a:lnTo>
                  <a:lnTo>
                    <a:pt x="18170" y="1119"/>
                  </a:lnTo>
                  <a:lnTo>
                    <a:pt x="17677" y="1232"/>
                  </a:lnTo>
                  <a:lnTo>
                    <a:pt x="17188" y="1338"/>
                  </a:lnTo>
                  <a:lnTo>
                    <a:pt x="16704" y="1429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4" y="1656"/>
                  </a:lnTo>
                  <a:lnTo>
                    <a:pt x="14773" y="1716"/>
                  </a:lnTo>
                  <a:lnTo>
                    <a:pt x="14299" y="1769"/>
                  </a:lnTo>
                  <a:lnTo>
                    <a:pt x="13828" y="1807"/>
                  </a:lnTo>
                  <a:lnTo>
                    <a:pt x="13357" y="1837"/>
                  </a:lnTo>
                  <a:lnTo>
                    <a:pt x="12891" y="1868"/>
                  </a:lnTo>
                  <a:lnTo>
                    <a:pt x="12429" y="1883"/>
                  </a:lnTo>
                  <a:lnTo>
                    <a:pt x="11970" y="1898"/>
                  </a:lnTo>
                  <a:lnTo>
                    <a:pt x="11517" y="1905"/>
                  </a:lnTo>
                  <a:lnTo>
                    <a:pt x="11067" y="1898"/>
                  </a:lnTo>
                  <a:lnTo>
                    <a:pt x="10623" y="1898"/>
                  </a:lnTo>
                  <a:lnTo>
                    <a:pt x="10182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701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09" y="862"/>
                  </a:lnTo>
                  <a:lnTo>
                    <a:pt x="2386" y="726"/>
                  </a:lnTo>
                  <a:lnTo>
                    <a:pt x="1906" y="597"/>
                  </a:lnTo>
                  <a:lnTo>
                    <a:pt x="1480" y="476"/>
                  </a:lnTo>
                  <a:lnTo>
                    <a:pt x="1097" y="363"/>
                  </a:lnTo>
                  <a:lnTo>
                    <a:pt x="772" y="264"/>
                  </a:lnTo>
                  <a:lnTo>
                    <a:pt x="501" y="173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64" name="曲线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>
              <a:schemeClr val="bg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55" name="矩形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sp>
      <p:sp>
        <p:nvSpPr>
          <p:cNvPr id="51" name="文本框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2" name="文本框"/>
          <p:cNvSpPr>
            <a:spLocks noGrp="1"/>
          </p:cNvSpPr>
          <p:nvPr>
            <p:ph type="dt" idx="10"/>
          </p:nvPr>
        </p:nvSpPr>
        <p:spPr>
          <a:xfrm>
            <a:off x="10653104" y="6391837"/>
            <a:ext cx="990598" cy="304798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endParaRPr lang="zh-CN" altLang="en-US" sz="1000" b="1" i="0">
              <a:solidFill>
                <a:schemeClr val="accent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l"/>
            <a:endParaRPr lang="zh-CN" altLang="en-US" sz="1000" b="1" i="0">
              <a:solidFill>
                <a:schemeClr val="accent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ldNum"/>
          </p:nvPr>
        </p:nvSpPr>
        <p:spPr>
          <a:xfrm>
            <a:off x="10352541" y="295729"/>
            <a:ext cx="838198" cy="767686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</a:fld>
            <a:endParaRPr lang="zh-CN" altLang="en-US" sz="2800" b="0" i="0" spc="10">
              <a:solidFill>
                <a:schemeClr val="bg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4"/>
              <a:stretch>
                <a:fillRect/>
              </a:stretch>
            </a:blipFill>
            <a:ln w="19050" cap="flat" cmpd="sng">
              <a:noFill/>
              <a:prstDash val="solid"/>
              <a:round/>
            </a:ln>
          </p:spPr>
        </p:sp>
        <p:sp>
          <p:nvSpPr>
            <p:cNvPr id="3" name="椭圆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4" name="椭圆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5" name="椭圆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6" name="椭圆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7" name="椭圆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</a:ln>
          </p:spPr>
        </p:sp>
        <p:sp>
          <p:nvSpPr>
            <p:cNvPr id="8" name="曲线"/>
            <p:cNvSpPr/>
            <p:nvPr/>
          </p:nvSpPr>
          <p:spPr>
            <a:xfrm rot="21010068">
              <a:off x="8490951" y="1797517"/>
              <a:ext cx="3299407" cy="44092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3" y="10336"/>
                  </a:moveTo>
                  <a:cubicBezTo>
                    <a:pt x="3749" y="15966"/>
                    <a:pt x="16251" y="21628"/>
                    <a:pt x="21509" y="21600"/>
                  </a:cubicBezTo>
                  <a:cubicBezTo>
                    <a:pt x="21576" y="7993"/>
                    <a:pt x="21533" y="13606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2"/>
                  </a:lnTo>
                  <a:lnTo>
                    <a:pt x="19442" y="2408"/>
                  </a:lnTo>
                  <a:lnTo>
                    <a:pt x="18720" y="3074"/>
                  </a:lnTo>
                  <a:lnTo>
                    <a:pt x="17999" y="3743"/>
                  </a:lnTo>
                  <a:lnTo>
                    <a:pt x="17277" y="4372"/>
                  </a:lnTo>
                  <a:lnTo>
                    <a:pt x="16565" y="4907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3" y="6278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3"/>
                  </a:lnTo>
                  <a:lnTo>
                    <a:pt x="11575" y="7552"/>
                  </a:lnTo>
                  <a:lnTo>
                    <a:pt x="10877" y="7781"/>
                  </a:lnTo>
                  <a:lnTo>
                    <a:pt x="10188" y="7952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4" y="8283"/>
                  </a:lnTo>
                  <a:lnTo>
                    <a:pt x="7460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4" y="8283"/>
                  </a:lnTo>
                  <a:lnTo>
                    <a:pt x="4196" y="8181"/>
                  </a:lnTo>
                  <a:lnTo>
                    <a:pt x="3570" y="8083"/>
                  </a:lnTo>
                  <a:lnTo>
                    <a:pt x="2954" y="7981"/>
                  </a:lnTo>
                  <a:lnTo>
                    <a:pt x="2343" y="7817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60" y="8144"/>
                    <a:pt x="123" y="9238"/>
                    <a:pt x="183" y="1033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9" name="曲线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8"/>
                  </a:lnTo>
                  <a:lnTo>
                    <a:pt x="20131" y="552"/>
                  </a:lnTo>
                  <a:lnTo>
                    <a:pt x="19638" y="703"/>
                  </a:lnTo>
                  <a:lnTo>
                    <a:pt x="19149" y="854"/>
                  </a:lnTo>
                  <a:lnTo>
                    <a:pt x="18656" y="998"/>
                  </a:lnTo>
                  <a:lnTo>
                    <a:pt x="18170" y="1119"/>
                  </a:lnTo>
                  <a:lnTo>
                    <a:pt x="17677" y="1232"/>
                  </a:lnTo>
                  <a:lnTo>
                    <a:pt x="17188" y="1338"/>
                  </a:lnTo>
                  <a:lnTo>
                    <a:pt x="16704" y="1429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4" y="1656"/>
                  </a:lnTo>
                  <a:lnTo>
                    <a:pt x="14773" y="1716"/>
                  </a:lnTo>
                  <a:lnTo>
                    <a:pt x="14299" y="1769"/>
                  </a:lnTo>
                  <a:lnTo>
                    <a:pt x="13828" y="1807"/>
                  </a:lnTo>
                  <a:lnTo>
                    <a:pt x="13357" y="1837"/>
                  </a:lnTo>
                  <a:lnTo>
                    <a:pt x="12891" y="1868"/>
                  </a:lnTo>
                  <a:lnTo>
                    <a:pt x="12429" y="1883"/>
                  </a:lnTo>
                  <a:lnTo>
                    <a:pt x="11970" y="1898"/>
                  </a:lnTo>
                  <a:lnTo>
                    <a:pt x="11517" y="1905"/>
                  </a:lnTo>
                  <a:lnTo>
                    <a:pt x="11067" y="1898"/>
                  </a:lnTo>
                  <a:lnTo>
                    <a:pt x="10623" y="1898"/>
                  </a:lnTo>
                  <a:lnTo>
                    <a:pt x="10182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701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09" y="862"/>
                  </a:lnTo>
                  <a:lnTo>
                    <a:pt x="2386" y="726"/>
                  </a:lnTo>
                  <a:lnTo>
                    <a:pt x="1906" y="597"/>
                  </a:lnTo>
                  <a:lnTo>
                    <a:pt x="1480" y="476"/>
                  </a:lnTo>
                  <a:lnTo>
                    <a:pt x="1097" y="363"/>
                  </a:lnTo>
                  <a:lnTo>
                    <a:pt x="772" y="264"/>
                  </a:lnTo>
                  <a:lnTo>
                    <a:pt x="501" y="173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" name="曲线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>
              <a:schemeClr val="bg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dt" idx="2"/>
          </p:nvPr>
        </p:nvSpPr>
        <p:spPr>
          <a:xfrm>
            <a:off x="10653104" y="6391837"/>
            <a:ext cx="990598" cy="3047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datetime1">
              <a:rPr lang="en-US" altLang="zh-CN" sz="1000" b="1" i="0">
                <a:solidFill>
                  <a:schemeClr val="accent1"/>
                </a:solidFill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</a:fld>
            <a:endParaRPr lang="zh-CN" altLang="en-US" sz="1000" b="1" i="0">
              <a:solidFill>
                <a:schemeClr val="accent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ftr" idx="3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l"/>
            <a:endParaRPr lang="zh-CN" altLang="en-US" sz="1000" b="1" i="0">
              <a:solidFill>
                <a:schemeClr val="accent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10352541" y="295729"/>
            <a:ext cx="838198" cy="7676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</a:fld>
            <a:endParaRPr lang="zh-CN" altLang="en-US" sz="2800" b="0" i="0" spc="10">
              <a:solidFill>
                <a:schemeClr val="bg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b="0" i="0" kern="1200">
          <a:solidFill>
            <a:schemeClr val="bg2"/>
          </a:solidFill>
          <a:latin typeface="Century Gothic" panose="020B0502020202020204" charset="0"/>
          <a:ea typeface="SimSun" panose="02010600030101010101" pitchFamily="2" charset="-122"/>
          <a:cs typeface="Century Gothic" panose="020B0502020202020204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rgbClr val="404040"/>
          </a:solidFill>
          <a:latin typeface="Century Gothic" panose="020B0502020202020204" charset="0"/>
          <a:ea typeface="SimSun" panose="02010600030101010101" pitchFamily="2" charset="-122"/>
          <a:cs typeface="Century Gothic" panose="020B0502020202020204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rgbClr val="404040"/>
          </a:solidFill>
          <a:latin typeface="Century Gothic" panose="020B0502020202020204" charset="0"/>
          <a:ea typeface="SimSun" panose="02010600030101010101" pitchFamily="2" charset="-122"/>
          <a:cs typeface="Century Gothic" panose="020B0502020202020204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rgbClr val="404040"/>
          </a:solidFill>
          <a:latin typeface="Century Gothic" panose="020B0502020202020204" charset="0"/>
          <a:ea typeface="SimSun" panose="02010600030101010101" pitchFamily="2" charset="-122"/>
          <a:cs typeface="Century Gothic" panose="020B0502020202020204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rgbClr val="404040"/>
          </a:solidFill>
          <a:latin typeface="Century Gothic" panose="020B0502020202020204" charset="0"/>
          <a:ea typeface="SimSun" panose="02010600030101010101" pitchFamily="2" charset="-122"/>
          <a:cs typeface="Century Gothic" panose="020B0502020202020204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rgbClr val="404040"/>
          </a:solidFill>
          <a:latin typeface="Century Gothic" panose="020B0502020202020204" charset="0"/>
          <a:ea typeface="SimSun" panose="02010600030101010101" pitchFamily="2" charset="-122"/>
          <a:cs typeface="Century Gothic" panose="020B0502020202020204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rgbClr val="404040"/>
          </a:solidFill>
          <a:latin typeface="Century Gothic" panose="020B0502020202020204" charset="0"/>
          <a:ea typeface="SimSun" panose="02010600030101010101" pitchFamily="2" charset="-122"/>
          <a:cs typeface="Century Gothic" panose="020B0502020202020204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rgbClr val="404040"/>
          </a:solidFill>
          <a:latin typeface="Century Gothic" panose="020B0502020202020204" charset="0"/>
          <a:ea typeface="SimSun" panose="02010600030101010101" pitchFamily="2" charset="-122"/>
          <a:cs typeface="Century Gothic" panose="020B0502020202020204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rgbClr val="404040"/>
          </a:solidFill>
          <a:latin typeface="Century Gothic" panose="020B0502020202020204" charset="0"/>
          <a:ea typeface="SimSun" panose="02010600030101010101" pitchFamily="2" charset="-122"/>
          <a:cs typeface="Century Gothic" panose="020B0502020202020204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rgbClr val="404040"/>
          </a:solidFill>
          <a:latin typeface="Century Gothic" panose="020B0502020202020204" charset="0"/>
          <a:ea typeface="SimSun" panose="02010600030101010101" pitchFamily="2" charset="-122"/>
          <a:cs typeface="Century Gothic" panose="020B050202020202020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40" name="曲线"/>
            <p:cNvSpPr/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41" name="曲线"/>
            <p:cNvSpPr/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3" name="曲线"/>
          <p:cNvSpPr/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4" name="曲线"/>
          <p:cNvSpPr/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5" name="文本框"/>
          <p:cNvSpPr>
            <a:spLocks noGrp="1"/>
          </p:cNvSpPr>
          <p:nvPr>
            <p:ph type="ctrTitle"/>
          </p:nvPr>
        </p:nvSpPr>
        <p:spPr>
          <a:xfrm>
            <a:off x="-828676" y="489822"/>
            <a:ext cx="11049001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1200" cap="none" spc="0" baseline="0">
                <a:solidFill>
                  <a:srgbClr val="0F0F0F"/>
                </a:solidFill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Employee Data Analysis using Excel</a:t>
            </a:r>
            <a:r>
              <a:rPr lang="en-US" altLang="zh-CN" sz="3200" b="1" i="0" u="sng" strike="noStrike" kern="1200" cap="none" spc="0" baseline="0">
                <a:solidFill>
                  <a:srgbClr val="0F0F0F"/>
                </a:solidFill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zh-CN" altLang="en-US" sz="3200" b="1" i="0" u="sng" strike="noStrike" kern="1200" cap="none" spc="0" baseline="0">
                <a:solidFill>
                  <a:srgbClr val="0F0F0F"/>
                </a:solidFill>
                <a:latin typeface="Algerian" panose="04020705040A02060702" pitchFamily="82" charset="0"/>
                <a:ea typeface="SimSun" panose="02010600030101010101" pitchFamily="2" charset="-122"/>
                <a:cs typeface="Trebuchet MS" panose="020B0603020202020204" charset="0"/>
              </a:rPr>
            </a:br>
            <a:endParaRPr lang="zh-CN" altLang="en-US" sz="3200" b="0" i="0" u="sng" strike="noStrike" kern="1200" cap="none" spc="15" baseline="0">
              <a:solidFill>
                <a:schemeClr val="tx1"/>
              </a:solidFill>
              <a:latin typeface="Algerian" panose="04020705040A02060702" pitchFamily="82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 idx="7"/>
          </p:nvPr>
        </p:nvSpPr>
        <p:spPr>
          <a:xfrm>
            <a:off x="10352541" y="894505"/>
            <a:ext cx="838198" cy="16891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pic>
        <p:nvPicPr>
          <p:cNvPr id="47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8" name="矩形"/>
          <p:cNvSpPr/>
          <p:nvPr/>
        </p:nvSpPr>
        <p:spPr>
          <a:xfrm>
            <a:off x="2554541" y="3314150"/>
            <a:ext cx="8610599" cy="19380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  <a:t>STUDENT NAME: PRAVEEN.B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  <a:t>REGISTER NO:312219858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  <a:t>DEPARTMENT:B,COM(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  <a:t>GENERAL)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  <a:t>COLLEGE: PERI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  <a:t>COLLEGE OF ARTS AND SCIENCE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  <a:t> NM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  <a:t>ID: 109481A713941528EDD42393D</a:t>
            </a:r>
            <a:endParaRPr lang="zh-CN" altLang="en-US" sz="2400" b="1" i="1" u="none" strike="noStrike" kern="1200" cap="none" spc="0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6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7" name="矩形"/>
          <p:cNvSpPr/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58" name="矩形"/>
          <p:cNvSpPr/>
          <p:nvPr/>
        </p:nvSpPr>
        <p:spPr>
          <a:xfrm>
            <a:off x="762000" y="753741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bg2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bg2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bg2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bg2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bg2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bg2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bg2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bg2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bg2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59" name="曲线"/>
          <p:cNvSpPr/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0" name="矩形"/>
          <p:cNvSpPr/>
          <p:nvPr/>
        </p:nvSpPr>
        <p:spPr>
          <a:xfrm>
            <a:off x="1016544" y="2120949"/>
            <a:ext cx="9058185" cy="2520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PivotTables for Advanced Analysis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PivotTables can dynamically summarize and analyze your data: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Select Your Data Range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Go to Insert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&gt;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PivotTable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Configure PivotTable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Rows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Project Name or Department.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Columns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Performance Metrics.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Values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Average or Count of Performance Metrics.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矩形"/>
          <p:cNvSpPr/>
          <p:nvPr/>
        </p:nvSpPr>
        <p:spPr>
          <a:xfrm>
            <a:off x="1016542" y="4737050"/>
            <a:ext cx="8517981" cy="14535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Incorporate Conditional Formatting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Highlight key performance metrics: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Select Cells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Highlight the range of performance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Go to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&gt;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&gt;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Color          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Scales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Bars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apply formatting based on performance values.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3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64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65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>
            <a:off x="755332" y="486408"/>
            <a:ext cx="2437130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ctr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R</a:t>
            </a:r>
            <a:r>
              <a:rPr lang="en-US" altLang="zh-CN" sz="3600" b="0" i="0" u="none" strike="noStrike" kern="1200" cap="none" spc="-4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E</a:t>
            </a:r>
            <a:r>
              <a:rPr lang="en-US" altLang="zh-CN" sz="3600" b="0" i="0" u="none" strike="noStrike" kern="1200" cap="none" spc="1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U</a:t>
            </a:r>
            <a:r>
              <a:rPr lang="en-US" altLang="zh-CN" sz="3600" b="0" i="0" u="none" strike="noStrike" kern="1200" cap="none" spc="-40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TS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anose="020B0502020202020204" charset="0"/>
              <a:ea typeface="SimSun" panose="02010600030101010101" pitchFamily="2" charset="-122"/>
              <a:cs typeface="Lucida Sans" panose="020B0602030504020204"/>
            </a:endParaRPr>
          </a:p>
        </p:txBody>
      </p:sp>
      <p:sp>
        <p:nvSpPr>
          <p:cNvPr id="167" name="矩形"/>
          <p:cNvSpPr/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pic>
        <p:nvPicPr>
          <p:cNvPr id="168" name="图片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C8A4FC"/>
            </a:duotone>
          </a:blip>
          <a:stretch>
            <a:fillRect/>
          </a:stretch>
        </p:blipFill>
        <p:spPr>
          <a:xfrm>
            <a:off x="1781173" y="2292357"/>
            <a:ext cx="6753225" cy="4350196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"/>
          <p:cNvSpPr/>
          <p:nvPr/>
        </p:nvSpPr>
        <p:spPr>
          <a:xfrm>
            <a:off x="685800" y="2667000"/>
            <a:ext cx="11125200" cy="36728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  <a:endParaRPr lang="en-US" altLang="zh-CN" sz="1800" b="0" i="1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Organization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  <a:endParaRPr lang="en-US" altLang="zh-CN" sz="1800" b="0" i="1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Summary Tables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Develop summary tables to aggregate data by projects and departments. This helps in understanding overall performance trends and making comparisons.</a:t>
            </a:r>
            <a:endParaRPr lang="en-US" altLang="zh-CN" sz="1800" b="0" i="1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Visualization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  <a:endParaRPr lang="en-US" altLang="zh-CN" sz="1800" b="0" i="1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曲线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6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7" name="曲线"/>
            <p:cNvSpPr/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/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/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3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4" name="曲线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5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7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8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9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80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PROJECT</a:t>
            </a:r>
            <a:r>
              <a:rPr lang="en-US" altLang="zh-CN" sz="4250" b="0" i="0" u="none" strike="noStrike" kern="1200" cap="none" spc="-8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4250" b="0" i="0" u="none" strike="noStrike" kern="1200" cap="none" spc="2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TITLE</a:t>
            </a: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anose="020B0502020202020204" charset="0"/>
              <a:ea typeface="SimSun" panose="02010600030101010101" pitchFamily="2" charset="-122"/>
              <a:cs typeface="Lucida Sans" panose="020B0602030504020204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/>
          </p:nvPr>
        </p:nvSpPr>
        <p:spPr>
          <a:xfrm>
            <a:off x="10352541" y="627806"/>
            <a:ext cx="838198" cy="4356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  <p:grpSp>
        <p:nvGrpSpPr>
          <p:cNvPr id="85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3" name="图片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4" name="图片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矩形"/>
          <p:cNvSpPr/>
          <p:nvPr/>
        </p:nvSpPr>
        <p:spPr>
          <a:xfrm>
            <a:off x="1217522" y="2123271"/>
            <a:ext cx="859322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/>
          <p:nvPr/>
        </p:nvSpPr>
        <p:spPr>
          <a:xfrm>
            <a:off x="0" y="-32467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7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8" name="曲线"/>
            <p:cNvSpPr/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/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/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4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5" name="曲线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6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8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9" name="矩形"/>
          <p:cNvSpPr/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00" name="曲线"/>
          <p:cNvSpPr/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1" name="曲线"/>
          <p:cNvSpPr/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102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5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3" name="图片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4" name="图片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>
            <a:off x="739774" y="509974"/>
            <a:ext cx="235712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ctr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2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A</a:t>
            </a:r>
            <a:r>
              <a:rPr lang="en-US" altLang="zh-CN" sz="4000" b="0" i="0" u="none" strike="noStrike" kern="1200" cap="none" spc="-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G</a:t>
            </a:r>
            <a:r>
              <a:rPr lang="en-US" altLang="zh-CN" sz="4000" b="0" i="0" u="none" strike="noStrike" kern="1200" cap="none" spc="-3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E</a:t>
            </a:r>
            <a:r>
              <a:rPr lang="en-US" altLang="zh-CN" sz="4000" b="0" i="0" u="none" strike="noStrike" kern="1200" cap="none" spc="1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N</a:t>
            </a:r>
            <a:r>
              <a:rPr lang="en-US" altLang="zh-CN" sz="4000" b="0" i="0" u="none" strike="noStrike" kern="1200" cap="none" spc="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DA</a:t>
            </a:r>
            <a:endParaRPr lang="zh-CN" altLang="en-US" sz="4000" b="0" i="0" u="none" strike="noStrike" kern="1200" cap="none" spc="0" baseline="0">
              <a:solidFill>
                <a:schemeClr val="bg2"/>
              </a:solidFill>
              <a:latin typeface="Century Gothic" panose="020B0502020202020204" charset="0"/>
              <a:ea typeface="SimSun" panose="02010600030101010101" pitchFamily="2" charset="-122"/>
              <a:cs typeface="Lucida Sans" panose="020B0602030504020204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/>
          </p:nvPr>
        </p:nvSpPr>
        <p:spPr>
          <a:xfrm>
            <a:off x="10352541" y="627806"/>
            <a:ext cx="838198" cy="4356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  <p:sp>
        <p:nvSpPr>
          <p:cNvPr id="108" name="矩形"/>
          <p:cNvSpPr/>
          <p:nvPr/>
        </p:nvSpPr>
        <p:spPr>
          <a:xfrm>
            <a:off x="2509806" y="1041533"/>
            <a:ext cx="5029200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0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1" name="图片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3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834071" y="-65660"/>
            <a:ext cx="5636895" cy="19596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P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ROB</a:t>
            </a:r>
            <a:r>
              <a:rPr lang="en-US" altLang="zh-CN" sz="4250" b="0" i="0" u="none" strike="noStrike" kern="1200" cap="none" spc="5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L</a:t>
            </a: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E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M</a:t>
            </a:r>
            <a:r>
              <a:rPr lang="en-US" altLang="zh-CN" sz="4250" b="0" i="0" u="none" strike="noStrike" kern="1200" cap="none" spc="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	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S</a:t>
            </a:r>
            <a:r>
              <a:rPr lang="en-US" altLang="zh-CN" sz="4250" b="0" i="0" u="none" strike="noStrike" kern="1200" cap="none" spc="-37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T</a:t>
            </a:r>
            <a:r>
              <a:rPr lang="en-US" altLang="zh-CN" sz="4250" b="0" i="0" u="none" strike="noStrike" kern="1200" cap="none" spc="-37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A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T</a:t>
            </a:r>
            <a:r>
              <a:rPr lang="en-US" altLang="zh-CN" sz="4250" b="0" i="0" u="none" strike="noStrike" kern="1200" cap="none" spc="-1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E</a:t>
            </a: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ME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NT</a:t>
            </a: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anose="020B0502020202020204" charset="0"/>
              <a:ea typeface="SimSun" panose="02010600030101010101" pitchFamily="2" charset="-122"/>
              <a:cs typeface="Lucida Sans" panose="020B0602030504020204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sldNum"/>
          </p:nvPr>
        </p:nvSpPr>
        <p:spPr>
          <a:xfrm>
            <a:off x="10352541" y="627806"/>
            <a:ext cx="838198" cy="4356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  <p:pic>
        <p:nvPicPr>
          <p:cNvPr id="116" name="图片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7" name="矩形"/>
          <p:cNvSpPr/>
          <p:nvPr/>
        </p:nvSpPr>
        <p:spPr>
          <a:xfrm>
            <a:off x="1066800" y="2610534"/>
            <a:ext cx="6653939" cy="35775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9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20" name="图片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22" name="曲线"/>
          <p:cNvSpPr/>
          <p:nvPr/>
        </p:nvSpPr>
        <p:spPr>
          <a:xfrm>
            <a:off x="7924800" y="1709946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>
            <a:off x="643618" y="1051299"/>
            <a:ext cx="5147582" cy="6165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000" b="1" i="0" u="sng" strike="noStrike" kern="1200" cap="none" spc="5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PROJECT</a:t>
            </a:r>
            <a:r>
              <a:rPr lang="en-US" altLang="zh-CN" sz="4000" b="1" i="0" u="sng" strike="noStrike" kern="1200" cap="none" spc="5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4000" b="1" i="0" u="sng" strike="noStrike" kern="1200" cap="none" spc="-20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OVERVI</a:t>
            </a:r>
            <a:r>
              <a:rPr lang="en-US" altLang="zh-CN" sz="4000" b="1" i="0" u="sng" strike="noStrike" kern="1200" cap="none" spc="-20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EW</a:t>
            </a:r>
            <a:endParaRPr lang="zh-CN" altLang="en-US" sz="4250" b="1" i="0" u="sng" strike="noStrike" kern="1200" cap="none" spc="0" baseline="0">
              <a:solidFill>
                <a:schemeClr val="bg2"/>
              </a:solidFill>
              <a:latin typeface="Algerian" panose="04020705040A02060702" pitchFamily="82" charset="0"/>
              <a:ea typeface="SimSun" panose="02010600030101010101" pitchFamily="2" charset="-122"/>
              <a:cs typeface="Lucida Sans" panose="020B0602030504020204"/>
            </a:endParaRPr>
          </a:p>
        </p:txBody>
      </p:sp>
      <p:sp>
        <p:nvSpPr>
          <p:cNvPr id="124" name="文本框"/>
          <p:cNvSpPr>
            <a:spLocks noGrp="1"/>
          </p:cNvSpPr>
          <p:nvPr>
            <p:ph type="sldNum"/>
          </p:nvPr>
        </p:nvSpPr>
        <p:spPr>
          <a:xfrm>
            <a:off x="10352541" y="627806"/>
            <a:ext cx="838198" cy="4356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  <p:pic>
        <p:nvPicPr>
          <p:cNvPr id="125" name="图片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6" name="矩形"/>
          <p:cNvSpPr/>
          <p:nvPr/>
        </p:nvSpPr>
        <p:spPr>
          <a:xfrm>
            <a:off x="1081088" y="2316680"/>
            <a:ext cx="7924800" cy="37109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summary of a project overview for data analytics using MS Excel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Project Title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Data Analytics using MS Excel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Objective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8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9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>
            <a:off x="838200" y="914400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1" u="sng" strike="noStrike" kern="1200" cap="none" spc="25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W</a:t>
            </a:r>
            <a:r>
              <a:rPr lang="en-US" altLang="zh-CN" sz="3200" b="1" i="1" u="sng" strike="noStrike" kern="1200" cap="none" spc="-20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H</a:t>
            </a:r>
            <a:r>
              <a:rPr lang="en-US" altLang="zh-CN" sz="3200" b="1" i="1" u="sng" strike="noStrike" kern="1200" cap="none" spc="20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O</a:t>
            </a:r>
            <a:r>
              <a:rPr lang="en-US" altLang="zh-CN" sz="3200" b="1" i="1" u="sng" strike="noStrike" kern="1200" cap="none" spc="-235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3200" b="1" i="1" u="sng" strike="noStrike" kern="1200" cap="none" spc="-10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AR</a:t>
            </a:r>
            <a:r>
              <a:rPr lang="en-US" altLang="zh-CN" sz="3200" b="1" i="1" u="sng" strike="noStrike" kern="1200" cap="none" spc="15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E</a:t>
            </a:r>
            <a:r>
              <a:rPr lang="en-US" altLang="zh-CN" sz="3200" b="1" i="1" u="sng" strike="noStrike" kern="1200" cap="none" spc="-35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3200" b="1" i="1" u="sng" strike="noStrike" kern="1200" cap="none" spc="-10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T</a:t>
            </a:r>
            <a:r>
              <a:rPr lang="en-US" altLang="zh-CN" sz="3200" b="1" i="1" u="sng" strike="noStrike" kern="1200" cap="none" spc="-15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H</a:t>
            </a:r>
            <a:r>
              <a:rPr lang="en-US" altLang="zh-CN" sz="3200" b="1" i="1" u="sng" strike="noStrike" kern="1200" cap="none" spc="15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E</a:t>
            </a:r>
            <a:r>
              <a:rPr lang="en-US" altLang="zh-CN" sz="3200" b="1" i="1" u="sng" strike="noStrike" kern="1200" cap="none" spc="-35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3200" b="1" i="1" u="sng" strike="noStrike" kern="1200" cap="none" spc="-20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E</a:t>
            </a:r>
            <a:r>
              <a:rPr lang="en-US" altLang="zh-CN" sz="3200" b="1" i="1" u="sng" strike="noStrike" kern="1200" cap="none" spc="30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N</a:t>
            </a:r>
            <a:r>
              <a:rPr lang="en-US" altLang="zh-CN" sz="3200" b="1" i="1" u="sng" strike="noStrike" kern="1200" cap="none" spc="15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D</a:t>
            </a:r>
            <a:r>
              <a:rPr lang="en-US" altLang="zh-CN" sz="3200" b="1" i="1" u="sng" strike="noStrike" kern="1200" cap="none" spc="-45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3200" b="1" i="1" u="sng" strike="noStrike" kern="1200" cap="none" spc="0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U</a:t>
            </a:r>
            <a:r>
              <a:rPr lang="en-US" altLang="zh-CN" sz="3200" b="1" i="1" u="sng" strike="noStrike" kern="1200" cap="none" spc="10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S</a:t>
            </a:r>
            <a:r>
              <a:rPr lang="en-US" altLang="zh-CN" sz="3200" b="1" i="1" u="sng" strike="noStrike" kern="1200" cap="none" spc="-25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E</a:t>
            </a:r>
            <a:r>
              <a:rPr lang="en-US" altLang="zh-CN" sz="3200" b="1" i="1" u="sng" strike="noStrike" kern="1200" cap="none" spc="-10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R</a:t>
            </a:r>
            <a:r>
              <a:rPr lang="en-US" altLang="zh-CN" sz="3200" b="1" i="1" u="sng" strike="noStrike" kern="1200" cap="none" spc="5" baseline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  <a:cs typeface="Lucida Sans" panose="020B0602030504020204"/>
              </a:rPr>
              <a:t>S?</a:t>
            </a:r>
            <a:endParaRPr lang="zh-CN" altLang="en-US" sz="3200" b="1" i="1" u="sng" strike="noStrike" kern="1200" cap="none" spc="0" baseline="0">
              <a:solidFill>
                <a:schemeClr val="bg2"/>
              </a:solidFill>
              <a:latin typeface="Algerian" panose="04020705040A02060702" pitchFamily="82" charset="0"/>
              <a:ea typeface="SimSun" panose="02010600030101010101" pitchFamily="2" charset="-122"/>
              <a:cs typeface="Lucida Sans" panose="020B0602030504020204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sldNum"/>
          </p:nvPr>
        </p:nvSpPr>
        <p:spPr>
          <a:xfrm>
            <a:off x="10352541" y="627806"/>
            <a:ext cx="838198" cy="4356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  <p:pic>
        <p:nvPicPr>
          <p:cNvPr id="132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3" name="矩形"/>
          <p:cNvSpPr/>
          <p:nvPr/>
        </p:nvSpPr>
        <p:spPr>
          <a:xfrm>
            <a:off x="1371600" y="2828835"/>
            <a:ext cx="6098719" cy="2091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3600" b="1" i="1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Employee</a:t>
            </a:r>
            <a:endParaRPr lang="en-US" altLang="zh-CN" sz="3600" b="1" i="1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Century Gothic" panose="020B0502020202020204" charset="0"/>
              </a:rPr>
              <a:t>Employer</a:t>
            </a:r>
            <a:endParaRPr lang="en-US" altLang="zh-CN" sz="3200" b="1" i="1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Century Gothic" panose="020B050202020202020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Century Gothic" panose="020B0502020202020204" charset="0"/>
              </a:rPr>
              <a:t>Organization</a:t>
            </a:r>
            <a:endParaRPr lang="en-US" altLang="zh-CN" sz="3200" b="1" i="1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Century Gothic" panose="020B050202020202020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Century Gothic" panose="020B0502020202020204" charset="0"/>
              </a:rPr>
              <a:t>Firm</a:t>
            </a:r>
            <a:endParaRPr lang="zh-CN" altLang="en-US" sz="3200" b="1" i="1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5" name="曲线"/>
          <p:cNvSpPr/>
          <p:nvPr/>
        </p:nvSpPr>
        <p:spPr>
          <a:xfrm>
            <a:off x="10352541" y="437197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6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7" name="曲线"/>
          <p:cNvSpPr/>
          <p:nvPr/>
        </p:nvSpPr>
        <p:spPr>
          <a:xfrm>
            <a:off x="10262052" y="5740873"/>
            <a:ext cx="180974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>
            <a:off x="589415" y="852079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ctr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U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R</a:t>
            </a:r>
            <a:r>
              <a:rPr lang="en-US" altLang="zh-CN" sz="3600" b="0" i="0" u="none" strike="noStrike" kern="1200" cap="none" spc="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S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LU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T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I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N</a:t>
            </a:r>
            <a:r>
              <a:rPr lang="en-US" altLang="zh-CN" sz="3600" b="0" i="0" u="none" strike="noStrike" kern="1200" cap="none" spc="-34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A</a:t>
            </a:r>
            <a:r>
              <a:rPr lang="en-US" altLang="zh-CN" sz="3600" b="0" i="0" u="none" strike="noStrike" kern="1200" cap="none" spc="-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D</a:t>
            </a:r>
            <a:r>
              <a:rPr lang="en-US" altLang="zh-CN" sz="3600" b="0" i="0" u="none" strike="noStrike" kern="1200" cap="none" spc="3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I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S</a:t>
            </a:r>
            <a:r>
              <a:rPr lang="en-US" altLang="zh-CN" sz="3600" b="0" i="0" u="none" strike="noStrike" kern="1200" cap="none" spc="6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3600" b="0" i="0" u="none" strike="noStrike" kern="1200" cap="none" spc="-29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V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A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LU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E</a:t>
            </a:r>
            <a:r>
              <a:rPr lang="en-US" altLang="zh-CN" sz="3600" b="0" i="0" u="none" strike="noStrike" kern="1200" cap="none" spc="-6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3600" b="0" i="0" u="none" strike="noStrike" kern="1200" cap="none" spc="-1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P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R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O</a:t>
            </a:r>
            <a:r>
              <a:rPr lang="en-US" altLang="zh-CN" sz="3600" b="0" i="0" u="none" strike="noStrike" kern="1200" cap="none" spc="-1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P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I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T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I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N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anose="020B0502020202020204" charset="0"/>
              <a:ea typeface="SimSun" panose="02010600030101010101" pitchFamily="2" charset="-122"/>
              <a:cs typeface="Lucida Sans" panose="020B0602030504020204"/>
            </a:endParaRPr>
          </a:p>
        </p:txBody>
      </p:sp>
      <p:sp>
        <p:nvSpPr>
          <p:cNvPr id="139" name="文本框"/>
          <p:cNvSpPr>
            <a:spLocks noGrp="1"/>
          </p:cNvSpPr>
          <p:nvPr>
            <p:ph type="sldNum"/>
          </p:nvPr>
        </p:nvSpPr>
        <p:spPr>
          <a:xfrm>
            <a:off x="10352541" y="627806"/>
            <a:ext cx="838198" cy="4356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  <p:pic>
        <p:nvPicPr>
          <p:cNvPr id="140" name="图片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矩形"/>
          <p:cNvSpPr/>
          <p:nvPr/>
        </p:nvSpPr>
        <p:spPr>
          <a:xfrm>
            <a:off x="2819400" y="2752786"/>
            <a:ext cx="6098719" cy="36442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Filtering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Excel allows you to selectively display and analyze specific subsets of data based on criteria, enabling focused insights and streamlined data management.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Groups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Excel help organize and manage data by allowing users to collapse or expand sections of related rows or columns, facilitating better data navigation and analysis.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Pivot Table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Excel is a powerful tool that summarizes, analyzes, and presents large datasets by organizing data into rows, columns, and values for dynamic and interactive reporting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  <a:t>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Dataset Description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anose="020B0502020202020204" charset="0"/>
              <a:ea typeface="SimSun" panose="02010600030101010101" pitchFamily="2" charset="-122"/>
              <a:cs typeface="Lucida Sans" panose="020B0602030504020204"/>
            </a:endParaRPr>
          </a:p>
        </p:txBody>
      </p:sp>
      <p:sp>
        <p:nvSpPr>
          <p:cNvPr id="143" name="矩形"/>
          <p:cNvSpPr/>
          <p:nvPr/>
        </p:nvSpPr>
        <p:spPr>
          <a:xfrm>
            <a:off x="1371599" y="2209800"/>
            <a:ext cx="8761413" cy="3615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There is 5 features in employee dataset.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Business unit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"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Business Unit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Performance score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Current employee rating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Number Format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performance level gender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:Create a summary table to analyze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performance levels by gender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  <a:t>effectively.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/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47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8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9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0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THE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"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WOW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"</a:t>
            </a:r>
            <a:r>
              <a:rPr lang="en-US" altLang="zh-CN" sz="4250" b="0" i="0" u="none" strike="noStrike" kern="1200" cap="none" spc="8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IN</a:t>
            </a:r>
            <a:r>
              <a:rPr lang="en-US" altLang="zh-CN" sz="4250" b="0" i="0" u="none" strike="noStrike" kern="1200" cap="none" spc="-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OUR</a:t>
            </a:r>
            <a:r>
              <a:rPr lang="en-US" altLang="zh-CN" sz="4250" b="0" i="0" u="none" strike="noStrike" kern="1200" cap="none" spc="-1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anose="020B0502020202020204" charset="0"/>
                <a:ea typeface="SimSun" panose="02010600030101010101" pitchFamily="2" charset="-122"/>
                <a:cs typeface="Lucida Sans" panose="020B0602030504020204"/>
              </a:rPr>
              <a:t>SOLUTION</a:t>
            </a: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anose="020B0502020202020204" charset="0"/>
              <a:ea typeface="SimSun" panose="02010600030101010101" pitchFamily="2" charset="-122"/>
              <a:cs typeface="Lucida Sans" panose="020B0602030504020204"/>
            </a:endParaRPr>
          </a:p>
        </p:txBody>
      </p:sp>
      <p:sp>
        <p:nvSpPr>
          <p:cNvPr id="152" name="矩形"/>
          <p:cNvSpPr/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53" name="矩形"/>
          <p:cNvSpPr/>
          <p:nvPr/>
        </p:nvSpPr>
        <p:spPr>
          <a:xfrm>
            <a:off x="2743200" y="2354703"/>
            <a:ext cx="8534019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"/>
          <p:cNvSpPr/>
          <p:nvPr/>
        </p:nvSpPr>
        <p:spPr>
          <a:xfrm>
            <a:off x="3049361" y="2959170"/>
            <a:ext cx="6098719" cy="11772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Performance level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FORMULA 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Ion Boardroom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3811</Words>
  <Application>WPS Presentation</Application>
  <PresentationFormat/>
  <Paragraphs>125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Droid Sans</vt:lpstr>
      <vt:lpstr>Segoe Print</vt:lpstr>
      <vt:lpstr>Century Gothic</vt:lpstr>
      <vt:lpstr>Wingdings 3</vt:lpstr>
      <vt:lpstr>Trebuchet MS</vt:lpstr>
      <vt:lpstr>Calibri</vt:lpstr>
      <vt:lpstr>等线</vt:lpstr>
      <vt:lpstr>Algerian</vt:lpstr>
      <vt:lpstr>Times New Roman</vt:lpstr>
      <vt:lpstr>Lucida Sans</vt:lpstr>
      <vt:lpstr>Microsoft YaHei</vt:lpstr>
      <vt:lpstr>Arial Unicode MS</vt:lpstr>
      <vt:lpstr>Ion Boardroom</vt:lpstr>
      <vt:lpstr>Employee Data Analysis using Excel  </vt:lpstr>
      <vt:lpstr>PROJECT TITLE</vt:lpstr>
      <vt:lpstr>AGENDA</vt:lpstr>
      <vt:lpstr>PROBLEM	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svp mail</cp:lastModifiedBy>
  <cp:revision>16</cp:revision>
  <dcterms:created xsi:type="dcterms:W3CDTF">2024-03-29T15:07:00Z</dcterms:created>
  <dcterms:modified xsi:type="dcterms:W3CDTF">2024-09-29T10:45:32Z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2024-03-20T21:30:00Z</vt:filetime>
  </property>
  <property fmtid="{D5CDD505-2E9C-101B-9397-08002B2CF9AE}" pid="3" name="LastSaved">
    <vt:filetime>2024-03-28T21:30:00Z</vt:filetime>
  </property>
  <property fmtid="{D5CDD505-2E9C-101B-9397-08002B2CF9AE}" pid="4" name="ICV">
    <vt:lpwstr>B1CA3B0AA395473A90FB5B980ED9BE9A_13</vt:lpwstr>
  </property>
  <property fmtid="{D5CDD505-2E9C-101B-9397-08002B2CF9AE}" pid="5" name="KSOProductBuildVer">
    <vt:lpwstr>1033-12.2.0.18283</vt:lpwstr>
  </property>
</Properties>
</file>