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7" r:id="rId2"/>
    <p:sldId id="259" r:id="rId3"/>
    <p:sldId id="260" r:id="rId4"/>
    <p:sldId id="261" r:id="rId5"/>
    <p:sldId id="262" r:id="rId6"/>
    <p:sldId id="263" r:id="rId7"/>
    <p:sldId id="285" r:id="rId8"/>
    <p:sldId id="264" r:id="rId9"/>
    <p:sldId id="258" r:id="rId10"/>
    <p:sldId id="265" r:id="rId11"/>
    <p:sldId id="272" r:id="rId12"/>
    <p:sldId id="277" r:id="rId13"/>
    <p:sldId id="267" r:id="rId14"/>
    <p:sldId id="273" r:id="rId15"/>
    <p:sldId id="274" r:id="rId16"/>
    <p:sldId id="275" r:id="rId17"/>
    <p:sldId id="276" r:id="rId18"/>
    <p:sldId id="278" r:id="rId19"/>
    <p:sldId id="279" r:id="rId20"/>
    <p:sldId id="268" r:id="rId21"/>
    <p:sldId id="280" r:id="rId22"/>
    <p:sldId id="281" r:id="rId23"/>
    <p:sldId id="282" r:id="rId24"/>
    <p:sldId id="283" r:id="rId25"/>
    <p:sldId id="284" r:id="rId26"/>
    <p:sldId id="269" r:id="rId27"/>
    <p:sldId id="270" r:id="rId28"/>
    <p:sldId id="27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CE6BA5F-9329-40E8-99AE-D28584724C9F}" type="datetimeFigureOut">
              <a:rPr lang="en-US" smtClean="0"/>
              <a:t>4/21/2016</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94AF1E88-DC53-4634-BFF3-758A4BD1D387}" type="slidenum">
              <a:rPr lang="en-US" smtClean="0"/>
              <a:t>‹#›</a:t>
            </a:fld>
            <a:endParaRPr lang="en-US"/>
          </a:p>
        </p:txBody>
      </p:sp>
    </p:spTree>
    <p:extLst>
      <p:ext uri="{BB962C8B-B14F-4D97-AF65-F5344CB8AC3E}">
        <p14:creationId xmlns:p14="http://schemas.microsoft.com/office/powerpoint/2010/main" val="70022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E6BA5F-9329-40E8-99AE-D28584724C9F}" type="datetimeFigureOut">
              <a:rPr lang="en-US" smtClean="0"/>
              <a:t>4/21/2016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F1E88-DC53-4634-BFF3-758A4BD1D387}" type="slidenum">
              <a:rPr lang="en-US" smtClean="0"/>
              <a:t>‹#›</a:t>
            </a:fld>
            <a:endParaRPr lang="en-US"/>
          </a:p>
        </p:txBody>
      </p:sp>
    </p:spTree>
    <p:extLst>
      <p:ext uri="{BB962C8B-B14F-4D97-AF65-F5344CB8AC3E}">
        <p14:creationId xmlns:p14="http://schemas.microsoft.com/office/powerpoint/2010/main" val="3173849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CE6BA5F-9329-40E8-99AE-D28584724C9F}" type="datetimeFigureOut">
              <a:rPr lang="en-US" smtClean="0"/>
              <a:t>4/21/2016</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94AF1E88-DC53-4634-BFF3-758A4BD1D387}" type="slidenum">
              <a:rPr lang="en-US" smtClean="0"/>
              <a:t>‹#›</a:t>
            </a:fld>
            <a:endParaRPr lang="en-US"/>
          </a:p>
        </p:txBody>
      </p:sp>
    </p:spTree>
    <p:extLst>
      <p:ext uri="{BB962C8B-B14F-4D97-AF65-F5344CB8AC3E}">
        <p14:creationId xmlns:p14="http://schemas.microsoft.com/office/powerpoint/2010/main" val="41264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E6BA5F-9329-40E8-99AE-D28584724C9F}" type="datetimeFigureOut">
              <a:rPr lang="en-US" smtClean="0"/>
              <a:t>4/21/2016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94AF1E88-DC53-4634-BFF3-758A4BD1D387}" type="slidenum">
              <a:rPr lang="en-US" smtClean="0"/>
              <a:t>‹#›</a:t>
            </a:fld>
            <a:endParaRPr lang="en-US"/>
          </a:p>
        </p:txBody>
      </p:sp>
    </p:spTree>
    <p:extLst>
      <p:ext uri="{BB962C8B-B14F-4D97-AF65-F5344CB8AC3E}">
        <p14:creationId xmlns:p14="http://schemas.microsoft.com/office/powerpoint/2010/main" val="2254218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CE6BA5F-9329-40E8-99AE-D28584724C9F}" type="datetimeFigureOut">
              <a:rPr lang="en-US" smtClean="0"/>
              <a:t>4/21/2016</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4AF1E88-DC53-4634-BFF3-758A4BD1D387}" type="slidenum">
              <a:rPr lang="en-US" smtClean="0"/>
              <a:t>‹#›</a:t>
            </a:fld>
            <a:endParaRPr lang="en-US"/>
          </a:p>
        </p:txBody>
      </p:sp>
    </p:spTree>
    <p:extLst>
      <p:ext uri="{BB962C8B-B14F-4D97-AF65-F5344CB8AC3E}">
        <p14:creationId xmlns:p14="http://schemas.microsoft.com/office/powerpoint/2010/main" val="3969859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CE6BA5F-9329-40E8-99AE-D28584724C9F}" type="datetimeFigureOut">
              <a:rPr lang="en-US" smtClean="0"/>
              <a:t>4/21/2016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AF1E88-DC53-4634-BFF3-758A4BD1D387}" type="slidenum">
              <a:rPr lang="en-US" smtClean="0"/>
              <a:t>‹#›</a:t>
            </a:fld>
            <a:endParaRPr lang="en-US"/>
          </a:p>
        </p:txBody>
      </p:sp>
    </p:spTree>
    <p:extLst>
      <p:ext uri="{BB962C8B-B14F-4D97-AF65-F5344CB8AC3E}">
        <p14:creationId xmlns:p14="http://schemas.microsoft.com/office/powerpoint/2010/main" val="1500064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CE6BA5F-9329-40E8-99AE-D28584724C9F}" type="datetimeFigureOut">
              <a:rPr lang="en-US" smtClean="0"/>
              <a:t>4/21/2016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AF1E88-DC53-4634-BFF3-758A4BD1D387}" type="slidenum">
              <a:rPr lang="en-US" smtClean="0"/>
              <a:t>‹#›</a:t>
            </a:fld>
            <a:endParaRPr lang="en-US"/>
          </a:p>
        </p:txBody>
      </p:sp>
    </p:spTree>
    <p:extLst>
      <p:ext uri="{BB962C8B-B14F-4D97-AF65-F5344CB8AC3E}">
        <p14:creationId xmlns:p14="http://schemas.microsoft.com/office/powerpoint/2010/main" val="3029323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CE6BA5F-9329-40E8-99AE-D28584724C9F}" type="datetimeFigureOut">
              <a:rPr lang="en-US" smtClean="0"/>
              <a:t>4/21/2016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AF1E88-DC53-4634-BFF3-758A4BD1D387}" type="slidenum">
              <a:rPr lang="en-US" smtClean="0"/>
              <a:t>‹#›</a:t>
            </a:fld>
            <a:endParaRPr lang="en-US"/>
          </a:p>
        </p:txBody>
      </p:sp>
    </p:spTree>
    <p:extLst>
      <p:ext uri="{BB962C8B-B14F-4D97-AF65-F5344CB8AC3E}">
        <p14:creationId xmlns:p14="http://schemas.microsoft.com/office/powerpoint/2010/main" val="3456279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6BA5F-9329-40E8-99AE-D28584724C9F}" type="datetimeFigureOut">
              <a:rPr lang="en-US" smtClean="0"/>
              <a:t>4/21/2016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AF1E88-DC53-4634-BFF3-758A4BD1D387}" type="slidenum">
              <a:rPr lang="en-US" smtClean="0"/>
              <a:t>‹#›</a:t>
            </a:fld>
            <a:endParaRPr lang="en-US"/>
          </a:p>
        </p:txBody>
      </p:sp>
    </p:spTree>
    <p:extLst>
      <p:ext uri="{BB962C8B-B14F-4D97-AF65-F5344CB8AC3E}">
        <p14:creationId xmlns:p14="http://schemas.microsoft.com/office/powerpoint/2010/main" val="3852972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CE6BA5F-9329-40E8-99AE-D28584724C9F}" type="datetimeFigureOut">
              <a:rPr lang="en-US" smtClean="0"/>
              <a:t>4/21/2016</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94AF1E88-DC53-4634-BFF3-758A4BD1D387}" type="slidenum">
              <a:rPr lang="en-US" smtClean="0"/>
              <a:t>‹#›</a:t>
            </a:fld>
            <a:endParaRPr lang="en-US"/>
          </a:p>
        </p:txBody>
      </p:sp>
    </p:spTree>
    <p:extLst>
      <p:ext uri="{BB962C8B-B14F-4D97-AF65-F5344CB8AC3E}">
        <p14:creationId xmlns:p14="http://schemas.microsoft.com/office/powerpoint/2010/main" val="3107222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6BA5F-9329-40E8-99AE-D28584724C9F}" type="datetimeFigureOut">
              <a:rPr lang="en-US" smtClean="0"/>
              <a:t>4/21/2016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AF1E88-DC53-4634-BFF3-758A4BD1D387}" type="slidenum">
              <a:rPr lang="en-US" smtClean="0"/>
              <a:t>‹#›</a:t>
            </a:fld>
            <a:endParaRPr lang="en-US"/>
          </a:p>
        </p:txBody>
      </p:sp>
    </p:spTree>
    <p:extLst>
      <p:ext uri="{BB962C8B-B14F-4D97-AF65-F5344CB8AC3E}">
        <p14:creationId xmlns:p14="http://schemas.microsoft.com/office/powerpoint/2010/main" val="1403459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CE6BA5F-9329-40E8-99AE-D28584724C9F}" type="datetimeFigureOut">
              <a:rPr lang="en-US" smtClean="0"/>
              <a:t>4/21/2016</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94AF1E88-DC53-4634-BFF3-758A4BD1D387}"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7723412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POWER USER DETECTION</a:t>
            </a:r>
            <a:endParaRPr lang="en-US" sz="4400" dirty="0"/>
          </a:p>
        </p:txBody>
      </p:sp>
      <p:sp>
        <p:nvSpPr>
          <p:cNvPr id="3" name="Content Placeholder 2"/>
          <p:cNvSpPr>
            <a:spLocks noGrp="1"/>
          </p:cNvSpPr>
          <p:nvPr>
            <p:ph idx="1"/>
          </p:nvPr>
        </p:nvSpPr>
        <p:spPr>
          <a:xfrm>
            <a:off x="355562" y="-2976147"/>
            <a:ext cx="11029615" cy="3678303"/>
          </a:xfrm>
        </p:spPr>
        <p:txBody>
          <a:bodyPr/>
          <a:lstStyle/>
          <a:p>
            <a:pPr algn="ctr"/>
            <a:endParaRPr lang="en-US" dirty="0"/>
          </a:p>
        </p:txBody>
      </p:sp>
      <p:sp>
        <p:nvSpPr>
          <p:cNvPr id="4" name="TextBox 3"/>
          <p:cNvSpPr txBox="1"/>
          <p:nvPr/>
        </p:nvSpPr>
        <p:spPr>
          <a:xfrm>
            <a:off x="403761" y="3728852"/>
            <a:ext cx="4322618" cy="2308324"/>
          </a:xfrm>
          <a:prstGeom prst="rect">
            <a:avLst/>
          </a:prstGeom>
          <a:noFill/>
        </p:spPr>
        <p:txBody>
          <a:bodyPr wrap="square" rtlCol="0">
            <a:spAutoFit/>
          </a:bodyPr>
          <a:lstStyle/>
          <a:p>
            <a:endParaRPr lang="en-US" dirty="0" smtClean="0"/>
          </a:p>
          <a:p>
            <a:endParaRPr lang="en-US" dirty="0"/>
          </a:p>
          <a:p>
            <a:endParaRPr lang="en-US" dirty="0" smtClean="0"/>
          </a:p>
          <a:p>
            <a:endParaRPr lang="en-US" dirty="0"/>
          </a:p>
          <a:p>
            <a:endParaRPr lang="en-US" dirty="0" smtClean="0"/>
          </a:p>
          <a:p>
            <a:r>
              <a:rPr lang="en-US" dirty="0" smtClean="0"/>
              <a:t>AKIL ADESHWAR(2013103002)</a:t>
            </a:r>
          </a:p>
          <a:p>
            <a:r>
              <a:rPr lang="en-US" dirty="0" smtClean="0"/>
              <a:t>BHAGYASHREE(2013103502)</a:t>
            </a:r>
          </a:p>
          <a:p>
            <a:r>
              <a:rPr lang="en-US" dirty="0" smtClean="0"/>
              <a:t>ASWIN.M(2013103006)</a:t>
            </a:r>
            <a:endParaRPr lang="en-US" dirty="0"/>
          </a:p>
        </p:txBody>
      </p:sp>
    </p:spTree>
    <p:extLst>
      <p:ext uri="{BB962C8B-B14F-4D97-AF65-F5344CB8AC3E}">
        <p14:creationId xmlns:p14="http://schemas.microsoft.com/office/powerpoint/2010/main" val="28847889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34758"/>
          </a:xfrm>
        </p:spPr>
        <p:txBody>
          <a:bodyPr/>
          <a:lstStyle/>
          <a:p>
            <a:r>
              <a:rPr lang="en-US" dirty="0" smtClean="0"/>
              <a:t>DATASET COLLECTION</a:t>
            </a:r>
            <a:endParaRPr lang="en-US" dirty="0"/>
          </a:p>
        </p:txBody>
      </p:sp>
      <p:sp>
        <p:nvSpPr>
          <p:cNvPr id="3" name="Content Placeholder 2"/>
          <p:cNvSpPr>
            <a:spLocks noGrp="1"/>
          </p:cNvSpPr>
          <p:nvPr>
            <p:ph idx="1"/>
          </p:nvPr>
        </p:nvSpPr>
        <p:spPr>
          <a:xfrm>
            <a:off x="0" y="1793174"/>
            <a:ext cx="11610807" cy="4928260"/>
          </a:xfrm>
        </p:spPr>
        <p:txBody>
          <a:bodyPr>
            <a:normAutofit/>
          </a:bodyPr>
          <a:lstStyle/>
          <a:p>
            <a:pPr marL="0" indent="0">
              <a:buNone/>
            </a:pPr>
            <a:r>
              <a:rPr lang="en-US" dirty="0"/>
              <a:t>	</a:t>
            </a:r>
            <a:endParaRPr lang="en-US" dirty="0" smtClean="0"/>
          </a:p>
          <a:p>
            <a:pPr marL="0" indent="0">
              <a:buNone/>
            </a:pPr>
            <a:endParaRPr lang="en-US" dirty="0"/>
          </a:p>
          <a:p>
            <a:pPr marL="0" indent="0">
              <a:buNone/>
            </a:pPr>
            <a:r>
              <a:rPr lang="en-US" dirty="0" smtClean="0"/>
              <a:t>We </a:t>
            </a:r>
            <a:r>
              <a:rPr lang="en-US" dirty="0"/>
              <a:t>used the Twitter API to gather information about a user’s social links and tweets. We launched our crawler for all user IDs ranging from 0 to 80 million. This API has a restriction of 15 requests per 15 minutes. We did not look beyond 80 million, because no single user in the collected data had a link to a user whose ID was greater than that value. Out of 80 million possible IDs, we found 54,981,152 in-use accounts, which were connected to each other by 1,963,263,821 social links. We gathered information about a user’s follow links and all tweets ever posted by each user since the early days of the service. In total, there were 1,755,925,520 tweets. Nearly 8% of all user accounts were set private, so that only their friends could view their tweets. We ignore these users in our analysis. The social link information is based on the final snapshot of the network topology at the time of crawling and we do not know when the links were formed. The network of Twitter users comprises a single disproportionately large connected component (containing 94.8% of users), singletons (5%), and smaller components (0.2</a:t>
            </a:r>
            <a:r>
              <a:rPr lang="en-US" dirty="0" smtClean="0"/>
              <a:t>%). </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7057" y="1793174"/>
            <a:ext cx="5496692" cy="1496291"/>
          </a:xfrm>
          <a:prstGeom prst="rect">
            <a:avLst/>
          </a:prstGeom>
        </p:spPr>
      </p:pic>
    </p:spTree>
    <p:extLst>
      <p:ext uri="{BB962C8B-B14F-4D97-AF65-F5344CB8AC3E}">
        <p14:creationId xmlns:p14="http://schemas.microsoft.com/office/powerpoint/2010/main" val="19420294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0" y="1567542"/>
            <a:ext cx="12192000" cy="5165767"/>
          </a:xfrm>
        </p:spPr>
        <p:txBody>
          <a:bodyPr>
            <a:normAutofit/>
          </a:bodyPr>
          <a:lstStyle/>
          <a:p>
            <a:pPr marL="0" indent="0">
              <a:buNone/>
            </a:pPr>
            <a:r>
              <a:rPr lang="en-US" dirty="0" smtClean="0"/>
              <a:t>	</a:t>
            </a:r>
          </a:p>
          <a:p>
            <a:pPr marL="0" indent="0">
              <a:buNone/>
            </a:pPr>
            <a:r>
              <a:rPr lang="en-US" dirty="0"/>
              <a:t>	</a:t>
            </a:r>
            <a:r>
              <a:rPr lang="en-US" dirty="0" smtClean="0"/>
              <a:t>The </a:t>
            </a:r>
            <a:r>
              <a:rPr lang="en-US" dirty="0"/>
              <a:t>largest component contains 99% of all links and tweets. Our goal is to explore influence of users, hence we focus on the largest component of the network, which is conceptually a single interaction domain for users. Because it is hard to determine influence of users who have few tweets, we borrowed the concept of “active users” from the traditional media research and focused on those users with some minimum level of activity. We ignored users who had posted fewer than 10 tweets during their entire lifetime. We also ignored users for whom we did not have a valid screen name, because this information is crucial in identifying the number of times a user was mentioned or retweeted by others. After filtering, there were 1,048,636 users, whom we focus on in the remainder of this paper</a:t>
            </a:r>
            <a:r>
              <a:rPr lang="en-US" dirty="0" smtClean="0"/>
              <a:t>.</a:t>
            </a:r>
          </a:p>
          <a:p>
            <a:pPr marL="0" indent="0">
              <a:buNone/>
            </a:pPr>
            <a:r>
              <a:rPr lang="en-US" dirty="0" smtClean="0"/>
              <a:t>	</a:t>
            </a:r>
            <a:endParaRPr lang="en-US" dirty="0"/>
          </a:p>
        </p:txBody>
      </p:sp>
    </p:spTree>
    <p:extLst>
      <p:ext uri="{BB962C8B-B14F-4D97-AF65-F5344CB8AC3E}">
        <p14:creationId xmlns:p14="http://schemas.microsoft.com/office/powerpoint/2010/main" val="33846380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581192" y="2137558"/>
            <a:ext cx="11029615" cy="4619502"/>
          </a:xfrm>
        </p:spPr>
        <p:txBody>
          <a:bodyPr>
            <a:normAutofit/>
          </a:bodyPr>
          <a:lstStyle/>
          <a:p>
            <a:pPr marL="0" indent="0">
              <a:buNone/>
            </a:pPr>
            <a:r>
              <a:rPr lang="en-US" dirty="0"/>
              <a:t>We have also collected the dataset based on some unique characteristics as 4 </a:t>
            </a:r>
            <a:r>
              <a:rPr lang="en-US" dirty="0" err="1"/>
              <a:t>csv</a:t>
            </a:r>
            <a:r>
              <a:rPr lang="en-US" dirty="0"/>
              <a:t> files separately for each user based on his/her screen name in twitter. </a:t>
            </a:r>
          </a:p>
          <a:p>
            <a:r>
              <a:rPr lang="en-US" dirty="0"/>
              <a:t>First file is screen_name_tweets.csv which has id, account created date, tweet, entities, </a:t>
            </a:r>
            <a:r>
              <a:rPr lang="en-US" dirty="0" err="1"/>
              <a:t>retweet_count</a:t>
            </a:r>
            <a:r>
              <a:rPr lang="en-US" dirty="0"/>
              <a:t>, </a:t>
            </a:r>
            <a:r>
              <a:rPr lang="en-US" dirty="0" err="1"/>
              <a:t>favorites_count</a:t>
            </a:r>
            <a:r>
              <a:rPr lang="en-US" dirty="0"/>
              <a:t>, </a:t>
            </a:r>
            <a:r>
              <a:rPr lang="en-US" dirty="0" err="1"/>
              <a:t>in_reply_to_screen_name</a:t>
            </a:r>
            <a:r>
              <a:rPr lang="en-US" dirty="0"/>
              <a:t>, language.</a:t>
            </a:r>
          </a:p>
          <a:p>
            <a:r>
              <a:rPr lang="en-US" dirty="0"/>
              <a:t>Second file is screen_name_retweets.csv which has id, account created date, tweet, entities, </a:t>
            </a:r>
            <a:r>
              <a:rPr lang="en-US" dirty="0" err="1"/>
              <a:t>retweet_count</a:t>
            </a:r>
            <a:r>
              <a:rPr lang="en-US" dirty="0"/>
              <a:t>, </a:t>
            </a:r>
            <a:r>
              <a:rPr lang="en-US" dirty="0" err="1"/>
              <a:t>favorites_count</a:t>
            </a:r>
            <a:r>
              <a:rPr lang="en-US" dirty="0"/>
              <a:t>, </a:t>
            </a:r>
            <a:r>
              <a:rPr lang="en-US" dirty="0" err="1"/>
              <a:t>in_reply_to_screen_name</a:t>
            </a:r>
            <a:r>
              <a:rPr lang="en-US" dirty="0"/>
              <a:t>, language</a:t>
            </a:r>
            <a:r>
              <a:rPr lang="en-US" dirty="0" smtClean="0"/>
              <a:t>.</a:t>
            </a:r>
            <a:endParaRPr lang="en-US" dirty="0"/>
          </a:p>
          <a:p>
            <a:r>
              <a:rPr lang="en-US" dirty="0"/>
              <a:t>Third file is screen_name_mentions_count.csv which has a </a:t>
            </a:r>
            <a:r>
              <a:rPr lang="en-US" dirty="0" err="1"/>
              <a:t>screen_name</a:t>
            </a:r>
            <a:r>
              <a:rPr lang="en-US" dirty="0"/>
              <a:t> which the user has mentioned and its count on the other column. It is used to find the maximum mentioned person for a particular user</a:t>
            </a:r>
            <a:r>
              <a:rPr lang="en-US" dirty="0" smtClean="0"/>
              <a:t>.</a:t>
            </a:r>
            <a:endParaRPr lang="en-US" dirty="0"/>
          </a:p>
          <a:p>
            <a:r>
              <a:rPr lang="en-US" dirty="0"/>
              <a:t>Fourth file is screen_name_hashtag_count.csv which has a @</a:t>
            </a:r>
            <a:r>
              <a:rPr lang="en-US" dirty="0" err="1"/>
              <a:t>screen_name</a:t>
            </a:r>
            <a:r>
              <a:rPr lang="en-US" dirty="0"/>
              <a:t> which the user has used and its count on the other column.</a:t>
            </a:r>
          </a:p>
          <a:p>
            <a:pPr marL="0" indent="0">
              <a:buNone/>
            </a:pPr>
            <a:r>
              <a:rPr lang="en-US" dirty="0"/>
              <a:t>	Majority of the dataset was collected using the </a:t>
            </a:r>
            <a:r>
              <a:rPr lang="en-US" dirty="0" err="1"/>
              <a:t>Tweepy</a:t>
            </a:r>
            <a:r>
              <a:rPr lang="en-US" dirty="0"/>
              <a:t> Python Module. This is a wrapper API for the Twitter API. Python was used to collect the dataset. Python was the primary programming language used to collect the dataset. Around 10 GB of dataset was collected to test the Power User Detection Method.</a:t>
            </a:r>
          </a:p>
          <a:p>
            <a:endParaRPr lang="en-US" dirty="0"/>
          </a:p>
          <a:p>
            <a:pPr marL="0" indent="0">
              <a:buNone/>
            </a:pPr>
            <a:endParaRPr lang="en-US" dirty="0"/>
          </a:p>
        </p:txBody>
      </p:sp>
    </p:spTree>
    <p:extLst>
      <p:ext uri="{BB962C8B-B14F-4D97-AF65-F5344CB8AC3E}">
        <p14:creationId xmlns:p14="http://schemas.microsoft.com/office/powerpoint/2010/main" val="28443766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THE DATASET</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5222" y="1815126"/>
            <a:ext cx="5801535" cy="2581635"/>
          </a:xfrm>
        </p:spPr>
      </p:pic>
      <p:sp>
        <p:nvSpPr>
          <p:cNvPr id="5" name="TextBox 4"/>
          <p:cNvSpPr txBox="1"/>
          <p:nvPr/>
        </p:nvSpPr>
        <p:spPr>
          <a:xfrm>
            <a:off x="581193" y="4536374"/>
            <a:ext cx="11029616" cy="1477328"/>
          </a:xfrm>
          <a:prstGeom prst="rect">
            <a:avLst/>
          </a:prstGeom>
          <a:noFill/>
        </p:spPr>
        <p:txBody>
          <a:bodyPr wrap="square" rtlCol="0">
            <a:spAutoFit/>
          </a:bodyPr>
          <a:lstStyle/>
          <a:p>
            <a:r>
              <a:rPr lang="en-US" dirty="0"/>
              <a:t>Dataset Processing is the second stage in phase 1. Once the dataset has been collected, it has to be processed in order to make any inference. Dataset processing plays a major role in phase one as it </a:t>
            </a:r>
            <a:r>
              <a:rPr lang="en-US" dirty="0" err="1"/>
              <a:t>segrates</a:t>
            </a:r>
            <a:r>
              <a:rPr lang="en-US" dirty="0"/>
              <a:t> the dataset in to vital parts which can be used during the score calculation stage. Processing is done based on the tweet information contained in the dataset. Dataset processing </a:t>
            </a:r>
            <a:r>
              <a:rPr lang="en-US" dirty="0" err="1"/>
              <a:t>involes</a:t>
            </a:r>
            <a:r>
              <a:rPr lang="en-US" dirty="0"/>
              <a:t> four major sub stages. These stages help model user behavior and provide information on user interests. </a:t>
            </a:r>
          </a:p>
        </p:txBody>
      </p:sp>
    </p:spTree>
    <p:extLst>
      <p:ext uri="{BB962C8B-B14F-4D97-AF65-F5344CB8AC3E}">
        <p14:creationId xmlns:p14="http://schemas.microsoft.com/office/powerpoint/2010/main" val="4544253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phase 1 in dataset processing- user mentions</a:t>
            </a:r>
            <a:endParaRPr lang="en-US" dirty="0"/>
          </a:p>
        </p:txBody>
      </p:sp>
      <p:sp>
        <p:nvSpPr>
          <p:cNvPr id="3" name="Content Placeholder 2"/>
          <p:cNvSpPr>
            <a:spLocks noGrp="1"/>
          </p:cNvSpPr>
          <p:nvPr>
            <p:ph idx="1"/>
          </p:nvPr>
        </p:nvSpPr>
        <p:spPr/>
        <p:txBody>
          <a:bodyPr/>
          <a:lstStyle/>
          <a:p>
            <a:pPr marL="0" indent="0">
              <a:buNone/>
            </a:pPr>
            <a:r>
              <a:rPr lang="en-US" dirty="0" smtClean="0"/>
              <a:t>Every </a:t>
            </a:r>
            <a:r>
              <a:rPr lang="en-US" dirty="0"/>
              <a:t>tweet by the base user may contain mentions of other users.</a:t>
            </a:r>
          </a:p>
          <a:p>
            <a:pPr marL="0" indent="0">
              <a:buNone/>
            </a:pPr>
            <a:r>
              <a:rPr lang="en-US" dirty="0"/>
              <a:t>The number of user mentions for every user is calculated and stored in a separate file. The user mentions are obtained from tweets, retweets, favorites and hashtags. If a hashtag forms a substring of a user, the user mentions count of that user is incremented by one. User mentions is one of the important factors for score calculation as the base user directly mentions the target user in the tweets. User mentions from retweets are also added.</a:t>
            </a:r>
          </a:p>
          <a:p>
            <a:pPr marL="0" indent="0">
              <a:buNone/>
            </a:pPr>
            <a:endParaRPr lang="en-US" dirty="0"/>
          </a:p>
        </p:txBody>
      </p:sp>
    </p:spTree>
    <p:extLst>
      <p:ext uri="{BB962C8B-B14F-4D97-AF65-F5344CB8AC3E}">
        <p14:creationId xmlns:p14="http://schemas.microsoft.com/office/powerpoint/2010/main" val="9002150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 phase 2</a:t>
            </a:r>
            <a:r>
              <a:rPr lang="en-US" dirty="0" smtClean="0"/>
              <a:t> </a:t>
            </a:r>
            <a:r>
              <a:rPr lang="en-US" dirty="0"/>
              <a:t>in dataset </a:t>
            </a:r>
            <a:r>
              <a:rPr lang="en-US" dirty="0" smtClean="0"/>
              <a:t>processing-retweets</a:t>
            </a:r>
            <a:endParaRPr lang="en-US" dirty="0"/>
          </a:p>
        </p:txBody>
      </p:sp>
      <p:sp>
        <p:nvSpPr>
          <p:cNvPr id="3" name="Content Placeholder 2"/>
          <p:cNvSpPr>
            <a:spLocks noGrp="1"/>
          </p:cNvSpPr>
          <p:nvPr>
            <p:ph idx="1"/>
          </p:nvPr>
        </p:nvSpPr>
        <p:spPr>
          <a:xfrm>
            <a:off x="581192" y="2180496"/>
            <a:ext cx="7862163" cy="4362808"/>
          </a:xfrm>
        </p:spPr>
        <p:txBody>
          <a:bodyPr>
            <a:normAutofit/>
          </a:bodyPr>
          <a:lstStyle/>
          <a:p>
            <a:pPr marL="0" indent="0">
              <a:buNone/>
            </a:pPr>
            <a:endParaRPr lang="en-US" dirty="0" smtClean="0"/>
          </a:p>
          <a:p>
            <a:pPr marL="0" indent="0">
              <a:buNone/>
            </a:pPr>
            <a:r>
              <a:rPr lang="en-US" dirty="0" smtClean="0"/>
              <a:t>A </a:t>
            </a:r>
            <a:r>
              <a:rPr lang="en-US" dirty="0"/>
              <a:t>Retweet is a tweet shared by the base user but created by another user. Retweets help in understanding what topics the user wants to share with others. In this paper, retweets is majorly used in topic modelling so obtain the topics which interest the user. For every retweet, the mentions count of the owner of the retweet is incremented by one. </a:t>
            </a:r>
            <a:endParaRPr lang="en-US" dirty="0" smtClean="0"/>
          </a:p>
          <a:p>
            <a:pPr marL="0" indent="0">
              <a:buNone/>
            </a:pPr>
            <a:endParaRPr lang="en-US" dirty="0"/>
          </a:p>
          <a:p>
            <a:pPr marL="0" indent="0">
              <a:buNone/>
            </a:pP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8360" y="1923803"/>
            <a:ext cx="2728064" cy="4619501"/>
          </a:xfrm>
          <a:prstGeom prst="rect">
            <a:avLst/>
          </a:prstGeom>
        </p:spPr>
      </p:pic>
    </p:spTree>
    <p:extLst>
      <p:ext uri="{BB962C8B-B14F-4D97-AF65-F5344CB8AC3E}">
        <p14:creationId xmlns:p14="http://schemas.microsoft.com/office/powerpoint/2010/main" val="10098208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 phase 3</a:t>
            </a:r>
            <a:r>
              <a:rPr lang="en-US" dirty="0" smtClean="0"/>
              <a:t> </a:t>
            </a:r>
            <a:r>
              <a:rPr lang="en-US" dirty="0"/>
              <a:t>in dataset </a:t>
            </a:r>
            <a:r>
              <a:rPr lang="en-US" dirty="0" smtClean="0"/>
              <a:t>processing-hashtags</a:t>
            </a:r>
            <a:endParaRPr lang="en-US" dirty="0"/>
          </a:p>
        </p:txBody>
      </p:sp>
      <p:sp>
        <p:nvSpPr>
          <p:cNvPr id="3" name="Content Placeholder 2"/>
          <p:cNvSpPr>
            <a:spLocks noGrp="1"/>
          </p:cNvSpPr>
          <p:nvPr>
            <p:ph idx="1"/>
          </p:nvPr>
        </p:nvSpPr>
        <p:spPr/>
        <p:txBody>
          <a:bodyPr/>
          <a:lstStyle/>
          <a:p>
            <a:pPr marL="0" indent="0">
              <a:buNone/>
            </a:pPr>
            <a:r>
              <a:rPr lang="en-US" dirty="0"/>
              <a:t>Hashtag refers to a word that begins with the symbol "#". Hashtags generally refers to collection of words used by an user to describe the context of the tweet. Hashtags are used in topic modelling and user mentions count as mentioned above.</a:t>
            </a:r>
          </a:p>
          <a:p>
            <a:pPr marL="0" indent="0">
              <a:buNone/>
            </a:pPr>
            <a:endParaRPr lang="en-US" dirty="0"/>
          </a:p>
        </p:txBody>
      </p:sp>
    </p:spTree>
    <p:extLst>
      <p:ext uri="{BB962C8B-B14F-4D97-AF65-F5344CB8AC3E}">
        <p14:creationId xmlns:p14="http://schemas.microsoft.com/office/powerpoint/2010/main" val="26872016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 phase </a:t>
            </a:r>
            <a:r>
              <a:rPr lang="en-US" dirty="0" smtClean="0"/>
              <a:t>4 </a:t>
            </a:r>
            <a:r>
              <a:rPr lang="en-US" dirty="0"/>
              <a:t>in dataset </a:t>
            </a:r>
            <a:r>
              <a:rPr lang="en-US" dirty="0" smtClean="0"/>
              <a:t>processing-favorites</a:t>
            </a:r>
            <a:endParaRPr lang="en-US" dirty="0"/>
          </a:p>
        </p:txBody>
      </p:sp>
      <p:sp>
        <p:nvSpPr>
          <p:cNvPr id="3" name="Content Placeholder 2"/>
          <p:cNvSpPr>
            <a:spLocks noGrp="1"/>
          </p:cNvSpPr>
          <p:nvPr>
            <p:ph idx="1"/>
          </p:nvPr>
        </p:nvSpPr>
        <p:spPr/>
        <p:txBody>
          <a:bodyPr/>
          <a:lstStyle/>
          <a:p>
            <a:pPr marL="0" indent="0">
              <a:buNone/>
            </a:pPr>
            <a:r>
              <a:rPr lang="en-US" dirty="0"/>
              <a:t>Favorites refer to the tweets liked by an user. Favorites majorly define the interests of the base user. For every favorite, the mentions count of the owner of the favorite tweet is incremented by one. Favorite tweets can be used to model the favorite topics of the base user.</a:t>
            </a:r>
          </a:p>
          <a:p>
            <a:pPr marL="0" indent="0">
              <a:buNone/>
            </a:pPr>
            <a:endParaRPr lang="en-US" dirty="0"/>
          </a:p>
        </p:txBody>
      </p:sp>
    </p:spTree>
    <p:extLst>
      <p:ext uri="{BB962C8B-B14F-4D97-AF65-F5344CB8AC3E}">
        <p14:creationId xmlns:p14="http://schemas.microsoft.com/office/powerpoint/2010/main" val="3229081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 calculation</a:t>
            </a:r>
            <a:endParaRPr lang="en-US" dirty="0"/>
          </a:p>
        </p:txBody>
      </p:sp>
      <p:sp>
        <p:nvSpPr>
          <p:cNvPr id="3" name="Content Placeholder 2"/>
          <p:cNvSpPr>
            <a:spLocks noGrp="1"/>
          </p:cNvSpPr>
          <p:nvPr>
            <p:ph idx="1"/>
          </p:nvPr>
        </p:nvSpPr>
        <p:spPr>
          <a:xfrm>
            <a:off x="581192" y="1472540"/>
            <a:ext cx="11029615" cy="5385460"/>
          </a:xfrm>
        </p:spPr>
        <p:txBody>
          <a:bodyPr>
            <a:normAutofit/>
          </a:bodyPr>
          <a:lstStyle/>
          <a:p>
            <a:pPr marL="0" indent="0">
              <a:buNone/>
            </a:pPr>
            <a:r>
              <a:rPr lang="en-US" dirty="0"/>
              <a:t>The score calculation stage uses the files generated by the data processing stage. The scores are provided to each user in the files mentions above based on constant </a:t>
            </a:r>
            <a:r>
              <a:rPr lang="en-US" dirty="0" err="1"/>
              <a:t>multiper</a:t>
            </a:r>
            <a:r>
              <a:rPr lang="en-US" dirty="0"/>
              <a:t> value. The score calculation stage assigns each user with a certain score with respect to the base user. </a:t>
            </a:r>
            <a:endParaRPr lang="en-US" dirty="0" smtClean="0"/>
          </a:p>
          <a:p>
            <a:pPr marL="0" indent="0">
              <a:buNone/>
            </a:pPr>
            <a:r>
              <a:rPr lang="en-US" u="sng" dirty="0" smtClean="0"/>
              <a:t>Score </a:t>
            </a:r>
            <a:r>
              <a:rPr lang="en-US" u="sng" dirty="0"/>
              <a:t>Calculation </a:t>
            </a:r>
            <a:r>
              <a:rPr lang="en-US" u="sng" dirty="0" smtClean="0"/>
              <a:t>Formula</a:t>
            </a:r>
            <a:endParaRPr lang="en-US" u="sng" dirty="0"/>
          </a:p>
          <a:p>
            <a:pPr marL="0" indent="0">
              <a:buNone/>
            </a:pPr>
            <a:r>
              <a:rPr lang="en-US" dirty="0"/>
              <a:t>Final User Score: 1 * Tweet Mentions Count + 0.5 * Hashtags Mentions Count + 0.5 * Retweets Mentions Count + 1 * Favorites Mentions </a:t>
            </a:r>
            <a:r>
              <a:rPr lang="en-US" dirty="0" smtClean="0"/>
              <a:t>Count</a:t>
            </a:r>
          </a:p>
          <a:p>
            <a:pPr marL="0" indent="0">
              <a:buNone/>
            </a:pPr>
            <a:r>
              <a:rPr lang="en-US" dirty="0" smtClean="0"/>
              <a:t>The </a:t>
            </a:r>
            <a:r>
              <a:rPr lang="en-US" dirty="0"/>
              <a:t>score calculation formula is used to calculate the score of each user with respect to the base user. The results of score calculation are stored in a separate file.</a:t>
            </a:r>
          </a:p>
          <a:p>
            <a:pPr marL="0" indent="0">
              <a:buNone/>
            </a:pPr>
            <a:r>
              <a:rPr lang="en-US" dirty="0"/>
              <a:t>The score calculation formula is used to calculate the score of each user with respect to the base user. The results of score calculation are stored in a separate file.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20897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results calculation</a:t>
            </a:r>
            <a:endParaRPr lang="en-US" dirty="0"/>
          </a:p>
        </p:txBody>
      </p:sp>
      <p:sp>
        <p:nvSpPr>
          <p:cNvPr id="3" name="Content Placeholder 2"/>
          <p:cNvSpPr>
            <a:spLocks noGrp="1"/>
          </p:cNvSpPr>
          <p:nvPr>
            <p:ph idx="1"/>
          </p:nvPr>
        </p:nvSpPr>
        <p:spPr>
          <a:xfrm>
            <a:off x="414938" y="1859862"/>
            <a:ext cx="8467805" cy="4998138"/>
          </a:xfrm>
        </p:spPr>
        <p:txBody>
          <a:bodyPr>
            <a:normAutofit/>
          </a:bodyPr>
          <a:lstStyle/>
          <a:p>
            <a:pPr marL="0" indent="0">
              <a:buNone/>
            </a:pPr>
            <a:r>
              <a:rPr lang="en-US" dirty="0" smtClean="0"/>
              <a:t>Phase </a:t>
            </a:r>
            <a:r>
              <a:rPr lang="en-US" dirty="0"/>
              <a:t>1 result calculation is the final stage of phase one. This stage uses the file generated by score calculation stage. In this stage, the scores file is sorted in a non increasing order based on the scores of each user. The top ten users are obtained from the new sorted list. The top ten users are stored in a separate file. The file serves as the input to phase two. The top 10 users are the influential users with respect to the base user and the user with the highest score being the most influential among them. This completes phase one of the Power User Detection </a:t>
            </a:r>
            <a:r>
              <a:rPr lang="en-US" dirty="0" err="1"/>
              <a:t>methodolody</a:t>
            </a:r>
            <a:r>
              <a:rPr lang="en-US" dirty="0"/>
              <a:t>.</a:t>
            </a:r>
          </a:p>
          <a:p>
            <a:pPr marL="0" indent="0">
              <a:buNone/>
            </a:pP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6338" y="1859862"/>
            <a:ext cx="2095792" cy="4998138"/>
          </a:xfrm>
          <a:prstGeom prst="rect">
            <a:avLst/>
          </a:prstGeom>
        </p:spPr>
      </p:pic>
    </p:spTree>
    <p:extLst>
      <p:ext uri="{BB962C8B-B14F-4D97-AF65-F5344CB8AC3E}">
        <p14:creationId xmlns:p14="http://schemas.microsoft.com/office/powerpoint/2010/main" val="655237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r>
              <a:rPr lang="en-US" dirty="0"/>
              <a:t>An enormous number of tweets are generated everyday. This provides huge amounts of data to analyze, recognize patterns, construct models and predict user behavior. Tweet Analysis can help understand user behavior and help service providers improve their user experience. In this paper, we deﬁne a power user and propose a method to identify whether the base user is a power user based on their tweets, favorites, re-tweets, hash tags and mentions. Dataset is collected for a base user. This dataset is then processed and analyzed based on the Power User Detection method. The Power User Detection is a method which is used to detect whether a cycle of inﬂuence exists for a particular user. The results obtained using this method is dynamic as user interests vary with time. changes with time and recommend the power user that correspond to such change in interests.</a:t>
            </a:r>
          </a:p>
          <a:p>
            <a:endParaRPr lang="en-US" dirty="0"/>
          </a:p>
        </p:txBody>
      </p:sp>
    </p:spTree>
    <p:extLst>
      <p:ext uri="{BB962C8B-B14F-4D97-AF65-F5344CB8AC3E}">
        <p14:creationId xmlns:p14="http://schemas.microsoft.com/office/powerpoint/2010/main" val="8770098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USER- PHASE 2-collection phase</a:t>
            </a:r>
            <a:endParaRPr lang="en-US" dirty="0"/>
          </a:p>
        </p:txBody>
      </p:sp>
      <p:sp>
        <p:nvSpPr>
          <p:cNvPr id="4" name="Rectangle 1"/>
          <p:cNvSpPr>
            <a:spLocks noGrp="1" noChangeArrowheads="1"/>
          </p:cNvSpPr>
          <p:nvPr>
            <p:ph idx="1"/>
          </p:nvPr>
        </p:nvSpPr>
        <p:spPr bwMode="auto">
          <a:xfrm>
            <a:off x="320633" y="1822375"/>
            <a:ext cx="11159546"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lvl="0" indent="0" defTabSz="914400" eaLnBrk="0" fontAlgn="base" hangingPunct="0">
              <a:spcBef>
                <a:spcPct val="0"/>
              </a:spcBef>
              <a:spcAft>
                <a:spcPct val="0"/>
              </a:spcAft>
              <a:buClrTx/>
              <a:buSzTx/>
              <a:buNone/>
            </a:pPr>
            <a:endParaRPr lang="en-US"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endParaRPr lang="en-US" dirty="0" smtClean="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endParaRPr lang="en-US"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endParaRPr lang="en-US" dirty="0" smtClean="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endParaRPr lang="en-US"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endParaRPr lang="en-US" dirty="0" smtClean="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r>
              <a:rPr lang="en-US" dirty="0" smtClean="0">
                <a:solidFill>
                  <a:schemeClr val="tx1"/>
                </a:solidFill>
                <a:latin typeface="Arial" panose="020B0604020202020204" pitchFamily="34" charset="0"/>
              </a:rPr>
              <a:t>Collection </a:t>
            </a:r>
            <a:r>
              <a:rPr lang="en-US" dirty="0">
                <a:solidFill>
                  <a:schemeClr val="tx1"/>
                </a:solidFill>
                <a:latin typeface="Arial" panose="020B0604020202020204" pitchFamily="34" charset="0"/>
              </a:rPr>
              <a:t>stage is the first stage in Phase two. The </a:t>
            </a:r>
            <a:r>
              <a:rPr lang="en-US" dirty="0" smtClean="0">
                <a:solidFill>
                  <a:schemeClr val="tx1"/>
                </a:solidFill>
                <a:latin typeface="Arial" panose="020B0604020202020204" pitchFamily="34" charset="0"/>
              </a:rPr>
              <a:t>output </a:t>
            </a:r>
            <a:r>
              <a:rPr lang="en-US" dirty="0">
                <a:solidFill>
                  <a:schemeClr val="tx1"/>
                </a:solidFill>
                <a:latin typeface="Arial" panose="020B0604020202020204" pitchFamily="34" charset="0"/>
              </a:rPr>
              <a:t>of the phase 1 results calculation stage is the input to the collection stage of phase 2. The collection stage involves collection users who may be influenced by the base user. The list of users collected during this stage are stored in a separate file and given as input to the topic modelling stage. Collection stage, only </a:t>
            </a:r>
            <a:r>
              <a:rPr lang="en-US" dirty="0" smtClean="0">
                <a:solidFill>
                  <a:schemeClr val="tx1"/>
                </a:solidFill>
                <a:latin typeface="Arial" panose="020B0604020202020204" pitchFamily="34" charset="0"/>
              </a:rPr>
              <a:t>involves </a:t>
            </a:r>
            <a:r>
              <a:rPr lang="en-US" dirty="0">
                <a:solidFill>
                  <a:schemeClr val="tx1"/>
                </a:solidFill>
                <a:latin typeface="Arial" panose="020B0604020202020204" pitchFamily="34" charset="0"/>
              </a:rPr>
              <a:t>users who belong to the dataset. Collection stage collects all the information including retweets, hashtags, tweets, favorites and user mentions with respect to given user. All the above mentioned details are stored in a separate file for each user. This file is used for topic modelling.</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76870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phase </a:t>
            </a:r>
            <a:r>
              <a:rPr lang="en-US" dirty="0"/>
              <a:t>-</a:t>
            </a:r>
            <a:r>
              <a:rPr lang="en-US" dirty="0" smtClean="0"/>
              <a:t>Topic modeling</a:t>
            </a:r>
            <a:endParaRPr lang="en-US" dirty="0"/>
          </a:p>
        </p:txBody>
      </p:sp>
      <p:sp>
        <p:nvSpPr>
          <p:cNvPr id="3" name="Content Placeholder 2"/>
          <p:cNvSpPr>
            <a:spLocks noGrp="1"/>
          </p:cNvSpPr>
          <p:nvPr>
            <p:ph idx="1"/>
          </p:nvPr>
        </p:nvSpPr>
        <p:spPr>
          <a:xfrm>
            <a:off x="367436" y="804605"/>
            <a:ext cx="11029615" cy="3678303"/>
          </a:xfrm>
        </p:spPr>
        <p:txBody>
          <a:bodyPr/>
          <a:lstStyle/>
          <a:p>
            <a:pPr marL="0" indent="0">
              <a:buNone/>
            </a:pPr>
            <a:r>
              <a:rPr lang="en-US" dirty="0"/>
              <a:t>Topic Modeling plays a major in phase 2. Topic modeling is done separately for each collected user. We used Mallet as the primary tool for topic modeling. Mallet uses an optimized LDA algorithm at its base to generate topics. The results of topic modeling depicts the target users interested topics. The results of topic modeling are stored in a separate ﬁle for each user. The top hundred topics are generated for each user. Mallet trains itself multiple times to generate the ﬁnal topics ﬁle.</a:t>
            </a:r>
          </a:p>
          <a:p>
            <a:pPr marL="0" indent="0">
              <a:buNone/>
            </a:pP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013" y="3219642"/>
            <a:ext cx="5248195" cy="3194516"/>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5227" y="3219642"/>
            <a:ext cx="5849260" cy="3194516"/>
          </a:xfrm>
          <a:prstGeom prst="rect">
            <a:avLst/>
          </a:prstGeom>
        </p:spPr>
      </p:pic>
      <p:sp>
        <p:nvSpPr>
          <p:cNvPr id="6" name="TextBox 5"/>
          <p:cNvSpPr txBox="1"/>
          <p:nvPr/>
        </p:nvSpPr>
        <p:spPr>
          <a:xfrm>
            <a:off x="1365662" y="6488668"/>
            <a:ext cx="4037610" cy="369332"/>
          </a:xfrm>
          <a:prstGeom prst="rect">
            <a:avLst/>
          </a:prstGeom>
          <a:noFill/>
        </p:spPr>
        <p:txBody>
          <a:bodyPr wrap="square" rtlCol="0">
            <a:spAutoFit/>
          </a:bodyPr>
          <a:lstStyle/>
          <a:p>
            <a:r>
              <a:rPr lang="en-US" dirty="0" smtClean="0"/>
              <a:t>Output from Mallet</a:t>
            </a:r>
            <a:endParaRPr lang="en-US" dirty="0"/>
          </a:p>
        </p:txBody>
      </p:sp>
      <p:sp>
        <p:nvSpPr>
          <p:cNvPr id="7" name="TextBox 6"/>
          <p:cNvSpPr txBox="1"/>
          <p:nvPr/>
        </p:nvSpPr>
        <p:spPr>
          <a:xfrm>
            <a:off x="5882243" y="6414158"/>
            <a:ext cx="4037610" cy="369332"/>
          </a:xfrm>
          <a:prstGeom prst="rect">
            <a:avLst/>
          </a:prstGeom>
          <a:noFill/>
        </p:spPr>
        <p:txBody>
          <a:bodyPr wrap="square" rtlCol="0">
            <a:spAutoFit/>
          </a:bodyPr>
          <a:lstStyle/>
          <a:p>
            <a:r>
              <a:rPr lang="en-US" dirty="0" smtClean="0"/>
              <a:t>After </a:t>
            </a:r>
            <a:r>
              <a:rPr lang="en-US" dirty="0"/>
              <a:t>S</a:t>
            </a:r>
            <a:r>
              <a:rPr lang="en-US" dirty="0" smtClean="0"/>
              <a:t>imilarity Calculation</a:t>
            </a:r>
            <a:endParaRPr lang="en-US" dirty="0"/>
          </a:p>
        </p:txBody>
      </p:sp>
    </p:spTree>
    <p:extLst>
      <p:ext uri="{BB962C8B-B14F-4D97-AF65-F5344CB8AC3E}">
        <p14:creationId xmlns:p14="http://schemas.microsoft.com/office/powerpoint/2010/main" val="369418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phase-Similarity calculation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The output of topic modelling is used by the Similarity Calculation stage. In this stage, the topic modelling file of the base user is compared with the topic modelling files of the rest of the users. To compare the similarity of the two files, two types of similarity checking is used - Statistical and Semantic. </a:t>
            </a:r>
            <a:r>
              <a:rPr lang="en-US" dirty="0" smtClean="0"/>
              <a:t>Under </a:t>
            </a:r>
            <a:r>
              <a:rPr lang="en-US" dirty="0"/>
              <a:t>statistical similarity, </a:t>
            </a:r>
            <a:r>
              <a:rPr lang="en-US" dirty="0" err="1"/>
              <a:t>Soergel</a:t>
            </a:r>
            <a:r>
              <a:rPr lang="en-US" dirty="0"/>
              <a:t> distance is used to calculate similarity. Under semantic similarity, Wu and Palmer similarity is used. Similarity calculation helps identify helps identify the </a:t>
            </a:r>
            <a:r>
              <a:rPr lang="en-US" dirty="0" smtClean="0"/>
              <a:t>measure </a:t>
            </a:r>
            <a:r>
              <a:rPr lang="en-US" dirty="0"/>
              <a:t>of common interest between two users. The similarity score is calculated as below:</a:t>
            </a:r>
          </a:p>
          <a:p>
            <a:endParaRPr lang="en-US" dirty="0"/>
          </a:p>
          <a:p>
            <a:pPr marL="0" indent="0">
              <a:buNone/>
            </a:pPr>
            <a:r>
              <a:rPr lang="en-US" dirty="0"/>
              <a:t>Similarity Score = 0.75 * Semantic Similarity + 0.25 * Statistical Similarity</a:t>
            </a:r>
          </a:p>
          <a:p>
            <a:endParaRPr lang="en-US" dirty="0"/>
          </a:p>
          <a:p>
            <a:pPr marL="0" indent="0">
              <a:buNone/>
            </a:pPr>
            <a:r>
              <a:rPr lang="en-US" dirty="0"/>
              <a:t>The similarity score is calculated for the collected users with respect to the base user. All the scores are stored in a separate file which is used by final result calculation stage.</a:t>
            </a:r>
          </a:p>
          <a:p>
            <a:endParaRPr lang="en-US" dirty="0"/>
          </a:p>
        </p:txBody>
      </p:sp>
    </p:spTree>
    <p:extLst>
      <p:ext uri="{BB962C8B-B14F-4D97-AF65-F5344CB8AC3E}">
        <p14:creationId xmlns:p14="http://schemas.microsoft.com/office/powerpoint/2010/main" val="1262339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result calculation</a:t>
            </a:r>
            <a:endParaRPr lang="en-US" dirty="0"/>
          </a:p>
        </p:txBody>
      </p:sp>
      <p:sp>
        <p:nvSpPr>
          <p:cNvPr id="3" name="Content Placeholder 2"/>
          <p:cNvSpPr>
            <a:spLocks noGrp="1"/>
          </p:cNvSpPr>
          <p:nvPr>
            <p:ph idx="1"/>
          </p:nvPr>
        </p:nvSpPr>
        <p:spPr/>
        <p:txBody>
          <a:bodyPr/>
          <a:lstStyle/>
          <a:p>
            <a:pPr marL="0" indent="0">
              <a:buNone/>
            </a:pPr>
            <a:r>
              <a:rPr lang="en-US" dirty="0"/>
              <a:t>Phase 2 result calculation is the ﬁnal calculation in Power User Detection method. This stage uses the ﬁle generated by similarity score calculation stage. In this stage, the scores ﬁle is sorted in a non increasing order based on the scores of each user. The number of users for whom the similarity score is more than 40% is calculated and stored in a separate ﬁle.</a:t>
            </a:r>
          </a:p>
          <a:p>
            <a:pPr marL="0" indent="0">
              <a:buNone/>
            </a:pPr>
            <a:endParaRPr lang="en-US" dirty="0"/>
          </a:p>
        </p:txBody>
      </p:sp>
    </p:spTree>
    <p:extLst>
      <p:ext uri="{BB962C8B-B14F-4D97-AF65-F5344CB8AC3E}">
        <p14:creationId xmlns:p14="http://schemas.microsoft.com/office/powerpoint/2010/main" val="1442833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user </a:t>
            </a:r>
            <a:r>
              <a:rPr lang="en-US" smtClean="0"/>
              <a:t>detection phase</a:t>
            </a:r>
            <a:endParaRPr lang="en-US" dirty="0"/>
          </a:p>
        </p:txBody>
      </p:sp>
      <p:sp>
        <p:nvSpPr>
          <p:cNvPr id="3" name="Content Placeholder 2"/>
          <p:cNvSpPr>
            <a:spLocks noGrp="1"/>
          </p:cNvSpPr>
          <p:nvPr>
            <p:ph idx="1"/>
          </p:nvPr>
        </p:nvSpPr>
        <p:spPr/>
        <p:txBody>
          <a:bodyPr/>
          <a:lstStyle/>
          <a:p>
            <a:pPr marL="0" indent="0">
              <a:buNone/>
            </a:pPr>
            <a:r>
              <a:rPr lang="en-US" dirty="0"/>
              <a:t>Power User Detection stage is the ﬁnal stage of this process. The results of the previous stage is used in order to the ﬁnalize the result. If the similarity score is more than 40% for at least one collected user, then base user becomes the inﬂuential user for that user based on topic modelling. If both the phases produce </a:t>
            </a:r>
            <a:r>
              <a:rPr lang="en-US" dirty="0" err="1"/>
              <a:t>successfull</a:t>
            </a:r>
            <a:r>
              <a:rPr lang="en-US" dirty="0"/>
              <a:t> results, the base user is both inﬂuencer and inﬂuenced, resulting in becoming the Power User, a strong link in the network. Thus, using the Power User Detection method, we have successfully identiﬁed the base user as the Power User.</a:t>
            </a:r>
          </a:p>
          <a:p>
            <a:pPr marL="0" indent="0">
              <a:buNone/>
            </a:pPr>
            <a:endParaRPr lang="en-US" dirty="0"/>
          </a:p>
        </p:txBody>
      </p:sp>
    </p:spTree>
    <p:extLst>
      <p:ext uri="{BB962C8B-B14F-4D97-AF65-F5344CB8AC3E}">
        <p14:creationId xmlns:p14="http://schemas.microsoft.com/office/powerpoint/2010/main" val="3175364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p:txBody>
          <a:bodyPr/>
          <a:lstStyle/>
          <a:p>
            <a:pPr marL="0" indent="0">
              <a:buNone/>
            </a:pPr>
            <a:r>
              <a:rPr lang="en-US" dirty="0" err="1"/>
              <a:t>Tweepy</a:t>
            </a:r>
            <a:r>
              <a:rPr lang="en-US" dirty="0"/>
              <a:t>: </a:t>
            </a:r>
            <a:r>
              <a:rPr lang="en-US" dirty="0" err="1"/>
              <a:t>Tweepy</a:t>
            </a:r>
            <a:r>
              <a:rPr lang="en-US" dirty="0"/>
              <a:t> is a python package used as a wrapper for the Twitter API. It simpliﬁes the use of Twitter APIs. </a:t>
            </a:r>
            <a:r>
              <a:rPr lang="en-US" dirty="0" err="1"/>
              <a:t>Tweepy</a:t>
            </a:r>
            <a:r>
              <a:rPr lang="en-US" dirty="0"/>
              <a:t> provides great functionality to easily access twitter data with </a:t>
            </a:r>
            <a:r>
              <a:rPr lang="en-US" dirty="0" err="1"/>
              <a:t>OAuth</a:t>
            </a:r>
            <a:r>
              <a:rPr lang="en-US" dirty="0"/>
              <a:t> requirements. Version: 3.3.0</a:t>
            </a:r>
          </a:p>
          <a:p>
            <a:pPr marL="0" indent="0">
              <a:buNone/>
            </a:pPr>
            <a:r>
              <a:rPr lang="en-US" dirty="0"/>
              <a:t>Excel : All the data in used in paper was always stored in ’</a:t>
            </a:r>
            <a:r>
              <a:rPr lang="en-US" dirty="0" err="1"/>
              <a:t>csv</a:t>
            </a:r>
            <a:r>
              <a:rPr lang="en-US" dirty="0"/>
              <a:t>’ ﬁle. Excel made it easier to organize and manipulate data.</a:t>
            </a:r>
          </a:p>
          <a:p>
            <a:pPr marL="0" indent="0">
              <a:buNone/>
            </a:pPr>
            <a:r>
              <a:rPr lang="en-US" dirty="0"/>
              <a:t>Python Scripts: Scripts written in python were used to process the dataset. Version: 2.7</a:t>
            </a:r>
          </a:p>
          <a:p>
            <a:pPr marL="0" indent="0">
              <a:buNone/>
            </a:pPr>
            <a:r>
              <a:rPr lang="en-US" dirty="0"/>
              <a:t>Mallet: Mallet was used for topic modelling. Mallet is written in Java. Mallet command line can also be used. Version: 2.0.7</a:t>
            </a:r>
          </a:p>
          <a:p>
            <a:pPr marL="0" indent="0">
              <a:buNone/>
            </a:pPr>
            <a:r>
              <a:rPr lang="en-US" dirty="0"/>
              <a:t>Semantic Similarity: </a:t>
            </a:r>
            <a:r>
              <a:rPr lang="en-US" dirty="0" err="1"/>
              <a:t>Semilar</a:t>
            </a:r>
            <a:r>
              <a:rPr lang="en-US" dirty="0"/>
              <a:t> was used to calculate semantic similarity. </a:t>
            </a:r>
            <a:r>
              <a:rPr lang="en-US" dirty="0" err="1"/>
              <a:t>Semilar</a:t>
            </a:r>
            <a:r>
              <a:rPr lang="en-US" dirty="0"/>
              <a:t> is built on Java. </a:t>
            </a:r>
            <a:r>
              <a:rPr lang="en-US" dirty="0" err="1"/>
              <a:t>Semilar</a:t>
            </a:r>
            <a:r>
              <a:rPr lang="en-US" dirty="0"/>
              <a:t> uses </a:t>
            </a:r>
            <a:r>
              <a:rPr lang="en-US" dirty="0" err="1"/>
              <a:t>Standford</a:t>
            </a:r>
            <a:r>
              <a:rPr lang="en-US" dirty="0"/>
              <a:t> </a:t>
            </a:r>
            <a:r>
              <a:rPr lang="en-US" dirty="0" err="1"/>
              <a:t>CoreNLP</a:t>
            </a:r>
            <a:r>
              <a:rPr lang="en-US" dirty="0"/>
              <a:t> Apache </a:t>
            </a:r>
            <a:r>
              <a:rPr lang="en-US" dirty="0" err="1"/>
              <a:t>OpenNLP</a:t>
            </a:r>
            <a:r>
              <a:rPr lang="en-US" dirty="0"/>
              <a:t>, and </a:t>
            </a:r>
            <a:r>
              <a:rPr lang="en-US" dirty="0" err="1"/>
              <a:t>WordNet</a:t>
            </a:r>
            <a:r>
              <a:rPr lang="en-US" dirty="0"/>
              <a:t> for calculating semantic similarity. Version: 1.0.2</a:t>
            </a:r>
          </a:p>
          <a:p>
            <a:pPr marL="0" indent="0">
              <a:buNone/>
            </a:pPr>
            <a:endParaRPr lang="en-US" dirty="0"/>
          </a:p>
        </p:txBody>
      </p:sp>
    </p:spTree>
    <p:extLst>
      <p:ext uri="{BB962C8B-B14F-4D97-AF65-F5344CB8AC3E}">
        <p14:creationId xmlns:p14="http://schemas.microsoft.com/office/powerpoint/2010/main" val="3580871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AND LIMITATIONS</a:t>
            </a:r>
            <a:endParaRPr lang="en-US" dirty="0"/>
          </a:p>
        </p:txBody>
      </p:sp>
      <p:sp>
        <p:nvSpPr>
          <p:cNvPr id="3" name="Content Placeholder 2"/>
          <p:cNvSpPr>
            <a:spLocks noGrp="1"/>
          </p:cNvSpPr>
          <p:nvPr>
            <p:ph idx="1"/>
          </p:nvPr>
        </p:nvSpPr>
        <p:spPr/>
        <p:txBody>
          <a:bodyPr/>
          <a:lstStyle/>
          <a:p>
            <a:pPr marL="0" indent="0">
              <a:buNone/>
            </a:pPr>
            <a:r>
              <a:rPr lang="en-US" dirty="0"/>
              <a:t>The following contain the assumptions and limitation of this paper</a:t>
            </a:r>
            <a:r>
              <a:rPr lang="en-US" dirty="0" smtClean="0"/>
              <a:t>:</a:t>
            </a:r>
          </a:p>
          <a:p>
            <a:pPr marL="0" indent="0">
              <a:buNone/>
            </a:pPr>
            <a:r>
              <a:rPr lang="en-US" dirty="0" smtClean="0"/>
              <a:t> </a:t>
            </a:r>
            <a:r>
              <a:rPr lang="en-US" dirty="0"/>
              <a:t>1.The dataset contains all the inﬂuential users with respect to a given base user. </a:t>
            </a:r>
            <a:endParaRPr lang="en-US" dirty="0" smtClean="0"/>
          </a:p>
          <a:p>
            <a:pPr marL="0" indent="0">
              <a:buNone/>
            </a:pPr>
            <a:r>
              <a:rPr lang="en-US" dirty="0" smtClean="0"/>
              <a:t>2.Only </a:t>
            </a:r>
            <a:r>
              <a:rPr lang="en-US" dirty="0"/>
              <a:t>a small subset of factors are considered in inﬂuential user detection. With improvement in technology, more new factors will rise. </a:t>
            </a:r>
            <a:endParaRPr lang="en-US" dirty="0" smtClean="0"/>
          </a:p>
          <a:p>
            <a:pPr marL="0" indent="0">
              <a:buNone/>
            </a:pPr>
            <a:r>
              <a:rPr lang="en-US" dirty="0" smtClean="0"/>
              <a:t>3.Mallet </a:t>
            </a:r>
            <a:r>
              <a:rPr lang="en-US" dirty="0"/>
              <a:t>is used for topic modelling. The accuracy of this paper depends on the accuracy of mallet as a topic modelling tool. </a:t>
            </a:r>
            <a:endParaRPr lang="en-US" dirty="0" smtClean="0"/>
          </a:p>
          <a:p>
            <a:pPr marL="0" indent="0">
              <a:buNone/>
            </a:pPr>
            <a:r>
              <a:rPr lang="en-US" dirty="0" smtClean="0"/>
              <a:t>4.Similarity </a:t>
            </a:r>
            <a:r>
              <a:rPr lang="en-US" dirty="0"/>
              <a:t>Calculation assumes both Wu-Palmer Similarity and </a:t>
            </a:r>
            <a:r>
              <a:rPr lang="en-US" dirty="0" err="1"/>
              <a:t>Soergel</a:t>
            </a:r>
            <a:r>
              <a:rPr lang="en-US" dirty="0"/>
              <a:t> Distance always produce best possible results. </a:t>
            </a:r>
            <a:endParaRPr lang="en-US" dirty="0" smtClean="0"/>
          </a:p>
          <a:p>
            <a:pPr marL="0" indent="0">
              <a:buNone/>
            </a:pPr>
            <a:r>
              <a:rPr lang="en-US" dirty="0" smtClean="0"/>
              <a:t>5.Only </a:t>
            </a:r>
            <a:r>
              <a:rPr lang="en-US" dirty="0"/>
              <a:t>top 100 favorite topics are taken for a given user.</a:t>
            </a:r>
          </a:p>
          <a:p>
            <a:pPr marL="0" indent="0">
              <a:buNone/>
            </a:pPr>
            <a:endParaRPr lang="en-US" dirty="0"/>
          </a:p>
        </p:txBody>
      </p:sp>
    </p:spTree>
    <p:extLst>
      <p:ext uri="{BB962C8B-B14F-4D97-AF65-F5344CB8AC3E}">
        <p14:creationId xmlns:p14="http://schemas.microsoft.com/office/powerpoint/2010/main" val="3746868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a:xfrm>
            <a:off x="581192" y="1911928"/>
            <a:ext cx="11029615" cy="4417620"/>
          </a:xfrm>
        </p:spPr>
        <p:txBody>
          <a:bodyPr>
            <a:normAutofit fontScale="92500" lnSpcReduction="10000"/>
          </a:bodyPr>
          <a:lstStyle/>
          <a:p>
            <a:pPr marL="0" indent="0">
              <a:buNone/>
            </a:pPr>
            <a:r>
              <a:rPr lang="en-US" u="sng" dirty="0" smtClean="0"/>
              <a:t>Topic </a:t>
            </a:r>
            <a:r>
              <a:rPr lang="en-US" u="sng" dirty="0"/>
              <a:t>Modelling using Photo Analysis</a:t>
            </a:r>
          </a:p>
          <a:p>
            <a:pPr marL="0" indent="0">
              <a:buNone/>
            </a:pPr>
            <a:r>
              <a:rPr lang="en-US" dirty="0"/>
              <a:t>A lot of pictures are posted as a tweet. Machine Learning algorithms can be used to detect topics in a given picture. This can also be done using IBM Watson API. Given a picture IBM Watson predicts diﬀerent objects present in the picture to a great accuracy.</a:t>
            </a:r>
          </a:p>
          <a:p>
            <a:pPr marL="0" indent="0">
              <a:buNone/>
            </a:pPr>
            <a:r>
              <a:rPr lang="en-US" u="sng" dirty="0" smtClean="0"/>
              <a:t>Follower/Following </a:t>
            </a:r>
            <a:r>
              <a:rPr lang="en-US" u="sng" dirty="0"/>
              <a:t>Matching</a:t>
            </a:r>
          </a:p>
          <a:p>
            <a:pPr marL="0" indent="0">
              <a:buNone/>
            </a:pPr>
            <a:r>
              <a:rPr lang="en-US" dirty="0"/>
              <a:t>Measure of Follower/Following matching for the base user and target user can be considered as a factor in Inﬂuential User detection</a:t>
            </a:r>
            <a:r>
              <a:rPr lang="en-US" dirty="0" smtClean="0"/>
              <a:t>.</a:t>
            </a:r>
            <a:endParaRPr lang="en-US" dirty="0"/>
          </a:p>
          <a:p>
            <a:pPr marL="0" indent="0">
              <a:buNone/>
            </a:pPr>
            <a:r>
              <a:rPr lang="en-US" u="sng" dirty="0" smtClean="0"/>
              <a:t>Topic </a:t>
            </a:r>
            <a:r>
              <a:rPr lang="en-US" u="sng" dirty="0"/>
              <a:t>Modelling using Song Analysis</a:t>
            </a:r>
          </a:p>
          <a:p>
            <a:pPr marL="0" indent="0">
              <a:buNone/>
            </a:pPr>
            <a:r>
              <a:rPr lang="en-US" dirty="0"/>
              <a:t>Music sharing has never been so popular in the human history. User interests can be modeled by the genre of songs the user prefers. This can be an added factor to determine common interest</a:t>
            </a:r>
          </a:p>
          <a:p>
            <a:pPr marL="0" indent="0">
              <a:buNone/>
            </a:pPr>
            <a:r>
              <a:rPr lang="en-US" u="sng" dirty="0" smtClean="0"/>
              <a:t>Interest </a:t>
            </a:r>
            <a:r>
              <a:rPr lang="en-US" u="sng" dirty="0"/>
              <a:t>segregation based on Fashion</a:t>
            </a:r>
          </a:p>
          <a:p>
            <a:pPr marL="0" indent="0">
              <a:buNone/>
            </a:pPr>
            <a:r>
              <a:rPr lang="en-US" dirty="0"/>
              <a:t>Image processing can be used to ﬁgure out the fashion of the base user and the target user. The measure of fashion similarity also depicts measure of common interests.</a:t>
            </a:r>
          </a:p>
          <a:p>
            <a:pPr marL="0" indent="0">
              <a:buNone/>
            </a:pPr>
            <a:endParaRPr lang="en-US" dirty="0"/>
          </a:p>
        </p:txBody>
      </p:sp>
    </p:spTree>
    <p:extLst>
      <p:ext uri="{BB962C8B-B14F-4D97-AF65-F5344CB8AC3E}">
        <p14:creationId xmlns:p14="http://schemas.microsoft.com/office/powerpoint/2010/main" val="35366011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581192" y="1911927"/>
            <a:ext cx="11029615" cy="4773881"/>
          </a:xfrm>
        </p:spPr>
        <p:txBody>
          <a:bodyPr>
            <a:normAutofit/>
          </a:bodyPr>
          <a:lstStyle/>
          <a:p>
            <a:r>
              <a:rPr lang="en-US" dirty="0"/>
              <a:t>[1] </a:t>
            </a:r>
            <a:r>
              <a:rPr lang="en-US" dirty="0" err="1"/>
              <a:t>Yadav</a:t>
            </a:r>
            <a:r>
              <a:rPr lang="en-US" dirty="0"/>
              <a:t>, </a:t>
            </a:r>
            <a:r>
              <a:rPr lang="en-US" dirty="0" err="1"/>
              <a:t>Mahendra</a:t>
            </a:r>
            <a:r>
              <a:rPr lang="en-US" dirty="0"/>
              <a:t> Kumar, and </a:t>
            </a:r>
            <a:r>
              <a:rPr lang="en-US" dirty="0" err="1"/>
              <a:t>Manoj</a:t>
            </a:r>
            <a:r>
              <a:rPr lang="en-US" dirty="0"/>
              <a:t> Kumar. ”Determining inﬂuential users in blogosphere-A survey.” Green Computing, Communication and Conservation of Energy (ICGCE), 2013 International Conference on. IEEE, 2013.</a:t>
            </a:r>
          </a:p>
          <a:p>
            <a:r>
              <a:rPr lang="en-US" dirty="0"/>
              <a:t>[2] Singh, </a:t>
            </a:r>
            <a:r>
              <a:rPr lang="en-US" dirty="0" err="1"/>
              <a:t>Sushil</a:t>
            </a:r>
            <a:r>
              <a:rPr lang="en-US" dirty="0"/>
              <a:t>, </a:t>
            </a:r>
            <a:r>
              <a:rPr lang="en-US" dirty="0" err="1"/>
              <a:t>Nitesh</a:t>
            </a:r>
            <a:r>
              <a:rPr lang="en-US" dirty="0"/>
              <a:t> Mishra, and </a:t>
            </a:r>
            <a:r>
              <a:rPr lang="en-US" dirty="0" err="1"/>
              <a:t>Shantanu</a:t>
            </a:r>
            <a:r>
              <a:rPr lang="en-US" dirty="0"/>
              <a:t> Sharma. ”Survey of various techniques for determining inﬂuential users in social networks.” Emerging Trends in Computing, Communication and Nanotechnology (ICE-CCN), 2013 International Conference on. IEEE, 2013.</a:t>
            </a:r>
          </a:p>
          <a:p>
            <a:r>
              <a:rPr lang="en-US" dirty="0"/>
              <a:t>[3] </a:t>
            </a:r>
            <a:r>
              <a:rPr lang="en-US" dirty="0" err="1"/>
              <a:t>Guo</a:t>
            </a:r>
            <a:r>
              <a:rPr lang="en-US" dirty="0"/>
              <a:t>, Jing, et al. ”Item-based top-k inﬂuential user discovery in social networks.” Data Mining Workshops (ICDMW), 2013 IEEE 13th International Conference on. IEEE, 2013</a:t>
            </a:r>
            <a:r>
              <a:rPr lang="en-US" dirty="0" smtClean="0"/>
              <a:t>.</a:t>
            </a:r>
            <a:endParaRPr lang="en-US" dirty="0"/>
          </a:p>
          <a:p>
            <a:r>
              <a:rPr lang="en-US" dirty="0"/>
              <a:t>[4] </a:t>
            </a:r>
            <a:r>
              <a:rPr lang="en-US" dirty="0" err="1"/>
              <a:t>Munger</a:t>
            </a:r>
            <a:r>
              <a:rPr lang="en-US" dirty="0"/>
              <a:t>, Tyler, and </a:t>
            </a:r>
            <a:r>
              <a:rPr lang="en-US" dirty="0" err="1"/>
              <a:t>Jiabin</a:t>
            </a:r>
            <a:r>
              <a:rPr lang="en-US" dirty="0"/>
              <a:t> Zhao. ”Identifying Inﬂuential Users in On-line Support Forums using Topical Expertise and Social Network Analysis.” Proceedings of the 2015 IEEE/ACM International Conference on Advances in Social Networks Analysis and Mining 2015. ACM, 2015.</a:t>
            </a:r>
          </a:p>
          <a:p>
            <a:r>
              <a:rPr lang="en-US" dirty="0"/>
              <a:t>[5] </a:t>
            </a:r>
            <a:r>
              <a:rPr lang="en-US" dirty="0" err="1"/>
              <a:t>Shalaby</a:t>
            </a:r>
            <a:r>
              <a:rPr lang="en-US" dirty="0"/>
              <a:t>, May, and Ahmed </a:t>
            </a:r>
            <a:r>
              <a:rPr lang="en-US" dirty="0" err="1"/>
              <a:t>Rafea</a:t>
            </a:r>
            <a:r>
              <a:rPr lang="en-US" dirty="0"/>
              <a:t>. ”Identifying the Topic-Speciﬁc Inﬂuential Users Using SLM.” 2015 First International Conference on Arabic Computational Linguistics (</a:t>
            </a:r>
            <a:r>
              <a:rPr lang="en-US" dirty="0" err="1"/>
              <a:t>ACLing</a:t>
            </a:r>
            <a:r>
              <a:rPr lang="en-US" dirty="0"/>
              <a:t>). IEEE, 2015.</a:t>
            </a:r>
          </a:p>
          <a:p>
            <a:endParaRPr lang="en-US" dirty="0"/>
          </a:p>
        </p:txBody>
      </p:sp>
    </p:spTree>
    <p:extLst>
      <p:ext uri="{BB962C8B-B14F-4D97-AF65-F5344CB8AC3E}">
        <p14:creationId xmlns:p14="http://schemas.microsoft.com/office/powerpoint/2010/main" val="41484659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Detection of the inﬂuential user have helped users with providing interested tweets to them. Our aim is to extend the idea of inﬂuential users, a user is said to be a power user if he/she gets inﬂuenced by users and he/she inﬂuences users. A power user hence, inﬂuences and gets inﬂuenced. Tweets of a user along with his favorites</a:t>
            </a:r>
            <a:r>
              <a:rPr lang="en-US" dirty="0" smtClean="0"/>
              <a:t>,    re-tweets, mentions </a:t>
            </a:r>
            <a:r>
              <a:rPr lang="en-US" dirty="0"/>
              <a:t>and hash tags are collected and given for further processing. After processing is done, a user who inﬂuences the base user is found this is end of Phase 1 which is, processing the dataset. The dataset processing is explained clearly in the section 6.2. In Phase 2(in section 6.3), topic modelling is done with the dataset collected and a matching percentage is found for each user against the base user. If the matching value is greater than the threshold value it means that the base user inﬂuences that particular user otherwise that user is just ignored.</a:t>
            </a:r>
          </a:p>
          <a:p>
            <a:endParaRPr lang="en-US" dirty="0"/>
          </a:p>
        </p:txBody>
      </p:sp>
    </p:spTree>
    <p:extLst>
      <p:ext uri="{BB962C8B-B14F-4D97-AF65-F5344CB8AC3E}">
        <p14:creationId xmlns:p14="http://schemas.microsoft.com/office/powerpoint/2010/main" val="2024039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normAutofit lnSpcReduction="10000"/>
          </a:bodyPr>
          <a:lstStyle/>
          <a:p>
            <a:r>
              <a:rPr lang="en-US" dirty="0" smtClean="0"/>
              <a:t>[1] </a:t>
            </a:r>
            <a:r>
              <a:rPr lang="en-US" dirty="0"/>
              <a:t>says, In the micro blogging networks, there exist users or actors who attract diﬀerent users of the network towards the documents posted by him or her. Under this attraction, diﬀerent users utilize the diﬀerent blog services and usage of these services becomes viral. They are referring these users as Inﬂuential Users. These users compel other users to actively use the diﬀerent services provided by micro blogging networks upon their posted documents.</a:t>
            </a:r>
          </a:p>
          <a:p>
            <a:r>
              <a:rPr lang="en-US" dirty="0"/>
              <a:t>[2] says, Into the bloggers or a blog network, there are some users who cause a great inﬂuence over other users of the network. They refer these kinds of users as Inﬂuential Users (IU). IUs are those users that cause the other users to do some actions on the documents and contents published by him or her. The IU is being used by diﬀerent organizations for viral marketing by using blogging sites. The organization wants to market a new product by using a small group of potential users to get proﬁt. They focused on the various approaches that helps in determination of IUs, some of them are based on the topology of the social network and some are based on hyperlink and later we discuss the new approach to ﬁnding the inﬂuential user which is based on the activities that the users performs in social networks, utilizing their diﬀusion history.</a:t>
            </a:r>
          </a:p>
          <a:p>
            <a:endParaRPr lang="en-US" dirty="0"/>
          </a:p>
        </p:txBody>
      </p:sp>
    </p:spTree>
    <p:extLst>
      <p:ext uri="{BB962C8B-B14F-4D97-AF65-F5344CB8AC3E}">
        <p14:creationId xmlns:p14="http://schemas.microsoft.com/office/powerpoint/2010/main" val="16807174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581192" y="1911927"/>
            <a:ext cx="11029615" cy="4809507"/>
          </a:xfrm>
        </p:spPr>
        <p:txBody>
          <a:bodyPr>
            <a:normAutofit fontScale="92500" lnSpcReduction="20000"/>
          </a:bodyPr>
          <a:lstStyle/>
          <a:p>
            <a:r>
              <a:rPr lang="en-US" dirty="0"/>
              <a:t>[3]Discovering top-k inﬂuential users plays a central role in many social network </a:t>
            </a:r>
            <a:r>
              <a:rPr lang="en-US" dirty="0" smtClean="0"/>
              <a:t>applications. They </a:t>
            </a:r>
            <a:r>
              <a:rPr lang="en-US" dirty="0"/>
              <a:t>study a challenging problem of discovering item-based top-k inﬂuential users in social networks. Speciﬁcally, they present a dynamic selection approach (referred to as Item-based top-K inﬂuential user Discovering Approach, IDA for short), to identify the top-k inﬂuential users for a given item based on real-world diﬀusion traces and on-line relationships. In particular, IDA ﬁrst softly divides users involved in a diﬀusion trace into diﬀerent communities by topic, and ranks users’ inﬂuence degrees in these topic communities with activeness, follower-counts, and follower participation-rates (including forwards and comments). In doing so, the top-K inﬂuential users for a given item can be obtained w.r.t. diﬀerent topic communities. Experimental results on real world data sets demonstrate the performance of our approach.</a:t>
            </a:r>
          </a:p>
          <a:p>
            <a:r>
              <a:rPr lang="en-US" dirty="0"/>
              <a:t>[</a:t>
            </a:r>
            <a:r>
              <a:rPr lang="en-US" dirty="0" smtClean="0"/>
              <a:t>4]On-line </a:t>
            </a:r>
            <a:r>
              <a:rPr lang="en-US" dirty="0"/>
              <a:t>support forums are a common method for businesses to provide product support for customers. In addition to trouble-shooting and how-to guides, on-line forums also serve the important purpose of allowing customers to interact and discuss the business’s products. These interaction are an important factor in inﬂuencing customer opinions, and subsequently the adoption and use of products and services. The identiﬁcation of inﬂuential users on these forums would therefore enable businesses to more eﬀectively disseminate information and communicate with customers. In this paper we develop a method for identifying inﬂuential users in support forums using topical expertise and social network analysis. One of the key challenges when analyzing inﬂuence in this context is that the users are generally less socially active than users on other social networks such as Twitter and Facebook. In order to address this issue we have taken a broader view of a social network and considered all of the users that a particular user has interacted with instead of just the subset of users for which there is an explicit relationship. The user’s expertise in </a:t>
            </a:r>
            <a:r>
              <a:rPr lang="en-US" dirty="0" smtClean="0"/>
              <a:t>a particular </a:t>
            </a:r>
            <a:r>
              <a:rPr lang="en-US" dirty="0"/>
              <a:t>category is then used to determine the weight or inﬂuence of each individual interaction. Finally, the inﬂuence of the top inﬂuential users is then categorized as positive or negative based on sentiment analysis of their posts.</a:t>
            </a:r>
          </a:p>
        </p:txBody>
      </p:sp>
    </p:spTree>
    <p:extLst>
      <p:ext uri="{BB962C8B-B14F-4D97-AF65-F5344CB8AC3E}">
        <p14:creationId xmlns:p14="http://schemas.microsoft.com/office/powerpoint/2010/main" val="1314077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a:t>[</a:t>
            </a:r>
            <a:r>
              <a:rPr lang="en-US" dirty="0" smtClean="0"/>
              <a:t>5]Social </a:t>
            </a:r>
            <a:r>
              <a:rPr lang="en-US" dirty="0"/>
              <a:t>Inﬂuence can be described as the ability to have an eﬀect on the thoughts or actions of others. The objective of [5] is to investigate the use of language in detecting the inﬂuential users in a speciﬁc topic on Twitter. From a collection of tweets matching a speciﬁed query, we want to detect the inﬂuential users from the tweets’ text. The study investigates the Arabic Egyptian dialect and if it can be used for detecting the author’s inﬂuence. Using a Statistical Language Model, we found a correlation between the users’ average Retweets counts and their tweets’ perplexity, consolidating the hypothesis that SLM can be trained to detect the highly retweeted tweets. However, the use of the perplexity for identifying inﬂuential users resulted in low precision values. The simplistic approach carried out did not produce good results. There is still work to be done for the SLM to be used for identifying inﬂuential users.</a:t>
            </a:r>
          </a:p>
          <a:p>
            <a:endParaRPr lang="en-US" dirty="0"/>
          </a:p>
        </p:txBody>
      </p:sp>
    </p:spTree>
    <p:extLst>
      <p:ext uri="{BB962C8B-B14F-4D97-AF65-F5344CB8AC3E}">
        <p14:creationId xmlns:p14="http://schemas.microsoft.com/office/powerpoint/2010/main" val="836776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user- definition</a:t>
            </a:r>
            <a:endParaRPr lang="en-US" dirty="0"/>
          </a:p>
        </p:txBody>
      </p:sp>
      <p:sp>
        <p:nvSpPr>
          <p:cNvPr id="3" name="Content Placeholder 2"/>
          <p:cNvSpPr>
            <a:spLocks noGrp="1"/>
          </p:cNvSpPr>
          <p:nvPr>
            <p:ph idx="1"/>
          </p:nvPr>
        </p:nvSpPr>
        <p:spPr/>
        <p:txBody>
          <a:bodyPr/>
          <a:lstStyle/>
          <a:p>
            <a:pPr marL="0" indent="0">
              <a:buNone/>
            </a:pPr>
            <a:r>
              <a:rPr lang="en-US" dirty="0"/>
              <a:t>A user is said to be a power user if he/she has an inﬂuential user and also inﬂuences other users. In this paper, we use the Power User Detection method to identify power users in a given dataset. Power users are common links between two sets of users in a given dataset. Power Users can be used to identify super inﬂuential users in a given dataset</a:t>
            </a:r>
          </a:p>
        </p:txBody>
      </p:sp>
    </p:spTree>
    <p:extLst>
      <p:ext uri="{BB962C8B-B14F-4D97-AF65-F5344CB8AC3E}">
        <p14:creationId xmlns:p14="http://schemas.microsoft.com/office/powerpoint/2010/main" val="937099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USER detection</a:t>
            </a:r>
            <a:endParaRPr lang="en-US" dirty="0"/>
          </a:p>
        </p:txBody>
      </p:sp>
      <p:sp>
        <p:nvSpPr>
          <p:cNvPr id="3" name="Content Placeholder 2"/>
          <p:cNvSpPr>
            <a:spLocks noGrp="1"/>
          </p:cNvSpPr>
          <p:nvPr>
            <p:ph idx="1"/>
          </p:nvPr>
        </p:nvSpPr>
        <p:spPr/>
        <p:txBody>
          <a:bodyPr/>
          <a:lstStyle/>
          <a:p>
            <a:pPr marL="0" indent="0">
              <a:buNone/>
            </a:pPr>
            <a:r>
              <a:rPr lang="en-US" dirty="0"/>
              <a:t>Power User Detection is a method used to detect the powers users in a given dataset. This method involves two phases. In phase one, the influential users with respect to the base user are identified. In phase two, the users to whom the base user is the influential user are identified. If for a given user, both phase one and two are successfully done, then the given base user is a power user. The block diagram depicts various stages in both the phases. The two phases are </a:t>
            </a:r>
            <a:r>
              <a:rPr lang="en-US" dirty="0" smtClean="0"/>
              <a:t>discussed </a:t>
            </a:r>
            <a:r>
              <a:rPr lang="en-US" dirty="0"/>
              <a:t>in detail below.</a:t>
            </a:r>
          </a:p>
        </p:txBody>
      </p:sp>
    </p:spTree>
    <p:extLst>
      <p:ext uri="{BB962C8B-B14F-4D97-AF65-F5344CB8AC3E}">
        <p14:creationId xmlns:p14="http://schemas.microsoft.com/office/powerpoint/2010/main" val="1353375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1484416"/>
            <a:ext cx="10993549" cy="1011028"/>
          </a:xfrm>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758" y="261258"/>
            <a:ext cx="11685320" cy="6305798"/>
          </a:xfrm>
          <a:prstGeom prst="rect">
            <a:avLst/>
          </a:prstGeom>
        </p:spPr>
      </p:pic>
    </p:spTree>
    <p:extLst>
      <p:ext uri="{BB962C8B-B14F-4D97-AF65-F5344CB8AC3E}">
        <p14:creationId xmlns:p14="http://schemas.microsoft.com/office/powerpoint/2010/main" val="3081223369"/>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116</TotalTime>
  <Words>3308</Words>
  <Application>Microsoft Office PowerPoint</Application>
  <PresentationFormat>Widescreen</PresentationFormat>
  <Paragraphs>110</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Gill Sans MT</vt:lpstr>
      <vt:lpstr>Wingdings 2</vt:lpstr>
      <vt:lpstr>Dividend</vt:lpstr>
      <vt:lpstr>POWER USER DETECTION</vt:lpstr>
      <vt:lpstr>ABSTRACT</vt:lpstr>
      <vt:lpstr>INTRODUCTION</vt:lpstr>
      <vt:lpstr>RELATED WORK</vt:lpstr>
      <vt:lpstr>CONTD..</vt:lpstr>
      <vt:lpstr>CONTD..</vt:lpstr>
      <vt:lpstr>Power user- definition</vt:lpstr>
      <vt:lpstr>POWER USER detection</vt:lpstr>
      <vt:lpstr>PowerPoint Presentation</vt:lpstr>
      <vt:lpstr>DATASET COLLECTION</vt:lpstr>
      <vt:lpstr>Contd..</vt:lpstr>
      <vt:lpstr>Contd..</vt:lpstr>
      <vt:lpstr>PROCESSING THE DATASET</vt:lpstr>
      <vt:lpstr>Sub phase 1 in dataset processing- user mentions</vt:lpstr>
      <vt:lpstr>Sub phase 2 in dataset processing-retweets</vt:lpstr>
      <vt:lpstr>Sub phase 3 in dataset processing-hashtags</vt:lpstr>
      <vt:lpstr>Sub phase 4 in dataset processing-favorites</vt:lpstr>
      <vt:lpstr>Score calculation</vt:lpstr>
      <vt:lpstr>Phase 1 results calculation</vt:lpstr>
      <vt:lpstr>POWER USER- PHASE 2-collection phase</vt:lpstr>
      <vt:lpstr>Sub phase -Topic modeling</vt:lpstr>
      <vt:lpstr>Sub phase-Similarity calculation</vt:lpstr>
      <vt:lpstr>Phase 2 result calculation</vt:lpstr>
      <vt:lpstr>Power user detection phase</vt:lpstr>
      <vt:lpstr>tools</vt:lpstr>
      <vt:lpstr>ASSUMPTIONS AND LIMITATIONS</vt:lpstr>
      <vt:lpstr>FUTURE WORK</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bhagyashree krishnan</dc:creator>
  <cp:lastModifiedBy>bhagyashree krishnan</cp:lastModifiedBy>
  <cp:revision>13</cp:revision>
  <dcterms:created xsi:type="dcterms:W3CDTF">2016-04-20T16:51:09Z</dcterms:created>
  <dcterms:modified xsi:type="dcterms:W3CDTF">2016-04-21T04:43:38Z</dcterms:modified>
</cp:coreProperties>
</file>