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70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1DD"/>
    <a:srgbClr val="32205C"/>
    <a:srgbClr val="20B37A"/>
    <a:srgbClr val="F8B331"/>
    <a:srgbClr val="6D4C9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  <a:t>2022/2/18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35225" y="1496695"/>
            <a:ext cx="6833870" cy="1881505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altLang="zh-CN" sz="8000" b="1" dirty="0" err="1">
                  <a:solidFill>
                    <a:schemeClr val="tx1"/>
                  </a:solidFill>
                  <a:latin typeface="Cambria Math" panose="02040503050406030204" charset="0"/>
                  <a:ea typeface="Calibri" panose="020F0502020204030204" pitchFamily="34" charset="0"/>
                  <a:cs typeface="Cambria Math" panose="02040503050406030204" charset="0"/>
                </a:rPr>
                <a:t>pyexpo</a:t>
              </a:r>
              <a:r>
                <a:rPr lang="en-IN" altLang="zh-CN" sz="8000" b="1" dirty="0">
                  <a:solidFill>
                    <a:schemeClr val="tx1"/>
                  </a:solidFill>
                  <a:latin typeface="Cambria Math" panose="02040503050406030204" charset="0"/>
                  <a:ea typeface="Calibri" panose="020F0502020204030204" pitchFamily="34" charset="0"/>
                  <a:cs typeface="Cambria Math" panose="02040503050406030204" charset="0"/>
                </a:rPr>
                <a:t> </a:t>
              </a:r>
              <a:r>
                <a:rPr lang="en-IN" altLang="zh-CN" sz="8000" b="1" dirty="0">
                  <a:solidFill>
                    <a:schemeClr val="tx1"/>
                  </a:solidFill>
                  <a:latin typeface="Cambria Math" panose="02040503050406030204" charset="0"/>
                  <a:ea typeface="Calibri" panose="020F0502020204030204" pitchFamily="34" charset="0"/>
                  <a:cs typeface="Cambria Math" panose="02040503050406030204" charset="0"/>
                  <a:sym typeface="+mn-ea"/>
                </a:rPr>
                <a:t>2021</a:t>
              </a:r>
              <a:endParaRPr lang="en-IN" altLang="zh-CN" sz="8000" b="1" dirty="0">
                <a:solidFill>
                  <a:schemeClr val="tx1"/>
                </a:solidFill>
                <a:latin typeface="Cambria Math" panose="02040503050406030204" charset="0"/>
                <a:ea typeface="Calibri" panose="020F0502020204030204" pitchFamily="34" charset="0"/>
                <a:cs typeface="Cambria Math" panose="020405030504060302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14523" y="4081864"/>
              <a:ext cx="5546711" cy="488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6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442460" y="4764405"/>
            <a:ext cx="2064385" cy="52133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2319" y="4841006"/>
            <a:ext cx="1797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Reported by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40275" y="2748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435225" y="8674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740275" y="2748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00" name="Picture 99"/>
          <p:cNvPicPr/>
          <p:nvPr/>
        </p:nvPicPr>
        <p:blipFill>
          <a:blip r:embed="rId5"/>
          <a:stretch>
            <a:fillRect/>
          </a:stretch>
        </p:blipFill>
        <p:spPr>
          <a:xfrm>
            <a:off x="171768" y="12858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s 5"/>
          <p:cNvSpPr/>
          <p:nvPr/>
        </p:nvSpPr>
        <p:spPr>
          <a:xfrm>
            <a:off x="6896735" y="4532630"/>
            <a:ext cx="5295900" cy="2317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74840" y="4482465"/>
            <a:ext cx="58604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Monika.B </a:t>
            </a:r>
            <a:r>
              <a:rPr lang="en-I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(B.E CSE)</a:t>
            </a:r>
            <a:endParaRPr lang="en-IN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I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Manojkumar.S </a:t>
            </a:r>
            <a:r>
              <a:rPr lang="en-I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(B.E CSE)</a:t>
            </a:r>
            <a:endParaRPr lang="en-IN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I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Praveen.A </a:t>
            </a:r>
            <a:r>
              <a:rPr lang="en-I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(B.E CSE)</a:t>
            </a:r>
            <a:endParaRPr lang="en-IN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I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Deivapandeeswaran.B </a:t>
            </a:r>
            <a:r>
              <a:rPr lang="en-I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(B.E ECE)</a:t>
            </a:r>
            <a:endParaRPr lang="en-I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I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Abdulrasith.H </a:t>
            </a:r>
            <a:r>
              <a:rPr lang="en-I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(B.E ECE)</a:t>
            </a:r>
            <a:endParaRPr lang="en-IN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endParaRPr lang="en-IN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037330" y="3639185"/>
            <a:ext cx="2874010" cy="6026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08805" y="3617595"/>
            <a:ext cx="285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/>
              <a:t>Team 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95931-F8C6-439D-ACB6-62B742F62C75}"/>
              </a:ext>
            </a:extLst>
          </p:cNvPr>
          <p:cNvSpPr/>
          <p:nvPr/>
        </p:nvSpPr>
        <p:spPr>
          <a:xfrm>
            <a:off x="258667" y="5025072"/>
            <a:ext cx="2874010" cy="108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FCBA9-65EB-4D34-8B32-05B85C0FE64A}"/>
              </a:ext>
            </a:extLst>
          </p:cNvPr>
          <p:cNvSpPr txBox="1"/>
          <p:nvPr/>
        </p:nvSpPr>
        <p:spPr>
          <a:xfrm>
            <a:off x="258667" y="5025072"/>
            <a:ext cx="2874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800" dirty="0"/>
              <a:t>   Mentor</a:t>
            </a:r>
          </a:p>
          <a:p>
            <a:pPr lvl="1"/>
            <a:r>
              <a:rPr lang="en-IN" sz="2800" dirty="0" err="1"/>
              <a:t>Ms.Lathika</a:t>
            </a:r>
            <a:endParaRPr lang="en-IN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425" y="598170"/>
            <a:ext cx="2622550" cy="58483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220" y="586105"/>
            <a:ext cx="2592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DEMERITS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120140" y="1231265"/>
            <a:ext cx="94024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   Download time depends on the size of the video and resolution</a:t>
            </a:r>
          </a:p>
          <a:p>
            <a:r>
              <a:rPr lang="en-IN" altLang="en-US" sz="3200"/>
              <a:t>   Video</a:t>
            </a:r>
            <a:r>
              <a:rPr lang="en-IN" altLang="en-US" sz="3600" b="1"/>
              <a:t> </a:t>
            </a:r>
            <a:r>
              <a:rPr lang="en-IN" altLang="en-US" sz="3200"/>
              <a:t>resolution can’t be determined</a:t>
            </a:r>
          </a:p>
          <a:p>
            <a:r>
              <a:rPr lang="en-IN" altLang="en-US" sz="3200"/>
              <a:t>   Video download can’t be pause in between downloading time</a:t>
            </a:r>
          </a:p>
          <a:p>
            <a:r>
              <a:rPr lang="en-IN" altLang="en-US" sz="3200"/>
              <a:t>   Every time an application gets its update the same goes for the progam, it should also be updated</a:t>
            </a:r>
          </a:p>
        </p:txBody>
      </p:sp>
      <p:sp>
        <p:nvSpPr>
          <p:cNvPr id="2" name="Right Arrow 1"/>
          <p:cNvSpPr/>
          <p:nvPr/>
        </p:nvSpPr>
        <p:spPr>
          <a:xfrm>
            <a:off x="862330" y="138684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862330" y="2385695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62330" y="295021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62330" y="392557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"/>
          <p:cNvSpPr txBox="1"/>
          <p:nvPr/>
        </p:nvSpPr>
        <p:spPr>
          <a:xfrm>
            <a:off x="3425825" y="2282190"/>
            <a:ext cx="53397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de-DE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sz="quarter" idx="13"/>
          </p:nvPr>
        </p:nvPicPr>
        <p:blipFill>
          <a:blip r:embed="rId4"/>
          <a:srcRect b="1558"/>
          <a:stretch>
            <a:fillRect/>
          </a:stretch>
        </p:blipFill>
        <p:spPr>
          <a:xfrm>
            <a:off x="1485900" y="996315"/>
            <a:ext cx="9157970" cy="48501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9275445" y="563245"/>
            <a:ext cx="242252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69755" y="709295"/>
            <a:ext cx="2276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32760" y="3691255"/>
            <a:ext cx="1206500" cy="1206500"/>
            <a:chOff x="6443245" y="4780605"/>
            <a:chExt cx="751188" cy="751188"/>
          </a:xfrm>
        </p:grpSpPr>
        <p:sp>
          <p:nvSpPr>
            <p:cNvPr id="26" name="椭圆 25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6D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600772" y="4925106"/>
              <a:ext cx="482923" cy="481855"/>
              <a:chOff x="3175" y="4763"/>
              <a:chExt cx="717550" cy="715963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424940" y="471805"/>
            <a:ext cx="1205230" cy="1205230"/>
            <a:chOff x="2918" y="2537"/>
            <a:chExt cx="1182" cy="1182"/>
          </a:xfrm>
        </p:grpSpPr>
        <p:sp>
          <p:nvSpPr>
            <p:cNvPr id="28" name="椭圆 27"/>
            <p:cNvSpPr/>
            <p:nvPr/>
          </p:nvSpPr>
          <p:spPr>
            <a:xfrm>
              <a:off x="2918" y="2537"/>
              <a:ext cx="1183" cy="1183"/>
            </a:xfrm>
            <a:prstGeom prst="ellipse">
              <a:avLst/>
            </a:prstGeom>
            <a:solidFill>
              <a:srgbClr val="F1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169" y="2805"/>
              <a:ext cx="670" cy="658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28215" y="2080895"/>
            <a:ext cx="1206500" cy="1206500"/>
            <a:chOff x="6443245" y="3204483"/>
            <a:chExt cx="751188" cy="751188"/>
          </a:xfrm>
        </p:grpSpPr>
        <p:sp>
          <p:nvSpPr>
            <p:cNvPr id="27" name="椭圆 26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9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814695" y="5516245"/>
            <a:ext cx="337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Uses​</a:t>
            </a:r>
            <a:r>
              <a:rPr lang="en-IN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Merit</a:t>
            </a:r>
            <a:r>
              <a:rPr lang="en-IN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814695" y="6033770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sketch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71850" y="619760"/>
            <a:ext cx="5237480" cy="903741"/>
            <a:chOff x="6022796" y="619864"/>
            <a:chExt cx="3965165" cy="903741"/>
          </a:xfrm>
        </p:grpSpPr>
        <p:sp>
          <p:nvSpPr>
            <p:cNvPr id="44" name="文本框 43"/>
            <p:cNvSpPr txBox="1"/>
            <p:nvPr/>
          </p:nvSpPr>
          <p:spPr>
            <a:xfrm>
              <a:off x="6022796" y="619864"/>
              <a:ext cx="34070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Intro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57600" y="1155305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Prophase investigation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837305" y="5301615"/>
            <a:ext cx="1219200" cy="1219200"/>
            <a:chOff x="3424891" y="2947940"/>
            <a:chExt cx="759650" cy="759649"/>
          </a:xfrm>
        </p:grpSpPr>
        <p:sp>
          <p:nvSpPr>
            <p:cNvPr id="62" name="椭圆 61"/>
            <p:cNvSpPr/>
            <p:nvPr/>
          </p:nvSpPr>
          <p:spPr>
            <a:xfrm>
              <a:off x="3424891" y="2947940"/>
              <a:ext cx="759650" cy="759649"/>
            </a:xfrm>
            <a:prstGeom prst="ellipse">
              <a:avLst/>
            </a:prstGeom>
            <a:solidFill>
              <a:srgbClr val="20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4239260" y="2311400"/>
            <a:ext cx="4994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Objective​</a:t>
            </a:r>
            <a:r>
              <a:rPr lang="en-IN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Outcomes​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73550" y="2812415"/>
            <a:ext cx="393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Prophase  investigation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571086" y="3814207"/>
            <a:ext cx="6296025" cy="3415030"/>
            <a:chOff x="7789365" y="4424064"/>
            <a:chExt cx="6296025" cy="3415030"/>
          </a:xfrm>
        </p:grpSpPr>
        <p:sp>
          <p:nvSpPr>
            <p:cNvPr id="50" name="文本框 49"/>
            <p:cNvSpPr txBox="1"/>
            <p:nvPr/>
          </p:nvSpPr>
          <p:spPr>
            <a:xfrm>
              <a:off x="7789365" y="4424064"/>
              <a:ext cx="6296025" cy="341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Modules​</a:t>
              </a:r>
              <a:r>
                <a:rPr lang="en-IN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</a:t>
              </a:r>
              <a:r>
                <a:rPr lang="zh-CN" altLang="en-US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Code​</a:t>
              </a:r>
              <a:r>
                <a:rPr lang="en-IN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,</a:t>
              </a:r>
              <a:r>
                <a:rPr lang="zh-CN" altLang="en-US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Demo output</a:t>
              </a:r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07035" y="4941951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draft</a:t>
              </a: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918460" y="62547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22370" y="225044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26280" y="387540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30190" y="550037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40970" y="288290"/>
            <a:ext cx="7398385" cy="5848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DOWNLODING A</a:t>
            </a:r>
            <a:r>
              <a:rPr lang="en-IN" altLang="zh-C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 FROM YOUTUBE  </a:t>
            </a:r>
            <a:r>
              <a:rPr lang="en-IN" altLang="zh-CN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Prophase investigation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679999" y="2029921"/>
            <a:ext cx="4349115" cy="637104"/>
            <a:chOff x="1740584" y="1618441"/>
            <a:chExt cx="4349115" cy="637104"/>
          </a:xfrm>
        </p:grpSpPr>
        <p:sp>
          <p:nvSpPr>
            <p:cNvPr id="48" name="文本框 47"/>
            <p:cNvSpPr txBox="1"/>
            <p:nvPr/>
          </p:nvSpPr>
          <p:spPr>
            <a:xfrm>
              <a:off x="1740584" y="1618441"/>
              <a:ext cx="43491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From Youtube,Google Drive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47457" y="1979955"/>
              <a:ext cx="408945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Sharp corner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45121" y="3079528"/>
            <a:ext cx="3975963" cy="694335"/>
            <a:chOff x="998341" y="3119210"/>
            <a:chExt cx="3975963" cy="694335"/>
          </a:xfrm>
        </p:grpSpPr>
        <p:sp>
          <p:nvSpPr>
            <p:cNvPr id="52" name="文本框 51"/>
            <p:cNvSpPr txBox="1"/>
            <p:nvPr/>
          </p:nvSpPr>
          <p:spPr>
            <a:xfrm>
              <a:off x="998341" y="3119210"/>
              <a:ext cx="37084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From Instagram,Facebook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26999" y="3537955"/>
              <a:ext cx="394730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Insufficient interest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624077" y="4185304"/>
            <a:ext cx="4102614" cy="640695"/>
            <a:chOff x="945667" y="3120446"/>
            <a:chExt cx="4102614" cy="640695"/>
          </a:xfrm>
        </p:grpSpPr>
        <p:sp>
          <p:nvSpPr>
            <p:cNvPr id="73" name="文本框 72"/>
            <p:cNvSpPr txBox="1"/>
            <p:nvPr/>
          </p:nvSpPr>
          <p:spPr>
            <a:xfrm>
              <a:off x="945667" y="3120446"/>
              <a:ext cx="40062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From Website,twitter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90456" y="3485551"/>
              <a:ext cx="405782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Excessive hazardous substances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60806" y="2035924"/>
            <a:ext cx="759650" cy="759649"/>
            <a:chOff x="3424768" y="1611109"/>
            <a:chExt cx="759650" cy="759649"/>
          </a:xfrm>
        </p:grpSpPr>
        <p:sp>
          <p:nvSpPr>
            <p:cNvPr id="76" name="椭圆 75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F1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756189" y="4171120"/>
            <a:ext cx="759650" cy="759649"/>
            <a:chOff x="816774" y="4776910"/>
            <a:chExt cx="759650" cy="759649"/>
          </a:xfrm>
        </p:grpSpPr>
        <p:sp>
          <p:nvSpPr>
            <p:cNvPr id="79" name="椭圆 78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FBB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927948" y="4902205"/>
              <a:ext cx="469372" cy="442727"/>
              <a:chOff x="244475" y="2743200"/>
              <a:chExt cx="727075" cy="685800"/>
            </a:xfrm>
            <a:solidFill>
              <a:schemeClr val="bg1">
                <a:lumMod val="95000"/>
              </a:schemeClr>
            </a:solidFill>
          </p:grpSpPr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768731" y="3113043"/>
            <a:ext cx="759650" cy="759649"/>
            <a:chOff x="3424768" y="2961096"/>
            <a:chExt cx="759650" cy="759649"/>
          </a:xfrm>
        </p:grpSpPr>
        <p:sp>
          <p:nvSpPr>
            <p:cNvPr id="85" name="椭圆 84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20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4365" y="732853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1466850" y="307340"/>
            <a:ext cx="2933065" cy="58483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0" y="307340"/>
            <a:ext cx="2933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USED​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863850" y="2016760"/>
            <a:ext cx="54140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800" b="1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4800" b="1">
                <a:solidFill>
                  <a:schemeClr val="bg2">
                    <a:lumMod val="10000"/>
                  </a:schemeClr>
                </a:solidFill>
              </a:rPr>
              <a:t>tkinter</a:t>
            </a:r>
          </a:p>
          <a:p>
            <a:r>
              <a:rPr lang="en-IN" altLang="en-US" sz="4800" b="1">
                <a:solidFill>
                  <a:schemeClr val="bg2">
                    <a:lumMod val="10000"/>
                  </a:schemeClr>
                </a:solidFill>
              </a:rPr>
              <a:t>  subprocess</a:t>
            </a:r>
          </a:p>
          <a:p>
            <a:r>
              <a:rPr lang="en-IN" altLang="en-US" sz="4800" b="1">
                <a:solidFill>
                  <a:schemeClr val="bg2">
                    <a:lumMod val="10000"/>
                  </a:schemeClr>
                </a:solidFill>
              </a:rPr>
              <a:t>  threading</a:t>
            </a:r>
          </a:p>
          <a:p>
            <a:r>
              <a:rPr lang="en-IN" altLang="en-US" sz="4800" b="1">
                <a:solidFill>
                  <a:schemeClr val="bg2">
                    <a:lumMod val="10000"/>
                  </a:schemeClr>
                </a:solidFill>
              </a:rPr>
              <a:t>  PIL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624955" y="3711575"/>
            <a:ext cx="3716655" cy="1762125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825365" y="666940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534285" y="2302510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34285" y="298894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34285" y="371157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34285" y="443420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42975" y="911225"/>
            <a:ext cx="10364470" cy="5036185"/>
          </a:xfrm>
          <a:prstGeom prst="rect">
            <a:avLst/>
          </a:prstGeom>
          <a:solidFill>
            <a:srgbClr val="20B37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570" y="475615"/>
            <a:ext cx="2160905" cy="58483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0" y="389255"/>
            <a:ext cx="216027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sz="3600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sz="400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57216" y="973163"/>
            <a:ext cx="10550525" cy="2245360"/>
            <a:chOff x="8360706" y="964301"/>
            <a:chExt cx="10550525" cy="2245360"/>
          </a:xfrm>
        </p:grpSpPr>
        <p:sp>
          <p:nvSpPr>
            <p:cNvPr id="17" name="椭圆 16"/>
            <p:cNvSpPr/>
            <p:nvPr/>
          </p:nvSpPr>
          <p:spPr>
            <a:xfrm>
              <a:off x="8360706" y="964908"/>
              <a:ext cx="445806" cy="44580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89101" y="964301"/>
              <a:ext cx="9422130" cy="22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tkinter is Python's de-facto standard GUI (Graphical User Interface) package. It is a thin object-oriented layer on top of Tcl/Tk. tkinter is not the only GUI Programming toolkit for Python.</a:t>
              </a:r>
              <a:endParaRPr lang="zh-CN" alt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43585" y="2078355"/>
            <a:ext cx="445770" cy="44577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7555" y="3255010"/>
            <a:ext cx="445770" cy="445135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3585" y="5338445"/>
            <a:ext cx="445770" cy="445770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98015" y="2822575"/>
            <a:ext cx="93300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800"/>
              <a:t>GUI(G</a:t>
            </a:r>
            <a:r>
              <a:rPr lang="en-IN" altLang="en-US" sz="2800"/>
              <a:t>raphical User Interface</a:t>
            </a:r>
            <a:r>
              <a:rPr lang="en-US" sz="2800"/>
              <a:t>)</a:t>
            </a:r>
            <a:r>
              <a:rPr lang="en-IN" altLang="en-US" sz="2800"/>
              <a:t> </a:t>
            </a:r>
            <a:r>
              <a:rPr lang="en-IN" altLang="en-US" sz="2800">
                <a:sym typeface="+mn-ea"/>
              </a:rPr>
              <a:t>T</a:t>
            </a:r>
            <a:r>
              <a:rPr lang="en-US" sz="2800">
                <a:sym typeface="+mn-ea"/>
              </a:rPr>
              <a:t>o </a:t>
            </a:r>
            <a:r>
              <a:rPr lang="en-IN" altLang="en-US" sz="2800">
                <a:sym typeface="+mn-ea"/>
              </a:rPr>
              <a:t>d</a:t>
            </a:r>
            <a:r>
              <a:rPr lang="en-US" sz="2800">
                <a:sym typeface="+mn-ea"/>
              </a:rPr>
              <a:t>isplay widge space</a:t>
            </a:r>
            <a:endParaRPr lang="en-US" sz="2800"/>
          </a:p>
        </p:txBody>
      </p:sp>
      <p:sp>
        <p:nvSpPr>
          <p:cNvPr id="15" name="Text Box 14"/>
          <p:cNvSpPr txBox="1"/>
          <p:nvPr/>
        </p:nvSpPr>
        <p:spPr>
          <a:xfrm>
            <a:off x="1451610" y="1169670"/>
            <a:ext cx="459740" cy="3728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965200" y="3783965"/>
            <a:ext cx="4975225" cy="61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116330" y="3829685"/>
            <a:ext cx="48240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importing </a:t>
            </a:r>
            <a:r>
              <a:rPr 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filedialo</a:t>
            </a:r>
            <a:r>
              <a:rPr lang="en-I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</a:t>
            </a: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from </a:t>
            </a:r>
            <a:r>
              <a:rPr 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tk</a:t>
            </a: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​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1979930" y="4706620"/>
            <a:ext cx="88315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800"/>
              <a:t>filedialog asks for the destination of the video to be saved​</a:t>
            </a:r>
          </a:p>
        </p:txBody>
      </p:sp>
      <p:sp>
        <p:nvSpPr>
          <p:cNvPr id="7" name="椭圆 6"/>
          <p:cNvSpPr/>
          <p:nvPr/>
        </p:nvSpPr>
        <p:spPr>
          <a:xfrm>
            <a:off x="743585" y="4351020"/>
            <a:ext cx="445770" cy="445135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203325" y="114363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1203325" y="293814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3325" y="4807585"/>
            <a:ext cx="709295" cy="3168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"/>
          <p:cNvSpPr/>
          <p:nvPr/>
        </p:nvSpPr>
        <p:spPr>
          <a:xfrm>
            <a:off x="502920" y="706755"/>
            <a:ext cx="3427730" cy="92519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2"/>
          <p:cNvSpPr txBox="1"/>
          <p:nvPr/>
        </p:nvSpPr>
        <p:spPr>
          <a:xfrm>
            <a:off x="824230" y="754380"/>
            <a:ext cx="31070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threading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58850" y="1631950"/>
            <a:ext cx="10368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3200"/>
              <a:t>  </a:t>
            </a:r>
            <a:r>
              <a:rPr lang="en-US" sz="3200"/>
              <a:t>It allows you to have different parts of your program run concurrently and can simplify your design​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53465" y="2831465"/>
            <a:ext cx="94386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altLang="en-US" sz="3200"/>
              <a:t> </a:t>
            </a:r>
            <a:r>
              <a:rPr lang="en-US" sz="3200"/>
              <a:t>Module threading improves the throughput and power efficiency of a memory module by applying parallelism to module data accesses. This innovation partitions the module into two individual memory channels and interleaves the commands to each respective channel ​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08330" y="1805305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8330" y="3048635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77915" y="706755"/>
            <a:ext cx="5003800" cy="5313680"/>
          </a:xfrm>
          <a:prstGeom prst="rect">
            <a:avLst/>
          </a:prstGeom>
          <a:solidFill>
            <a:srgbClr val="20B37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684" y="706523"/>
            <a:ext cx="3546704" cy="58477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733" y="706562"/>
            <a:ext cx="27664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SUBPROCESS​</a:t>
            </a:r>
          </a:p>
        </p:txBody>
      </p:sp>
      <p:sp>
        <p:nvSpPr>
          <p:cNvPr id="17" name="椭圆 16"/>
          <p:cNvSpPr/>
          <p:nvPr/>
        </p:nvSpPr>
        <p:spPr>
          <a:xfrm>
            <a:off x="5981700" y="919480"/>
            <a:ext cx="445770" cy="445770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81700" y="1753870"/>
            <a:ext cx="445770" cy="445770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81700" y="2682240"/>
            <a:ext cx="445770" cy="445135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81700" y="4483100"/>
            <a:ext cx="445770" cy="445770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81700" y="3556000"/>
            <a:ext cx="445770" cy="445135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8280" y="1291590"/>
            <a:ext cx="43002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subprocess module allows you to spawn new processes , connect to their input/output/error pipes ,and obtain their return code. This module intends to replace several older modules and functions 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10" y="2671445"/>
            <a:ext cx="4499610" cy="3166745"/>
          </a:xfrm>
          <a:prstGeom prst="rect">
            <a:avLst/>
          </a:prstGeom>
        </p:spPr>
      </p:pic>
      <p:sp>
        <p:nvSpPr>
          <p:cNvPr id="2" name="椭圆 16"/>
          <p:cNvSpPr/>
          <p:nvPr/>
        </p:nvSpPr>
        <p:spPr>
          <a:xfrm>
            <a:off x="5981700" y="5410835"/>
            <a:ext cx="445770" cy="445770"/>
          </a:xfrm>
          <a:prstGeom prst="ellipse">
            <a:avLst/>
          </a:prstGeom>
          <a:solidFill>
            <a:srgbClr val="322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207125" y="142367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260" y="704977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496570" y="301625"/>
            <a:ext cx="3386455" cy="64071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570" y="297180"/>
            <a:ext cx="3385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DEMO OUTPUT</a:t>
            </a:r>
          </a:p>
        </p:txBody>
      </p:sp>
      <p:pic>
        <p:nvPicPr>
          <p:cNvPr id="101" name="Content Placeholder 100"/>
          <p:cNvPicPr>
            <a:picLocks noGrp="1"/>
          </p:cNvPicPr>
          <p:nvPr>
            <p:ph sz="half" idx="2"/>
          </p:nvPr>
        </p:nvPicPr>
        <p:blipFill>
          <a:blip r:embed="rId4"/>
          <a:srcRect l="8150" r="8395"/>
          <a:stretch>
            <a:fillRect/>
          </a:stretch>
        </p:blipFill>
        <p:spPr>
          <a:xfrm rot="20040000">
            <a:off x="9140825" y="741680"/>
            <a:ext cx="2202180" cy="2094865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5"/>
          <a:srcRect l="14282" t="22976" r="15923" b="28571"/>
          <a:stretch>
            <a:fillRect/>
          </a:stretch>
        </p:blipFill>
        <p:spPr>
          <a:xfrm rot="1140000">
            <a:off x="9347835" y="4314190"/>
            <a:ext cx="1728470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6"/>
          <a:srcRect l="4504" t="13067" r="3319" b="13926"/>
          <a:stretch>
            <a:fillRect/>
          </a:stretch>
        </p:blipFill>
        <p:spPr>
          <a:xfrm rot="20220000">
            <a:off x="7081520" y="2863850"/>
            <a:ext cx="1553210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7"/>
          <a:srcRect l="13567" t="13217" r="13217" b="13200"/>
          <a:stretch>
            <a:fillRect/>
          </a:stretch>
        </p:blipFill>
        <p:spPr>
          <a:xfrm rot="19260000">
            <a:off x="6076315" y="441325"/>
            <a:ext cx="1267460" cy="112014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8"/>
          <a:stretch>
            <a:fillRect/>
          </a:stretch>
        </p:blipFill>
        <p:spPr>
          <a:xfrm rot="20160000">
            <a:off x="6161405" y="4678045"/>
            <a:ext cx="1828800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CB766-F8E8-47B3-8F05-203AD85FD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6" y="1845940"/>
            <a:ext cx="5216865" cy="27927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6130" y="488950"/>
            <a:ext cx="2977515" cy="66611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8" y="476692"/>
            <a:ext cx="27664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MERITS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48360" y="1183640"/>
            <a:ext cx="100774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altLang="en-US" sz="2800"/>
              <a:t> </a:t>
            </a:r>
            <a:r>
              <a:rPr lang="en-US" sz="2800"/>
              <a:t> </a:t>
            </a:r>
            <a:r>
              <a:rPr lang="en-IN" altLang="en-US" sz="2800"/>
              <a:t> </a:t>
            </a:r>
            <a:r>
              <a:rPr lang="en-US" sz="2800"/>
              <a:t>Single code can be used to download videos from various websites and applications.​</a:t>
            </a:r>
          </a:p>
          <a:p>
            <a:pPr algn="just"/>
            <a:endParaRPr lang="en-US" sz="2800"/>
          </a:p>
          <a:p>
            <a:pPr algn="just"/>
            <a:r>
              <a:rPr lang="en-IN" altLang="en-US" sz="2800">
                <a:sym typeface="+mn-ea"/>
              </a:rPr>
              <a:t>   Automatically the download will continue when any interruption in network while downloading</a:t>
            </a:r>
          </a:p>
          <a:p>
            <a:pPr algn="just"/>
            <a:endParaRPr lang="en-US" sz="3600"/>
          </a:p>
          <a:p>
            <a:pPr algn="just"/>
            <a:r>
              <a:rPr lang="en-IN" altLang="en-US" sz="2800"/>
              <a:t>   </a:t>
            </a:r>
            <a:r>
              <a:rPr lang="en-US" sz="2800"/>
              <a:t>This program consumes less memory and user friendly to use ​</a:t>
            </a:r>
          </a:p>
          <a:p>
            <a:pPr algn="just"/>
            <a:endParaRPr lang="en-US" sz="2800"/>
          </a:p>
          <a:p>
            <a:pPr algn="just"/>
            <a:r>
              <a:rPr lang="en-IN" altLang="en-US" sz="2800"/>
              <a:t>   Download path can be choosen </a:t>
            </a:r>
            <a:endParaRPr lang="en-US" sz="2800"/>
          </a:p>
        </p:txBody>
      </p:sp>
      <p:sp>
        <p:nvSpPr>
          <p:cNvPr id="2" name="Right Arrow 1"/>
          <p:cNvSpPr/>
          <p:nvPr/>
        </p:nvSpPr>
        <p:spPr>
          <a:xfrm>
            <a:off x="608330" y="133858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608330" y="259588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8330" y="399161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08330" y="5232400"/>
            <a:ext cx="549910" cy="271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2018-03-01T02:03:00Z</dcterms:created>
  <dcterms:modified xsi:type="dcterms:W3CDTF">2022-02-18T10:21:23Z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A316D2E7743F4EBA90D54F40DC0E8877</vt:lpwstr>
  </property>
</Properties>
</file>