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78" d="100"/>
          <a:sy n="78" d="100"/>
        </p:scale>
        <p:origin x="15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9F8109-A48C-425C-A791-91F8CEF5796E}" type="datetimeFigureOut">
              <a:rPr lang="en-IN" smtClean="0"/>
              <a:t>08-04-2023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F38CEA-66CA-42DF-88A8-95C884ABA1BB}" type="slidenum">
              <a:rPr lang="en-IN" smtClean="0"/>
              <a:t>‹#›</a:t>
            </a:fld>
            <a:endParaRPr lang="en-IN"/>
          </a:p>
        </p:txBody>
      </p:sp>
    </p:spTree>
    <p:extLst>
      <p:ext uri="{BB962C8B-B14F-4D97-AF65-F5344CB8AC3E}">
        <p14:creationId xmlns:p14="http://schemas.microsoft.com/office/powerpoint/2010/main" val="252159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t>08-04-2023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t>08-04-2023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t>08-04-2023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t>08-04-2023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341513"/>
            <a:ext cx="1285550" cy="1078914"/>
          </a:xfrm>
          <a:prstGeom prst="rect">
            <a:avLst/>
          </a:prstGeom>
        </p:spPr>
      </p:pic>
      <p:sp>
        <p:nvSpPr>
          <p:cNvPr id="8" name="Rectangle 7">
            <a:extLst>
              <a:ext uri="{FF2B5EF4-FFF2-40B4-BE49-F238E27FC236}">
                <a16:creationId xmlns:a16="http://schemas.microsoft.com/office/drawing/2014/main" id="{BBD1A1D2-5320-4019-9B64-B90CB29E9B12}"/>
              </a:ext>
            </a:extLst>
          </p:cNvPr>
          <p:cNvSpPr/>
          <p:nvPr/>
        </p:nvSpPr>
        <p:spPr>
          <a:xfrm>
            <a:off x="1336895" y="361129"/>
            <a:ext cx="6058646" cy="523220"/>
          </a:xfrm>
          <a:prstGeom prst="rect">
            <a:avLst/>
          </a:prstGeom>
          <a:noFill/>
        </p:spPr>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a:t>
            </a:r>
          </a:p>
        </p:txBody>
      </p:sp>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200" y="196049"/>
            <a:ext cx="1071563" cy="1066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565290" y="1220372"/>
            <a:ext cx="6079910" cy="400110"/>
          </a:xfrm>
          <a:prstGeom prst="rect">
            <a:avLst/>
          </a:prstGeom>
          <a:noFill/>
        </p:spPr>
        <p:txBody>
          <a:bodyPr wrap="square">
            <a:spAutoFit/>
          </a:bodyPr>
          <a:lstStyle/>
          <a:p>
            <a:r>
              <a:rPr lang="en-US" sz="2000" dirty="0">
                <a:solidFill>
                  <a:srgbClr val="C00000"/>
                </a:solidFill>
                <a:latin typeface="Times New Roman" panose="02020603050405020304" pitchFamily="18" charset="0"/>
              </a:rPr>
              <a:t>Department of Computer Science and Engineering </a:t>
            </a:r>
            <a:endParaRPr lang="en-IN" sz="2000" dirty="0">
              <a:solidFill>
                <a:srgbClr val="C00000"/>
              </a:solidFill>
            </a:endParaRPr>
          </a:p>
        </p:txBody>
      </p:sp>
      <p:sp>
        <p:nvSpPr>
          <p:cNvPr id="14" name="TextBox 13">
            <a:extLst>
              <a:ext uri="{FF2B5EF4-FFF2-40B4-BE49-F238E27FC236}">
                <a16:creationId xmlns:a16="http://schemas.microsoft.com/office/drawing/2014/main" id="{D9E8AEEC-2F09-4695-A4F2-959D76D4626F}"/>
              </a:ext>
            </a:extLst>
          </p:cNvPr>
          <p:cNvSpPr txBox="1"/>
          <p:nvPr/>
        </p:nvSpPr>
        <p:spPr>
          <a:xfrm>
            <a:off x="2327844" y="1710284"/>
            <a:ext cx="3797749" cy="369332"/>
          </a:xfrm>
          <a:prstGeom prst="rect">
            <a:avLst/>
          </a:prstGeom>
          <a:noFill/>
        </p:spPr>
        <p:txBody>
          <a:bodyPr wrap="square">
            <a:spAutoFit/>
          </a:bodyPr>
          <a:lstStyle/>
          <a:p>
            <a:pPr algn="ctr"/>
            <a:r>
              <a:rPr lang="en-IN" dirty="0">
                <a:solidFill>
                  <a:srgbClr val="7030A0"/>
                </a:solidFill>
              </a:rPr>
              <a:t>CS8811 PROJECT WORK </a:t>
            </a:r>
          </a:p>
        </p:txBody>
      </p:sp>
      <p:sp>
        <p:nvSpPr>
          <p:cNvPr id="9" name="TextBox 8">
            <a:extLst>
              <a:ext uri="{FF2B5EF4-FFF2-40B4-BE49-F238E27FC236}">
                <a16:creationId xmlns:a16="http://schemas.microsoft.com/office/drawing/2014/main" id="{E2AB4079-B959-438A-8887-B4E86C814C3D}"/>
              </a:ext>
            </a:extLst>
          </p:cNvPr>
          <p:cNvSpPr txBox="1"/>
          <p:nvPr/>
        </p:nvSpPr>
        <p:spPr>
          <a:xfrm>
            <a:off x="1925053" y="2460139"/>
            <a:ext cx="4596064" cy="923330"/>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VARICOSE VEINS DISEASE DETECTION AND AUTOMATED TREATMENT USING BAN (BODY AREA NETWORK)</a:t>
            </a:r>
            <a:endParaRPr lang="en-IN" dirty="0"/>
          </a:p>
        </p:txBody>
      </p:sp>
      <p:sp>
        <p:nvSpPr>
          <p:cNvPr id="16" name="TextBox 15">
            <a:extLst>
              <a:ext uri="{FF2B5EF4-FFF2-40B4-BE49-F238E27FC236}">
                <a16:creationId xmlns:a16="http://schemas.microsoft.com/office/drawing/2014/main" id="{1330EC8A-088B-458F-9182-920EE3139846}"/>
              </a:ext>
            </a:extLst>
          </p:cNvPr>
          <p:cNvSpPr txBox="1"/>
          <p:nvPr/>
        </p:nvSpPr>
        <p:spPr>
          <a:xfrm>
            <a:off x="4824635" y="4154224"/>
            <a:ext cx="4006401"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PRAVEEN KUMAR.K [211419104198] SUNDARESWAR.N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[211419104274] VISHNU.M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[211419104308]</a:t>
            </a:r>
          </a:p>
        </p:txBody>
      </p:sp>
      <p:sp>
        <p:nvSpPr>
          <p:cNvPr id="10" name="TextBox 9">
            <a:extLst>
              <a:ext uri="{FF2B5EF4-FFF2-40B4-BE49-F238E27FC236}">
                <a16:creationId xmlns:a16="http://schemas.microsoft.com/office/drawing/2014/main" id="{1330EC8A-088B-458F-9182-920EE3139846}"/>
              </a:ext>
            </a:extLst>
          </p:cNvPr>
          <p:cNvSpPr txBox="1"/>
          <p:nvPr/>
        </p:nvSpPr>
        <p:spPr>
          <a:xfrm>
            <a:off x="850805" y="4154224"/>
            <a:ext cx="4308929"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Mr.M.MOHAN,B.E.,M.Tech.,(Ph.D.), SUPERVISOR
ASSISTANT PROFESSOR GRADE I</a:t>
            </a:r>
          </a:p>
          <a:p>
            <a:endParaRPr lang="en-IN" dirty="0"/>
          </a:p>
        </p:txBody>
      </p:sp>
      <p:sp>
        <p:nvSpPr>
          <p:cNvPr id="11" name="TextBox 10">
            <a:extLst>
              <a:ext uri="{FF2B5EF4-FFF2-40B4-BE49-F238E27FC236}">
                <a16:creationId xmlns:a16="http://schemas.microsoft.com/office/drawing/2014/main" id="{1330EC8A-088B-458F-9182-920EE3139846}"/>
              </a:ext>
            </a:extLst>
          </p:cNvPr>
          <p:cNvSpPr txBox="1"/>
          <p:nvPr/>
        </p:nvSpPr>
        <p:spPr>
          <a:xfrm flipH="1">
            <a:off x="6003758" y="5722620"/>
            <a:ext cx="209858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Batch Number: C02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7894-6F24-7CBC-E862-7702EAC18EDD}"/>
              </a:ext>
            </a:extLst>
          </p:cNvPr>
          <p:cNvSpPr>
            <a:spLocks noGrp="1"/>
          </p:cNvSpPr>
          <p:nvPr>
            <p:ph type="title"/>
          </p:nvPr>
        </p:nvSpPr>
        <p:spPr>
          <a:xfrm>
            <a:off x="628650" y="0"/>
            <a:ext cx="7886700" cy="771454"/>
          </a:xfrm>
        </p:spPr>
        <p:txBody>
          <a:bodyPr>
            <a:normAutofit/>
          </a:bodyPr>
          <a:lstStyle/>
          <a:p>
            <a:r>
              <a:rPr lang="en-US" sz="2400" b="1" u="sng" dirty="0">
                <a:latin typeface="Times New Roman" panose="02020603050405020304" pitchFamily="18" charset="0"/>
                <a:cs typeface="Times New Roman" panose="02020603050405020304" pitchFamily="18" charset="0"/>
              </a:rPr>
              <a:t>ER DIAGRAM</a:t>
            </a:r>
            <a:endParaRPr lang="en-IN" sz="2400" b="1"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4730F95-1CBD-3659-3068-BC4522EB77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2612" y="1252538"/>
            <a:ext cx="5178776" cy="4352925"/>
          </a:xfrm>
        </p:spPr>
      </p:pic>
    </p:spTree>
    <p:extLst>
      <p:ext uri="{BB962C8B-B14F-4D97-AF65-F5344CB8AC3E}">
        <p14:creationId xmlns:p14="http://schemas.microsoft.com/office/powerpoint/2010/main" val="4186501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535633-7F98-ABA0-FAEC-43A78E4F59BD}"/>
              </a:ext>
            </a:extLst>
          </p:cNvPr>
          <p:cNvSpPr>
            <a:spLocks noGrp="1"/>
          </p:cNvSpPr>
          <p:nvPr>
            <p:ph type="title"/>
          </p:nvPr>
        </p:nvSpPr>
        <p:spPr>
          <a:xfrm>
            <a:off x="628650" y="1"/>
            <a:ext cx="7886700" cy="796412"/>
          </a:xfrm>
        </p:spPr>
        <p:txBody>
          <a:bodyPr>
            <a:normAutofit/>
          </a:bodyPr>
          <a:lstStyle/>
          <a:p>
            <a:r>
              <a:rPr lang="en-US" sz="2400" b="1" u="sng" dirty="0">
                <a:latin typeface="Times New Roman" panose="02020603050405020304" pitchFamily="18" charset="0"/>
                <a:cs typeface="Times New Roman" panose="02020603050405020304" pitchFamily="18" charset="0"/>
              </a:rPr>
              <a:t>USECASE DIAGRAM</a:t>
            </a:r>
            <a:endParaRPr lang="en-IN" sz="2400" b="1"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D22A46DF-60AF-FD43-6F80-EF249701D6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1258" y="878889"/>
            <a:ext cx="4270159" cy="5051394"/>
          </a:xfrm>
        </p:spPr>
      </p:pic>
    </p:spTree>
    <p:extLst>
      <p:ext uri="{BB962C8B-B14F-4D97-AF65-F5344CB8AC3E}">
        <p14:creationId xmlns:p14="http://schemas.microsoft.com/office/powerpoint/2010/main" val="861641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2A78-0D7A-8F20-365E-8EA92546CC61}"/>
              </a:ext>
            </a:extLst>
          </p:cNvPr>
          <p:cNvSpPr>
            <a:spLocks noGrp="1"/>
          </p:cNvSpPr>
          <p:nvPr>
            <p:ph type="title"/>
          </p:nvPr>
        </p:nvSpPr>
        <p:spPr>
          <a:xfrm>
            <a:off x="559824" y="0"/>
            <a:ext cx="7886700" cy="789613"/>
          </a:xfrm>
        </p:spPr>
        <p:txBody>
          <a:bodyPr>
            <a:normAutofit/>
          </a:bodyPr>
          <a:lstStyle/>
          <a:p>
            <a:r>
              <a:rPr lang="en-IN" sz="2400" b="1" u="sng"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0185EAA5-7E47-6928-96FC-06A7C7ABC279}"/>
              </a:ext>
            </a:extLst>
          </p:cNvPr>
          <p:cNvSpPr>
            <a:spLocks noGrp="1"/>
          </p:cNvSpPr>
          <p:nvPr>
            <p:ph idx="1"/>
          </p:nvPr>
        </p:nvSpPr>
        <p:spPr>
          <a:xfrm>
            <a:off x="559824" y="608715"/>
            <a:ext cx="7886700" cy="6132708"/>
          </a:xfrm>
        </p:spPr>
        <p:txBody>
          <a:bodyPr>
            <a:normAutofit/>
          </a:bodyPr>
          <a:lstStyle/>
          <a:p>
            <a:pPr marL="0" indent="0" algn="just">
              <a:lnSpc>
                <a:spcPct val="150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6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delay</a:t>
            </a:r>
            <a:r>
              <a:rPr lang="en-IN" sz="16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a:t>
            </a:r>
            <a:r>
              <a:rPr lang="en-IN" sz="16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adequate</a:t>
            </a:r>
            <a:r>
              <a:rPr lang="en-IN" sz="16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treatment</a:t>
            </a:r>
            <a:r>
              <a:rPr lang="en-IN" sz="16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or</a:t>
            </a:r>
            <a:r>
              <a:rPr lang="en-IN" sz="16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hospitalization,</a:t>
            </a:r>
            <a:r>
              <a:rPr lang="en-IN" sz="16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due</a:t>
            </a:r>
            <a:r>
              <a:rPr lang="en-IN" sz="16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16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6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long</a:t>
            </a:r>
            <a:r>
              <a:rPr lang="en-IN" sz="16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waiting</a:t>
            </a:r>
            <a:r>
              <a:rPr lang="en-IN" sz="16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times</a:t>
            </a:r>
            <a:r>
              <a:rPr lang="en-IN" sz="1600" spc="-3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an</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emergency</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reception</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room,</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is</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leading</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cause</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of patient</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mortality</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hospitals.</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This</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situation</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can</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be</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improved</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by</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identifying</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any</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deterioration</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patient’s health conditions at an early stage. Continuous real- time monitoring of</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patients</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inside the emergency waiting room is crucial for a</a:t>
            </a:r>
            <a:r>
              <a:rPr lang="en-IN" sz="1600" spc="3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rapid intervention in order</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to minimize severe medical complications. This can be achieved by sending timely</a:t>
            </a:r>
            <a:r>
              <a:rPr lang="en-IN" sz="1600" spc="-3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data</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from</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health</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monitoring</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sensors,</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using</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wireless</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body</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area</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networks</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(WBANs)</a:t>
            </a:r>
            <a:r>
              <a:rPr lang="en-IN" sz="1600" spc="-7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16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6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central</a:t>
            </a:r>
            <a:r>
              <a:rPr lang="en-IN" sz="1600" spc="-8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computer</a:t>
            </a:r>
            <a:r>
              <a:rPr lang="en-IN" sz="16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“This</a:t>
            </a:r>
            <a:r>
              <a:rPr lang="en-IN" sz="16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work</a:t>
            </a:r>
            <a:r>
              <a:rPr lang="en-IN" sz="16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was</a:t>
            </a:r>
            <a:r>
              <a:rPr lang="en-IN" sz="1600" spc="-8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supported</a:t>
            </a:r>
            <a:r>
              <a:rPr lang="en-IN" sz="16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by</a:t>
            </a:r>
            <a:r>
              <a:rPr lang="en-IN" sz="1600" spc="-9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6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European</a:t>
            </a:r>
            <a:r>
              <a:rPr lang="en-IN" sz="1600" spc="-8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Union’s</a:t>
            </a:r>
            <a:r>
              <a:rPr lang="en-IN" sz="1600" spc="-3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Horizon 2020 research and innovation program under the Marie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Skłodowska</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-Curie</a:t>
            </a:r>
            <a:r>
              <a:rPr lang="en-IN" sz="1600" spc="-3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grant agreement No. 764461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VisIoN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It is also based upon work from COST</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Action CA19111 NEWFOCUS, supported by COST (European Cooperation in</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Science</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Technology)”.</a:t>
            </a:r>
          </a:p>
          <a:p>
            <a:pPr marL="0" indent="0" algn="just">
              <a:lnSpc>
                <a:spcPct val="150000"/>
              </a:lnSpc>
              <a:spcAft>
                <a:spcPts val="800"/>
              </a:spcAf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Module Names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Temperature Monitor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Rectify Varicose Veins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5343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E04818-05FF-B453-5939-D92A45FE394F}"/>
              </a:ext>
            </a:extLst>
          </p:cNvPr>
          <p:cNvSpPr>
            <a:spLocks noGrp="1"/>
          </p:cNvSpPr>
          <p:nvPr>
            <p:ph idx="1"/>
          </p:nvPr>
        </p:nvSpPr>
        <p:spPr>
          <a:xfrm>
            <a:off x="736805" y="89636"/>
            <a:ext cx="7886700" cy="6502892"/>
          </a:xfrm>
        </p:spPr>
        <p:txBody>
          <a:bodyPr>
            <a:normAutofit/>
          </a:bodyPr>
          <a:lstStyle/>
          <a:p>
            <a:pPr marL="0" indent="0" algn="just">
              <a:lnSpc>
                <a:spcPct val="150000"/>
              </a:lnSpc>
              <a:spcAft>
                <a:spcPts val="800"/>
              </a:spcAft>
              <a:buNone/>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Temperature Monitor</a:t>
            </a:r>
            <a:endParaRPr lang="en-IN" sz="2000" u="sng" dirty="0">
              <a:effectLst/>
              <a:latin typeface="Calibri" panose="020F0502020204030204" pitchFamily="34" charset="0"/>
              <a:ea typeface="Calibri" panose="020F0502020204030204" pitchFamily="34" charset="0"/>
              <a:cs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In</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this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project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our</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main motive is</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relief</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 varicose veins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time.</a:t>
            </a:r>
            <a:r>
              <a:rPr lang="en-US" sz="1600" spc="-3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thermistor used</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identify</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varicose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veins,</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that time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temperature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will</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be increase.</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So,</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thermistor</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will</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be</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identified.</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That</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time</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ZigBee</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will</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be</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send</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3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ZigBee.</a:t>
            </a:r>
          </a:p>
          <a:p>
            <a:pPr marL="317500" indent="0" algn="just">
              <a:lnSpc>
                <a:spcPct val="150000"/>
              </a:lnSpc>
              <a:spcBef>
                <a:spcPts val="365"/>
              </a:spcBef>
              <a:spcAft>
                <a:spcPts val="0"/>
              </a:spcAft>
              <a:buNone/>
            </a:pPr>
            <a:endParaRPr lang="en-US" sz="1600" dirty="0">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2" name="image1.png">
            <a:extLst>
              <a:ext uri="{FF2B5EF4-FFF2-40B4-BE49-F238E27FC236}">
                <a16:creationId xmlns:a16="http://schemas.microsoft.com/office/drawing/2014/main" id="{574F6764-E963-91E6-633A-31F8EC45ECBE}"/>
              </a:ext>
            </a:extLst>
          </p:cNvPr>
          <p:cNvPicPr>
            <a:picLocks noChangeAspect="1"/>
          </p:cNvPicPr>
          <p:nvPr/>
        </p:nvPicPr>
        <p:blipFill>
          <a:blip r:embed="rId2" cstate="print"/>
          <a:stretch>
            <a:fillRect/>
          </a:stretch>
        </p:blipFill>
        <p:spPr>
          <a:xfrm>
            <a:off x="2838767" y="2281237"/>
            <a:ext cx="3466465" cy="2295525"/>
          </a:xfrm>
          <a:prstGeom prst="rect">
            <a:avLst/>
          </a:prstGeom>
        </p:spPr>
      </p:pic>
    </p:spTree>
    <p:extLst>
      <p:ext uri="{BB962C8B-B14F-4D97-AF65-F5344CB8AC3E}">
        <p14:creationId xmlns:p14="http://schemas.microsoft.com/office/powerpoint/2010/main" val="3201021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EF977-56AA-5D5A-A30F-3BC063301F0E}"/>
              </a:ext>
            </a:extLst>
          </p:cNvPr>
          <p:cNvSpPr>
            <a:spLocks noGrp="1"/>
          </p:cNvSpPr>
          <p:nvPr>
            <p:ph idx="1"/>
          </p:nvPr>
        </p:nvSpPr>
        <p:spPr>
          <a:xfrm>
            <a:off x="628649" y="125789"/>
            <a:ext cx="7886700" cy="6417291"/>
          </a:xfrm>
        </p:spPr>
        <p:txBody>
          <a:bodyPr/>
          <a:lstStyle/>
          <a:p>
            <a:pPr marL="0" indent="0" algn="just">
              <a:lnSpc>
                <a:spcPct val="150000"/>
              </a:lnSpc>
              <a:spcAft>
                <a:spcPts val="800"/>
              </a:spcAft>
              <a:buNone/>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Rectify Varicose Veins</a:t>
            </a:r>
            <a:endParaRPr lang="en-IN" sz="2000" b="1" u="sng"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600" dirty="0">
                <a:effectLst/>
                <a:latin typeface="Times New Roman" panose="02020603050405020304" pitchFamily="18" charset="0"/>
                <a:ea typeface="Calibri" panose="020F0502020204030204" pitchFamily="34" charset="0"/>
              </a:rPr>
              <a:t>      The</a:t>
            </a:r>
            <a:r>
              <a:rPr lang="en-IN" sz="1600" spc="70"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ZigBee</a:t>
            </a:r>
            <a:r>
              <a:rPr lang="en-IN" sz="1600" spc="75"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receiver</a:t>
            </a:r>
            <a:r>
              <a:rPr lang="en-IN" sz="1600" spc="80"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to</a:t>
            </a:r>
            <a:r>
              <a:rPr lang="en-IN" sz="1600" spc="60"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receive</a:t>
            </a:r>
            <a:r>
              <a:rPr lang="en-IN" sz="1600" spc="60"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the</a:t>
            </a:r>
            <a:r>
              <a:rPr lang="en-IN" sz="1600" spc="65"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signal</a:t>
            </a:r>
            <a:r>
              <a:rPr lang="en-IN" sz="1600" spc="60"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from</a:t>
            </a:r>
            <a:r>
              <a:rPr lang="en-IN" sz="1600" spc="35"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thermistor</a:t>
            </a:r>
            <a:r>
              <a:rPr lang="en-IN" sz="1600" spc="55"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and</a:t>
            </a:r>
            <a:r>
              <a:rPr lang="en-IN" sz="1600" spc="65"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the</a:t>
            </a:r>
            <a:r>
              <a:rPr lang="en-IN" sz="1600" spc="85"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vibration</a:t>
            </a:r>
            <a:r>
              <a:rPr lang="en-IN" sz="1600" spc="65"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motor</a:t>
            </a:r>
            <a:r>
              <a:rPr lang="en-IN" sz="1600" spc="-335"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will</a:t>
            </a:r>
            <a:r>
              <a:rPr lang="en-IN" sz="1600" spc="-30"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be</a:t>
            </a:r>
            <a:r>
              <a:rPr lang="en-IN" sz="1600" spc="30"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vibrate</a:t>
            </a:r>
            <a:r>
              <a:rPr lang="en-IN" sz="1600" spc="10"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and rectify</a:t>
            </a:r>
            <a:r>
              <a:rPr lang="en-IN" sz="1600" spc="-15"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the</a:t>
            </a:r>
            <a:r>
              <a:rPr lang="en-IN" sz="1600" spc="30"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varicose</a:t>
            </a:r>
            <a:r>
              <a:rPr lang="en-IN" sz="1600" spc="10"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veins.</a:t>
            </a:r>
          </a:p>
          <a:p>
            <a:pPr marL="0" indent="0" algn="just">
              <a:lnSpc>
                <a:spcPct val="150000"/>
              </a:lnSpc>
              <a:spcAft>
                <a:spcPts val="800"/>
              </a:spcAft>
              <a:buNone/>
            </a:pPr>
            <a:endParaRPr lang="en-IN" sz="16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2" name="image2.jpeg">
            <a:extLst>
              <a:ext uri="{FF2B5EF4-FFF2-40B4-BE49-F238E27FC236}">
                <a16:creationId xmlns:a16="http://schemas.microsoft.com/office/drawing/2014/main" id="{4A3509FC-801A-3569-3B6E-988C499CB784}"/>
              </a:ext>
            </a:extLst>
          </p:cNvPr>
          <p:cNvPicPr>
            <a:picLocks noChangeAspect="1"/>
          </p:cNvPicPr>
          <p:nvPr/>
        </p:nvPicPr>
        <p:blipFill>
          <a:blip r:embed="rId2" cstate="print"/>
          <a:stretch>
            <a:fillRect/>
          </a:stretch>
        </p:blipFill>
        <p:spPr>
          <a:xfrm>
            <a:off x="2138362" y="1964762"/>
            <a:ext cx="4867275" cy="3400425"/>
          </a:xfrm>
          <a:prstGeom prst="rect">
            <a:avLst/>
          </a:prstGeom>
        </p:spPr>
      </p:pic>
    </p:spTree>
    <p:extLst>
      <p:ext uri="{BB962C8B-B14F-4D97-AF65-F5344CB8AC3E}">
        <p14:creationId xmlns:p14="http://schemas.microsoft.com/office/powerpoint/2010/main" val="1792540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7812E9-6ED4-82B9-7DAF-ABA721499770}"/>
              </a:ext>
            </a:extLst>
          </p:cNvPr>
          <p:cNvSpPr>
            <a:spLocks noGrp="1"/>
          </p:cNvSpPr>
          <p:nvPr>
            <p:ph idx="1"/>
          </p:nvPr>
        </p:nvSpPr>
        <p:spPr>
          <a:xfrm>
            <a:off x="628649" y="196644"/>
            <a:ext cx="8092562" cy="6661355"/>
          </a:xfrm>
        </p:spPr>
        <p:txBody>
          <a:bodyPr/>
          <a:lstStyle/>
          <a:p>
            <a:pPr marL="0" indent="0">
              <a:buNone/>
            </a:pPr>
            <a:r>
              <a:rPr lang="en-US" sz="2400" b="1" u="sng" dirty="0">
                <a:effectLst/>
                <a:latin typeface="Times New Roman" panose="02020603050405020304" pitchFamily="18" charset="0"/>
                <a:ea typeface="Times New Roman" panose="02020603050405020304" pitchFamily="18" charset="0"/>
                <a:cs typeface="Times New Roman" panose="02020603050405020304" pitchFamily="18" charset="0"/>
              </a:rPr>
              <a:t>TESTS AND REPORTS</a:t>
            </a:r>
          </a:p>
          <a:p>
            <a:pPr marL="0" indent="0">
              <a:buNone/>
            </a:pP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Upper </a:t>
            </a:r>
            <a:r>
              <a:rPr lang="en-US" sz="2000" b="1" u="sng" dirty="0">
                <a:latin typeface="Times New Roman" panose="02020603050405020304" pitchFamily="18" charset="0"/>
                <a:ea typeface="Times New Roman" panose="02020603050405020304" pitchFamily="18" charset="0"/>
                <a:cs typeface="Times New Roman" panose="02020603050405020304" pitchFamily="18" charset="0"/>
              </a:rPr>
              <a:t>Body </a:t>
            </a: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Module:</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r>
              <a:rPr lang="en-US" sz="1800" b="1" u="sng" dirty="0">
                <a:latin typeface="Times New Roman" panose="02020603050405020304" pitchFamily="18" charset="0"/>
                <a:ea typeface="Times New Roman" panose="02020603050405020304" pitchFamily="18" charset="0"/>
                <a:cs typeface="Times New Roman" panose="02020603050405020304" pitchFamily="18" charset="0"/>
              </a:rPr>
              <a:t>T</a:t>
            </a: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est case 1: Temperature Sensor 1:</a:t>
            </a:r>
            <a:endParaRPr lang="en-IN" sz="18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400" b="1" u="sng" dirty="0">
              <a:latin typeface="Times New Roman" panose="02020603050405020304" pitchFamily="18" charset="0"/>
              <a:cs typeface="Times New Roman" panose="02020603050405020304" pitchFamily="18" charset="0"/>
            </a:endParaRPr>
          </a:p>
          <a:p>
            <a:pPr marL="0" indent="0">
              <a:buNone/>
            </a:pPr>
            <a:endParaRPr lang="en-IN" u="sng" dirty="0"/>
          </a:p>
          <a:p>
            <a:pPr marL="0" indent="0">
              <a:buNone/>
            </a:pPr>
            <a:endParaRPr lang="en-IN" dirty="0"/>
          </a:p>
          <a:p>
            <a:pPr marL="0" indent="0">
              <a:buNone/>
            </a:pPr>
            <a:endParaRPr lang="en-IN" dirty="0"/>
          </a:p>
          <a:p>
            <a:pPr marL="0" indent="0">
              <a:buNone/>
            </a:pPr>
            <a:endParaRPr lang="en-IN" dirty="0"/>
          </a:p>
          <a:p>
            <a:pPr marL="0" indent="0">
              <a:buNone/>
            </a:pPr>
            <a:r>
              <a:rPr lang="en-US" sz="1800" b="1" u="sng" dirty="0">
                <a:effectLst/>
                <a:latin typeface="Times New Roman" panose="02020603050405020304" pitchFamily="18" charset="0"/>
                <a:ea typeface="Times New Roman" panose="02020603050405020304" pitchFamily="18" charset="0"/>
              </a:rPr>
              <a:t>Test case 2: NodeMCU 1:</a:t>
            </a:r>
            <a:endParaRPr lang="en-IN" sz="1800" u="sng" dirty="0">
              <a:effectLst/>
              <a:latin typeface="Times New Roman" panose="02020603050405020304" pitchFamily="18" charset="0"/>
              <a:ea typeface="Times New Roman" panose="02020603050405020304" pitchFamily="18" charset="0"/>
            </a:endParaRPr>
          </a:p>
          <a:p>
            <a:pPr marL="0" indent="0">
              <a:buNone/>
            </a:pPr>
            <a:endParaRPr lang="en-IN" dirty="0"/>
          </a:p>
        </p:txBody>
      </p:sp>
      <p:graphicFrame>
        <p:nvGraphicFramePr>
          <p:cNvPr id="5" name="Table 4">
            <a:extLst>
              <a:ext uri="{FF2B5EF4-FFF2-40B4-BE49-F238E27FC236}">
                <a16:creationId xmlns:a16="http://schemas.microsoft.com/office/drawing/2014/main" id="{6BCF337F-8DD0-F9FA-1595-E4281B11D5F0}"/>
              </a:ext>
            </a:extLst>
          </p:cNvPr>
          <p:cNvGraphicFramePr>
            <a:graphicFrameLocks noGrp="1"/>
          </p:cNvGraphicFramePr>
          <p:nvPr>
            <p:extLst>
              <p:ext uri="{D42A27DB-BD31-4B8C-83A1-F6EECF244321}">
                <p14:modId xmlns:p14="http://schemas.microsoft.com/office/powerpoint/2010/main" val="1286428347"/>
              </p:ext>
            </p:extLst>
          </p:nvPr>
        </p:nvGraphicFramePr>
        <p:xfrm>
          <a:off x="628649" y="1421137"/>
          <a:ext cx="7886700" cy="2220010"/>
        </p:xfrm>
        <a:graphic>
          <a:graphicData uri="http://schemas.openxmlformats.org/drawingml/2006/table">
            <a:tbl>
              <a:tblPr firstRow="1" firstCol="1" bandRow="1">
                <a:tableStyleId>{5C22544A-7EE6-4342-B048-85BDC9FD1C3A}</a:tableStyleId>
              </a:tblPr>
              <a:tblGrid>
                <a:gridCol w="726294">
                  <a:extLst>
                    <a:ext uri="{9D8B030D-6E8A-4147-A177-3AD203B41FA5}">
                      <a16:colId xmlns:a16="http://schemas.microsoft.com/office/drawing/2014/main" val="968177448"/>
                    </a:ext>
                  </a:extLst>
                </a:gridCol>
                <a:gridCol w="1465016">
                  <a:extLst>
                    <a:ext uri="{9D8B030D-6E8A-4147-A177-3AD203B41FA5}">
                      <a16:colId xmlns:a16="http://schemas.microsoft.com/office/drawing/2014/main" val="4013065853"/>
                    </a:ext>
                  </a:extLst>
                </a:gridCol>
                <a:gridCol w="1400544">
                  <a:extLst>
                    <a:ext uri="{9D8B030D-6E8A-4147-A177-3AD203B41FA5}">
                      <a16:colId xmlns:a16="http://schemas.microsoft.com/office/drawing/2014/main" val="3676165103"/>
                    </a:ext>
                  </a:extLst>
                </a:gridCol>
                <a:gridCol w="1200134">
                  <a:extLst>
                    <a:ext uri="{9D8B030D-6E8A-4147-A177-3AD203B41FA5}">
                      <a16:colId xmlns:a16="http://schemas.microsoft.com/office/drawing/2014/main" val="445199889"/>
                    </a:ext>
                  </a:extLst>
                </a:gridCol>
                <a:gridCol w="1004383">
                  <a:extLst>
                    <a:ext uri="{9D8B030D-6E8A-4147-A177-3AD203B41FA5}">
                      <a16:colId xmlns:a16="http://schemas.microsoft.com/office/drawing/2014/main" val="3504264851"/>
                    </a:ext>
                  </a:extLst>
                </a:gridCol>
                <a:gridCol w="1039338">
                  <a:extLst>
                    <a:ext uri="{9D8B030D-6E8A-4147-A177-3AD203B41FA5}">
                      <a16:colId xmlns:a16="http://schemas.microsoft.com/office/drawing/2014/main" val="651252895"/>
                    </a:ext>
                  </a:extLst>
                </a:gridCol>
                <a:gridCol w="1050991">
                  <a:extLst>
                    <a:ext uri="{9D8B030D-6E8A-4147-A177-3AD203B41FA5}">
                      <a16:colId xmlns:a16="http://schemas.microsoft.com/office/drawing/2014/main" val="4049001036"/>
                    </a:ext>
                  </a:extLst>
                </a:gridCol>
              </a:tblGrid>
              <a:tr h="746924">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Case ID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Case Description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Input Data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Expected Output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Actual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Remarks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0622746"/>
                  </a:ext>
                </a:extLst>
              </a:tr>
              <a:tr h="736543">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To check the upper body temperature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Valid temperature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To show valid upper body temperature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To show valid upper body temperature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Efficient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0436268"/>
                  </a:ext>
                </a:extLst>
              </a:tr>
              <a:tr h="736543">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T2</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To check the upper body temperature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Invalid temperature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Shows Invalid temperature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Shows Invalid temperature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Efficient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0254462"/>
                  </a:ext>
                </a:extLst>
              </a:tr>
            </a:tbl>
          </a:graphicData>
        </a:graphic>
      </p:graphicFrame>
      <p:graphicFrame>
        <p:nvGraphicFramePr>
          <p:cNvPr id="6" name="Table 5">
            <a:extLst>
              <a:ext uri="{FF2B5EF4-FFF2-40B4-BE49-F238E27FC236}">
                <a16:creationId xmlns:a16="http://schemas.microsoft.com/office/drawing/2014/main" id="{EE733CD8-F76B-7CA2-2BD0-59D2388FDF49}"/>
              </a:ext>
            </a:extLst>
          </p:cNvPr>
          <p:cNvGraphicFramePr>
            <a:graphicFrameLocks noGrp="1"/>
          </p:cNvGraphicFramePr>
          <p:nvPr>
            <p:extLst>
              <p:ext uri="{D42A27DB-BD31-4B8C-83A1-F6EECF244321}">
                <p14:modId xmlns:p14="http://schemas.microsoft.com/office/powerpoint/2010/main" val="1349405885"/>
              </p:ext>
            </p:extLst>
          </p:nvPr>
        </p:nvGraphicFramePr>
        <p:xfrm>
          <a:off x="628649" y="4138529"/>
          <a:ext cx="7886701" cy="2424974"/>
        </p:xfrm>
        <a:graphic>
          <a:graphicData uri="http://schemas.openxmlformats.org/drawingml/2006/table">
            <a:tbl>
              <a:tblPr firstRow="1" firstCol="1" bandRow="1">
                <a:tableStyleId>{5C22544A-7EE6-4342-B048-85BDC9FD1C3A}</a:tableStyleId>
              </a:tblPr>
              <a:tblGrid>
                <a:gridCol w="680464">
                  <a:extLst>
                    <a:ext uri="{9D8B030D-6E8A-4147-A177-3AD203B41FA5}">
                      <a16:colId xmlns:a16="http://schemas.microsoft.com/office/drawing/2014/main" val="2658760615"/>
                    </a:ext>
                  </a:extLst>
                </a:gridCol>
                <a:gridCol w="1371802">
                  <a:extLst>
                    <a:ext uri="{9D8B030D-6E8A-4147-A177-3AD203B41FA5}">
                      <a16:colId xmlns:a16="http://schemas.microsoft.com/office/drawing/2014/main" val="1583675624"/>
                    </a:ext>
                  </a:extLst>
                </a:gridCol>
                <a:gridCol w="965544">
                  <a:extLst>
                    <a:ext uri="{9D8B030D-6E8A-4147-A177-3AD203B41FA5}">
                      <a16:colId xmlns:a16="http://schemas.microsoft.com/office/drawing/2014/main" val="1696440154"/>
                    </a:ext>
                  </a:extLst>
                </a:gridCol>
                <a:gridCol w="1360928">
                  <a:extLst>
                    <a:ext uri="{9D8B030D-6E8A-4147-A177-3AD203B41FA5}">
                      <a16:colId xmlns:a16="http://schemas.microsoft.com/office/drawing/2014/main" val="1330667645"/>
                    </a:ext>
                  </a:extLst>
                </a:gridCol>
                <a:gridCol w="1450258">
                  <a:extLst>
                    <a:ext uri="{9D8B030D-6E8A-4147-A177-3AD203B41FA5}">
                      <a16:colId xmlns:a16="http://schemas.microsoft.com/office/drawing/2014/main" val="4147657184"/>
                    </a:ext>
                  </a:extLst>
                </a:gridCol>
                <a:gridCol w="1023027">
                  <a:extLst>
                    <a:ext uri="{9D8B030D-6E8A-4147-A177-3AD203B41FA5}">
                      <a16:colId xmlns:a16="http://schemas.microsoft.com/office/drawing/2014/main" val="3899606633"/>
                    </a:ext>
                  </a:extLst>
                </a:gridCol>
                <a:gridCol w="1034678">
                  <a:extLst>
                    <a:ext uri="{9D8B030D-6E8A-4147-A177-3AD203B41FA5}">
                      <a16:colId xmlns:a16="http://schemas.microsoft.com/office/drawing/2014/main" val="3036903421"/>
                    </a:ext>
                  </a:extLst>
                </a:gridCol>
              </a:tblGrid>
              <a:tr h="494640">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Test Case 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Test Case Description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Input Data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Expected Output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Actual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Remarks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88884211"/>
                  </a:ext>
                </a:extLst>
              </a:tr>
              <a:tr h="900274">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To check the transmission data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Temperature data from temperature sensor</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Transmit data to the receiver in module 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Transmit data to the receiver in module 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Efficient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09111598"/>
                  </a:ext>
                </a:extLst>
              </a:tr>
              <a:tr h="1030060">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T2</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To check the transmission data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Invalid temperature data from temperature sensor</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Transmit data to the receiver in module 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Transmit data to the receiver in module 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Pass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Efficient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82083720"/>
                  </a:ext>
                </a:extLst>
              </a:tr>
            </a:tbl>
          </a:graphicData>
        </a:graphic>
      </p:graphicFrame>
    </p:spTree>
    <p:extLst>
      <p:ext uri="{BB962C8B-B14F-4D97-AF65-F5344CB8AC3E}">
        <p14:creationId xmlns:p14="http://schemas.microsoft.com/office/powerpoint/2010/main" val="1991456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6CCD2E-1057-8190-A922-3B4A5E1F8DE2}"/>
              </a:ext>
            </a:extLst>
          </p:cNvPr>
          <p:cNvSpPr>
            <a:spLocks noGrp="1"/>
          </p:cNvSpPr>
          <p:nvPr>
            <p:ph idx="1"/>
          </p:nvPr>
        </p:nvSpPr>
        <p:spPr>
          <a:xfrm>
            <a:off x="698090" y="226142"/>
            <a:ext cx="8018206" cy="6631858"/>
          </a:xfrm>
        </p:spPr>
        <p:txBody>
          <a:bodyPr/>
          <a:lstStyle/>
          <a:p>
            <a:pPr marL="0" indent="0">
              <a:buNone/>
            </a:pPr>
            <a:r>
              <a:rPr lang="en-US" sz="2000" b="1" u="sng" dirty="0">
                <a:effectLst/>
                <a:latin typeface="Times New Roman" panose="02020603050405020304" pitchFamily="18" charset="0"/>
                <a:ea typeface="Calibri" panose="020F0502020204030204" pitchFamily="34" charset="0"/>
              </a:rPr>
              <a:t>Lower Body Module</a:t>
            </a:r>
          </a:p>
          <a:p>
            <a:pPr marL="0" indent="0">
              <a:buNone/>
            </a:pPr>
            <a:r>
              <a:rPr lang="en-US" sz="1800" b="1" u="sng" dirty="0">
                <a:effectLst/>
                <a:latin typeface="Times New Roman" panose="02020603050405020304" pitchFamily="18" charset="0"/>
                <a:ea typeface="Times New Roman" panose="02020603050405020304" pitchFamily="18" charset="0"/>
              </a:rPr>
              <a:t>Test case 3: Temperature Sensor 2:</a:t>
            </a: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r>
              <a:rPr lang="en-US" sz="1800" b="1" u="sng" dirty="0">
                <a:effectLst/>
                <a:latin typeface="Times New Roman" panose="02020603050405020304" pitchFamily="18" charset="0"/>
                <a:ea typeface="Times New Roman" panose="02020603050405020304" pitchFamily="18" charset="0"/>
              </a:rPr>
              <a:t>Test case 4: NodeMCU 2:</a:t>
            </a:r>
            <a:endParaRPr lang="en-IN" sz="1800" u="sng" dirty="0">
              <a:effectLst/>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effectLst/>
              <a:latin typeface="Times New Roman" panose="02020603050405020304" pitchFamily="18" charset="0"/>
              <a:ea typeface="Calibri" panose="020F0502020204030204" pitchFamily="34" charset="0"/>
            </a:endParaRPr>
          </a:p>
          <a:p>
            <a:pPr marL="0" indent="0">
              <a:buNone/>
            </a:pPr>
            <a:endParaRPr lang="en-IN" dirty="0"/>
          </a:p>
        </p:txBody>
      </p:sp>
      <p:graphicFrame>
        <p:nvGraphicFramePr>
          <p:cNvPr id="4" name="Table 3">
            <a:extLst>
              <a:ext uri="{FF2B5EF4-FFF2-40B4-BE49-F238E27FC236}">
                <a16:creationId xmlns:a16="http://schemas.microsoft.com/office/drawing/2014/main" id="{F2E5B214-AD46-E1D5-3861-DAE1FD4A3597}"/>
              </a:ext>
            </a:extLst>
          </p:cNvPr>
          <p:cNvGraphicFramePr>
            <a:graphicFrameLocks noGrp="1"/>
          </p:cNvGraphicFramePr>
          <p:nvPr>
            <p:extLst>
              <p:ext uri="{D42A27DB-BD31-4B8C-83A1-F6EECF244321}">
                <p14:modId xmlns:p14="http://schemas.microsoft.com/office/powerpoint/2010/main" val="1320378463"/>
              </p:ext>
            </p:extLst>
          </p:nvPr>
        </p:nvGraphicFramePr>
        <p:xfrm>
          <a:off x="613375" y="1172499"/>
          <a:ext cx="7917249" cy="2403986"/>
        </p:xfrm>
        <a:graphic>
          <a:graphicData uri="http://schemas.openxmlformats.org/drawingml/2006/table">
            <a:tbl>
              <a:tblPr firstRow="1" firstCol="1" bandRow="1">
                <a:tableStyleId>{5C22544A-7EE6-4342-B048-85BDC9FD1C3A}</a:tableStyleId>
              </a:tblPr>
              <a:tblGrid>
                <a:gridCol w="704381">
                  <a:extLst>
                    <a:ext uri="{9D8B030D-6E8A-4147-A177-3AD203B41FA5}">
                      <a16:colId xmlns:a16="http://schemas.microsoft.com/office/drawing/2014/main" val="1813587583"/>
                    </a:ext>
                  </a:extLst>
                </a:gridCol>
                <a:gridCol w="1060766">
                  <a:extLst>
                    <a:ext uri="{9D8B030D-6E8A-4147-A177-3AD203B41FA5}">
                      <a16:colId xmlns:a16="http://schemas.microsoft.com/office/drawing/2014/main" val="102410265"/>
                    </a:ext>
                  </a:extLst>
                </a:gridCol>
                <a:gridCol w="1184135">
                  <a:extLst>
                    <a:ext uri="{9D8B030D-6E8A-4147-A177-3AD203B41FA5}">
                      <a16:colId xmlns:a16="http://schemas.microsoft.com/office/drawing/2014/main" val="860790266"/>
                    </a:ext>
                  </a:extLst>
                </a:gridCol>
                <a:gridCol w="1354170">
                  <a:extLst>
                    <a:ext uri="{9D8B030D-6E8A-4147-A177-3AD203B41FA5}">
                      <a16:colId xmlns:a16="http://schemas.microsoft.com/office/drawing/2014/main" val="1577691771"/>
                    </a:ext>
                  </a:extLst>
                </a:gridCol>
                <a:gridCol w="1216161">
                  <a:extLst>
                    <a:ext uri="{9D8B030D-6E8A-4147-A177-3AD203B41FA5}">
                      <a16:colId xmlns:a16="http://schemas.microsoft.com/office/drawing/2014/main" val="4102487756"/>
                    </a:ext>
                  </a:extLst>
                </a:gridCol>
                <a:gridCol w="146022">
                  <a:extLst>
                    <a:ext uri="{9D8B030D-6E8A-4147-A177-3AD203B41FA5}">
                      <a16:colId xmlns:a16="http://schemas.microsoft.com/office/drawing/2014/main" val="74432441"/>
                    </a:ext>
                  </a:extLst>
                </a:gridCol>
                <a:gridCol w="963779">
                  <a:extLst>
                    <a:ext uri="{9D8B030D-6E8A-4147-A177-3AD203B41FA5}">
                      <a16:colId xmlns:a16="http://schemas.microsoft.com/office/drawing/2014/main" val="4174528142"/>
                    </a:ext>
                  </a:extLst>
                </a:gridCol>
                <a:gridCol w="1287835">
                  <a:extLst>
                    <a:ext uri="{9D8B030D-6E8A-4147-A177-3AD203B41FA5}">
                      <a16:colId xmlns:a16="http://schemas.microsoft.com/office/drawing/2014/main" val="4265229645"/>
                    </a:ext>
                  </a:extLst>
                </a:gridCol>
              </a:tblGrid>
              <a:tr h="1038705">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Test Case 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Case Description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Input Data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Expected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Actual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gridSpan="2">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hMerge="1">
                  <a:txBody>
                    <a:bodyPr/>
                    <a:lstStyle/>
                    <a:p>
                      <a:endParaRPr lang="en-IN"/>
                    </a:p>
                  </a:txBody>
                  <a:tcP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Remarks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extLst>
                  <a:ext uri="{0D108BD9-81ED-4DB2-BD59-A6C34878D82A}">
                    <a16:rowId xmlns:a16="http://schemas.microsoft.com/office/drawing/2014/main" val="2413898765"/>
                  </a:ext>
                </a:extLst>
              </a:tr>
              <a:tr h="745424">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To check the lower body temperature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Valid temperature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To show valid lower body temperature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gridSpan="2">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To show valid lower body temperature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hMerge="1">
                  <a:txBody>
                    <a:bodyPr/>
                    <a:lstStyle/>
                    <a:p>
                      <a:endParaRPr lang="en-IN"/>
                    </a:p>
                  </a:txBody>
                  <a:tcP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Efficient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extLst>
                  <a:ext uri="{0D108BD9-81ED-4DB2-BD59-A6C34878D82A}">
                    <a16:rowId xmlns:a16="http://schemas.microsoft.com/office/drawing/2014/main" val="840643812"/>
                  </a:ext>
                </a:extLst>
              </a:tr>
              <a:tr h="619857">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To check the lower body temperature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Invalid temperature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Shows Invalid temperature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Shows Invalid temperature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gridSpan="2">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hMerge="1">
                  <a:txBody>
                    <a:bodyPr/>
                    <a:lstStyle/>
                    <a:p>
                      <a:endParaRPr lang="en-IN"/>
                    </a:p>
                  </a:txBody>
                  <a:tcP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Efficient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extLst>
                  <a:ext uri="{0D108BD9-81ED-4DB2-BD59-A6C34878D82A}">
                    <a16:rowId xmlns:a16="http://schemas.microsoft.com/office/drawing/2014/main" val="2187472893"/>
                  </a:ext>
                </a:extLst>
              </a:tr>
            </a:tbl>
          </a:graphicData>
        </a:graphic>
      </p:graphicFrame>
      <p:graphicFrame>
        <p:nvGraphicFramePr>
          <p:cNvPr id="5" name="Table 4">
            <a:extLst>
              <a:ext uri="{FF2B5EF4-FFF2-40B4-BE49-F238E27FC236}">
                <a16:creationId xmlns:a16="http://schemas.microsoft.com/office/drawing/2014/main" id="{7E70B67A-2604-865C-1702-929D78D2AFE7}"/>
              </a:ext>
            </a:extLst>
          </p:cNvPr>
          <p:cNvGraphicFramePr>
            <a:graphicFrameLocks noGrp="1"/>
          </p:cNvGraphicFramePr>
          <p:nvPr>
            <p:extLst>
              <p:ext uri="{D42A27DB-BD31-4B8C-83A1-F6EECF244321}">
                <p14:modId xmlns:p14="http://schemas.microsoft.com/office/powerpoint/2010/main" val="4014179585"/>
              </p:ext>
            </p:extLst>
          </p:nvPr>
        </p:nvGraphicFramePr>
        <p:xfrm>
          <a:off x="583791" y="4144298"/>
          <a:ext cx="7932171" cy="2403986"/>
        </p:xfrm>
        <a:graphic>
          <a:graphicData uri="http://schemas.openxmlformats.org/drawingml/2006/table">
            <a:tbl>
              <a:tblPr firstRow="1" firstCol="1" bandRow="1">
                <a:tableStyleId>{5C22544A-7EE6-4342-B048-85BDC9FD1C3A}</a:tableStyleId>
              </a:tblPr>
              <a:tblGrid>
                <a:gridCol w="665289">
                  <a:extLst>
                    <a:ext uri="{9D8B030D-6E8A-4147-A177-3AD203B41FA5}">
                      <a16:colId xmlns:a16="http://schemas.microsoft.com/office/drawing/2014/main" val="2013788732"/>
                    </a:ext>
                  </a:extLst>
                </a:gridCol>
                <a:gridCol w="1341458">
                  <a:extLst>
                    <a:ext uri="{9D8B030D-6E8A-4147-A177-3AD203B41FA5}">
                      <a16:colId xmlns:a16="http://schemas.microsoft.com/office/drawing/2014/main" val="1121605235"/>
                    </a:ext>
                  </a:extLst>
                </a:gridCol>
                <a:gridCol w="1280059">
                  <a:extLst>
                    <a:ext uri="{9D8B030D-6E8A-4147-A177-3AD203B41FA5}">
                      <a16:colId xmlns:a16="http://schemas.microsoft.com/office/drawing/2014/main" val="3603096526"/>
                    </a:ext>
                  </a:extLst>
                </a:gridCol>
                <a:gridCol w="1260630">
                  <a:extLst>
                    <a:ext uri="{9D8B030D-6E8A-4147-A177-3AD203B41FA5}">
                      <a16:colId xmlns:a16="http://schemas.microsoft.com/office/drawing/2014/main" val="498040245"/>
                    </a:ext>
                  </a:extLst>
                </a:gridCol>
                <a:gridCol w="1301043">
                  <a:extLst>
                    <a:ext uri="{9D8B030D-6E8A-4147-A177-3AD203B41FA5}">
                      <a16:colId xmlns:a16="http://schemas.microsoft.com/office/drawing/2014/main" val="2496927926"/>
                    </a:ext>
                  </a:extLst>
                </a:gridCol>
                <a:gridCol w="1017364">
                  <a:extLst>
                    <a:ext uri="{9D8B030D-6E8A-4147-A177-3AD203B41FA5}">
                      <a16:colId xmlns:a16="http://schemas.microsoft.com/office/drawing/2014/main" val="624888399"/>
                    </a:ext>
                  </a:extLst>
                </a:gridCol>
                <a:gridCol w="1066328">
                  <a:extLst>
                    <a:ext uri="{9D8B030D-6E8A-4147-A177-3AD203B41FA5}">
                      <a16:colId xmlns:a16="http://schemas.microsoft.com/office/drawing/2014/main" val="3916167635"/>
                    </a:ext>
                  </a:extLst>
                </a:gridCol>
              </a:tblGrid>
              <a:tr h="585092">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Test Case 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Test Case Description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Input Data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Expected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Actual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Remarks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extLst>
                  <a:ext uri="{0D108BD9-81ED-4DB2-BD59-A6C34878D82A}">
                    <a16:rowId xmlns:a16="http://schemas.microsoft.com/office/drawing/2014/main" val="3306214029"/>
                  </a:ext>
                </a:extLst>
              </a:tr>
              <a:tr h="822933">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T1</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To check the received data from the transmission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Temperature data from temperature sensor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Received data from transmitter in module 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Received data from transmitter in module 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Efficient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extLst>
                  <a:ext uri="{0D108BD9-81ED-4DB2-BD59-A6C34878D82A}">
                    <a16:rowId xmlns:a16="http://schemas.microsoft.com/office/drawing/2014/main" val="4284338893"/>
                  </a:ext>
                </a:extLst>
              </a:tr>
              <a:tr h="995961">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T2</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To check the received data from the transmission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Invalid temperature data from temperature sensor</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Received data from transmitter in module 1</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Received data from transmitter in module 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Efficient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extLst>
                  <a:ext uri="{0D108BD9-81ED-4DB2-BD59-A6C34878D82A}">
                    <a16:rowId xmlns:a16="http://schemas.microsoft.com/office/drawing/2014/main" val="3575993663"/>
                  </a:ext>
                </a:extLst>
              </a:tr>
            </a:tbl>
          </a:graphicData>
        </a:graphic>
      </p:graphicFrame>
    </p:spTree>
    <p:extLst>
      <p:ext uri="{BB962C8B-B14F-4D97-AF65-F5344CB8AC3E}">
        <p14:creationId xmlns:p14="http://schemas.microsoft.com/office/powerpoint/2010/main" val="3820602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50BFED-CA13-84AD-E259-C0B255A21E9F}"/>
              </a:ext>
            </a:extLst>
          </p:cNvPr>
          <p:cNvSpPr>
            <a:spLocks noGrp="1"/>
          </p:cNvSpPr>
          <p:nvPr>
            <p:ph idx="1"/>
          </p:nvPr>
        </p:nvSpPr>
        <p:spPr>
          <a:xfrm>
            <a:off x="707308" y="262296"/>
            <a:ext cx="7886700" cy="4351338"/>
          </a:xfrm>
        </p:spPr>
        <p:txBody>
          <a:bodyPr/>
          <a:lstStyle/>
          <a:p>
            <a:pPr marL="0" indent="0">
              <a:buNone/>
            </a:pPr>
            <a:r>
              <a:rPr lang="en-US" sz="1800" b="1" u="sng" dirty="0">
                <a:effectLst/>
                <a:latin typeface="Times New Roman" panose="02020603050405020304" pitchFamily="18" charset="0"/>
                <a:ea typeface="Times New Roman" panose="02020603050405020304" pitchFamily="18" charset="0"/>
              </a:rPr>
              <a:t>Test case 5: Pressure Sensor:</a:t>
            </a:r>
            <a:endParaRPr lang="en-IN" sz="1800" u="sng" dirty="0">
              <a:effectLst/>
              <a:latin typeface="Times New Roman" panose="02020603050405020304" pitchFamily="18" charset="0"/>
              <a:ea typeface="Times New Roman" panose="02020603050405020304" pitchFamily="18" charset="0"/>
            </a:endParaRPr>
          </a:p>
          <a:p>
            <a:pPr marL="0" indent="0">
              <a:buNone/>
            </a:pPr>
            <a:endParaRPr lang="en-IN" dirty="0"/>
          </a:p>
        </p:txBody>
      </p:sp>
      <p:graphicFrame>
        <p:nvGraphicFramePr>
          <p:cNvPr id="4" name="Table 3">
            <a:extLst>
              <a:ext uri="{FF2B5EF4-FFF2-40B4-BE49-F238E27FC236}">
                <a16:creationId xmlns:a16="http://schemas.microsoft.com/office/drawing/2014/main" id="{369DB8E8-0CDF-D431-37BB-FDFA331D4FD8}"/>
              </a:ext>
            </a:extLst>
          </p:cNvPr>
          <p:cNvGraphicFramePr>
            <a:graphicFrameLocks noGrp="1"/>
          </p:cNvGraphicFramePr>
          <p:nvPr>
            <p:extLst>
              <p:ext uri="{D42A27DB-BD31-4B8C-83A1-F6EECF244321}">
                <p14:modId xmlns:p14="http://schemas.microsoft.com/office/powerpoint/2010/main" val="316237375"/>
              </p:ext>
            </p:extLst>
          </p:nvPr>
        </p:nvGraphicFramePr>
        <p:xfrm>
          <a:off x="628650" y="752168"/>
          <a:ext cx="7886699" cy="2677800"/>
        </p:xfrm>
        <a:graphic>
          <a:graphicData uri="http://schemas.openxmlformats.org/drawingml/2006/table">
            <a:tbl>
              <a:tblPr firstRow="1" firstCol="1" bandRow="1">
                <a:tableStyleId>{5C22544A-7EE6-4342-B048-85BDC9FD1C3A}</a:tableStyleId>
              </a:tblPr>
              <a:tblGrid>
                <a:gridCol w="580337">
                  <a:extLst>
                    <a:ext uri="{9D8B030D-6E8A-4147-A177-3AD203B41FA5}">
                      <a16:colId xmlns:a16="http://schemas.microsoft.com/office/drawing/2014/main" val="2427077564"/>
                    </a:ext>
                  </a:extLst>
                </a:gridCol>
                <a:gridCol w="1391725">
                  <a:extLst>
                    <a:ext uri="{9D8B030D-6E8A-4147-A177-3AD203B41FA5}">
                      <a16:colId xmlns:a16="http://schemas.microsoft.com/office/drawing/2014/main" val="821917288"/>
                    </a:ext>
                  </a:extLst>
                </a:gridCol>
                <a:gridCol w="1417999">
                  <a:extLst>
                    <a:ext uri="{9D8B030D-6E8A-4147-A177-3AD203B41FA5}">
                      <a16:colId xmlns:a16="http://schemas.microsoft.com/office/drawing/2014/main" val="3793761389"/>
                    </a:ext>
                  </a:extLst>
                </a:gridCol>
                <a:gridCol w="1064851">
                  <a:extLst>
                    <a:ext uri="{9D8B030D-6E8A-4147-A177-3AD203B41FA5}">
                      <a16:colId xmlns:a16="http://schemas.microsoft.com/office/drawing/2014/main" val="1343608018"/>
                    </a:ext>
                  </a:extLst>
                </a:gridCol>
                <a:gridCol w="1369315">
                  <a:extLst>
                    <a:ext uri="{9D8B030D-6E8A-4147-A177-3AD203B41FA5}">
                      <a16:colId xmlns:a16="http://schemas.microsoft.com/office/drawing/2014/main" val="4072266494"/>
                    </a:ext>
                  </a:extLst>
                </a:gridCol>
                <a:gridCol w="937347">
                  <a:extLst>
                    <a:ext uri="{9D8B030D-6E8A-4147-A177-3AD203B41FA5}">
                      <a16:colId xmlns:a16="http://schemas.microsoft.com/office/drawing/2014/main" val="3320238175"/>
                    </a:ext>
                  </a:extLst>
                </a:gridCol>
                <a:gridCol w="1125125">
                  <a:extLst>
                    <a:ext uri="{9D8B030D-6E8A-4147-A177-3AD203B41FA5}">
                      <a16:colId xmlns:a16="http://schemas.microsoft.com/office/drawing/2014/main" val="1336356925"/>
                    </a:ext>
                  </a:extLst>
                </a:gridCol>
              </a:tblGrid>
              <a:tr h="547672">
                <a:tc>
                  <a:txBody>
                    <a:bodyPr/>
                    <a:lstStyle/>
                    <a:p>
                      <a:pPr>
                        <a:lnSpc>
                          <a:spcPct val="100000"/>
                        </a:lnSpc>
                      </a:pPr>
                      <a:r>
                        <a:rPr lang="en-US" sz="1200">
                          <a:effectLst/>
                          <a:latin typeface="Times New Roman" panose="02020603050405020304" pitchFamily="18" charset="0"/>
                          <a:cs typeface="Times New Roman" panose="02020603050405020304" pitchFamily="18" charset="0"/>
                        </a:rPr>
                        <a:t>Test Case 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nSpc>
                          <a:spcPct val="100000"/>
                        </a:lnSpc>
                      </a:pPr>
                      <a:r>
                        <a:rPr lang="en-US" sz="1200">
                          <a:effectLst/>
                          <a:latin typeface="Times New Roman" panose="02020603050405020304" pitchFamily="18" charset="0"/>
                          <a:cs typeface="Times New Roman" panose="02020603050405020304" pitchFamily="18" charset="0"/>
                        </a:rPr>
                        <a:t>Test Case Description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nSpc>
                          <a:spcPct val="100000"/>
                        </a:lnSpc>
                      </a:pPr>
                      <a:r>
                        <a:rPr lang="en-US" sz="1200">
                          <a:effectLst/>
                          <a:latin typeface="Times New Roman" panose="02020603050405020304" pitchFamily="18" charset="0"/>
                          <a:cs typeface="Times New Roman" panose="02020603050405020304" pitchFamily="18" charset="0"/>
                        </a:rPr>
                        <a:t>Input Data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nSpc>
                          <a:spcPct val="100000"/>
                        </a:lnSpc>
                      </a:pPr>
                      <a:r>
                        <a:rPr lang="en-US" sz="1200">
                          <a:effectLst/>
                          <a:latin typeface="Times New Roman" panose="02020603050405020304" pitchFamily="18" charset="0"/>
                          <a:cs typeface="Times New Roman" panose="02020603050405020304" pitchFamily="18" charset="0"/>
                        </a:rPr>
                        <a:t>Expected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nSpc>
                          <a:spcPct val="100000"/>
                        </a:lnSpc>
                      </a:pPr>
                      <a:r>
                        <a:rPr lang="en-US" sz="1200">
                          <a:effectLst/>
                          <a:latin typeface="Times New Roman" panose="02020603050405020304" pitchFamily="18" charset="0"/>
                          <a:cs typeface="Times New Roman" panose="02020603050405020304" pitchFamily="18" charset="0"/>
                        </a:rPr>
                        <a:t>Actual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nSpc>
                          <a:spcPct val="100000"/>
                        </a:lnSpc>
                      </a:pPr>
                      <a:r>
                        <a:rPr lang="en-US" sz="1200">
                          <a:effectLst/>
                          <a:latin typeface="Times New Roman" panose="02020603050405020304" pitchFamily="18" charset="0"/>
                          <a:cs typeface="Times New Roman" panose="02020603050405020304" pitchFamily="18" charset="0"/>
                        </a:rPr>
                        <a:t>Pass/Fail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nSpc>
                          <a:spcPct val="100000"/>
                        </a:lnSpc>
                      </a:pPr>
                      <a:r>
                        <a:rPr lang="en-US" sz="1200">
                          <a:effectLst/>
                          <a:latin typeface="Times New Roman" panose="02020603050405020304" pitchFamily="18" charset="0"/>
                          <a:cs typeface="Times New Roman" panose="02020603050405020304" pitchFamily="18" charset="0"/>
                        </a:rPr>
                        <a:t>Remarks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extLst>
                  <a:ext uri="{0D108BD9-81ED-4DB2-BD59-A6C34878D82A}">
                    <a16:rowId xmlns:a16="http://schemas.microsoft.com/office/drawing/2014/main" val="1899585248"/>
                  </a:ext>
                </a:extLst>
              </a:tr>
              <a:tr h="709720">
                <a:tc>
                  <a:txBody>
                    <a:bodyPr/>
                    <a:lstStyle/>
                    <a:p>
                      <a:pPr>
                        <a:lnSpc>
                          <a:spcPct val="100000"/>
                        </a:lnSpc>
                      </a:pPr>
                      <a:r>
                        <a:rPr lang="en-US" sz="1200">
                          <a:effectLst/>
                          <a:latin typeface="Times New Roman" panose="02020603050405020304" pitchFamily="18" charset="0"/>
                          <a:cs typeface="Times New Roman" panose="02020603050405020304" pitchFamily="18" charset="0"/>
                        </a:rPr>
                        <a:t>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nSpc>
                          <a:spcPct val="100000"/>
                        </a:lnSpc>
                      </a:pPr>
                      <a:r>
                        <a:rPr lang="en-US" sz="1200">
                          <a:effectLst/>
                          <a:latin typeface="Times New Roman" panose="02020603050405020304" pitchFamily="18" charset="0"/>
                          <a:cs typeface="Times New Roman" panose="02020603050405020304" pitchFamily="18" charset="0"/>
                        </a:rPr>
                        <a:t>To check the pressure from varicose veins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nSpc>
                          <a:spcPct val="100000"/>
                        </a:lnSpc>
                      </a:pPr>
                      <a:r>
                        <a:rPr lang="en-US" sz="1200">
                          <a:effectLst/>
                          <a:latin typeface="Times New Roman" panose="02020603050405020304" pitchFamily="18" charset="0"/>
                          <a:cs typeface="Times New Roman" panose="02020603050405020304" pitchFamily="18" charset="0"/>
                        </a:rPr>
                        <a:t>Low pressure from the expansion of the vein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nSpc>
                          <a:spcPct val="100000"/>
                        </a:lnSpc>
                      </a:pPr>
                      <a:r>
                        <a:rPr lang="en-US" sz="1200">
                          <a:effectLst/>
                          <a:latin typeface="Times New Roman" panose="02020603050405020304" pitchFamily="18" charset="0"/>
                          <a:cs typeface="Times New Roman" panose="02020603050405020304" pitchFamily="18" charset="0"/>
                        </a:rPr>
                        <a:t>Pressure measures accurately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nSpc>
                          <a:spcPct val="100000"/>
                        </a:lnSpc>
                      </a:pPr>
                      <a:r>
                        <a:rPr lang="en-US" sz="1200">
                          <a:effectLst/>
                          <a:latin typeface="Times New Roman" panose="02020603050405020304" pitchFamily="18" charset="0"/>
                          <a:cs typeface="Times New Roman" panose="02020603050405020304" pitchFamily="18" charset="0"/>
                        </a:rPr>
                        <a:t>Pressure measures accurately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Efficient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extLst>
                  <a:ext uri="{0D108BD9-81ED-4DB2-BD59-A6C34878D82A}">
                    <a16:rowId xmlns:a16="http://schemas.microsoft.com/office/drawing/2014/main" val="676444918"/>
                  </a:ext>
                </a:extLst>
              </a:tr>
              <a:tr h="709720">
                <a:tc>
                  <a:txBody>
                    <a:bodyPr/>
                    <a:lstStyle/>
                    <a:p>
                      <a:pPr>
                        <a:lnSpc>
                          <a:spcPct val="100000"/>
                        </a:lnSpc>
                      </a:pPr>
                      <a:r>
                        <a:rPr lang="en-US" sz="1200">
                          <a:effectLst/>
                          <a:latin typeface="Times New Roman" panose="02020603050405020304" pitchFamily="18" charset="0"/>
                          <a:cs typeface="Times New Roman" panose="02020603050405020304" pitchFamily="18" charset="0"/>
                        </a:rPr>
                        <a:t>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nSpc>
                          <a:spcPct val="100000"/>
                        </a:lnSpc>
                      </a:pPr>
                      <a:r>
                        <a:rPr lang="en-US" sz="1200">
                          <a:effectLst/>
                          <a:latin typeface="Times New Roman" panose="02020603050405020304" pitchFamily="18" charset="0"/>
                          <a:cs typeface="Times New Roman" panose="02020603050405020304" pitchFamily="18" charset="0"/>
                        </a:rPr>
                        <a:t>To check the pressure from varicose veins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nSpc>
                          <a:spcPct val="100000"/>
                        </a:lnSpc>
                      </a:pPr>
                      <a:r>
                        <a:rPr lang="en-US" sz="1200">
                          <a:effectLst/>
                          <a:latin typeface="Times New Roman" panose="02020603050405020304" pitchFamily="18" charset="0"/>
                          <a:cs typeface="Times New Roman" panose="02020603050405020304" pitchFamily="18" charset="0"/>
                        </a:rPr>
                        <a:t>Medium pressure from the expansion of the vein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nSpc>
                          <a:spcPct val="100000"/>
                        </a:lnSpc>
                      </a:pPr>
                      <a:r>
                        <a:rPr lang="en-US" sz="1200">
                          <a:effectLst/>
                          <a:latin typeface="Times New Roman" panose="02020603050405020304" pitchFamily="18" charset="0"/>
                          <a:cs typeface="Times New Roman" panose="02020603050405020304" pitchFamily="18" charset="0"/>
                        </a:rPr>
                        <a:t>Pressure measures accurately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nSpc>
                          <a:spcPct val="100000"/>
                        </a:lnSpc>
                      </a:pPr>
                      <a:r>
                        <a:rPr lang="en-US" sz="1200">
                          <a:effectLst/>
                          <a:latin typeface="Times New Roman" panose="02020603050405020304" pitchFamily="18" charset="0"/>
                          <a:cs typeface="Times New Roman" panose="02020603050405020304" pitchFamily="18" charset="0"/>
                        </a:rPr>
                        <a:t>Pressure measures accurately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Efficient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extLst>
                  <a:ext uri="{0D108BD9-81ED-4DB2-BD59-A6C34878D82A}">
                    <a16:rowId xmlns:a16="http://schemas.microsoft.com/office/drawing/2014/main" val="841076951"/>
                  </a:ext>
                </a:extLst>
              </a:tr>
              <a:tr h="709720">
                <a:tc>
                  <a:txBody>
                    <a:bodyPr/>
                    <a:lstStyle/>
                    <a:p>
                      <a:pPr>
                        <a:lnSpc>
                          <a:spcPct val="100000"/>
                        </a:lnSpc>
                      </a:pPr>
                      <a:r>
                        <a:rPr lang="en-US" sz="1200">
                          <a:effectLst/>
                          <a:latin typeface="Times New Roman" panose="02020603050405020304" pitchFamily="18" charset="0"/>
                          <a:cs typeface="Times New Roman" panose="02020603050405020304" pitchFamily="18" charset="0"/>
                        </a:rPr>
                        <a:t>T3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nSpc>
                          <a:spcPct val="100000"/>
                        </a:lnSpc>
                      </a:pPr>
                      <a:r>
                        <a:rPr lang="en-US" sz="1200">
                          <a:effectLst/>
                          <a:latin typeface="Times New Roman" panose="02020603050405020304" pitchFamily="18" charset="0"/>
                          <a:cs typeface="Times New Roman" panose="02020603050405020304" pitchFamily="18" charset="0"/>
                        </a:rPr>
                        <a:t>To check the pressure from varicose veins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nSpc>
                          <a:spcPct val="100000"/>
                        </a:lnSpc>
                      </a:pPr>
                      <a:r>
                        <a:rPr lang="en-US" sz="1200">
                          <a:effectLst/>
                          <a:latin typeface="Times New Roman" panose="02020603050405020304" pitchFamily="18" charset="0"/>
                          <a:cs typeface="Times New Roman" panose="02020603050405020304" pitchFamily="18" charset="0"/>
                        </a:rPr>
                        <a:t>High pressure from the expansion of the vein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nSpc>
                          <a:spcPct val="100000"/>
                        </a:lnSpc>
                      </a:pPr>
                      <a:r>
                        <a:rPr lang="en-US" sz="1200">
                          <a:effectLst/>
                          <a:latin typeface="Times New Roman" panose="02020603050405020304" pitchFamily="18" charset="0"/>
                          <a:cs typeface="Times New Roman" panose="02020603050405020304" pitchFamily="18" charset="0"/>
                        </a:rPr>
                        <a:t>Pressure measures accurately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nSpc>
                          <a:spcPct val="100000"/>
                        </a:lnSpc>
                      </a:pPr>
                      <a:r>
                        <a:rPr lang="en-US" sz="1200">
                          <a:effectLst/>
                          <a:latin typeface="Times New Roman" panose="02020603050405020304" pitchFamily="18" charset="0"/>
                          <a:cs typeface="Times New Roman" panose="02020603050405020304" pitchFamily="18" charset="0"/>
                        </a:rPr>
                        <a:t>Pressure measures accurately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Efficient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469" marR="54469" marT="0" marB="0" anchor="ctr"/>
                </a:tc>
                <a:extLst>
                  <a:ext uri="{0D108BD9-81ED-4DB2-BD59-A6C34878D82A}">
                    <a16:rowId xmlns:a16="http://schemas.microsoft.com/office/drawing/2014/main" val="2869635841"/>
                  </a:ext>
                </a:extLst>
              </a:tr>
            </a:tbl>
          </a:graphicData>
        </a:graphic>
      </p:graphicFrame>
    </p:spTree>
    <p:extLst>
      <p:ext uri="{BB962C8B-B14F-4D97-AF65-F5344CB8AC3E}">
        <p14:creationId xmlns:p14="http://schemas.microsoft.com/office/powerpoint/2010/main" val="1409506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D633E-71C9-E8CD-2E66-F6FF57167ED7}"/>
              </a:ext>
            </a:extLst>
          </p:cNvPr>
          <p:cNvSpPr>
            <a:spLocks noGrp="1"/>
          </p:cNvSpPr>
          <p:nvPr>
            <p:ph idx="1"/>
          </p:nvPr>
        </p:nvSpPr>
        <p:spPr>
          <a:xfrm>
            <a:off x="628650" y="176981"/>
            <a:ext cx="7886700" cy="6512063"/>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SCREENSHOTS</a:t>
            </a:r>
            <a:r>
              <a:rPr lang="en-US" sz="2400" b="1" dirty="0">
                <a:latin typeface="Times New Roman" panose="02020603050405020304" pitchFamily="18" charset="0"/>
                <a:cs typeface="Times New Roman" panose="02020603050405020304" pitchFamily="18" charset="0"/>
              </a:rPr>
              <a:t> :</a:t>
            </a:r>
          </a:p>
          <a:p>
            <a:pPr marL="0" indent="0">
              <a:buNone/>
            </a:pPr>
            <a:r>
              <a:rPr lang="en-US" sz="1800" b="1" u="sng" dirty="0">
                <a:latin typeface="Times New Roman" panose="02020603050405020304" pitchFamily="18" charset="0"/>
                <a:cs typeface="Times New Roman" panose="02020603050405020304" pitchFamily="18" charset="0"/>
              </a:rPr>
              <a:t>Upper Body Module</a:t>
            </a:r>
          </a:p>
          <a:p>
            <a:pPr marL="0" indent="0">
              <a:buNone/>
            </a:pPr>
            <a:endParaRPr lang="en-US" sz="1800" b="1"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01C86DC2-2961-7747-DB5B-5AACA945C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189" y="1405540"/>
            <a:ext cx="5681621" cy="3850432"/>
          </a:xfrm>
          <a:prstGeom prst="rect">
            <a:avLst/>
          </a:prstGeom>
        </p:spPr>
      </p:pic>
    </p:spTree>
    <p:extLst>
      <p:ext uri="{BB962C8B-B14F-4D97-AF65-F5344CB8AC3E}">
        <p14:creationId xmlns:p14="http://schemas.microsoft.com/office/powerpoint/2010/main" val="3299997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CC8060-B022-34FE-2902-D5E570333162}"/>
              </a:ext>
            </a:extLst>
          </p:cNvPr>
          <p:cNvSpPr>
            <a:spLocks noGrp="1"/>
          </p:cNvSpPr>
          <p:nvPr>
            <p:ph idx="1"/>
          </p:nvPr>
        </p:nvSpPr>
        <p:spPr>
          <a:xfrm>
            <a:off x="628650" y="628196"/>
            <a:ext cx="7886700" cy="6229804"/>
          </a:xfrm>
        </p:spPr>
        <p:txBody>
          <a:bodyPr/>
          <a:lstStyle/>
          <a:p>
            <a:pPr marL="0" indent="0">
              <a:buNone/>
            </a:pPr>
            <a:r>
              <a:rPr lang="en-US" sz="1800" b="1" u="sng" dirty="0">
                <a:latin typeface="Times New Roman" panose="02020603050405020304" pitchFamily="18" charset="0"/>
                <a:cs typeface="Times New Roman" panose="02020603050405020304" pitchFamily="18" charset="0"/>
              </a:rPr>
              <a:t>Lower Body Module</a:t>
            </a:r>
          </a:p>
          <a:p>
            <a:pPr marL="0" indent="0">
              <a:buNone/>
            </a:pPr>
            <a:endParaRPr lang="en-US" dirty="0"/>
          </a:p>
        </p:txBody>
      </p:sp>
      <p:pic>
        <p:nvPicPr>
          <p:cNvPr id="4" name="Picture 4">
            <a:extLst>
              <a:ext uri="{FF2B5EF4-FFF2-40B4-BE49-F238E27FC236}">
                <a16:creationId xmlns:a16="http://schemas.microsoft.com/office/drawing/2014/main" id="{B853579C-71BE-BEC6-99AD-5B1EC64C4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487" y="1397000"/>
            <a:ext cx="5851025" cy="4064000"/>
          </a:xfrm>
          <a:prstGeom prst="rect">
            <a:avLst/>
          </a:prstGeom>
        </p:spPr>
      </p:pic>
    </p:spTree>
    <p:extLst>
      <p:ext uri="{BB962C8B-B14F-4D97-AF65-F5344CB8AC3E}">
        <p14:creationId xmlns:p14="http://schemas.microsoft.com/office/powerpoint/2010/main" val="3442302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C939-C350-8E23-65BA-502CE2EDF218}"/>
              </a:ext>
            </a:extLst>
          </p:cNvPr>
          <p:cNvSpPr>
            <a:spLocks noGrp="1"/>
          </p:cNvSpPr>
          <p:nvPr>
            <p:ph type="title"/>
          </p:nvPr>
        </p:nvSpPr>
        <p:spPr>
          <a:xfrm>
            <a:off x="717141" y="-78658"/>
            <a:ext cx="7886700" cy="806245"/>
          </a:xfrm>
        </p:spPr>
        <p:txBody>
          <a:bodyPr>
            <a:normAutofit/>
          </a:bodyPr>
          <a:lstStyle/>
          <a:p>
            <a:r>
              <a:rPr lang="en-IN" sz="2400" b="1" u="sng" dirty="0">
                <a:latin typeface="Times New Roman" panose="02020603050405020304" pitchFamily="18" charset="0"/>
                <a:cs typeface="Times New Roman" panose="02020603050405020304" pitchFamily="18" charset="0"/>
              </a:rPr>
              <a:t>INTRODUCTION</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3AE3CC-9E40-79B8-DC7A-227944158057}"/>
              </a:ext>
            </a:extLst>
          </p:cNvPr>
          <p:cNvSpPr>
            <a:spLocks noGrp="1"/>
          </p:cNvSpPr>
          <p:nvPr>
            <p:ph idx="1"/>
          </p:nvPr>
        </p:nvSpPr>
        <p:spPr>
          <a:xfrm>
            <a:off x="628650" y="886337"/>
            <a:ext cx="7886700" cy="5754160"/>
          </a:xfrm>
        </p:spPr>
        <p:txBody>
          <a:bodyPr>
            <a:normAutofit fontScale="62500" lnSpcReduction="20000"/>
          </a:bodyPr>
          <a:lstStyle/>
          <a:p>
            <a:pPr marL="0" indent="0" algn="just">
              <a:lnSpc>
                <a:spcPct val="170000"/>
              </a:lnSpc>
              <a:buNone/>
            </a:pPr>
            <a:r>
              <a:rPr lang="en-US" sz="2600" dirty="0">
                <a:effectLst/>
                <a:latin typeface="Times New Roman" panose="02020603050405020304" pitchFamily="18" charset="0"/>
                <a:ea typeface="Times New Roman" panose="02020603050405020304" pitchFamily="18" charset="0"/>
              </a:rPr>
              <a:t>The transfer of health monitoring data from multiple patients using wireless</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body-area networks requires the use of robust, and energy and bandwidth efficient</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multiple-</a:t>
            </a:r>
            <a:r>
              <a:rPr lang="en-US" sz="2600" spc="32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access</a:t>
            </a:r>
            <a:r>
              <a:rPr lang="en-US" sz="2600" spc="33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schemes.</a:t>
            </a:r>
            <a:r>
              <a:rPr lang="en-US" sz="2600" spc="3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This</a:t>
            </a:r>
            <a:r>
              <a:rPr lang="en-US" sz="2600" spc="32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paper</a:t>
            </a:r>
            <a:r>
              <a:rPr lang="en-US" sz="2600" spc="33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considers</a:t>
            </a:r>
            <a:r>
              <a:rPr lang="en-US" sz="2600" spc="33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a:t>
            </a:r>
            <a:r>
              <a:rPr lang="en-US" sz="2600" spc="3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frequency-division</a:t>
            </a:r>
            <a:r>
              <a:rPr lang="en-US" sz="2600" spc="32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multiple</a:t>
            </a:r>
            <a:r>
              <a:rPr lang="en-US" sz="2600" spc="-3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access for the wireless uplink to a fixed access point when using infrared signals to</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collect medical data from several patients inside an emergency waiting room. The</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conventional optical orthogonal scheme applies Hermitian symmetry to obtain real</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valued signals, which implies increased computational complexity. We consider a</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new approach transmitting only the real part of a complex-valued signal, where no</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such</a:t>
            </a:r>
            <a:r>
              <a:rPr lang="en-US" sz="2600" spc="3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constraints</a:t>
            </a:r>
            <a:r>
              <a:rPr lang="en-US" sz="2600" spc="34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imposed.</a:t>
            </a:r>
            <a:r>
              <a:rPr lang="en-US" sz="2600" spc="3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Based</a:t>
            </a:r>
            <a:r>
              <a:rPr lang="en-US" sz="2600" spc="3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on</a:t>
            </a:r>
            <a:r>
              <a:rPr lang="en-US" sz="2600" spc="3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a:t>
            </a:r>
            <a:r>
              <a:rPr lang="en-US" sz="2600" spc="3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proposed</a:t>
            </a:r>
            <a:r>
              <a:rPr lang="en-US" sz="2600" spc="3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scheme,</a:t>
            </a:r>
            <a:r>
              <a:rPr lang="en-US" sz="2600" spc="3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and</a:t>
            </a:r>
            <a:r>
              <a:rPr lang="en-US" sz="2600" spc="3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considering</a:t>
            </a:r>
            <a:r>
              <a:rPr lang="en-US" sz="2600" spc="3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a:t>
            </a:r>
            <a:r>
              <a:rPr lang="en-US" sz="2600" spc="-3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limited</a:t>
            </a:r>
            <a:r>
              <a:rPr lang="en-US" sz="2600" spc="-3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dynamic</a:t>
            </a:r>
            <a:r>
              <a:rPr lang="en-US" sz="2600" spc="-3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range</a:t>
            </a:r>
            <a:r>
              <a:rPr lang="en-US" sz="2600" spc="-2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of</a:t>
            </a:r>
            <a:r>
              <a:rPr lang="en-US" sz="2600" spc="-3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an</a:t>
            </a:r>
            <a:r>
              <a:rPr lang="en-US" sz="2600" spc="-3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infrared</a:t>
            </a:r>
            <a:r>
              <a:rPr lang="en-US" sz="2600" spc="-2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light-emitting</a:t>
            </a:r>
            <a:r>
              <a:rPr lang="en-US" sz="2600" spc="-3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diode,</a:t>
            </a:r>
            <a:r>
              <a:rPr lang="en-US" sz="2600" spc="-2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we</a:t>
            </a:r>
            <a:r>
              <a:rPr lang="en-US" sz="2600" spc="-2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study</a:t>
            </a:r>
            <a:r>
              <a:rPr lang="en-US" sz="2600" spc="-2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a:t>
            </a:r>
            <a:r>
              <a:rPr lang="en-US" sz="2600" spc="-2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performance</a:t>
            </a:r>
            <a:r>
              <a:rPr lang="en-US" sz="2600" spc="-3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of</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direct</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current</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biased</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and</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asymmetrically</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clipped</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schemes,</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and</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show</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their</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advantage</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in</a:t>
            </a:r>
            <a:r>
              <a:rPr lang="en-US" sz="2600" spc="-6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terms</a:t>
            </a:r>
            <a:r>
              <a:rPr lang="en-US" sz="2600" spc="1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of</a:t>
            </a:r>
            <a:r>
              <a:rPr lang="en-US" sz="2600" spc="-6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energy</a:t>
            </a:r>
            <a:r>
              <a:rPr lang="en-US" sz="2600" spc="-6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efficiency</a:t>
            </a:r>
            <a:r>
              <a:rPr lang="en-US" sz="2600" spc="-5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and</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computational</a:t>
            </a:r>
            <a:r>
              <a:rPr lang="en-US" sz="2600" spc="-6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complexity,</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as</a:t>
            </a:r>
            <a:r>
              <a:rPr lang="en-US" sz="2600" spc="1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compared</a:t>
            </a:r>
            <a:r>
              <a:rPr lang="en-US" sz="2600" spc="-3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with the conventional schemes. For instance, we show that by using asymmetric</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clipping, around 35 </a:t>
            </a:r>
            <a:r>
              <a:rPr lang="en-US" sz="2600" dirty="0" err="1">
                <a:effectLst/>
                <a:latin typeface="Times New Roman" panose="02020603050405020304" pitchFamily="18" charset="0"/>
                <a:ea typeface="Times New Roman" panose="02020603050405020304" pitchFamily="18" charset="0"/>
              </a:rPr>
              <a:t>mW</a:t>
            </a:r>
            <a:r>
              <a:rPr lang="en-US" sz="2600" dirty="0">
                <a:effectLst/>
                <a:latin typeface="Times New Roman" panose="02020603050405020304" pitchFamily="18" charset="0"/>
                <a:ea typeface="Times New Roman" panose="02020603050405020304" pitchFamily="18" charset="0"/>
              </a:rPr>
              <a:t> less transmit power is needed to achieve a bit error rate of</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10-3</a:t>
            </a:r>
            <a:r>
              <a:rPr lang="en-US" sz="2600" spc="4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in</a:t>
            </a:r>
            <a:r>
              <a:rPr lang="en-US" sz="2600" spc="-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considered</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scenario.</a:t>
            </a:r>
            <a:endParaRPr lang="en-IN" sz="26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20919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4BD1DC-7344-43DC-B380-8D6E2AB1D44C}"/>
              </a:ext>
            </a:extLst>
          </p:cNvPr>
          <p:cNvSpPr>
            <a:spLocks noGrp="1"/>
          </p:cNvSpPr>
          <p:nvPr>
            <p:ph idx="1"/>
          </p:nvPr>
        </p:nvSpPr>
        <p:spPr>
          <a:xfrm>
            <a:off x="628650" y="673553"/>
            <a:ext cx="7886700" cy="6184447"/>
          </a:xfrm>
        </p:spPr>
        <p:txBody>
          <a:bodyPr/>
          <a:lstStyle/>
          <a:p>
            <a:pPr marL="0" indent="0">
              <a:buNone/>
            </a:pPr>
            <a:r>
              <a:rPr lang="en-US" sz="1800" b="1" u="sng" dirty="0">
                <a:latin typeface="Times New Roman" panose="02020603050405020304" pitchFamily="18" charset="0"/>
                <a:cs typeface="Times New Roman" panose="02020603050405020304" pitchFamily="18" charset="0"/>
              </a:rPr>
              <a:t>Temperature</a:t>
            </a:r>
            <a:endParaRPr lang="en-US" sz="1600" b="1"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4">
            <a:extLst>
              <a:ext uri="{FF2B5EF4-FFF2-40B4-BE49-F238E27FC236}">
                <a16:creationId xmlns:a16="http://schemas.microsoft.com/office/drawing/2014/main" id="{884A2884-29D7-0B32-6B2C-3BAFE37D4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806" y="1546341"/>
            <a:ext cx="4132036" cy="1882659"/>
          </a:xfrm>
          <a:prstGeom prst="rect">
            <a:avLst/>
          </a:prstGeom>
        </p:spPr>
      </p:pic>
      <p:pic>
        <p:nvPicPr>
          <p:cNvPr id="5" name="Picture 5">
            <a:extLst>
              <a:ext uri="{FF2B5EF4-FFF2-40B4-BE49-F238E27FC236}">
                <a16:creationId xmlns:a16="http://schemas.microsoft.com/office/drawing/2014/main" id="{5152F56A-6C96-D3A6-04A2-8C738F4FE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465" y="3900715"/>
            <a:ext cx="4500718" cy="1510762"/>
          </a:xfrm>
          <a:prstGeom prst="rect">
            <a:avLst/>
          </a:prstGeom>
        </p:spPr>
      </p:pic>
    </p:spTree>
    <p:extLst>
      <p:ext uri="{BB962C8B-B14F-4D97-AF65-F5344CB8AC3E}">
        <p14:creationId xmlns:p14="http://schemas.microsoft.com/office/powerpoint/2010/main" val="2842826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9A5E5E-1173-7522-685C-DC403BF70795}"/>
              </a:ext>
            </a:extLst>
          </p:cNvPr>
          <p:cNvSpPr>
            <a:spLocks noGrp="1"/>
          </p:cNvSpPr>
          <p:nvPr>
            <p:ph idx="1"/>
          </p:nvPr>
        </p:nvSpPr>
        <p:spPr>
          <a:xfrm>
            <a:off x="628650" y="673685"/>
            <a:ext cx="7886700" cy="6558643"/>
          </a:xfrm>
        </p:spPr>
        <p:txBody>
          <a:bodyPr/>
          <a:lstStyle/>
          <a:p>
            <a:pPr marL="0" indent="0">
              <a:buNone/>
            </a:pPr>
            <a:r>
              <a:rPr lang="en-US" sz="1800" b="1" u="sng" dirty="0">
                <a:latin typeface="Times New Roman" panose="02020603050405020304" pitchFamily="18" charset="0"/>
                <a:cs typeface="Times New Roman" panose="02020603050405020304" pitchFamily="18" charset="0"/>
              </a:rPr>
              <a:t>Varicose vein disease detected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4">
            <a:extLst>
              <a:ext uri="{FF2B5EF4-FFF2-40B4-BE49-F238E27FC236}">
                <a16:creationId xmlns:a16="http://schemas.microsoft.com/office/drawing/2014/main" id="{274BCE97-495C-DFC3-BBF7-A49CCF2FF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946" y="1121019"/>
            <a:ext cx="4156983" cy="2266389"/>
          </a:xfrm>
          <a:prstGeom prst="rect">
            <a:avLst/>
          </a:prstGeom>
        </p:spPr>
      </p:pic>
      <p:pic>
        <p:nvPicPr>
          <p:cNvPr id="5" name="Picture 5">
            <a:extLst>
              <a:ext uri="{FF2B5EF4-FFF2-40B4-BE49-F238E27FC236}">
                <a16:creationId xmlns:a16="http://schemas.microsoft.com/office/drawing/2014/main" id="{53EBE685-9989-3256-927A-537ECF315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392589" y="3870512"/>
            <a:ext cx="4413251" cy="2010788"/>
          </a:xfrm>
          <a:prstGeom prst="rect">
            <a:avLst/>
          </a:prstGeom>
        </p:spPr>
      </p:pic>
    </p:spTree>
    <p:extLst>
      <p:ext uri="{BB962C8B-B14F-4D97-AF65-F5344CB8AC3E}">
        <p14:creationId xmlns:p14="http://schemas.microsoft.com/office/powerpoint/2010/main" val="1460396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A3FBB-E635-4CB1-25F7-BC03659EB928}"/>
              </a:ext>
            </a:extLst>
          </p:cNvPr>
          <p:cNvSpPr>
            <a:spLocks noGrp="1"/>
          </p:cNvSpPr>
          <p:nvPr>
            <p:ph type="title"/>
          </p:nvPr>
        </p:nvSpPr>
        <p:spPr>
          <a:xfrm>
            <a:off x="628650" y="-11553"/>
            <a:ext cx="7886700" cy="825124"/>
          </a:xfrm>
        </p:spPr>
        <p:txBody>
          <a:bodyPr>
            <a:normAutofit/>
          </a:bodyPr>
          <a:lstStyle/>
          <a:p>
            <a:r>
              <a:rPr lang="en-IN" sz="2400" b="1" u="sng" dirty="0">
                <a:latin typeface="Times New Roman" panose="02020603050405020304" pitchFamily="18" charset="0"/>
                <a:cs typeface="Times New Roman" panose="02020603050405020304" pitchFamily="18" charset="0"/>
              </a:rPr>
              <a:t>CONCLUSION</a:t>
            </a:r>
          </a:p>
        </p:txBody>
      </p:sp>
      <p:sp>
        <p:nvSpPr>
          <p:cNvPr id="5" name="Content Placeholder 4">
            <a:extLst>
              <a:ext uri="{FF2B5EF4-FFF2-40B4-BE49-F238E27FC236}">
                <a16:creationId xmlns:a16="http://schemas.microsoft.com/office/drawing/2014/main" id="{6F9A6227-DB9E-027A-4C1B-26614322F8D7}"/>
              </a:ext>
            </a:extLst>
          </p:cNvPr>
          <p:cNvSpPr>
            <a:spLocks noGrp="1"/>
          </p:cNvSpPr>
          <p:nvPr>
            <p:ph idx="1"/>
          </p:nvPr>
        </p:nvSpPr>
        <p:spPr>
          <a:xfrm>
            <a:off x="628650" y="617630"/>
            <a:ext cx="7886700" cy="5622740"/>
          </a:xfrm>
        </p:spPr>
        <p:txBody>
          <a:bodyPr>
            <a:norm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In conclusion, the use of Body Area Networks (BAN) in the detection and treatment of varicose veins is a promising approach. The proposed system that uses a thermistor sensor and a pressure sensor to detect abnormalities and provide temporary relief to patients suffering from varicose veins is a non-invasive, easy-to-use, and effective approach. The system collects </a:t>
            </a:r>
            <a:r>
              <a:rPr lang="en-US" sz="1400" dirty="0" err="1">
                <a:latin typeface="Times New Roman" panose="02020603050405020304" pitchFamily="18" charset="0"/>
                <a:cs typeface="Times New Roman" panose="02020603050405020304" pitchFamily="18" charset="0"/>
              </a:rPr>
              <a:t>realtime</a:t>
            </a:r>
            <a:r>
              <a:rPr lang="en-US" sz="1400" dirty="0">
                <a:latin typeface="Times New Roman" panose="02020603050405020304" pitchFamily="18" charset="0"/>
                <a:cs typeface="Times New Roman" panose="02020603050405020304" pitchFamily="18" charset="0"/>
              </a:rPr>
              <a:t> data that can be used for further analysis and diagnosis, </a:t>
            </a:r>
            <a:r>
              <a:rPr lang="en-US" sz="1500" dirty="0">
                <a:latin typeface="Times New Roman" panose="02020603050405020304" pitchFamily="18" charset="0"/>
                <a:cs typeface="Times New Roman" panose="02020603050405020304" pitchFamily="18" charset="0"/>
              </a:rPr>
              <a:t>enabling healthcare providers to provide personalized and effective treatment options. However, further research is needed to explore the full potential of this system and to develop more advanced and automated treatment options. In the future, the proposed system can be enhanced by incorporating additional sensors and features to provide more personalized treatment options. For example, the system can be equipped with a heart rate monitor to detect changes in heart rate, which can be used to monitor the patient's stress levels and provide </a:t>
            </a:r>
            <a:r>
              <a:rPr lang="en-US" sz="1500" dirty="0" err="1">
                <a:latin typeface="Times New Roman" panose="02020603050405020304" pitchFamily="18" charset="0"/>
                <a:cs typeface="Times New Roman" panose="02020603050405020304" pitchFamily="18" charset="0"/>
              </a:rPr>
              <a:t>stressrelieving</a:t>
            </a:r>
            <a:r>
              <a:rPr lang="en-US" sz="1500" dirty="0">
                <a:latin typeface="Times New Roman" panose="02020603050405020304" pitchFamily="18" charset="0"/>
                <a:cs typeface="Times New Roman" panose="02020603050405020304" pitchFamily="18" charset="0"/>
              </a:rPr>
              <a:t> treatments. The system can also be integrated with a mobile app that enables patients to monitor their symptoms and receive personalized treatment recommendations. Furthermore, the system can be enhanced by using machine learning algorithms to analyze the collected data and provide more accurate diagnosis and treatment recommendations. With further advancements in technology, BAN-based systems have the potential to revolutionize the detection and treatment of varicose veins and other medical conditions.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690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E2D2-7974-5D86-7132-34738B1BB472}"/>
              </a:ext>
            </a:extLst>
          </p:cNvPr>
          <p:cNvSpPr>
            <a:spLocks noGrp="1"/>
          </p:cNvSpPr>
          <p:nvPr>
            <p:ph type="title"/>
          </p:nvPr>
        </p:nvSpPr>
        <p:spPr>
          <a:xfrm>
            <a:off x="628650" y="49076"/>
            <a:ext cx="7886700" cy="745225"/>
          </a:xfrm>
        </p:spPr>
        <p:txBody>
          <a:bodyPr>
            <a:normAutofit/>
          </a:bodyPr>
          <a:lstStyle/>
          <a:p>
            <a:r>
              <a:rPr lang="en-IN" sz="2400"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7B95C53-AFCF-5587-0BB2-49EA6F3DF8C4}"/>
              </a:ext>
            </a:extLst>
          </p:cNvPr>
          <p:cNvSpPr>
            <a:spLocks noGrp="1"/>
          </p:cNvSpPr>
          <p:nvPr>
            <p:ph idx="1"/>
          </p:nvPr>
        </p:nvSpPr>
        <p:spPr>
          <a:xfrm>
            <a:off x="628650" y="743028"/>
            <a:ext cx="7886700" cy="5883240"/>
          </a:xfrm>
        </p:spPr>
        <p:txBody>
          <a:bodyPr>
            <a:normAutofit fontScale="92500" lnSpcReduction="20000"/>
          </a:bodyPr>
          <a:lstStyle/>
          <a:p>
            <a:pPr marL="0" indent="0" algn="just">
              <a:lnSpc>
                <a:spcPct val="100000"/>
              </a:lnSpc>
              <a:buNone/>
            </a:pPr>
            <a:r>
              <a:rPr lang="en-US" sz="1600" dirty="0">
                <a:solidFill>
                  <a:schemeClr val="tx1"/>
                </a:solidFill>
                <a:latin typeface="Times New Roman" panose="02020603050405020304" pitchFamily="18" charset="0"/>
                <a:cs typeface="Times New Roman" panose="02020603050405020304" pitchFamily="18" charset="0"/>
              </a:rPr>
              <a:t>[1]</a:t>
            </a:r>
            <a:r>
              <a:rPr lang="en-US" sz="1600" dirty="0">
                <a:effectLst/>
                <a:latin typeface="Times New Roman" panose="02020603050405020304" pitchFamily="18" charset="0"/>
                <a:ea typeface="Times New Roman" panose="02020603050405020304" pitchFamily="18" charset="0"/>
              </a:rPr>
              <a:t> Md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Jahid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Hasan,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Mohammad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Ali</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Khalighi,</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Volker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Jungnickel,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Luis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Nero</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Alves, Bastien    Be´chadergue,   “An Energy-</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Efficient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Optical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Wireless</a:t>
            </a:r>
            <a:r>
              <a:rPr lang="en-US" sz="1600" spc="30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OFDMA</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Scheme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Medical</a:t>
            </a:r>
            <a:r>
              <a:rPr lang="en-US" sz="1600" spc="30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Body-Area</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Networks”,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IEEE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Transactions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Green</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Communications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 Networking.</a:t>
            </a:r>
            <a:endParaRPr lang="en-IN" sz="1600" dirty="0">
              <a:solidFill>
                <a:schemeClr val="tx1"/>
              </a:solidFill>
              <a:latin typeface="Times New Roman" panose="02020603050405020304" pitchFamily="18" charset="0"/>
              <a:cs typeface="Times New Roman" panose="02020603050405020304" pitchFamily="18" charset="0"/>
            </a:endParaRPr>
          </a:p>
          <a:p>
            <a:pPr marL="0" lvl="0" indent="0" algn="just">
              <a:buSzPts val="1200"/>
              <a:buNone/>
              <a:tabLst>
                <a:tab pos="509905" algn="l"/>
              </a:tabLst>
            </a:pPr>
            <a:r>
              <a:rPr lang="en-US" sz="1600" dirty="0">
                <a:solidFill>
                  <a:schemeClr val="tx1"/>
                </a:solidFill>
                <a:latin typeface="Times New Roman" panose="02020603050405020304" pitchFamily="18" charset="0"/>
                <a:cs typeface="Times New Roman" panose="02020603050405020304" pitchFamily="18" charset="0"/>
              </a:rPr>
              <a:t>[2] </a:t>
            </a:r>
            <a:r>
              <a:rPr lang="en-US" sz="1600" dirty="0">
                <a:effectLst/>
                <a:latin typeface="Times New Roman" panose="02020603050405020304" pitchFamily="18" charset="0"/>
                <a:ea typeface="Times New Roman" panose="02020603050405020304" pitchFamily="18" charset="0"/>
              </a:rPr>
              <a:t>O.</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Shumkov,</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Smagin,</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Nimaev, A. Sadovskii,“ Radiofrequency</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ablation of</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varicose veins</a:t>
            </a:r>
            <a:r>
              <a:rPr lang="en-US" sz="160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 </a:t>
            </a:r>
            <a:r>
              <a:rPr lang="en-US" sz="1600" spc="-5" dirty="0">
                <a:effectLst/>
                <a:latin typeface="Times New Roman" panose="02020603050405020304" pitchFamily="18" charset="0"/>
                <a:ea typeface="Times New Roman" panose="02020603050405020304" pitchFamily="18" charset="0"/>
              </a:rPr>
              <a:t>obese</a:t>
            </a:r>
            <a:r>
              <a:rPr lang="en-US" sz="1600" spc="-2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patients",International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Multiconference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Bioinformatics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Genome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Regulation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    Structure\Systems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Biology,</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2018.</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[3] </a:t>
            </a:r>
            <a:r>
              <a:rPr lang="en-US" sz="1600" dirty="0">
                <a:effectLst/>
                <a:latin typeface="Times New Roman" panose="02020603050405020304" pitchFamily="18" charset="0"/>
                <a:ea typeface="Times New Roman" panose="02020603050405020304" pitchFamily="18" charset="0"/>
              </a:rPr>
              <a:t>O.</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Haddad,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Khaleghi,</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Zvanovec,</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Adel,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“Channel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characterization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modeling</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optical</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wireless body-area networks,” IEEE Open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Journal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Communications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Society,</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vol. 1, pp. 760–776, June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2020.</a:t>
            </a:r>
            <a:endParaRPr lang="en-IN" sz="1600" dirty="0">
              <a:effectLst/>
              <a:latin typeface="Times New Roman" panose="02020603050405020304" pitchFamily="18" charset="0"/>
              <a:ea typeface="Times New Roman" panose="02020603050405020304" pitchFamily="18" charset="0"/>
            </a:endParaRPr>
          </a:p>
          <a:p>
            <a:pPr marL="0" indent="0">
              <a:buNone/>
            </a:pPr>
            <a:r>
              <a:rPr lang="en-US" sz="1600" dirty="0">
                <a:solidFill>
                  <a:schemeClr val="tx1"/>
                </a:solidFill>
                <a:latin typeface="Times New Roman" panose="02020603050405020304" pitchFamily="18" charset="0"/>
                <a:cs typeface="Times New Roman" panose="02020603050405020304" pitchFamily="18" charset="0"/>
              </a:rPr>
              <a:t>[4] </a:t>
            </a:r>
            <a:r>
              <a:rPr lang="en-US" sz="1600" dirty="0">
                <a:effectLst/>
                <a:latin typeface="Times New Roman" panose="02020603050405020304" pitchFamily="18" charset="0"/>
                <a:ea typeface="Times New Roman" panose="02020603050405020304" pitchFamily="18" charset="0"/>
              </a:rPr>
              <a:t>Ruizong Zhu , Huiping Niu , Ningning</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Yin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Tianjiao</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Wu</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Yapei</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Zhao,"</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Analysis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Varicose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Veins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Lower</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Extremities Based on Vascular Endothelial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Cell Inflammation Images and Multi-Scale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Deep</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Learning",Dec. 2019.</a:t>
            </a:r>
            <a:endParaRPr lang="en-IN" sz="1600" dirty="0">
              <a:effectLst/>
              <a:latin typeface="Times New Roman" panose="02020603050405020304" pitchFamily="18" charset="0"/>
              <a:ea typeface="Times New Roman" panose="02020603050405020304" pitchFamily="18" charset="0"/>
            </a:endParaRPr>
          </a:p>
          <a:p>
            <a:pPr marL="0" indent="0" algn="l">
              <a:spcBef>
                <a:spcPts val="390"/>
              </a:spcBef>
              <a:buNone/>
            </a:pPr>
            <a:r>
              <a:rPr lang="en-US" sz="1600" dirty="0">
                <a:solidFill>
                  <a:schemeClr val="tx1"/>
                </a:solidFill>
                <a:latin typeface="Times New Roman" panose="02020603050405020304" pitchFamily="18" charset="0"/>
                <a:cs typeface="Times New Roman" panose="02020603050405020304" pitchFamily="18" charset="0"/>
              </a:rPr>
              <a:t>[5] </a:t>
            </a:r>
            <a:r>
              <a:rPr lang="en-US" sz="1600" dirty="0">
                <a:effectLst/>
                <a:latin typeface="Times New Roman" panose="02020603050405020304" pitchFamily="18" charset="0"/>
                <a:ea typeface="Times New Roman" panose="02020603050405020304" pitchFamily="18" charset="0"/>
              </a:rPr>
              <a:t>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Movassaghi,</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Abolhasan,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J.</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Lipman,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Smith,</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Jamalipour,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“Wireless body area networks: A survey,”</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IEEE</a:t>
            </a:r>
            <a:r>
              <a:rPr lang="en-US" sz="1600" spc="2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Communications</a:t>
            </a:r>
            <a:r>
              <a:rPr lang="en-US" sz="1600" spc="29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Surveys</a:t>
            </a:r>
            <a:r>
              <a:rPr lang="en-US" sz="1600" spc="29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&amp; Tutorials,</a:t>
            </a:r>
            <a:r>
              <a:rPr lang="en-US" sz="1600" spc="1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vol.</a:t>
            </a:r>
            <a:r>
              <a:rPr lang="en-US" sz="1600" spc="1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16,</a:t>
            </a:r>
            <a:r>
              <a:rPr lang="en-US" sz="1600" spc="19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no.</a:t>
            </a:r>
            <a:r>
              <a:rPr lang="en-US" sz="1600" spc="1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3,</a:t>
            </a:r>
            <a:r>
              <a:rPr lang="en-US" sz="1600" spc="19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pp.</a:t>
            </a:r>
            <a:r>
              <a:rPr lang="en-US" sz="1600" spc="1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1658–</a:t>
            </a:r>
            <a:r>
              <a:rPr lang="en-US" sz="1600" spc="1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1686, Mar.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2014.</a:t>
            </a:r>
            <a:endParaRPr lang="en-IN" sz="1600" dirty="0">
              <a:effectLst/>
              <a:latin typeface="Times New Roman" panose="02020603050405020304" pitchFamily="18" charset="0"/>
              <a:ea typeface="Times New Roman" panose="02020603050405020304" pitchFamily="18" charset="0"/>
            </a:endParaRPr>
          </a:p>
          <a:p>
            <a:pPr marL="0" indent="0">
              <a:buNone/>
            </a:pPr>
            <a:r>
              <a:rPr lang="en-US" sz="1600" dirty="0">
                <a:solidFill>
                  <a:schemeClr val="tx1"/>
                </a:solidFill>
                <a:latin typeface="Times New Roman" panose="02020603050405020304" pitchFamily="18" charset="0"/>
                <a:cs typeface="Times New Roman" panose="02020603050405020304" pitchFamily="18" charset="0"/>
              </a:rPr>
              <a:t>[6] </a:t>
            </a:r>
            <a:r>
              <a:rPr lang="en-US" sz="1600" dirty="0">
                <a:effectLst/>
                <a:latin typeface="Times New Roman" panose="02020603050405020304" pitchFamily="18" charset="0"/>
                <a:ea typeface="Times New Roman" panose="02020603050405020304" pitchFamily="18" charset="0"/>
              </a:rPr>
              <a:t>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Borde,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G.</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Savrasov</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"Mathematical modeling of varicose veins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ultrasound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heating",</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IEEE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International</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Conference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Microwaves,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Antennas,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Communications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Electronic</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Systems,(COMCAS),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2019.</a:t>
            </a:r>
            <a:endParaRPr lang="en-IN" sz="1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[7]. </a:t>
            </a:r>
            <a:r>
              <a:rPr lang="en-US" sz="1600" dirty="0">
                <a:effectLst/>
                <a:latin typeface="Times New Roman" panose="02020603050405020304" pitchFamily="18" charset="0"/>
                <a:ea typeface="Times New Roman" panose="02020603050405020304" pitchFamily="18" charset="0"/>
              </a:rPr>
              <a:t>B. Latre´, B. Braem, I. Moerman, C.</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Blondia, and P. Demeester, “A survey on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wireless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body</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networks,”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Wireless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Networks,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vol.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17,</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no.</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1,</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pp.</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1–18,</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Jan.</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2011.</a:t>
            </a:r>
            <a:r>
              <a:rPr lang="en-US" sz="1600" dirty="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[8]  </a:t>
            </a:r>
            <a:r>
              <a:rPr lang="en-US" sz="1600" dirty="0">
                <a:effectLst/>
                <a:latin typeface="Times New Roman" panose="02020603050405020304" pitchFamily="18" charset="0"/>
                <a:ea typeface="Times New Roman" panose="02020603050405020304" pitchFamily="18" charset="0"/>
              </a:rPr>
              <a:t>Gennady</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Victorovich</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Savrasov,</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Alexander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Vasilyevich</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Gavrilenko,</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Anna</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Sergeevna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Borde,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Nikita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Vladimirovich</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Belikov,</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Irina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Vitalyevna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Khaydukova,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Irina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Alexandrovna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Seliverstova,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"Comparison of Mechanical Parameters of</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 Great Saphenous Vein under Various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Test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Conditions",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Ural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Symposium</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Biomedical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Engineering,</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Radioelectronics</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 Information Technology (USBEREIT),</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2019.</a:t>
            </a:r>
            <a:r>
              <a:rPr lang="en-US" sz="1600" dirty="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[9] </a:t>
            </a:r>
            <a:r>
              <a:rPr lang="en-US" sz="1600" dirty="0">
                <a:effectLst/>
                <a:latin typeface="Times New Roman" panose="02020603050405020304" pitchFamily="18" charset="0"/>
                <a:ea typeface="Times New Roman" panose="02020603050405020304" pitchFamily="18" charset="0"/>
              </a:rPr>
              <a:t>O.</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Haddad,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Khalighi,</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Zvanovec,</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“Channel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characterization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optical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extra-WBAN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links</a:t>
            </a:r>
            <a:r>
              <a:rPr lang="en-US" sz="1600" spc="30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considering</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local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global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mobility,”</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Broadband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Access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Communication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Technologies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XIV,</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Dingel,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K.</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Tsukamoto,</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Mikroulis,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Eds.,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vol.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11307, International Society for Optics 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Photonics.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SPIE, 2020, pp.</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89</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 97.</a:t>
            </a:r>
            <a:endParaRPr lang="en-US" sz="16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IN" sz="1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97578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9A1C9F-B6DC-86B8-F2B1-59DB38094280}"/>
              </a:ext>
            </a:extLst>
          </p:cNvPr>
          <p:cNvSpPr>
            <a:spLocks noGrp="1"/>
          </p:cNvSpPr>
          <p:nvPr>
            <p:ph idx="1"/>
          </p:nvPr>
        </p:nvSpPr>
        <p:spPr>
          <a:xfrm>
            <a:off x="628650" y="758429"/>
            <a:ext cx="7886700" cy="5899759"/>
          </a:xfrm>
        </p:spPr>
        <p:txBody>
          <a:bodyPr>
            <a:normAutofit/>
          </a:bodyPr>
          <a:lstStyle/>
          <a:p>
            <a:pPr marL="0" indent="0">
              <a:buNone/>
            </a:pPr>
            <a:r>
              <a:rPr lang="en-US" sz="1500" dirty="0">
                <a:solidFill>
                  <a:schemeClr val="tx1"/>
                </a:solidFill>
                <a:latin typeface="Times New Roman" panose="02020603050405020304" pitchFamily="18" charset="0"/>
                <a:cs typeface="Times New Roman" panose="02020603050405020304" pitchFamily="18" charset="0"/>
              </a:rPr>
              <a:t>[10] </a:t>
            </a:r>
            <a:r>
              <a:rPr lang="en-US" sz="1500" dirty="0">
                <a:effectLst/>
                <a:latin typeface="Times New Roman" panose="02020603050405020304" pitchFamily="18" charset="0"/>
                <a:ea typeface="Times New Roman" panose="02020603050405020304" pitchFamily="18" charset="0"/>
              </a:rPr>
              <a:t>Jing Liu, Bryan Yan, Shih-Chi Chen,</a:t>
            </a:r>
            <a:r>
              <a:rPr lang="en-US" sz="1500" spc="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Yuan-Ting Zhang, Fellow, Charles Sodini,</a:t>
            </a:r>
            <a:r>
              <a:rPr lang="en-US" sz="1500" spc="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Fellow,</a:t>
            </a:r>
            <a:r>
              <a:rPr lang="en-US" sz="1500" spc="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and</a:t>
            </a:r>
            <a:r>
              <a:rPr lang="en-US" sz="1500" spc="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Ni</a:t>
            </a:r>
            <a:r>
              <a:rPr lang="en-US" sz="1500" spc="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Zhao,</a:t>
            </a:r>
            <a:r>
              <a:rPr lang="en-US" sz="1500" spc="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"Non-Invasive</a:t>
            </a:r>
            <a:r>
              <a:rPr lang="en-US" sz="1500" spc="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Capillary</a:t>
            </a:r>
            <a:r>
              <a:rPr lang="en-US" sz="1500" spc="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Blood</a:t>
            </a:r>
            <a:r>
              <a:rPr lang="en-US" sz="1500" spc="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Pressure</a:t>
            </a:r>
            <a:r>
              <a:rPr lang="en-US" sz="1500" spc="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Measurement</a:t>
            </a:r>
            <a:r>
              <a:rPr lang="en-US" sz="1500" spc="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Enabling</a:t>
            </a:r>
            <a:r>
              <a:rPr lang="en-US" sz="1500" spc="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Early</a:t>
            </a:r>
            <a:r>
              <a:rPr lang="en-US" sz="1500" spc="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Detection</a:t>
            </a:r>
            <a:r>
              <a:rPr lang="en-US" sz="1500" spc="30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and</a:t>
            </a:r>
            <a:r>
              <a:rPr lang="en-US" sz="1500" spc="5"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Classification of  Venous</a:t>
            </a:r>
            <a:r>
              <a:rPr lang="en-US" sz="1500" spc="-29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Congestion",2021.</a:t>
            </a:r>
            <a:endParaRPr lang="en-US" sz="1500" spc="-5" dirty="0">
              <a:latin typeface="Times New Roman" panose="02020603050405020304" pitchFamily="18" charset="0"/>
              <a:ea typeface="Times New Roman" panose="02020603050405020304" pitchFamily="18" charset="0"/>
              <a:cs typeface="Times New Roman" panose="02020603050405020304" pitchFamily="18" charset="0"/>
            </a:endParaRPr>
          </a:p>
          <a:p>
            <a:pPr marL="0" marR="175895" lvl="0" indent="0">
              <a:buSzPts val="1200"/>
              <a:buNone/>
              <a:tabLst>
                <a:tab pos="440055" algn="l"/>
              </a:tabLst>
            </a:pPr>
            <a:r>
              <a:rPr lang="en-US" sz="1500" spc="-5" dirty="0">
                <a:latin typeface="Times New Roman" panose="02020603050405020304" pitchFamily="18" charset="0"/>
                <a:ea typeface="Times New Roman" panose="02020603050405020304" pitchFamily="18" charset="0"/>
                <a:cs typeface="Times New Roman" panose="02020603050405020304" pitchFamily="18" charset="0"/>
              </a:rPr>
              <a:t>[11]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M. J. Hasan, M. A. Khalighi, J. Garca-</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Mrquez, and B. Bchadergue, “Performance</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optical-CDMA</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uplink</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transmission in medical extra-</a:t>
            </a:r>
            <a:r>
              <a:rPr lang="en-US" sz="15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WBANs,”</a:t>
            </a:r>
            <a:r>
              <a:rPr lang="en-IN" sz="15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IEEE</a:t>
            </a:r>
            <a:r>
              <a:rPr lang="en-US" sz="15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Access,</a:t>
            </a:r>
            <a:r>
              <a:rPr lang="en-US" sz="15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vol.</a:t>
            </a:r>
            <a:r>
              <a:rPr lang="en-US" sz="15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8,</a:t>
            </a:r>
            <a:r>
              <a:rPr lang="en-US" sz="15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pp.</a:t>
            </a:r>
            <a:r>
              <a:rPr lang="en-US" sz="15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171</a:t>
            </a:r>
            <a:r>
              <a:rPr lang="en-US" sz="15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672–171</a:t>
            </a:r>
            <a:r>
              <a:rPr lang="en-US" sz="15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685,Sept.</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2020.</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500" spc="-5" dirty="0">
                <a:latin typeface="Times New Roman" panose="02020603050405020304" pitchFamily="18" charset="0"/>
                <a:ea typeface="Times New Roman" panose="02020603050405020304" pitchFamily="18" charset="0"/>
                <a:cs typeface="Times New Roman" panose="02020603050405020304" pitchFamily="18" charset="0"/>
              </a:rPr>
              <a:t>[12]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Z.</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Ghassemlooy,</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Alves,</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Zvanovec,</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Khalighi,</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Eds.,</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Visible Light Communications: Theory and</a:t>
            </a:r>
            <a:r>
              <a:rPr lang="en-US" sz="15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Applications. CRC Press,</a:t>
            </a:r>
            <a:r>
              <a:rPr lang="en-US" sz="15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2017.</a:t>
            </a:r>
            <a:endParaRPr lang="en-IN" sz="1500"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1500" dirty="0">
                <a:latin typeface="Times New Roman" panose="02020603050405020304" pitchFamily="18" charset="0"/>
                <a:cs typeface="Times New Roman" panose="02020603050405020304" pitchFamily="18" charset="0"/>
              </a:rPr>
              <a:t>[13]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Giordani,</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Polese,</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Mezzavilla, S. Rangan, and M. Zorzi, “To-</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ward</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6G</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networks:</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Use</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cases</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technologies,”</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IEEE</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Communications</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Magazine, vol. 58, no. 3, pp. 55–61, Mar.</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2020.</a:t>
            </a:r>
            <a:endParaRPr lang="en-IN" sz="1500"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1500" dirty="0">
                <a:latin typeface="Times New Roman" panose="02020603050405020304" pitchFamily="18" charset="0"/>
                <a:cs typeface="Times New Roman" panose="02020603050405020304" pitchFamily="18" charset="0"/>
              </a:rPr>
              <a:t>[14]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Haddad</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Khalighi,</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“Enabling communication technologies for</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medical wireless body-area networks,” in</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Global LiFi Congress (GLC), June 2019,</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pp. 1–5, Paris, France.</a:t>
            </a:r>
            <a:endParaRPr lang="en-IN" sz="1500"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1500" dirty="0">
                <a:latin typeface="Times New Roman" panose="02020603050405020304" pitchFamily="18" charset="0"/>
                <a:cs typeface="Times New Roman" panose="02020603050405020304" pitchFamily="18" charset="0"/>
              </a:rPr>
              <a:t>[15]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T. B. Hoang, S. Sahugue`de, and A.</a:t>
            </a:r>
            <a:r>
              <a:rPr lang="en-US" sz="15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Julien-</a:t>
            </a:r>
            <a:r>
              <a:rPr lang="en-US" sz="1500" spc="-5" dirty="0" err="1">
                <a:effectLst/>
                <a:latin typeface="Times New Roman" panose="02020603050405020304" pitchFamily="18" charset="0"/>
                <a:ea typeface="Times New Roman" panose="02020603050405020304" pitchFamily="18" charset="0"/>
                <a:cs typeface="Times New Roman" panose="02020603050405020304" pitchFamily="18" charset="0"/>
              </a:rPr>
              <a:t>Vergonjanne</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“Optical</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wire-</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less</a:t>
            </a:r>
            <a:r>
              <a:rPr lang="en-US" sz="15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network design for off-body-sensor based</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monitoring,”</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Wireless</a:t>
            </a:r>
            <a:r>
              <a:rPr lang="en-US" sz="1500" spc="3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Communications</a:t>
            </a:r>
            <a:r>
              <a:rPr lang="en-US" sz="15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and Mobile Computing, vol. 2019, p. 13,</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Sep. 2019.</a:t>
            </a:r>
            <a:endParaRPr lang="en-IN" sz="1500"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1500" dirty="0">
                <a:latin typeface="Times New Roman" panose="02020603050405020304" pitchFamily="18" charset="0"/>
                <a:cs typeface="Times New Roman" panose="02020603050405020304" pitchFamily="18" charset="0"/>
              </a:rPr>
              <a:t>[16]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Plunkett,</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Byrne,</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Breslin,</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Bennett,</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Silke,</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“Increasing</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wait</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times</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predict</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increasing</a:t>
            </a:r>
            <a:r>
              <a:rPr lang="en-US" sz="15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mortality</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emergency</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medical</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admissions,”</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European</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Journal</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Emergency</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Medicine,</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vol.</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18,</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pp.</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192–</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spc="-5" dirty="0">
                <a:effectLst/>
                <a:latin typeface="Times New Roman" panose="02020603050405020304" pitchFamily="18" charset="0"/>
                <a:ea typeface="Times New Roman" panose="02020603050405020304" pitchFamily="18" charset="0"/>
                <a:cs typeface="Times New Roman" panose="02020603050405020304" pitchFamily="18" charset="0"/>
              </a:rPr>
              <a:t>196, Aug. 2011.</a:t>
            </a:r>
            <a:endParaRPr lang="en-IN" sz="1500"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48161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2464DA42-A4BC-9338-FA54-54A77BBDCED7}"/>
              </a:ext>
            </a:extLst>
          </p:cNvPr>
          <p:cNvGraphicFramePr>
            <a:graphicFrameLocks noGrp="1"/>
          </p:cNvGraphicFramePr>
          <p:nvPr>
            <p:extLst>
              <p:ext uri="{D42A27DB-BD31-4B8C-83A1-F6EECF244321}">
                <p14:modId xmlns:p14="http://schemas.microsoft.com/office/powerpoint/2010/main" val="1118245884"/>
              </p:ext>
            </p:extLst>
          </p:nvPr>
        </p:nvGraphicFramePr>
        <p:xfrm>
          <a:off x="406848" y="672711"/>
          <a:ext cx="8330303" cy="5852160"/>
        </p:xfrm>
        <a:graphic>
          <a:graphicData uri="http://schemas.openxmlformats.org/drawingml/2006/table">
            <a:tbl>
              <a:tblPr firstRow="1" bandRow="1">
                <a:tableStyleId>{5C22544A-7EE6-4342-B048-85BDC9FD1C3A}</a:tableStyleId>
              </a:tblPr>
              <a:tblGrid>
                <a:gridCol w="1989132">
                  <a:extLst>
                    <a:ext uri="{9D8B030D-6E8A-4147-A177-3AD203B41FA5}">
                      <a16:colId xmlns:a16="http://schemas.microsoft.com/office/drawing/2014/main" val="2967299418"/>
                    </a:ext>
                  </a:extLst>
                </a:gridCol>
                <a:gridCol w="2970347">
                  <a:extLst>
                    <a:ext uri="{9D8B030D-6E8A-4147-A177-3AD203B41FA5}">
                      <a16:colId xmlns:a16="http://schemas.microsoft.com/office/drawing/2014/main" val="3035361113"/>
                    </a:ext>
                  </a:extLst>
                </a:gridCol>
                <a:gridCol w="2179334">
                  <a:extLst>
                    <a:ext uri="{9D8B030D-6E8A-4147-A177-3AD203B41FA5}">
                      <a16:colId xmlns:a16="http://schemas.microsoft.com/office/drawing/2014/main" val="2869271701"/>
                    </a:ext>
                  </a:extLst>
                </a:gridCol>
                <a:gridCol w="1191490">
                  <a:extLst>
                    <a:ext uri="{9D8B030D-6E8A-4147-A177-3AD203B41FA5}">
                      <a16:colId xmlns:a16="http://schemas.microsoft.com/office/drawing/2014/main" val="3184862420"/>
                    </a:ext>
                  </a:extLst>
                </a:gridCol>
              </a:tblGrid>
              <a:tr h="361693">
                <a:tc>
                  <a:txBody>
                    <a:bodyPr/>
                    <a:lstStyle/>
                    <a:p>
                      <a:r>
                        <a:rPr lang="en-IN" dirty="0"/>
                        <a:t>TITLE</a:t>
                      </a:r>
                    </a:p>
                  </a:txBody>
                  <a:tcPr/>
                </a:tc>
                <a:tc>
                  <a:txBody>
                    <a:bodyPr/>
                    <a:lstStyle/>
                    <a:p>
                      <a:r>
                        <a:rPr lang="en-IN" dirty="0"/>
                        <a:t>DESCRIPTION</a:t>
                      </a:r>
                    </a:p>
                  </a:txBody>
                  <a:tcPr/>
                </a:tc>
                <a:tc>
                  <a:txBody>
                    <a:bodyPr/>
                    <a:lstStyle/>
                    <a:p>
                      <a:r>
                        <a:rPr lang="en-IN" dirty="0"/>
                        <a:t>AUTHOR1</a:t>
                      </a:r>
                    </a:p>
                  </a:txBody>
                  <a:tcPr/>
                </a:tc>
                <a:tc>
                  <a:txBody>
                    <a:bodyPr/>
                    <a:lstStyle/>
                    <a:p>
                      <a:r>
                        <a:rPr lang="en-IN" dirty="0"/>
                        <a:t>YEAR</a:t>
                      </a:r>
                    </a:p>
                  </a:txBody>
                  <a:tcPr/>
                </a:tc>
                <a:extLst>
                  <a:ext uri="{0D108BD9-81ED-4DB2-BD59-A6C34878D82A}">
                    <a16:rowId xmlns:a16="http://schemas.microsoft.com/office/drawing/2014/main" val="2878531656"/>
                  </a:ext>
                </a:extLst>
              </a:tr>
              <a:tr h="994655">
                <a:tc>
                  <a:txBody>
                    <a:bodyPr/>
                    <a:lstStyle/>
                    <a:p>
                      <a:pPr algn="just"/>
                      <a:r>
                        <a:rPr lang="en-US" sz="1400" dirty="0">
                          <a:solidFill>
                            <a:schemeClr val="tx1"/>
                          </a:solidFill>
                          <a:latin typeface="Times New Roman" panose="02020603050405020304" pitchFamily="18" charset="0"/>
                          <a:cs typeface="Times New Roman" panose="02020603050405020304" pitchFamily="18" charset="0"/>
                        </a:rPr>
                        <a:t>1.Radiofrequency ablation of varicose veins in obese patients</a:t>
                      </a:r>
                      <a:endParaRPr lang="en-IN"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Times New Roman" panose="02020603050405020304" pitchFamily="18" charset="0"/>
                          <a:cs typeface="Times New Roman" panose="02020603050405020304" pitchFamily="18" charset="0"/>
                        </a:rPr>
                        <a:t>Radiofrequency ablation of the superficial venous systems has become one of the mainstays of minimally invasive approaches to varicose veins and chronic venous insufficiency. </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Times New Roman" panose="02020603050405020304" pitchFamily="18" charset="0"/>
                          <a:cs typeface="Times New Roman" panose="02020603050405020304" pitchFamily="18" charset="0"/>
                        </a:rPr>
                        <a:t>O. Shumkov1 , M. Smagin1 , V. Nimaev1 , A. Sadovskii2</a:t>
                      </a:r>
                      <a:endParaRPr lang="en-IN" sz="1400" dirty="0">
                        <a:solidFill>
                          <a:schemeClr val="tx1"/>
                        </a:solidFill>
                        <a:latin typeface="Times New Roman" panose="02020603050405020304" pitchFamily="18" charset="0"/>
                        <a:cs typeface="Times New Roman" panose="02020603050405020304" pitchFamily="18" charset="0"/>
                      </a:endParaRPr>
                    </a:p>
                    <a:p>
                      <a:endParaRPr lang="en-IN" dirty="0"/>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2018</a:t>
                      </a:r>
                      <a:endParaRPr lang="en-IN" sz="1600" dirty="0"/>
                    </a:p>
                  </a:txBody>
                  <a:tcPr/>
                </a:tc>
                <a:extLst>
                  <a:ext uri="{0D108BD9-81ED-4DB2-BD59-A6C34878D82A}">
                    <a16:rowId xmlns:a16="http://schemas.microsoft.com/office/drawing/2014/main" val="264814271"/>
                  </a:ext>
                </a:extLst>
              </a:tr>
              <a:tr h="994655">
                <a:tc>
                  <a:txBody>
                    <a:bodyPr/>
                    <a:lstStyle/>
                    <a:p>
                      <a:pPr algn="just"/>
                      <a:r>
                        <a:rPr lang="en-US" sz="1200" dirty="0">
                          <a:solidFill>
                            <a:schemeClr val="tx1"/>
                          </a:solidFill>
                          <a:latin typeface="Times New Roman" panose="02020603050405020304" pitchFamily="18" charset="0"/>
                          <a:cs typeface="Times New Roman" panose="02020603050405020304" pitchFamily="18" charset="0"/>
                        </a:rPr>
                        <a:t>2.Analysis of Varicose Veins of Lower Extremities Based on Vascular Endothelial Cell Inflammation Images and Multi-Scale Deep Learning </a:t>
                      </a:r>
                      <a:endParaRPr lang="en-IN" sz="1200" dirty="0"/>
                    </a:p>
                  </a:txBody>
                  <a:tcPr/>
                </a:tc>
                <a:tc>
                  <a:txBody>
                    <a:bodyPr/>
                    <a:lstStyle/>
                    <a:p>
                      <a:pPr algn="just"/>
                      <a:r>
                        <a:rPr lang="en-US" sz="1100" dirty="0">
                          <a:solidFill>
                            <a:schemeClr val="tx1"/>
                          </a:solidFill>
                          <a:latin typeface="Times New Roman" panose="02020603050405020304" pitchFamily="18" charset="0"/>
                          <a:cs typeface="Times New Roman" panose="02020603050405020304" pitchFamily="18" charset="0"/>
                        </a:rPr>
                        <a:t>The doctor determines whether there are lesions in the human body through the diagnosis of medical images, and classifies and identifies the lesions and is algorithm based on multi-scale deep learning, called MSDCNN</a:t>
                      </a:r>
                      <a:endParaRPr lang="en-IN" sz="1100" dirty="0"/>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RUIZONG ZHU 1 , HUIPING NIU 2 , NINGNING YIN 3 , TIANJIAO WU 3 , AND YAPEI ZHAO </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2019</a:t>
                      </a:r>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p>
                  </a:txBody>
                  <a:tcPr/>
                </a:tc>
                <a:extLst>
                  <a:ext uri="{0D108BD9-81ED-4DB2-BD59-A6C34878D82A}">
                    <a16:rowId xmlns:a16="http://schemas.microsoft.com/office/drawing/2014/main" val="3574185529"/>
                  </a:ext>
                </a:extLst>
              </a:tr>
              <a:tr h="1085078">
                <a:tc>
                  <a:txBody>
                    <a:bodyPr/>
                    <a:lstStyle/>
                    <a:p>
                      <a:pPr algn="just"/>
                      <a:r>
                        <a:rPr lang="en-US" sz="1400" dirty="0">
                          <a:solidFill>
                            <a:schemeClr val="tx1"/>
                          </a:solidFill>
                          <a:latin typeface="Times New Roman" panose="02020603050405020304" pitchFamily="18" charset="0"/>
                          <a:cs typeface="Times New Roman" panose="02020603050405020304" pitchFamily="18" charset="0"/>
                        </a:rPr>
                        <a:t>3.Mathematical modeling of varicose veins ultrasound heating </a:t>
                      </a:r>
                      <a:endParaRPr lang="en-IN" sz="1400" dirty="0"/>
                    </a:p>
                  </a:txBody>
                  <a:tcPr/>
                </a:tc>
                <a:tc>
                  <a:txBody>
                    <a:bodyPr/>
                    <a:lstStyle/>
                    <a:p>
                      <a:r>
                        <a:rPr lang="en-US" sz="1100" dirty="0">
                          <a:solidFill>
                            <a:schemeClr val="tx1"/>
                          </a:solidFill>
                          <a:latin typeface="Times New Roman" panose="02020603050405020304" pitchFamily="18" charset="0"/>
                          <a:cs typeface="Times New Roman" panose="02020603050405020304" pitchFamily="18" charset="0"/>
                        </a:rPr>
                        <a:t>During the last decade less invasive </a:t>
                      </a:r>
                      <a:r>
                        <a:rPr lang="en-US" sz="1100" dirty="0" err="1">
                          <a:solidFill>
                            <a:schemeClr val="tx1"/>
                          </a:solidFill>
                          <a:latin typeface="Times New Roman" panose="02020603050405020304" pitchFamily="18" charset="0"/>
                          <a:cs typeface="Times New Roman" panose="02020603050405020304" pitchFamily="18" charset="0"/>
                        </a:rPr>
                        <a:t>endovenous</a:t>
                      </a:r>
                      <a:r>
                        <a:rPr lang="en-US" sz="1100" dirty="0">
                          <a:solidFill>
                            <a:schemeClr val="tx1"/>
                          </a:solidFill>
                          <a:latin typeface="Times New Roman" panose="02020603050405020304" pitchFamily="18" charset="0"/>
                          <a:cs typeface="Times New Roman" panose="02020603050405020304" pitchFamily="18" charset="0"/>
                        </a:rPr>
                        <a:t> methods of treatment of lower limb varicose veins (LLVV) have obtained widespread appreciation. According to the simulation results, the frequency range, and the changes of the venous wall can be caused </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A</a:t>
                      </a:r>
                      <a:r>
                        <a:rPr lang="en-US" sz="1400" dirty="0">
                          <a:solidFill>
                            <a:schemeClr val="tx1"/>
                          </a:solidFill>
                          <a:latin typeface="Times New Roman" panose="02020603050405020304" pitchFamily="18" charset="0"/>
                          <a:cs typeface="Times New Roman" panose="02020603050405020304" pitchFamily="18" charset="0"/>
                        </a:rPr>
                        <a:t>. S. </a:t>
                      </a:r>
                      <a:r>
                        <a:rPr lang="en-US" sz="1200" dirty="0">
                          <a:solidFill>
                            <a:schemeClr val="tx1"/>
                          </a:solidFill>
                          <a:latin typeface="Times New Roman" panose="02020603050405020304" pitchFamily="18" charset="0"/>
                          <a:cs typeface="Times New Roman" panose="02020603050405020304" pitchFamily="18" charset="0"/>
                        </a:rPr>
                        <a:t>Borde, G. V. Savrasov </a:t>
                      </a:r>
                      <a:endParaRPr lang="en-IN" sz="1100"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2019</a:t>
                      </a:r>
                    </a:p>
                  </a:txBody>
                  <a:tcPr/>
                </a:tc>
                <a:extLst>
                  <a:ext uri="{0D108BD9-81ED-4DB2-BD59-A6C34878D82A}">
                    <a16:rowId xmlns:a16="http://schemas.microsoft.com/office/drawing/2014/main" val="450089588"/>
                  </a:ext>
                </a:extLst>
              </a:tr>
              <a:tr h="1356347">
                <a:tc>
                  <a:txBody>
                    <a:bodyPr/>
                    <a:lstStyle/>
                    <a:p>
                      <a:pPr algn="just"/>
                      <a:r>
                        <a:rPr lang="en-US" sz="1200" dirty="0">
                          <a:solidFill>
                            <a:schemeClr val="tx1"/>
                          </a:solidFill>
                          <a:latin typeface="Times New Roman" panose="02020603050405020304" pitchFamily="18" charset="0"/>
                          <a:cs typeface="Times New Roman" panose="02020603050405020304" pitchFamily="18" charset="0"/>
                        </a:rPr>
                        <a:t>4.Comparison of Mechanical Parameters of the Great Saphenous Vein under Various Test Conditions </a:t>
                      </a:r>
                      <a:endParaRPr lang="en-IN" sz="1200" dirty="0"/>
                    </a:p>
                  </a:txBody>
                  <a:tcPr/>
                </a:tc>
                <a:tc>
                  <a:txBody>
                    <a:bodyPr/>
                    <a:lstStyle/>
                    <a:p>
                      <a:r>
                        <a:rPr lang="en-US" sz="1100" dirty="0">
                          <a:solidFill>
                            <a:schemeClr val="tx1"/>
                          </a:solidFill>
                          <a:latin typeface="Times New Roman" panose="02020603050405020304" pitchFamily="18" charset="0"/>
                          <a:cs typeface="Times New Roman" panose="02020603050405020304" pitchFamily="18" charset="0"/>
                        </a:rPr>
                        <a:t>The mechanical parameters of the human veins are often measured in different test conditions. There are </a:t>
                      </a:r>
                      <a:r>
                        <a:rPr lang="en-US" sz="1100" dirty="0" err="1">
                          <a:solidFill>
                            <a:schemeClr val="tx1"/>
                          </a:solidFill>
                          <a:latin typeface="Times New Roman" panose="02020603050405020304" pitchFamily="18" charset="0"/>
                          <a:cs typeface="Times New Roman" panose="02020603050405020304" pitchFamily="18" charset="0"/>
                        </a:rPr>
                        <a:t>ndifferent</a:t>
                      </a:r>
                      <a:r>
                        <a:rPr lang="en-US" sz="1100" dirty="0">
                          <a:solidFill>
                            <a:schemeClr val="tx1"/>
                          </a:solidFill>
                          <a:latin typeface="Times New Roman" panose="02020603050405020304" pitchFamily="18" charset="0"/>
                          <a:cs typeface="Times New Roman" panose="02020603050405020304" pitchFamily="18" charset="0"/>
                        </a:rPr>
                        <a:t> test conditions on these parameters to </a:t>
                      </a:r>
                      <a:r>
                        <a:rPr lang="en-US" sz="1100" dirty="0" err="1">
                          <a:solidFill>
                            <a:schemeClr val="tx1"/>
                          </a:solidFill>
                          <a:latin typeface="Times New Roman" panose="02020603050405020304" pitchFamily="18" charset="0"/>
                          <a:cs typeface="Times New Roman" panose="02020603050405020304" pitchFamily="18" charset="0"/>
                        </a:rPr>
                        <a:t>dateo</a:t>
                      </a:r>
                      <a:r>
                        <a:rPr lang="en-US" sz="1100" dirty="0">
                          <a:solidFill>
                            <a:schemeClr val="tx1"/>
                          </a:solidFill>
                          <a:latin typeface="Times New Roman" panose="02020603050405020304" pitchFamily="18" charset="0"/>
                          <a:cs typeface="Times New Roman" panose="02020603050405020304" pitchFamily="18" charset="0"/>
                        </a:rPr>
                        <a:t> studies on the influence of</a:t>
                      </a:r>
                      <a:endParaRPr lang="en-IN" sz="1100" dirty="0"/>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Gennady Victorovich Savrasov, Alexander Vasilyevich Gavrilenko, Anna Sergeevna Borde, Nikita Vladimirovich Belikov, Irina Vitalyevna Khaydukova, Irina Alexandrovna Seliverstova</a:t>
                      </a:r>
                      <a:endParaRPr lang="en-IN" sz="1200" dirty="0"/>
                    </a:p>
                  </a:txBody>
                  <a:tcPr/>
                </a:tc>
                <a:tc>
                  <a:txBody>
                    <a:bodyPr/>
                    <a:lstStyle/>
                    <a:p>
                      <a:r>
                        <a:rPr lang="en-IN" sz="1600" dirty="0">
                          <a:latin typeface="Times New Roman" panose="02020603050405020304" pitchFamily="18" charset="0"/>
                          <a:cs typeface="Times New Roman" panose="02020603050405020304" pitchFamily="18" charset="0"/>
                        </a:rPr>
                        <a:t>2019</a:t>
                      </a:r>
                    </a:p>
                  </a:txBody>
                  <a:tcPr/>
                </a:tc>
                <a:extLst>
                  <a:ext uri="{0D108BD9-81ED-4DB2-BD59-A6C34878D82A}">
                    <a16:rowId xmlns:a16="http://schemas.microsoft.com/office/drawing/2014/main" val="3373311403"/>
                  </a:ext>
                </a:extLst>
              </a:tr>
              <a:tr h="994655">
                <a:tc>
                  <a:txBody>
                    <a:bodyPr/>
                    <a:lstStyle/>
                    <a:p>
                      <a:r>
                        <a:rPr lang="en-US" sz="1200" dirty="0">
                          <a:solidFill>
                            <a:schemeClr val="tx1"/>
                          </a:solidFill>
                          <a:latin typeface="Times New Roman" panose="02020603050405020304" pitchFamily="18" charset="0"/>
                          <a:cs typeface="Times New Roman" panose="02020603050405020304" pitchFamily="18" charset="0"/>
                        </a:rPr>
                        <a:t>5.Non-Invasive Capillary Blood Pressure Measurement Enabling Early Detection and Classification of Venous Congestion</a:t>
                      </a:r>
                      <a:endParaRPr lang="en-IN" sz="1200" dirty="0"/>
                    </a:p>
                  </a:txBody>
                  <a:tcPr/>
                </a:tc>
                <a:tc>
                  <a:txBody>
                    <a:bodyPr/>
                    <a:lstStyle/>
                    <a:p>
                      <a:pPr algn="just"/>
                      <a:r>
                        <a:rPr lang="en-US" sz="1100" dirty="0">
                          <a:solidFill>
                            <a:schemeClr val="tx1"/>
                          </a:solidFill>
                          <a:latin typeface="Times New Roman" panose="02020603050405020304" pitchFamily="18" charset="0"/>
                          <a:cs typeface="Times New Roman" panose="02020603050405020304" pitchFamily="18" charset="0"/>
                        </a:rPr>
                        <a:t>we proposed an opto-mechanical system to achieve non-invasive and automatic CBP measurements through modifying the widely implemented </a:t>
                      </a:r>
                      <a:r>
                        <a:rPr lang="en-US" sz="1100" dirty="0" err="1">
                          <a:solidFill>
                            <a:schemeClr val="tx1"/>
                          </a:solidFill>
                          <a:latin typeface="Times New Roman" panose="02020603050405020304" pitchFamily="18" charset="0"/>
                          <a:cs typeface="Times New Roman" panose="02020603050405020304" pitchFamily="18" charset="0"/>
                        </a:rPr>
                        <a:t>oscillometric</a:t>
                      </a:r>
                      <a:r>
                        <a:rPr lang="en-US" sz="1100" dirty="0">
                          <a:solidFill>
                            <a:schemeClr val="tx1"/>
                          </a:solidFill>
                          <a:latin typeface="Times New Roman" panose="02020603050405020304" pitchFamily="18" charset="0"/>
                          <a:cs typeface="Times New Roman" panose="02020603050405020304" pitchFamily="18" charset="0"/>
                        </a:rPr>
                        <a:t> technique in home-use arterial blood pressure monitors.</a:t>
                      </a:r>
                      <a:endParaRPr lang="en-IN" sz="1100" dirty="0"/>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Jing Liu, Bryan Yan, Shih-Chi Chen, Yuan-Ting Zhang, Fellow, Charles Sodini, Fellow, and Ni Zhao</a:t>
                      </a:r>
                      <a:endParaRPr lang="en-IN" sz="1200" dirty="0"/>
                    </a:p>
                  </a:txBody>
                  <a:tcPr/>
                </a:tc>
                <a:tc>
                  <a:txBody>
                    <a:bodyPr/>
                    <a:lstStyle/>
                    <a:p>
                      <a:r>
                        <a:rPr lang="en-IN" sz="1600" dirty="0">
                          <a:latin typeface="Times New Roman" panose="02020603050405020304" pitchFamily="18" charset="0"/>
                          <a:cs typeface="Times New Roman" panose="02020603050405020304" pitchFamily="18" charset="0"/>
                        </a:rPr>
                        <a:t>2021</a:t>
                      </a:r>
                    </a:p>
                  </a:txBody>
                  <a:tcPr/>
                </a:tc>
                <a:extLst>
                  <a:ext uri="{0D108BD9-81ED-4DB2-BD59-A6C34878D82A}">
                    <a16:rowId xmlns:a16="http://schemas.microsoft.com/office/drawing/2014/main" val="3872537322"/>
                  </a:ext>
                </a:extLst>
              </a:tr>
            </a:tbl>
          </a:graphicData>
        </a:graphic>
      </p:graphicFrame>
      <p:sp>
        <p:nvSpPr>
          <p:cNvPr id="2" name="Title 1">
            <a:extLst>
              <a:ext uri="{FF2B5EF4-FFF2-40B4-BE49-F238E27FC236}">
                <a16:creationId xmlns:a16="http://schemas.microsoft.com/office/drawing/2014/main" id="{E27DABE2-8E0A-9319-0DE0-5BA1DF571219}"/>
              </a:ext>
            </a:extLst>
          </p:cNvPr>
          <p:cNvSpPr>
            <a:spLocks noGrp="1"/>
          </p:cNvSpPr>
          <p:nvPr>
            <p:ph type="title"/>
          </p:nvPr>
        </p:nvSpPr>
        <p:spPr>
          <a:xfrm>
            <a:off x="628649" y="0"/>
            <a:ext cx="7886700" cy="820195"/>
          </a:xfrm>
        </p:spPr>
        <p:txBody>
          <a:bodyPr>
            <a:noAutofit/>
          </a:bodyPr>
          <a:lstStyle/>
          <a:p>
            <a:r>
              <a:rPr lang="en-US" sz="2400" b="1" u="sng" dirty="0">
                <a:latin typeface="Times New Roman" panose="02020603050405020304" pitchFamily="18" charset="0"/>
                <a:cs typeface="Times New Roman" panose="02020603050405020304" pitchFamily="18" charset="0"/>
              </a:rPr>
              <a:t>LITERATURE SURVEY</a:t>
            </a:r>
            <a:r>
              <a:rPr lang="en-US" sz="2400" u="sng" dirty="0"/>
              <a:t> </a:t>
            </a:r>
          </a:p>
        </p:txBody>
      </p:sp>
    </p:spTree>
    <p:extLst>
      <p:ext uri="{BB962C8B-B14F-4D97-AF65-F5344CB8AC3E}">
        <p14:creationId xmlns:p14="http://schemas.microsoft.com/office/powerpoint/2010/main" val="89000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C2A7E9-D077-824F-06E1-B604C9FE045D}"/>
              </a:ext>
            </a:extLst>
          </p:cNvPr>
          <p:cNvSpPr>
            <a:spLocks noGrp="1"/>
          </p:cNvSpPr>
          <p:nvPr>
            <p:ph type="title"/>
          </p:nvPr>
        </p:nvSpPr>
        <p:spPr>
          <a:xfrm>
            <a:off x="628650" y="0"/>
            <a:ext cx="7886700" cy="806245"/>
          </a:xfrm>
        </p:spPr>
        <p:txBody>
          <a:bodyPr>
            <a:normAutofit/>
          </a:bodyPr>
          <a:lstStyle/>
          <a:p>
            <a:r>
              <a:rPr lang="en-IN" sz="2400" b="1" u="sng" dirty="0">
                <a:latin typeface="Times New Roman" panose="02020603050405020304" pitchFamily="18" charset="0"/>
                <a:cs typeface="Times New Roman" panose="02020603050405020304" pitchFamily="18" charset="0"/>
              </a:rPr>
              <a:t>PROBLEM STATEMENT</a:t>
            </a:r>
          </a:p>
        </p:txBody>
      </p:sp>
      <p:sp>
        <p:nvSpPr>
          <p:cNvPr id="6" name="Content Placeholder 5">
            <a:extLst>
              <a:ext uri="{FF2B5EF4-FFF2-40B4-BE49-F238E27FC236}">
                <a16:creationId xmlns:a16="http://schemas.microsoft.com/office/drawing/2014/main" id="{C592C676-3CD7-D897-8B5F-1F25C8451817}"/>
              </a:ext>
            </a:extLst>
          </p:cNvPr>
          <p:cNvSpPr>
            <a:spLocks noGrp="1"/>
          </p:cNvSpPr>
          <p:nvPr>
            <p:ph idx="1"/>
          </p:nvPr>
        </p:nvSpPr>
        <p:spPr>
          <a:xfrm>
            <a:off x="628650" y="698091"/>
            <a:ext cx="7886700" cy="5933528"/>
          </a:xfrm>
        </p:spPr>
        <p:txBody>
          <a:bodyPr>
            <a:normAutofit fontScale="55000" lnSpcReduction="20000"/>
          </a:bodyPr>
          <a:lstStyle/>
          <a:p>
            <a:pPr marL="0" indent="0" algn="just">
              <a:lnSpc>
                <a:spcPct val="170000"/>
              </a:lnSpc>
              <a:buNone/>
            </a:pPr>
            <a:r>
              <a:rPr lang="en-US" dirty="0">
                <a:latin typeface="Times New Roman" panose="02020603050405020304" pitchFamily="18" charset="0"/>
                <a:cs typeface="Times New Roman" panose="02020603050405020304" pitchFamily="18" charset="0"/>
              </a:rPr>
              <a:t>Varicose veins are a common medical condition that affects millions of people worldwide. It occurs when the veins become enlarged, twisted, and bulging, leading to discomfort, pain, and skin ulcers. Early detection of varicose veins is crucial to prevent further complications. However, the traditional diagnostic methods are invasive, expensive, and time-consuming. Therefore, there is a need for a non-invasive, cost-effective, and accurate diagnostic system for the early detection of varicose veins disease. Body Area Network (BAN) is an emerging technology that allows wireless communication between medical devices worn by the patient and a central monitoring system. BANs have the potential to revolutionize the healthcare industry by providing continuous monitoring and early detection of various medical conditions. Therefore, in this project, we aim to design and develop a BAN-based system for the early detection of varicose veins disease. The proposed system will consist of wearable sensors that will be attached to the patient's legs to measure the blood flow, oxygen saturation, and temperature of the affected area. The collected data will be transmitted wirelessly to a central monitoring system, which will use machine learning algorithms to analyze the data and detect varicose veins disease. The main objective of this project is to design and develop a BAN-based system that can accurately detect varicose veins disease in its early stages, thereby providing timely medical intervention and preventing further complications</a:t>
            </a:r>
            <a:r>
              <a:rPr lang="en-US" dirty="0"/>
              <a:t>.</a:t>
            </a:r>
            <a:endParaRPr lang="en-IN" dirty="0"/>
          </a:p>
        </p:txBody>
      </p:sp>
    </p:spTree>
    <p:extLst>
      <p:ext uri="{BB962C8B-B14F-4D97-AF65-F5344CB8AC3E}">
        <p14:creationId xmlns:p14="http://schemas.microsoft.com/office/powerpoint/2010/main" val="2989604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1"/>
          <p:cNvSpPr txBox="1">
            <a:spLocks noGrp="1"/>
          </p:cNvSpPr>
          <p:nvPr>
            <p:ph type="title"/>
          </p:nvPr>
        </p:nvSpPr>
        <p:spPr>
          <a:xfrm>
            <a:off x="628650" y="71307"/>
            <a:ext cx="7886700" cy="664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2400" b="1" u="sng" dirty="0">
                <a:latin typeface="Times New Roman"/>
                <a:ea typeface="Times New Roman"/>
                <a:cs typeface="Times New Roman"/>
                <a:sym typeface="Times New Roman"/>
              </a:rPr>
              <a:t>TECHNOLOGY STACK</a:t>
            </a:r>
            <a:endParaRPr dirty="0"/>
          </a:p>
        </p:txBody>
      </p:sp>
      <p:sp>
        <p:nvSpPr>
          <p:cNvPr id="1036" name="Google Shape;1036;p1"/>
          <p:cNvSpPr txBox="1">
            <a:spLocks noGrp="1"/>
          </p:cNvSpPr>
          <p:nvPr>
            <p:ph type="body" idx="1"/>
          </p:nvPr>
        </p:nvSpPr>
        <p:spPr>
          <a:xfrm>
            <a:off x="628650" y="719700"/>
            <a:ext cx="7886700" cy="5418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b="1" u="sng" dirty="0">
                <a:latin typeface="Times New Roman"/>
                <a:ea typeface="Times New Roman"/>
                <a:cs typeface="Times New Roman"/>
                <a:sym typeface="Times New Roman"/>
              </a:rPr>
              <a:t>HARDWARE REQUIREMENTS</a:t>
            </a:r>
            <a:endParaRPr dirty="0"/>
          </a:p>
          <a:p>
            <a:pPr marL="228600" lvl="0" indent="-228600" algn="l" rtl="0">
              <a:lnSpc>
                <a:spcPct val="100000"/>
              </a:lnSpc>
              <a:spcBef>
                <a:spcPts val="1000"/>
              </a:spcBef>
              <a:spcAft>
                <a:spcPts val="0"/>
              </a:spcAft>
              <a:buClr>
                <a:schemeClr val="dk1"/>
              </a:buClr>
              <a:buSzPts val="1400"/>
              <a:buChar char="•"/>
            </a:pPr>
            <a:r>
              <a:rPr lang="en-US" sz="1400" dirty="0">
                <a:solidFill>
                  <a:schemeClr val="dk1"/>
                </a:solidFill>
                <a:latin typeface="Times New Roman"/>
                <a:ea typeface="Times New Roman"/>
                <a:cs typeface="Times New Roman"/>
                <a:sym typeface="Times New Roman"/>
              </a:rPr>
              <a:t>POWER SUPPLY</a:t>
            </a:r>
            <a:endParaRPr dirty="0"/>
          </a:p>
          <a:p>
            <a:pPr marL="228600" lvl="0" indent="-228600" algn="l" rtl="0">
              <a:lnSpc>
                <a:spcPct val="100000"/>
              </a:lnSpc>
              <a:spcBef>
                <a:spcPts val="1000"/>
              </a:spcBef>
              <a:spcAft>
                <a:spcPts val="0"/>
              </a:spcAft>
              <a:buClr>
                <a:schemeClr val="dk1"/>
              </a:buClr>
              <a:buSzPts val="1400"/>
              <a:buChar char="•"/>
            </a:pPr>
            <a:r>
              <a:rPr lang="en-US" sz="1400" dirty="0">
                <a:solidFill>
                  <a:schemeClr val="dk1"/>
                </a:solidFill>
                <a:latin typeface="Times New Roman"/>
                <a:ea typeface="Times New Roman"/>
                <a:cs typeface="Times New Roman"/>
                <a:sym typeface="Times New Roman"/>
              </a:rPr>
              <a:t>ESP8266</a:t>
            </a:r>
            <a:endParaRPr dirty="0"/>
          </a:p>
          <a:p>
            <a:pPr marL="228600" lvl="0" indent="-228600" algn="l" rtl="0">
              <a:lnSpc>
                <a:spcPct val="100000"/>
              </a:lnSpc>
              <a:spcBef>
                <a:spcPts val="1000"/>
              </a:spcBef>
              <a:spcAft>
                <a:spcPts val="0"/>
              </a:spcAft>
              <a:buClr>
                <a:schemeClr val="dk1"/>
              </a:buClr>
              <a:buSzPts val="1400"/>
              <a:buChar char="•"/>
            </a:pPr>
            <a:r>
              <a:rPr lang="en-US" sz="1400" dirty="0">
                <a:solidFill>
                  <a:schemeClr val="dk1"/>
                </a:solidFill>
                <a:latin typeface="Times New Roman"/>
                <a:ea typeface="Times New Roman"/>
                <a:cs typeface="Times New Roman"/>
                <a:sym typeface="Times New Roman"/>
              </a:rPr>
              <a:t>DB18B20 TEMPERATURE SENSOR</a:t>
            </a:r>
            <a:endParaRPr sz="1400" dirty="0">
              <a:solidFill>
                <a:schemeClr val="dk1"/>
              </a:solidFill>
              <a:latin typeface="Times New Roman"/>
              <a:ea typeface="Times New Roman"/>
              <a:cs typeface="Times New Roman"/>
              <a:sym typeface="Times New Roman"/>
            </a:endParaRPr>
          </a:p>
          <a:p>
            <a:pPr marL="228600" lvl="0" indent="-228600" algn="l" rtl="0">
              <a:lnSpc>
                <a:spcPct val="100000"/>
              </a:lnSpc>
              <a:spcBef>
                <a:spcPts val="1000"/>
              </a:spcBef>
              <a:spcAft>
                <a:spcPts val="0"/>
              </a:spcAft>
              <a:buClr>
                <a:schemeClr val="dk1"/>
              </a:buClr>
              <a:buSzPts val="1400"/>
              <a:buChar char="•"/>
            </a:pPr>
            <a:r>
              <a:rPr lang="en-US" sz="1400" dirty="0">
                <a:solidFill>
                  <a:schemeClr val="dk1"/>
                </a:solidFill>
                <a:latin typeface="Times New Roman"/>
                <a:ea typeface="Times New Roman"/>
                <a:cs typeface="Times New Roman"/>
                <a:sym typeface="Times New Roman"/>
              </a:rPr>
              <a:t>I2C LCD MODULE</a:t>
            </a:r>
            <a:endParaRPr dirty="0"/>
          </a:p>
          <a:p>
            <a:pPr marL="228600" lvl="0" indent="-228600" algn="l" rtl="0">
              <a:lnSpc>
                <a:spcPct val="100000"/>
              </a:lnSpc>
              <a:spcBef>
                <a:spcPts val="1000"/>
              </a:spcBef>
              <a:spcAft>
                <a:spcPts val="0"/>
              </a:spcAft>
              <a:buClr>
                <a:schemeClr val="dk1"/>
              </a:buClr>
              <a:buSzPts val="1400"/>
              <a:buChar char="•"/>
            </a:pPr>
            <a:r>
              <a:rPr lang="en-US" sz="1400" dirty="0">
                <a:solidFill>
                  <a:schemeClr val="dk1"/>
                </a:solidFill>
                <a:latin typeface="Times New Roman"/>
                <a:ea typeface="Times New Roman"/>
                <a:cs typeface="Times New Roman"/>
                <a:sym typeface="Times New Roman"/>
              </a:rPr>
              <a:t>LCD</a:t>
            </a:r>
            <a:endParaRPr dirty="0"/>
          </a:p>
          <a:p>
            <a:pPr marL="228600" lvl="0" indent="-228600" algn="l" rtl="0">
              <a:lnSpc>
                <a:spcPct val="100000"/>
              </a:lnSpc>
              <a:spcBef>
                <a:spcPts val="1000"/>
              </a:spcBef>
              <a:spcAft>
                <a:spcPts val="0"/>
              </a:spcAft>
              <a:buClr>
                <a:schemeClr val="dk1"/>
              </a:buClr>
              <a:buSzPts val="1400"/>
              <a:buChar char="•"/>
            </a:pPr>
            <a:r>
              <a:rPr lang="en-US" sz="1400" dirty="0">
                <a:solidFill>
                  <a:schemeClr val="dk1"/>
                </a:solidFill>
                <a:latin typeface="Times New Roman"/>
                <a:ea typeface="Times New Roman"/>
                <a:cs typeface="Times New Roman"/>
                <a:sym typeface="Times New Roman"/>
              </a:rPr>
              <a:t>ZIGBEE</a:t>
            </a:r>
            <a:endParaRPr dirty="0"/>
          </a:p>
          <a:p>
            <a:pPr marL="228600" lvl="0" indent="-228600" algn="l" rtl="0">
              <a:lnSpc>
                <a:spcPct val="100000"/>
              </a:lnSpc>
              <a:spcBef>
                <a:spcPts val="1000"/>
              </a:spcBef>
              <a:spcAft>
                <a:spcPts val="0"/>
              </a:spcAft>
              <a:buClr>
                <a:schemeClr val="dk1"/>
              </a:buClr>
              <a:buSzPts val="1400"/>
              <a:buChar char="•"/>
            </a:pPr>
            <a:r>
              <a:rPr lang="en-US" sz="1400" dirty="0">
                <a:solidFill>
                  <a:schemeClr val="dk1"/>
                </a:solidFill>
                <a:latin typeface="Times New Roman"/>
                <a:ea typeface="Times New Roman"/>
                <a:cs typeface="Times New Roman"/>
                <a:sym typeface="Times New Roman"/>
              </a:rPr>
              <a:t>VIBRATION MOTOR</a:t>
            </a:r>
            <a:endParaRPr dirty="0"/>
          </a:p>
          <a:p>
            <a:pPr marL="228600" lvl="0" indent="-228600" algn="l" rtl="0">
              <a:lnSpc>
                <a:spcPct val="100000"/>
              </a:lnSpc>
              <a:spcBef>
                <a:spcPts val="1000"/>
              </a:spcBef>
              <a:spcAft>
                <a:spcPts val="0"/>
              </a:spcAft>
              <a:buClr>
                <a:schemeClr val="dk1"/>
              </a:buClr>
              <a:buSzPts val="1400"/>
              <a:buChar char="•"/>
            </a:pPr>
            <a:r>
              <a:rPr lang="en-US" sz="1400" dirty="0">
                <a:solidFill>
                  <a:schemeClr val="dk1"/>
                </a:solidFill>
                <a:latin typeface="Times New Roman"/>
                <a:ea typeface="Times New Roman"/>
                <a:cs typeface="Times New Roman"/>
                <a:sym typeface="Times New Roman"/>
              </a:rPr>
              <a:t>FORCE SENSOR</a:t>
            </a:r>
            <a:endParaRPr sz="1400" dirty="0">
              <a:solidFill>
                <a:schemeClr val="dk1"/>
              </a:solidFill>
              <a:latin typeface="Times New Roman"/>
              <a:ea typeface="Times New Roman"/>
              <a:cs typeface="Times New Roman"/>
              <a:sym typeface="Times New Roman"/>
            </a:endParaRPr>
          </a:p>
          <a:p>
            <a:pPr marL="228600" lvl="0" indent="-228600" algn="l" rtl="0">
              <a:lnSpc>
                <a:spcPct val="100000"/>
              </a:lnSpc>
              <a:spcBef>
                <a:spcPts val="1000"/>
              </a:spcBef>
              <a:spcAft>
                <a:spcPts val="0"/>
              </a:spcAft>
              <a:buSzPts val="1400"/>
              <a:buFont typeface="Times New Roman"/>
              <a:buChar char="•"/>
            </a:pPr>
            <a:r>
              <a:rPr lang="en-US" sz="1400" dirty="0">
                <a:latin typeface="Times New Roman"/>
                <a:ea typeface="Times New Roman"/>
                <a:cs typeface="Times New Roman"/>
                <a:sym typeface="Times New Roman"/>
              </a:rPr>
              <a:t>ARDUINO </a:t>
            </a:r>
            <a:endParaRPr sz="1400" dirty="0">
              <a:latin typeface="Times New Roman"/>
              <a:ea typeface="Times New Roman"/>
              <a:cs typeface="Times New Roman"/>
              <a:sym typeface="Times New Roman"/>
            </a:endParaRPr>
          </a:p>
          <a:p>
            <a:pPr marL="228600" lvl="0" indent="-139700" algn="l" rtl="0">
              <a:lnSpc>
                <a:spcPct val="100000"/>
              </a:lnSpc>
              <a:spcBef>
                <a:spcPts val="1000"/>
              </a:spcBef>
              <a:spcAft>
                <a:spcPts val="0"/>
              </a:spcAft>
              <a:buClr>
                <a:schemeClr val="dk1"/>
              </a:buClr>
              <a:buSzPts val="1400"/>
              <a:buNone/>
            </a:pPr>
            <a:endParaRPr sz="1400" dirty="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b="1" u="sng" dirty="0">
                <a:latin typeface="Times New Roman"/>
                <a:ea typeface="Times New Roman"/>
                <a:cs typeface="Times New Roman"/>
                <a:sym typeface="Times New Roman"/>
              </a:rPr>
              <a:t>SOFTWARE REQUIREMENTS</a:t>
            </a:r>
            <a:endParaRPr dirty="0"/>
          </a:p>
          <a:p>
            <a:pPr marL="228600" lvl="0" indent="-228600" algn="just" rtl="0">
              <a:lnSpc>
                <a:spcPct val="90000"/>
              </a:lnSpc>
              <a:spcBef>
                <a:spcPts val="1000"/>
              </a:spcBef>
              <a:spcAft>
                <a:spcPts val="0"/>
              </a:spcAft>
              <a:buClr>
                <a:schemeClr val="dk1"/>
              </a:buClr>
              <a:buSzPts val="1600"/>
              <a:buChar char="•"/>
            </a:pPr>
            <a:r>
              <a:rPr lang="en-US" sz="1600" dirty="0">
                <a:latin typeface="Times New Roman"/>
                <a:ea typeface="Times New Roman"/>
                <a:cs typeface="Times New Roman"/>
                <a:sym typeface="Times New Roman"/>
              </a:rPr>
              <a:t>ARDUINO IDE</a:t>
            </a:r>
            <a:endParaRPr dirty="0"/>
          </a:p>
          <a:p>
            <a:pPr marL="228600" lvl="0" indent="-228600" algn="just" rtl="0">
              <a:lnSpc>
                <a:spcPct val="90000"/>
              </a:lnSpc>
              <a:spcBef>
                <a:spcPts val="1000"/>
              </a:spcBef>
              <a:spcAft>
                <a:spcPts val="0"/>
              </a:spcAft>
              <a:buClr>
                <a:schemeClr val="dk1"/>
              </a:buClr>
              <a:buSzPts val="1600"/>
              <a:buChar char="•"/>
            </a:pPr>
            <a:r>
              <a:rPr lang="en-US" sz="1600" dirty="0">
                <a:latin typeface="Times New Roman"/>
                <a:ea typeface="Times New Roman"/>
                <a:cs typeface="Times New Roman"/>
                <a:sym typeface="Times New Roman"/>
              </a:rPr>
              <a:t>EMBEDDED C</a:t>
            </a:r>
            <a:endParaRPr dirty="0"/>
          </a:p>
          <a:p>
            <a:pPr marL="0" lvl="0" indent="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F154-ADE4-0984-BB16-581D2C5DD573}"/>
              </a:ext>
            </a:extLst>
          </p:cNvPr>
          <p:cNvSpPr>
            <a:spLocks noGrp="1"/>
          </p:cNvSpPr>
          <p:nvPr>
            <p:ph type="title"/>
          </p:nvPr>
        </p:nvSpPr>
        <p:spPr>
          <a:xfrm>
            <a:off x="628650" y="107032"/>
            <a:ext cx="7886700" cy="672625"/>
          </a:xfrm>
        </p:spPr>
        <p:txBody>
          <a:bodyPr>
            <a:normAutofit/>
          </a:bodyPr>
          <a:lstStyle/>
          <a:p>
            <a:r>
              <a:rPr lang="en-IN" sz="2400" b="1" u="sng" dirty="0">
                <a:latin typeface="Times New Roman" panose="02020603050405020304" pitchFamily="18" charset="0"/>
                <a:cs typeface="Times New Roman" panose="02020603050405020304" pitchFamily="18" charset="0"/>
              </a:rPr>
              <a:t>SYSTEM ARCHITECTURE</a:t>
            </a:r>
          </a:p>
        </p:txBody>
      </p:sp>
      <p:pic>
        <p:nvPicPr>
          <p:cNvPr id="13" name="image2.jpeg">
            <a:extLst>
              <a:ext uri="{FF2B5EF4-FFF2-40B4-BE49-F238E27FC236}">
                <a16:creationId xmlns:a16="http://schemas.microsoft.com/office/drawing/2014/main" id="{0BDCBE24-F2B1-098B-38DA-2A68ECF81432}"/>
              </a:ext>
            </a:extLst>
          </p:cNvPr>
          <p:cNvPicPr>
            <a:picLocks noChangeAspect="1"/>
          </p:cNvPicPr>
          <p:nvPr/>
        </p:nvPicPr>
        <p:blipFill>
          <a:blip r:embed="rId2" cstate="print"/>
          <a:stretch>
            <a:fillRect/>
          </a:stretch>
        </p:blipFill>
        <p:spPr>
          <a:xfrm>
            <a:off x="2253967" y="3174130"/>
            <a:ext cx="4636065" cy="3238895"/>
          </a:xfrm>
          <a:prstGeom prst="rect">
            <a:avLst/>
          </a:prstGeom>
        </p:spPr>
      </p:pic>
      <p:pic>
        <p:nvPicPr>
          <p:cNvPr id="16" name="image1.png">
            <a:extLst>
              <a:ext uri="{FF2B5EF4-FFF2-40B4-BE49-F238E27FC236}">
                <a16:creationId xmlns:a16="http://schemas.microsoft.com/office/drawing/2014/main" id="{ED725A35-DF68-CB61-9644-03F68986C7FF}"/>
              </a:ext>
            </a:extLst>
          </p:cNvPr>
          <p:cNvPicPr>
            <a:picLocks noGrp="1" noChangeAspect="1"/>
          </p:cNvPicPr>
          <p:nvPr>
            <p:ph idx="1"/>
          </p:nvPr>
        </p:nvPicPr>
        <p:blipFill>
          <a:blip r:embed="rId3" cstate="print"/>
          <a:stretch>
            <a:fillRect/>
          </a:stretch>
        </p:blipFill>
        <p:spPr>
          <a:xfrm>
            <a:off x="2838665" y="690578"/>
            <a:ext cx="3466667" cy="2295238"/>
          </a:xfrm>
          <a:prstGeom prst="rect">
            <a:avLst/>
          </a:prstGeom>
        </p:spPr>
      </p:pic>
    </p:spTree>
    <p:extLst>
      <p:ext uri="{BB962C8B-B14F-4D97-AF65-F5344CB8AC3E}">
        <p14:creationId xmlns:p14="http://schemas.microsoft.com/office/powerpoint/2010/main" val="3563118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37BA1-F7FD-BD5A-E8AB-172ACC9B7896}"/>
              </a:ext>
            </a:extLst>
          </p:cNvPr>
          <p:cNvSpPr>
            <a:spLocks noGrp="1"/>
          </p:cNvSpPr>
          <p:nvPr>
            <p:ph type="title"/>
          </p:nvPr>
        </p:nvSpPr>
        <p:spPr>
          <a:xfrm>
            <a:off x="628649" y="-25491"/>
            <a:ext cx="7886700" cy="904381"/>
          </a:xfrm>
        </p:spPr>
        <p:txBody>
          <a:bodyPr>
            <a:normAutofit/>
          </a:bodyPr>
          <a:lstStyle/>
          <a:p>
            <a:r>
              <a:rPr lang="en-IN" sz="2400" b="1" u="sng" dirty="0">
                <a:latin typeface="Times New Roman" panose="02020603050405020304" pitchFamily="18" charset="0"/>
                <a:cs typeface="Times New Roman" panose="02020603050405020304" pitchFamily="18" charset="0"/>
              </a:rPr>
              <a:t>SYSTEM DESIGN</a:t>
            </a:r>
          </a:p>
        </p:txBody>
      </p:sp>
      <p:sp>
        <p:nvSpPr>
          <p:cNvPr id="3" name="Content Placeholder 2">
            <a:extLst>
              <a:ext uri="{FF2B5EF4-FFF2-40B4-BE49-F238E27FC236}">
                <a16:creationId xmlns:a16="http://schemas.microsoft.com/office/drawing/2014/main" id="{50924110-2D94-8182-B2A8-9E51F6625C4B}"/>
              </a:ext>
            </a:extLst>
          </p:cNvPr>
          <p:cNvSpPr>
            <a:spLocks noGrp="1"/>
          </p:cNvSpPr>
          <p:nvPr>
            <p:ph idx="1"/>
          </p:nvPr>
        </p:nvSpPr>
        <p:spPr>
          <a:xfrm>
            <a:off x="628648" y="812307"/>
            <a:ext cx="7886700" cy="5956916"/>
          </a:xfrm>
        </p:spPr>
        <p:txBody>
          <a:bodyPr>
            <a:normAutofit/>
          </a:bodyPr>
          <a:lstStyle/>
          <a:p>
            <a:pPr marL="0" indent="0">
              <a:buNone/>
            </a:pPr>
            <a:r>
              <a:rPr lang="en-IN" sz="2000" b="1" u="sng" dirty="0">
                <a:latin typeface="Times New Roman" panose="02020603050405020304" pitchFamily="18" charset="0"/>
                <a:cs typeface="Times New Roman" panose="02020603050405020304" pitchFamily="18" charset="0"/>
              </a:rPr>
              <a:t>DATAFLOW DIAGRAM </a:t>
            </a:r>
          </a:p>
          <a:p>
            <a:pPr marL="0" indent="0">
              <a:buNone/>
            </a:pPr>
            <a:r>
              <a:rPr lang="en-IN" sz="1800" dirty="0">
                <a:latin typeface="Times New Roman" panose="02020603050405020304" pitchFamily="18" charset="0"/>
                <a:cs typeface="Times New Roman" panose="02020603050405020304" pitchFamily="18" charset="0"/>
              </a:rPr>
              <a:t>( LEVEL 0 )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(LEVEL 1)</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8C00FF-CD43-32C3-D972-34C9059B9C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2117" y="1483125"/>
            <a:ext cx="5277674" cy="1906961"/>
          </a:xfrm>
          <a:prstGeom prst="rect">
            <a:avLst/>
          </a:prstGeom>
          <a:noFill/>
          <a:ln>
            <a:noFill/>
          </a:ln>
        </p:spPr>
      </p:pic>
      <p:pic>
        <p:nvPicPr>
          <p:cNvPr id="7" name="Picture 6">
            <a:extLst>
              <a:ext uri="{FF2B5EF4-FFF2-40B4-BE49-F238E27FC236}">
                <a16:creationId xmlns:a16="http://schemas.microsoft.com/office/drawing/2014/main" id="{8129C4E0-C8E3-96B5-D2BB-665BB82C8B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4010" y="3593516"/>
            <a:ext cx="4276084" cy="3264484"/>
          </a:xfrm>
          <a:prstGeom prst="rect">
            <a:avLst/>
          </a:prstGeom>
        </p:spPr>
      </p:pic>
    </p:spTree>
    <p:extLst>
      <p:ext uri="{BB962C8B-B14F-4D97-AF65-F5344CB8AC3E}">
        <p14:creationId xmlns:p14="http://schemas.microsoft.com/office/powerpoint/2010/main" val="400331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DD77429-F08F-AD5B-F68F-F93F934A1936}"/>
              </a:ext>
            </a:extLst>
          </p:cNvPr>
          <p:cNvSpPr>
            <a:spLocks noGrp="1"/>
          </p:cNvSpPr>
          <p:nvPr>
            <p:ph idx="1"/>
          </p:nvPr>
        </p:nvSpPr>
        <p:spPr>
          <a:xfrm>
            <a:off x="628648" y="161636"/>
            <a:ext cx="7886700" cy="6137645"/>
          </a:xfrm>
        </p:spPr>
        <p:txBody>
          <a:bodyPr>
            <a:normAutofit/>
          </a:bodyPr>
          <a:lstStyle/>
          <a:p>
            <a:pPr marL="0" indent="0">
              <a:buNone/>
            </a:pPr>
            <a:r>
              <a:rPr lang="en-IN" sz="2400" b="1" u="sng" dirty="0">
                <a:latin typeface="Times New Roman" panose="02020603050405020304" pitchFamily="18" charset="0"/>
                <a:cs typeface="Times New Roman" panose="02020603050405020304" pitchFamily="18" charset="0"/>
              </a:rPr>
              <a:t>CLASS DIAGRAM</a:t>
            </a:r>
          </a:p>
          <a:p>
            <a:pPr marL="0" indent="0">
              <a:buNone/>
            </a:pPr>
            <a:endParaRPr lang="en-IN"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B3521D7-425A-04E7-EFF0-95836A466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660" y="748145"/>
            <a:ext cx="6040677" cy="5948219"/>
          </a:xfrm>
          <a:prstGeom prst="rect">
            <a:avLst/>
          </a:prstGeom>
        </p:spPr>
      </p:pic>
    </p:spTree>
    <p:extLst>
      <p:ext uri="{BB962C8B-B14F-4D97-AF65-F5344CB8AC3E}">
        <p14:creationId xmlns:p14="http://schemas.microsoft.com/office/powerpoint/2010/main" val="4093860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79D0-72D2-ADC7-5B3E-03C24E57F174}"/>
              </a:ext>
            </a:extLst>
          </p:cNvPr>
          <p:cNvSpPr>
            <a:spLocks noGrp="1"/>
          </p:cNvSpPr>
          <p:nvPr>
            <p:ph type="title"/>
          </p:nvPr>
        </p:nvSpPr>
        <p:spPr>
          <a:xfrm>
            <a:off x="628650" y="9833"/>
            <a:ext cx="7886700" cy="747548"/>
          </a:xfrm>
        </p:spPr>
        <p:txBody>
          <a:bodyPr>
            <a:normAutofit/>
          </a:bodyPr>
          <a:lstStyle/>
          <a:p>
            <a:r>
              <a:rPr lang="en-IN" sz="2400" b="1" u="sng" dirty="0">
                <a:latin typeface="Times New Roman" panose="02020603050405020304" pitchFamily="18" charset="0"/>
                <a:cs typeface="Times New Roman" panose="02020603050405020304" pitchFamily="18" charset="0"/>
              </a:rPr>
              <a:t>ACTIVITY DIAGRAM</a:t>
            </a:r>
          </a:p>
        </p:txBody>
      </p:sp>
      <p:pic>
        <p:nvPicPr>
          <p:cNvPr id="9" name="Content Placeholder 8">
            <a:extLst>
              <a:ext uri="{FF2B5EF4-FFF2-40B4-BE49-F238E27FC236}">
                <a16:creationId xmlns:a16="http://schemas.microsoft.com/office/drawing/2014/main" id="{95E5C090-D8C5-CF9C-19D1-B20B597497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3728" y="757380"/>
            <a:ext cx="5021478" cy="5727125"/>
          </a:xfrm>
        </p:spPr>
      </p:pic>
    </p:spTree>
    <p:extLst>
      <p:ext uri="{BB962C8B-B14F-4D97-AF65-F5344CB8AC3E}">
        <p14:creationId xmlns:p14="http://schemas.microsoft.com/office/powerpoint/2010/main" val="14085637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2593</Words>
  <Application>Microsoft Office PowerPoint</Application>
  <PresentationFormat>On-screen Show (4:3)</PresentationFormat>
  <Paragraphs>246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Symbol</vt:lpstr>
      <vt:lpstr>Tahoma</vt:lpstr>
      <vt:lpstr>Times New Roman</vt:lpstr>
      <vt:lpstr>Office Theme</vt:lpstr>
      <vt:lpstr>PowerPoint Presentation</vt:lpstr>
      <vt:lpstr>INTRODUCTION</vt:lpstr>
      <vt:lpstr>LITERATURE SURVEY </vt:lpstr>
      <vt:lpstr>PROBLEM STATEMENT</vt:lpstr>
      <vt:lpstr>TECHNOLOGY STACK</vt:lpstr>
      <vt:lpstr>SYSTEM ARCHITECTURE</vt:lpstr>
      <vt:lpstr>SYSTEM DESIGN</vt:lpstr>
      <vt:lpstr>PowerPoint Presentation</vt:lpstr>
      <vt:lpstr>ACTIVITY DIAGRAM</vt:lpstr>
      <vt:lpstr>ER DIAGRAM</vt:lpstr>
      <vt:lpstr>USECASE DIAGRAM</vt:lpstr>
      <vt:lpstr>MODULE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VISHNU M</cp:lastModifiedBy>
  <cp:revision>4</cp:revision>
  <dcterms:modified xsi:type="dcterms:W3CDTF">2023-04-08T11:00:08Z</dcterms:modified>
</cp:coreProperties>
</file>