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initials="P" lastIdx="3" clrIdx="0">
    <p:extLst>
      <p:ext uri="{19B8F6BF-5375-455C-9EA6-DF929625EA0E}">
        <p15:presenceInfo xmlns:p15="http://schemas.microsoft.com/office/powerpoint/2012/main" userId="9ddfe300fcaf7c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12/3/2020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90323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12/3/2020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45702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12/3/2020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9513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12/3/2020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685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12/3/2020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51066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12/3/2020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75778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12/3/2020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7671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12/3/2020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58476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12/3/2020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2646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12/3/2020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1085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12/3/2020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9804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12/3/2020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72735711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arxiv.org/abs/1907.12629" TargetMode="External"/><Relationship Id="rId13" Type="http://schemas.openxmlformats.org/officeDocument/2006/relationships/hyperlink" Target="https://arxiv.org/abs/2003.03488" TargetMode="External"/><Relationship Id="rId3" Type="http://schemas.openxmlformats.org/officeDocument/2006/relationships/hyperlink" Target="https://arxiv.org/abs/1602.02830" TargetMode="External"/><Relationship Id="rId7" Type="http://schemas.openxmlformats.org/officeDocument/2006/relationships/hyperlink" Target="https://arxiv.org/abs/1811.10413" TargetMode="External"/><Relationship Id="rId12" Type="http://schemas.openxmlformats.org/officeDocument/2006/relationships/hyperlink" Target="https://arxiv.org/abs/2001.05936" TargetMode="External"/><Relationship Id="rId2" Type="http://schemas.openxmlformats.org/officeDocument/2006/relationships/hyperlink" Target="https://arxiv.org/abs/1511.00363" TargetMode="External"/><Relationship Id="rId1" Type="http://schemas.openxmlformats.org/officeDocument/2006/relationships/slideLayout" Target="../slideLayouts/slideLayout2.xml"/><Relationship Id="rId6" Type="http://schemas.openxmlformats.org/officeDocument/2006/relationships/hyperlink" Target="https://arxiv.org/abs/1808.00278" TargetMode="External"/><Relationship Id="rId11" Type="http://schemas.openxmlformats.org/officeDocument/2006/relationships/hyperlink" Target="https://arxiv.org/abs/1912.10103" TargetMode="External"/><Relationship Id="rId5" Type="http://schemas.openxmlformats.org/officeDocument/2006/relationships/hyperlink" Target="https://arxiv.org/abs/1711.11294" TargetMode="External"/><Relationship Id="rId10" Type="http://schemas.openxmlformats.org/officeDocument/2006/relationships/hyperlink" Target="https://arxiv.org/abs/1909.13863" TargetMode="External"/><Relationship Id="rId4" Type="http://schemas.openxmlformats.org/officeDocument/2006/relationships/hyperlink" Target="https://arxiv.org/abs/1603.05279" TargetMode="External"/><Relationship Id="rId9" Type="http://schemas.openxmlformats.org/officeDocument/2006/relationships/hyperlink" Target="https://arxiv.org/abs/1909.0993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8A02D1-EFA4-4F29-907D-A06C7078540C}"/>
              </a:ext>
            </a:extLst>
          </p:cNvPr>
          <p:cNvSpPr>
            <a:spLocks noGrp="1"/>
          </p:cNvSpPr>
          <p:nvPr>
            <p:ph type="ctrTitle"/>
          </p:nvPr>
        </p:nvSpPr>
        <p:spPr>
          <a:xfrm>
            <a:off x="890338" y="640080"/>
            <a:ext cx="3734014" cy="3566160"/>
          </a:xfrm>
        </p:spPr>
        <p:txBody>
          <a:bodyPr anchor="b">
            <a:normAutofit/>
          </a:bodyPr>
          <a:lstStyle/>
          <a:p>
            <a:pPr>
              <a:lnSpc>
                <a:spcPct val="90000"/>
              </a:lnSpc>
            </a:pPr>
            <a:r>
              <a:rPr lang="en-IN" sz="4700" b="1" dirty="0">
                <a:latin typeface="Times New Roman" panose="02020603050405020304" pitchFamily="18" charset="0"/>
                <a:cs typeface="Times New Roman" panose="02020603050405020304" pitchFamily="18" charset="0"/>
              </a:rPr>
              <a:t>BINARY NEURAL NETWORKS</a:t>
            </a:r>
          </a:p>
        </p:txBody>
      </p:sp>
      <p:sp>
        <p:nvSpPr>
          <p:cNvPr id="3" name="Subtitle 2">
            <a:extLst>
              <a:ext uri="{FF2B5EF4-FFF2-40B4-BE49-F238E27FC236}">
                <a16:creationId xmlns:a16="http://schemas.microsoft.com/office/drawing/2014/main" id="{970FA52C-F317-4F6A-A648-0A00B5200A08}"/>
              </a:ext>
            </a:extLst>
          </p:cNvPr>
          <p:cNvSpPr>
            <a:spLocks noGrp="1"/>
          </p:cNvSpPr>
          <p:nvPr>
            <p:ph type="subTitle" idx="1"/>
          </p:nvPr>
        </p:nvSpPr>
        <p:spPr>
          <a:xfrm>
            <a:off x="890339" y="4636008"/>
            <a:ext cx="4419838" cy="1572768"/>
          </a:xfrm>
        </p:spPr>
        <p:txBody>
          <a:bodyPr>
            <a:normAutofit/>
          </a:bodyPr>
          <a:lstStyle/>
          <a:p>
            <a:r>
              <a:rPr lang="en-IN" dirty="0">
                <a:latin typeface="Times New Roman" panose="02020603050405020304" pitchFamily="18" charset="0"/>
                <a:cs typeface="Times New Roman" panose="02020603050405020304" pitchFamily="18" charset="0"/>
              </a:rPr>
              <a:t>Praveen </a:t>
            </a:r>
            <a:r>
              <a:rPr lang="en-IN" dirty="0" err="1">
                <a:latin typeface="Times New Roman" panose="02020603050405020304" pitchFamily="18" charset="0"/>
                <a:cs typeface="Times New Roman" panose="02020603050405020304" pitchFamily="18" charset="0"/>
              </a:rPr>
              <a:t>Tangarajan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PXT190003</a:t>
            </a:r>
          </a:p>
        </p:txBody>
      </p:sp>
      <p:sp>
        <p:nvSpPr>
          <p:cNvPr id="22"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3DD16C"/>
          </a:solidFill>
          <a:ln w="38100" cap="rnd">
            <a:solidFill>
              <a:srgbClr val="3DD16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5EC31B7-5058-4CAC-A2FC-5ABF69342339}"/>
              </a:ext>
            </a:extLst>
          </p:cNvPr>
          <p:cNvPicPr>
            <a:picLocks noChangeAspect="1"/>
          </p:cNvPicPr>
          <p:nvPr/>
        </p:nvPicPr>
        <p:blipFill rotWithShape="1">
          <a:blip r:embed="rId2"/>
          <a:srcRect l="19804" r="923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80677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53D04-A861-4457-B9C8-0ACED81898F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Bi-Real Nets</a:t>
            </a:r>
            <a:r>
              <a:rPr lang="en-IN" sz="1200" b="1" dirty="0">
                <a:latin typeface="Times New Roman" panose="02020603050405020304" pitchFamily="18" charset="0"/>
                <a:cs typeface="Times New Roman" panose="02020603050405020304" pitchFamily="18" charset="0"/>
              </a:rPr>
              <a:t>(</a:t>
            </a:r>
            <a:r>
              <a:rPr lang="en-IN" sz="1200" b="1" dirty="0" err="1">
                <a:latin typeface="Times New Roman" panose="02020603050405020304" pitchFamily="18" charset="0"/>
                <a:cs typeface="Times New Roman" panose="02020603050405020304" pitchFamily="18" charset="0"/>
              </a:rPr>
              <a:t>Zenchun</a:t>
            </a:r>
            <a:r>
              <a:rPr lang="en-IN" sz="1200" b="1" dirty="0">
                <a:latin typeface="Times New Roman" panose="02020603050405020304" pitchFamily="18" charset="0"/>
                <a:cs typeface="Times New Roman" panose="02020603050405020304" pitchFamily="18" charset="0"/>
              </a:rPr>
              <a:t> Liu)</a:t>
            </a:r>
          </a:p>
        </p:txBody>
      </p:sp>
      <p:sp>
        <p:nvSpPr>
          <p:cNvPr id="3" name="Content Placeholder 2">
            <a:extLst>
              <a:ext uri="{FF2B5EF4-FFF2-40B4-BE49-F238E27FC236}">
                <a16:creationId xmlns:a16="http://schemas.microsoft.com/office/drawing/2014/main" id="{FA631AB9-5DE3-469F-8925-198913504DC2}"/>
              </a:ext>
            </a:extLst>
          </p:cNvPr>
          <p:cNvSpPr>
            <a:spLocks noGrp="1"/>
          </p:cNvSpPr>
          <p:nvPr>
            <p:ph idx="1"/>
          </p:nvPr>
        </p:nvSpPr>
        <p:spPr>
          <a:xfrm>
            <a:off x="838200" y="2005584"/>
            <a:ext cx="8928100" cy="4251960"/>
          </a:xfrm>
        </p:spPr>
        <p:txBody>
          <a:bodyPr>
            <a:normAutofit/>
          </a:bodyPr>
          <a:lstStyle/>
          <a:p>
            <a:pPr algn="just"/>
            <a:r>
              <a:rPr lang="en-IN" sz="1700" dirty="0">
                <a:latin typeface="Times New Roman" panose="02020603050405020304" pitchFamily="18" charset="0"/>
                <a:cs typeface="Times New Roman" panose="02020603050405020304" pitchFamily="18" charset="0"/>
              </a:rPr>
              <a:t>The main idea here is to introduce shortcuts to improve information flow in the network, similar to Resnet architecture. (Improving representational capacity) </a:t>
            </a:r>
          </a:p>
          <a:p>
            <a:pPr algn="just"/>
            <a:r>
              <a:rPr lang="en-IN" sz="1700" dirty="0">
                <a:latin typeface="Times New Roman" panose="02020603050405020304" pitchFamily="18" charset="0"/>
                <a:cs typeface="Times New Roman" panose="02020603050405020304" pitchFamily="18" charset="0"/>
              </a:rPr>
              <a:t>real activations are connected to (after the 1-bit convolution and/or </a:t>
            </a:r>
            <a:r>
              <a:rPr lang="en-IN" sz="1700" dirty="0" err="1">
                <a:latin typeface="Times New Roman" panose="02020603050405020304" pitchFamily="18" charset="0"/>
                <a:cs typeface="Times New Roman" panose="02020603050405020304" pitchFamily="18" charset="0"/>
              </a:rPr>
              <a:t>BatchNorm</a:t>
            </a:r>
            <a:r>
              <a:rPr lang="en-IN" sz="1700" dirty="0">
                <a:latin typeface="Times New Roman" panose="02020603050405020304" pitchFamily="18" charset="0"/>
                <a:cs typeface="Times New Roman" panose="02020603050405020304" pitchFamily="18" charset="0"/>
              </a:rPr>
              <a:t> layer, before the sign function)activations of the consecutive block, through an identity shortcut.</a:t>
            </a:r>
          </a:p>
          <a:p>
            <a:pPr algn="just"/>
            <a:r>
              <a:rPr lang="en-IN" sz="1700" dirty="0">
                <a:latin typeface="Times New Roman" panose="02020603050405020304" pitchFamily="18" charset="0"/>
                <a:cs typeface="Times New Roman" panose="02020603050405020304" pitchFamily="18" charset="0"/>
              </a:rPr>
              <a:t>magnitude-aware gradient with respect to the weight for updating the weight parameters. </a:t>
            </a:r>
          </a:p>
          <a:p>
            <a:pPr algn="just"/>
            <a:r>
              <a:rPr lang="en-IN" sz="1700" dirty="0">
                <a:latin typeface="Times New Roman" panose="02020603050405020304" pitchFamily="18" charset="0"/>
                <a:cs typeface="Times New Roman" panose="02020603050405020304" pitchFamily="18" charset="0"/>
              </a:rPr>
              <a:t>pre-train the real-valued CNN model with a clip function, rather than the </a:t>
            </a:r>
            <a:r>
              <a:rPr lang="en-IN" sz="1700" dirty="0" err="1">
                <a:latin typeface="Times New Roman" panose="02020603050405020304" pitchFamily="18" charset="0"/>
                <a:cs typeface="Times New Roman" panose="02020603050405020304" pitchFamily="18" charset="0"/>
              </a:rPr>
              <a:t>ReLU</a:t>
            </a:r>
            <a:r>
              <a:rPr lang="en-IN" sz="1700" dirty="0">
                <a:latin typeface="Times New Roman" panose="02020603050405020304" pitchFamily="18" charset="0"/>
                <a:cs typeface="Times New Roman" panose="02020603050405020304" pitchFamily="18" charset="0"/>
              </a:rPr>
              <a:t> function, to better initialize the Bi-Real net.</a:t>
            </a:r>
          </a:p>
          <a:p>
            <a:pPr algn="just"/>
            <a:r>
              <a:rPr lang="en-IN" sz="1700" dirty="0">
                <a:latin typeface="Times New Roman" panose="02020603050405020304" pitchFamily="18" charset="0"/>
                <a:cs typeface="Times New Roman" panose="02020603050405020304" pitchFamily="18" charset="0"/>
              </a:rPr>
              <a:t>They approximate its derivative by a piecewise linear function in the backward pass, derived from the piecewise polynomial function that is a second-order approximation of the sign function also show that it is more effective than clip function</a:t>
            </a:r>
          </a:p>
          <a:p>
            <a:pPr algn="just"/>
            <a:r>
              <a:rPr lang="en-IN" sz="1700" dirty="0">
                <a:latin typeface="Times New Roman" panose="02020603050405020304" pitchFamily="18" charset="0"/>
                <a:cs typeface="Times New Roman" panose="02020603050405020304" pitchFamily="18" charset="0"/>
              </a:rPr>
              <a:t>Results on experiments show that their performance was better in comparison to the state of art architectures. (around 10% increase in accuracy in comparison to XNOR Net on </a:t>
            </a:r>
            <a:r>
              <a:rPr lang="en-IN" sz="1700" dirty="0" err="1">
                <a:latin typeface="Times New Roman" panose="02020603050405020304" pitchFamily="18" charset="0"/>
                <a:cs typeface="Times New Roman" panose="02020603050405020304" pitchFamily="18" charset="0"/>
              </a:rPr>
              <a:t>Imagenet</a:t>
            </a:r>
            <a:r>
              <a:rPr lang="en-IN" sz="1700" dirty="0">
                <a:latin typeface="Times New Roman" panose="02020603050405020304" pitchFamily="18" charset="0"/>
                <a:cs typeface="Times New Roman" panose="02020603050405020304" pitchFamily="18" charset="0"/>
              </a:rPr>
              <a:t>)</a:t>
            </a:r>
          </a:p>
          <a:p>
            <a:pPr algn="just"/>
            <a:endParaRPr lang="en-IN" sz="1700" dirty="0">
              <a:latin typeface="Times New Roman" panose="02020603050405020304" pitchFamily="18" charset="0"/>
              <a:cs typeface="Times New Roman" panose="02020603050405020304" pitchFamily="18" charset="0"/>
            </a:endParaRPr>
          </a:p>
          <a:p>
            <a:pPr algn="just"/>
            <a:endParaRPr lang="en-IN" sz="1700" dirty="0">
              <a:latin typeface="Times New Roman" panose="02020603050405020304" pitchFamily="18" charset="0"/>
              <a:cs typeface="Times New Roman" panose="02020603050405020304" pitchFamily="18" charset="0"/>
            </a:endParaRPr>
          </a:p>
          <a:p>
            <a:pPr algn="just"/>
            <a:endParaRPr lang="en-IN" sz="17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F43C0BD-69F5-49EA-B450-6F11E6FE3650}"/>
              </a:ext>
            </a:extLst>
          </p:cNvPr>
          <p:cNvPicPr>
            <a:picLocks noChangeAspect="1"/>
          </p:cNvPicPr>
          <p:nvPr/>
        </p:nvPicPr>
        <p:blipFill>
          <a:blip r:embed="rId2"/>
          <a:stretch>
            <a:fillRect/>
          </a:stretch>
        </p:blipFill>
        <p:spPr>
          <a:xfrm>
            <a:off x="10369548" y="4256754"/>
            <a:ext cx="1566862" cy="2306766"/>
          </a:xfrm>
          <a:prstGeom prst="rect">
            <a:avLst/>
          </a:prstGeom>
        </p:spPr>
      </p:pic>
      <p:pic>
        <p:nvPicPr>
          <p:cNvPr id="6" name="Picture 5">
            <a:extLst>
              <a:ext uri="{FF2B5EF4-FFF2-40B4-BE49-F238E27FC236}">
                <a16:creationId xmlns:a16="http://schemas.microsoft.com/office/drawing/2014/main" id="{D27FD075-F1BB-4055-B46A-1BA4E1D310D7}"/>
              </a:ext>
            </a:extLst>
          </p:cNvPr>
          <p:cNvPicPr>
            <a:picLocks noChangeAspect="1"/>
          </p:cNvPicPr>
          <p:nvPr/>
        </p:nvPicPr>
        <p:blipFill>
          <a:blip r:embed="rId3"/>
          <a:stretch>
            <a:fillRect/>
          </a:stretch>
        </p:blipFill>
        <p:spPr>
          <a:xfrm>
            <a:off x="10018709" y="1875934"/>
            <a:ext cx="1860549" cy="2195574"/>
          </a:xfrm>
          <a:prstGeom prst="rect">
            <a:avLst/>
          </a:prstGeom>
        </p:spPr>
      </p:pic>
      <p:sp>
        <p:nvSpPr>
          <p:cNvPr id="7" name="TextBox 6">
            <a:extLst>
              <a:ext uri="{FF2B5EF4-FFF2-40B4-BE49-F238E27FC236}">
                <a16:creationId xmlns:a16="http://schemas.microsoft.com/office/drawing/2014/main" id="{64E2A970-4FF9-42E6-AAD5-254F5951BD09}"/>
              </a:ext>
            </a:extLst>
          </p:cNvPr>
          <p:cNvSpPr txBox="1"/>
          <p:nvPr/>
        </p:nvSpPr>
        <p:spPr>
          <a:xfrm>
            <a:off x="9942510" y="3886842"/>
            <a:ext cx="1941510" cy="461665"/>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Normal Binary convolution block</a:t>
            </a:r>
          </a:p>
        </p:txBody>
      </p:sp>
      <p:sp>
        <p:nvSpPr>
          <p:cNvPr id="8" name="TextBox 7">
            <a:extLst>
              <a:ext uri="{FF2B5EF4-FFF2-40B4-BE49-F238E27FC236}">
                <a16:creationId xmlns:a16="http://schemas.microsoft.com/office/drawing/2014/main" id="{6BB2F902-167C-4118-BC27-49AAC37FE2CE}"/>
              </a:ext>
            </a:extLst>
          </p:cNvPr>
          <p:cNvSpPr txBox="1"/>
          <p:nvPr/>
        </p:nvSpPr>
        <p:spPr>
          <a:xfrm>
            <a:off x="10182224" y="6313828"/>
            <a:ext cx="1941510"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Bi-real Net architecture</a:t>
            </a:r>
          </a:p>
        </p:txBody>
      </p:sp>
    </p:spTree>
    <p:extLst>
      <p:ext uri="{BB962C8B-B14F-4D97-AF65-F5344CB8AC3E}">
        <p14:creationId xmlns:p14="http://schemas.microsoft.com/office/powerpoint/2010/main" val="1517342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7C96-F5B4-4023-AB83-022BC645AF3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Group Nets</a:t>
            </a:r>
            <a:r>
              <a:rPr lang="en-IN" sz="1200" b="1" dirty="0">
                <a:latin typeface="Times New Roman" panose="02020603050405020304" pitchFamily="18" charset="0"/>
                <a:cs typeface="Times New Roman" panose="02020603050405020304" pitchFamily="18" charset="0"/>
              </a:rPr>
              <a:t>(</a:t>
            </a:r>
            <a:r>
              <a:rPr lang="en-IN" sz="1200" b="0" i="0" u="none" strike="noStrike" baseline="0" dirty="0">
                <a:latin typeface="Times New Roman" panose="02020603050405020304" pitchFamily="18" charset="0"/>
                <a:cs typeface="Times New Roman" panose="02020603050405020304" pitchFamily="18" charset="0"/>
              </a:rPr>
              <a:t>Zhuang)</a:t>
            </a:r>
            <a:endParaRPr lang="en-IN" sz="1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71C037-8EDC-4CD6-AE0E-35593745462E}"/>
              </a:ext>
            </a:extLst>
          </p:cNvPr>
          <p:cNvSpPr>
            <a:spLocks noGrp="1"/>
          </p:cNvSpPr>
          <p:nvPr>
            <p:ph idx="1"/>
          </p:nvPr>
        </p:nvSpPr>
        <p:spPr>
          <a:xfrm>
            <a:off x="838200" y="1929384"/>
            <a:ext cx="10795000" cy="4251960"/>
          </a:xfrm>
        </p:spPr>
        <p:txBody>
          <a:bodyPr/>
          <a:lstStyle/>
          <a:p>
            <a:pPr algn="just"/>
            <a:r>
              <a:rPr lang="en-IN" sz="1700" dirty="0">
                <a:latin typeface="Times New Roman" panose="02020603050405020304" pitchFamily="18" charset="0"/>
                <a:cs typeface="Times New Roman" panose="02020603050405020304" pitchFamily="18" charset="0"/>
              </a:rPr>
              <a:t>Intuition- considering different network architecture may lead to deriving better accuracy. (structure approximation).</a:t>
            </a:r>
          </a:p>
          <a:p>
            <a:pPr algn="just"/>
            <a:r>
              <a:rPr lang="en-IN" sz="1700" dirty="0">
                <a:latin typeface="Times New Roman" panose="02020603050405020304" pitchFamily="18" charset="0"/>
                <a:cs typeface="Times New Roman" panose="02020603050405020304" pitchFamily="18" charset="0"/>
              </a:rPr>
              <a:t>Redesigning a binary architecture that can directly match the capability of a floating-point model - done by partitioning the full precision model into groups and use a set of parallel binary bases to approximate its floating-point structure counterpart.</a:t>
            </a:r>
          </a:p>
          <a:p>
            <a:pPr algn="just"/>
            <a:r>
              <a:rPr lang="en-IN" sz="1700" dirty="0">
                <a:latin typeface="Times New Roman" panose="02020603050405020304" pitchFamily="18" charset="0"/>
                <a:cs typeface="Times New Roman" panose="02020603050405020304" pitchFamily="18" charset="0"/>
              </a:rPr>
              <a:t>automatically learn decomposition using soft-connections (using a gate structure)</a:t>
            </a:r>
          </a:p>
          <a:p>
            <a:pPr algn="just"/>
            <a:r>
              <a:rPr lang="en-IN" sz="1700" dirty="0">
                <a:latin typeface="Times New Roman" panose="02020603050405020304" pitchFamily="18" charset="0"/>
                <a:cs typeface="Times New Roman" panose="02020603050405020304" pitchFamily="18" charset="0"/>
              </a:rPr>
              <a:t>The weights are binarized using sign function similar to BWN, are estimated using STE and the activations are estimated using the piecewise polynomial function to approximate the sign function like (</a:t>
            </a:r>
            <a:r>
              <a:rPr lang="en-IN" sz="1700" dirty="0" err="1">
                <a:latin typeface="Times New Roman" panose="02020603050405020304" pitchFamily="18" charset="0"/>
                <a:cs typeface="Times New Roman" panose="02020603050405020304" pitchFamily="18" charset="0"/>
              </a:rPr>
              <a:t>BiRealNets</a:t>
            </a:r>
            <a:r>
              <a:rPr lang="en-IN" sz="1700" dirty="0">
                <a:latin typeface="Times New Roman" panose="02020603050405020304" pitchFamily="18" charset="0"/>
                <a:cs typeface="Times New Roman" panose="02020603050405020304" pitchFamily="18" charset="0"/>
              </a:rPr>
              <a:t>).</a:t>
            </a:r>
          </a:p>
          <a:p>
            <a:pPr marL="0" indent="0" algn="just">
              <a:buNone/>
            </a:pPr>
            <a:endParaRPr lang="en-IN" dirty="0"/>
          </a:p>
          <a:p>
            <a:pPr algn="l"/>
            <a:r>
              <a:rPr lang="en-IN" sz="1700" b="0" i="0" u="none" strike="noStrike" baseline="0" dirty="0">
                <a:latin typeface="Times New Roman" panose="02020603050405020304" pitchFamily="18" charset="0"/>
                <a:cs typeface="Times New Roman" panose="02020603050405020304" pitchFamily="18" charset="0"/>
              </a:rPr>
              <a:t>Given floating-point residual network with N blocks, we decompose  into P binary fragments [F1</a:t>
            </a:r>
            <a:r>
              <a:rPr lang="en-IN" sz="1700" dirty="0">
                <a:latin typeface="Times New Roman" panose="02020603050405020304" pitchFamily="18" charset="0"/>
                <a:cs typeface="Times New Roman" panose="02020603050405020304" pitchFamily="18" charset="0"/>
              </a:rPr>
              <a:t>….</a:t>
            </a:r>
            <a:r>
              <a:rPr lang="en-IN" sz="1700" b="0" i="0" u="none" strike="noStrike" baseline="0" dirty="0">
                <a:latin typeface="Times New Roman" panose="02020603050405020304" pitchFamily="18" charset="0"/>
                <a:cs typeface="Times New Roman" panose="02020603050405020304" pitchFamily="18" charset="0"/>
              </a:rPr>
              <a:t>FP ], where Fi() can be any binary structure. </a:t>
            </a:r>
            <a:r>
              <a:rPr lang="en-IN" sz="1700" dirty="0">
                <a:latin typeface="Times New Roman" panose="02020603050405020304" pitchFamily="18" charset="0"/>
                <a:cs typeface="Times New Roman" panose="02020603050405020304" pitchFamily="18" charset="0"/>
              </a:rPr>
              <a:t> </a:t>
            </a:r>
          </a:p>
          <a:p>
            <a:pPr algn="l"/>
            <a:r>
              <a:rPr lang="en-IN" sz="1700" dirty="0">
                <a:latin typeface="Times New Roman" panose="02020603050405020304" pitchFamily="18" charset="0"/>
                <a:cs typeface="Times New Roman" panose="02020603050405020304" pitchFamily="18" charset="0"/>
              </a:rPr>
              <a:t>Two decomposition strategies proposed: Layer-wise binary decomposition and Group-wise binary decomposition</a:t>
            </a:r>
          </a:p>
          <a:p>
            <a:pPr algn="just"/>
            <a:endParaRPr lang="en-IN" sz="1700" dirty="0">
              <a:latin typeface="Times New Roman" panose="02020603050405020304" pitchFamily="18" charset="0"/>
              <a:cs typeface="Times New Roman" panose="02020603050405020304" pitchFamily="18" charset="0"/>
            </a:endParaRPr>
          </a:p>
          <a:p>
            <a:pPr algn="just"/>
            <a:endParaRPr lang="en-IN" sz="17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5E70692-EF28-4F19-84C2-27524BC9ADA0}"/>
              </a:ext>
            </a:extLst>
          </p:cNvPr>
          <p:cNvPicPr>
            <a:picLocks noChangeAspect="1"/>
          </p:cNvPicPr>
          <p:nvPr/>
        </p:nvPicPr>
        <p:blipFill>
          <a:blip r:embed="rId2"/>
          <a:stretch>
            <a:fillRect/>
          </a:stretch>
        </p:blipFill>
        <p:spPr>
          <a:xfrm>
            <a:off x="1744662" y="4437062"/>
            <a:ext cx="2352675" cy="579438"/>
          </a:xfrm>
          <a:prstGeom prst="rect">
            <a:avLst/>
          </a:prstGeom>
        </p:spPr>
      </p:pic>
      <p:pic>
        <p:nvPicPr>
          <p:cNvPr id="5" name="Picture 4">
            <a:extLst>
              <a:ext uri="{FF2B5EF4-FFF2-40B4-BE49-F238E27FC236}">
                <a16:creationId xmlns:a16="http://schemas.microsoft.com/office/drawing/2014/main" id="{2B3DF30A-28B7-4AD8-90D7-7998BD36DC0A}"/>
              </a:ext>
            </a:extLst>
          </p:cNvPr>
          <p:cNvPicPr>
            <a:picLocks noChangeAspect="1"/>
          </p:cNvPicPr>
          <p:nvPr/>
        </p:nvPicPr>
        <p:blipFill>
          <a:blip r:embed="rId3"/>
          <a:stretch>
            <a:fillRect/>
          </a:stretch>
        </p:blipFill>
        <p:spPr>
          <a:xfrm>
            <a:off x="4730353" y="4381740"/>
            <a:ext cx="2244328" cy="776558"/>
          </a:xfrm>
          <a:prstGeom prst="rect">
            <a:avLst/>
          </a:prstGeom>
        </p:spPr>
      </p:pic>
    </p:spTree>
    <p:extLst>
      <p:ext uri="{BB962C8B-B14F-4D97-AF65-F5344CB8AC3E}">
        <p14:creationId xmlns:p14="http://schemas.microsoft.com/office/powerpoint/2010/main" val="50542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4F7F-6251-48D1-8138-DEA97A20F69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Group Nets</a:t>
            </a:r>
            <a:endParaRPr lang="en-IN" dirty="0"/>
          </a:p>
        </p:txBody>
      </p:sp>
      <p:sp>
        <p:nvSpPr>
          <p:cNvPr id="3" name="Content Placeholder 2">
            <a:extLst>
              <a:ext uri="{FF2B5EF4-FFF2-40B4-BE49-F238E27FC236}">
                <a16:creationId xmlns:a16="http://schemas.microsoft.com/office/drawing/2014/main" id="{A45A89F3-775E-40EC-8CA6-E201FFEFFC2A}"/>
              </a:ext>
            </a:extLst>
          </p:cNvPr>
          <p:cNvSpPr>
            <a:spLocks noGrp="1"/>
          </p:cNvSpPr>
          <p:nvPr>
            <p:ph idx="1"/>
          </p:nvPr>
        </p:nvSpPr>
        <p:spPr>
          <a:xfrm>
            <a:off x="838200" y="2056384"/>
            <a:ext cx="10515600" cy="4251960"/>
          </a:xfrm>
        </p:spPr>
        <p:txBody>
          <a:bodyPr>
            <a:normAutofit/>
          </a:bodyPr>
          <a:lstStyle/>
          <a:p>
            <a:r>
              <a:rPr lang="en-IN" sz="1700" dirty="0">
                <a:latin typeface="Times New Roman" panose="02020603050405020304" pitchFamily="18" charset="0"/>
                <a:cs typeface="Times New Roman" panose="02020603050405020304" pitchFamily="18" charset="0"/>
              </a:rPr>
              <a:t>Layer wise binary decomposition : </a:t>
            </a:r>
          </a:p>
          <a:p>
            <a:endParaRPr lang="en-IN" sz="1700" dirty="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a:p>
            <a:pPr marL="0" indent="0">
              <a:buNone/>
            </a:pPr>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Group wise binary decomposition :</a:t>
            </a:r>
          </a:p>
          <a:p>
            <a:endParaRPr lang="en-IN" sz="1700" dirty="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Results: On comparison to the other state of the arts like BNN, XNOR, ABC-Nets the group nets achieves better performance. (same setup of different </a:t>
            </a:r>
            <a:r>
              <a:rPr lang="en-IN" sz="1700" dirty="0" err="1">
                <a:latin typeface="Times New Roman" panose="02020603050405020304" pitchFamily="18" charset="0"/>
                <a:cs typeface="Times New Roman" panose="02020603050405020304" pitchFamily="18" charset="0"/>
              </a:rPr>
              <a:t>RestNet</a:t>
            </a:r>
            <a:r>
              <a:rPr lang="en-IN" sz="1700" dirty="0">
                <a:latin typeface="Times New Roman" panose="02020603050405020304" pitchFamily="18" charset="0"/>
                <a:cs typeface="Times New Roman" panose="02020603050405020304" pitchFamily="18" charset="0"/>
              </a:rPr>
              <a:t> Config in </a:t>
            </a:r>
            <a:r>
              <a:rPr lang="en-IN" sz="1700" dirty="0" err="1">
                <a:latin typeface="Times New Roman" panose="02020603050405020304" pitchFamily="18" charset="0"/>
                <a:cs typeface="Times New Roman" panose="02020603050405020304" pitchFamily="18" charset="0"/>
              </a:rPr>
              <a:t>Imagenet</a:t>
            </a:r>
            <a:r>
              <a:rPr lang="en-IN" sz="1700" dirty="0">
                <a:latin typeface="Times New Roman" panose="02020603050405020304" pitchFamily="18" charset="0"/>
                <a:cs typeface="Times New Roman" panose="02020603050405020304" pitchFamily="18" charset="0"/>
              </a:rPr>
              <a:t> dataset.)</a:t>
            </a:r>
          </a:p>
          <a:p>
            <a:r>
              <a:rPr lang="en-IN" sz="1700" dirty="0">
                <a:latin typeface="Times New Roman" panose="02020603050405020304" pitchFamily="18" charset="0"/>
                <a:cs typeface="Times New Roman" panose="02020603050405020304" pitchFamily="18" charset="0"/>
              </a:rPr>
              <a:t>It however requires K times more storage and complexity. It can be parallelized for performance.</a:t>
            </a:r>
          </a:p>
          <a:p>
            <a:endParaRPr lang="en-IN" sz="1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59AE771-7037-42F8-9DCF-72A78ED792B5}"/>
              </a:ext>
            </a:extLst>
          </p:cNvPr>
          <p:cNvPicPr>
            <a:picLocks noChangeAspect="1"/>
          </p:cNvPicPr>
          <p:nvPr/>
        </p:nvPicPr>
        <p:blipFill>
          <a:blip r:embed="rId2"/>
          <a:stretch>
            <a:fillRect/>
          </a:stretch>
        </p:blipFill>
        <p:spPr>
          <a:xfrm>
            <a:off x="4314825" y="2056384"/>
            <a:ext cx="2571750" cy="457200"/>
          </a:xfrm>
          <a:prstGeom prst="rect">
            <a:avLst/>
          </a:prstGeom>
        </p:spPr>
      </p:pic>
      <p:pic>
        <p:nvPicPr>
          <p:cNvPr id="5" name="Picture 4">
            <a:extLst>
              <a:ext uri="{FF2B5EF4-FFF2-40B4-BE49-F238E27FC236}">
                <a16:creationId xmlns:a16="http://schemas.microsoft.com/office/drawing/2014/main" id="{57F80933-B813-4E85-AE3C-083D8ADE29D4}"/>
              </a:ext>
            </a:extLst>
          </p:cNvPr>
          <p:cNvPicPr>
            <a:picLocks noChangeAspect="1"/>
          </p:cNvPicPr>
          <p:nvPr/>
        </p:nvPicPr>
        <p:blipFill>
          <a:blip r:embed="rId3"/>
          <a:stretch>
            <a:fillRect/>
          </a:stretch>
        </p:blipFill>
        <p:spPr>
          <a:xfrm>
            <a:off x="1377950" y="2405284"/>
            <a:ext cx="8445500" cy="985866"/>
          </a:xfrm>
          <a:prstGeom prst="rect">
            <a:avLst/>
          </a:prstGeom>
        </p:spPr>
      </p:pic>
      <p:sp>
        <p:nvSpPr>
          <p:cNvPr id="6" name="TextBox 5">
            <a:extLst>
              <a:ext uri="{FF2B5EF4-FFF2-40B4-BE49-F238E27FC236}">
                <a16:creationId xmlns:a16="http://schemas.microsoft.com/office/drawing/2014/main" id="{0E9FA93B-EDFA-4758-946D-1A612FC2592A}"/>
              </a:ext>
            </a:extLst>
          </p:cNvPr>
          <p:cNvSpPr txBox="1"/>
          <p:nvPr/>
        </p:nvSpPr>
        <p:spPr>
          <a:xfrm>
            <a:off x="1909330" y="3307389"/>
            <a:ext cx="2070100"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Floating point residual block</a:t>
            </a:r>
          </a:p>
        </p:txBody>
      </p:sp>
      <p:sp>
        <p:nvSpPr>
          <p:cNvPr id="7" name="TextBox 6">
            <a:extLst>
              <a:ext uri="{FF2B5EF4-FFF2-40B4-BE49-F238E27FC236}">
                <a16:creationId xmlns:a16="http://schemas.microsoft.com/office/drawing/2014/main" id="{D00973DE-B829-4379-B3C1-883A24BB1167}"/>
              </a:ext>
            </a:extLst>
          </p:cNvPr>
          <p:cNvSpPr txBox="1"/>
          <p:nvPr/>
        </p:nvSpPr>
        <p:spPr>
          <a:xfrm>
            <a:off x="4867870" y="3391150"/>
            <a:ext cx="2070100"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Direct binarization</a:t>
            </a:r>
          </a:p>
        </p:txBody>
      </p:sp>
      <p:sp>
        <p:nvSpPr>
          <p:cNvPr id="8" name="TextBox 7">
            <a:extLst>
              <a:ext uri="{FF2B5EF4-FFF2-40B4-BE49-F238E27FC236}">
                <a16:creationId xmlns:a16="http://schemas.microsoft.com/office/drawing/2014/main" id="{C0E57818-396D-443F-B21D-3FE076277E8F}"/>
              </a:ext>
            </a:extLst>
          </p:cNvPr>
          <p:cNvSpPr txBox="1"/>
          <p:nvPr/>
        </p:nvSpPr>
        <p:spPr>
          <a:xfrm>
            <a:off x="7433270" y="3298127"/>
            <a:ext cx="2390180"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Layer-wise binary decomposition</a:t>
            </a:r>
          </a:p>
        </p:txBody>
      </p:sp>
      <p:pic>
        <p:nvPicPr>
          <p:cNvPr id="9" name="Picture 8">
            <a:extLst>
              <a:ext uri="{FF2B5EF4-FFF2-40B4-BE49-F238E27FC236}">
                <a16:creationId xmlns:a16="http://schemas.microsoft.com/office/drawing/2014/main" id="{53482536-A4BE-4315-BBCD-B95B90F69859}"/>
              </a:ext>
            </a:extLst>
          </p:cNvPr>
          <p:cNvPicPr>
            <a:picLocks noChangeAspect="1"/>
          </p:cNvPicPr>
          <p:nvPr/>
        </p:nvPicPr>
        <p:blipFill>
          <a:blip r:embed="rId4"/>
          <a:stretch>
            <a:fillRect/>
          </a:stretch>
        </p:blipFill>
        <p:spPr>
          <a:xfrm>
            <a:off x="1081880" y="4150514"/>
            <a:ext cx="3663681" cy="671957"/>
          </a:xfrm>
          <a:prstGeom prst="rect">
            <a:avLst/>
          </a:prstGeom>
        </p:spPr>
      </p:pic>
      <p:pic>
        <p:nvPicPr>
          <p:cNvPr id="10" name="Picture 9">
            <a:extLst>
              <a:ext uri="{FF2B5EF4-FFF2-40B4-BE49-F238E27FC236}">
                <a16:creationId xmlns:a16="http://schemas.microsoft.com/office/drawing/2014/main" id="{790DA734-2D09-410F-A3E4-AB13CEFCD445}"/>
              </a:ext>
            </a:extLst>
          </p:cNvPr>
          <p:cNvPicPr>
            <a:picLocks noChangeAspect="1"/>
          </p:cNvPicPr>
          <p:nvPr/>
        </p:nvPicPr>
        <p:blipFill>
          <a:blip r:embed="rId5"/>
          <a:stretch>
            <a:fillRect/>
          </a:stretch>
        </p:blipFill>
        <p:spPr>
          <a:xfrm>
            <a:off x="4394858" y="3766721"/>
            <a:ext cx="1390650" cy="466725"/>
          </a:xfrm>
          <a:prstGeom prst="rect">
            <a:avLst/>
          </a:prstGeom>
        </p:spPr>
      </p:pic>
      <p:pic>
        <p:nvPicPr>
          <p:cNvPr id="11" name="Picture 10">
            <a:extLst>
              <a:ext uri="{FF2B5EF4-FFF2-40B4-BE49-F238E27FC236}">
                <a16:creationId xmlns:a16="http://schemas.microsoft.com/office/drawing/2014/main" id="{EDF4BDCB-6535-43B0-BF74-B5C49B519007}"/>
              </a:ext>
            </a:extLst>
          </p:cNvPr>
          <p:cNvPicPr>
            <a:picLocks noChangeAspect="1"/>
          </p:cNvPicPr>
          <p:nvPr/>
        </p:nvPicPr>
        <p:blipFill>
          <a:blip r:embed="rId6"/>
          <a:stretch>
            <a:fillRect/>
          </a:stretch>
        </p:blipFill>
        <p:spPr>
          <a:xfrm>
            <a:off x="6886575" y="3698926"/>
            <a:ext cx="4156070" cy="1139579"/>
          </a:xfrm>
          <a:prstGeom prst="rect">
            <a:avLst/>
          </a:prstGeom>
        </p:spPr>
      </p:pic>
      <p:sp>
        <p:nvSpPr>
          <p:cNvPr id="12" name="TextBox 11">
            <a:extLst>
              <a:ext uri="{FF2B5EF4-FFF2-40B4-BE49-F238E27FC236}">
                <a16:creationId xmlns:a16="http://schemas.microsoft.com/office/drawing/2014/main" id="{6C013650-7F5F-4F53-A4CD-C0BC6AAFA8FE}"/>
              </a:ext>
            </a:extLst>
          </p:cNvPr>
          <p:cNvSpPr txBox="1"/>
          <p:nvPr/>
        </p:nvSpPr>
        <p:spPr>
          <a:xfrm>
            <a:off x="2067517" y="4561506"/>
            <a:ext cx="2132012"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Floating point residual block-2</a:t>
            </a:r>
          </a:p>
        </p:txBody>
      </p:sp>
      <p:sp>
        <p:nvSpPr>
          <p:cNvPr id="13" name="TextBox 12">
            <a:extLst>
              <a:ext uri="{FF2B5EF4-FFF2-40B4-BE49-F238E27FC236}">
                <a16:creationId xmlns:a16="http://schemas.microsoft.com/office/drawing/2014/main" id="{DA688FA5-5FDD-485B-A50A-6590A2452D8E}"/>
              </a:ext>
            </a:extLst>
          </p:cNvPr>
          <p:cNvSpPr txBox="1"/>
          <p:nvPr/>
        </p:nvSpPr>
        <p:spPr>
          <a:xfrm>
            <a:off x="7947918" y="4657874"/>
            <a:ext cx="2390180"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Group wise decomposition</a:t>
            </a:r>
          </a:p>
        </p:txBody>
      </p:sp>
    </p:spTree>
    <p:extLst>
      <p:ext uri="{BB962C8B-B14F-4D97-AF65-F5344CB8AC3E}">
        <p14:creationId xmlns:p14="http://schemas.microsoft.com/office/powerpoint/2010/main" val="930247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A16E-9114-4C41-BAD3-C3C480F5931E}"/>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MoBiNet</a:t>
            </a:r>
            <a:r>
              <a:rPr lang="en-IN" sz="1200" b="1" dirty="0">
                <a:latin typeface="Times New Roman" panose="02020603050405020304" pitchFamily="18" charset="0"/>
                <a:cs typeface="Times New Roman" panose="02020603050405020304" pitchFamily="18" charset="0"/>
              </a:rPr>
              <a:t>(</a:t>
            </a:r>
            <a:r>
              <a:rPr lang="en-IN" sz="1200" b="0" i="0" u="none" strike="noStrike" baseline="0" dirty="0">
                <a:latin typeface="Times New Roman" panose="02020603050405020304" pitchFamily="18" charset="0"/>
                <a:cs typeface="Times New Roman" panose="02020603050405020304" pitchFamily="18" charset="0"/>
              </a:rPr>
              <a:t>Phan)</a:t>
            </a:r>
            <a:endParaRPr lang="en-IN" sz="1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D4C26A-A528-4D5D-9D1C-B8CB2EFCE3D6}"/>
              </a:ext>
            </a:extLst>
          </p:cNvPr>
          <p:cNvSpPr>
            <a:spLocks noGrp="1"/>
          </p:cNvSpPr>
          <p:nvPr>
            <p:ph idx="1"/>
          </p:nvPr>
        </p:nvSpPr>
        <p:spPr>
          <a:xfrm>
            <a:off x="838200" y="1929384"/>
            <a:ext cx="10515600" cy="4687316"/>
          </a:xfrm>
        </p:spPr>
        <p:txBody>
          <a:bodyPr>
            <a:normAutofit lnSpcReduction="10000"/>
          </a:bodyPr>
          <a:lstStyle/>
          <a:p>
            <a:pPr algn="just"/>
            <a:r>
              <a:rPr lang="en-IN" sz="1700" dirty="0">
                <a:latin typeface="Times New Roman" panose="02020603050405020304" pitchFamily="18" charset="0"/>
                <a:cs typeface="Times New Roman" panose="02020603050405020304" pitchFamily="18" charset="0"/>
              </a:rPr>
              <a:t>Attempts to binarize the depth wise layer separable layers in </a:t>
            </a:r>
            <a:r>
              <a:rPr lang="en-IN" sz="1700" dirty="0" err="1">
                <a:latin typeface="Times New Roman" panose="02020603050405020304" pitchFamily="18" charset="0"/>
                <a:cs typeface="Times New Roman" panose="02020603050405020304" pitchFamily="18" charset="0"/>
              </a:rPr>
              <a:t>MobileNet</a:t>
            </a:r>
            <a:r>
              <a:rPr lang="en-IN" sz="1700" dirty="0">
                <a:latin typeface="Times New Roman" panose="02020603050405020304" pitchFamily="18" charset="0"/>
                <a:cs typeface="Times New Roman" panose="02020603050405020304" pitchFamily="18" charset="0"/>
              </a:rPr>
              <a:t> (Current compact SOTA network.)</a:t>
            </a:r>
          </a:p>
          <a:p>
            <a:pPr algn="just"/>
            <a:r>
              <a:rPr lang="en-IN" sz="1700" dirty="0">
                <a:latin typeface="Times New Roman" panose="02020603050405020304" pitchFamily="18" charset="0"/>
                <a:cs typeface="Times New Roman" panose="02020603050405020304" pitchFamily="18" charset="0"/>
              </a:rPr>
              <a:t>Binarizing the separable depth-wise module in </a:t>
            </a:r>
            <a:r>
              <a:rPr lang="en-IN" sz="1700" dirty="0" err="1">
                <a:latin typeface="Times New Roman" panose="02020603050405020304" pitchFamily="18" charset="0"/>
                <a:cs typeface="Times New Roman" panose="02020603050405020304" pitchFamily="18" charset="0"/>
              </a:rPr>
              <a:t>MobileNet</a:t>
            </a:r>
            <a:r>
              <a:rPr lang="en-IN" sz="1700" dirty="0">
                <a:latin typeface="Times New Roman" panose="02020603050405020304" pitchFamily="18" charset="0"/>
                <a:cs typeface="Times New Roman" panose="02020603050405020304" pitchFamily="18" charset="0"/>
              </a:rPr>
              <a:t> is not straightforward due to double-approximation and can cause convergence problems due to loss of information. </a:t>
            </a:r>
          </a:p>
          <a:p>
            <a:pPr algn="just"/>
            <a:r>
              <a:rPr lang="en-IN" sz="1700" dirty="0" err="1">
                <a:latin typeface="Times New Roman" panose="02020603050405020304" pitchFamily="18" charset="0"/>
                <a:cs typeface="Times New Roman" panose="02020603050405020304" pitchFamily="18" charset="0"/>
              </a:rPr>
              <a:t>MoBiNet</a:t>
            </a:r>
            <a:r>
              <a:rPr lang="en-IN" sz="1700" dirty="0">
                <a:latin typeface="Times New Roman" panose="02020603050405020304" pitchFamily="18" charset="0"/>
                <a:cs typeface="Times New Roman" panose="02020603050405020304" pitchFamily="18" charset="0"/>
              </a:rPr>
              <a:t> architecture</a:t>
            </a:r>
            <a:r>
              <a:rPr lang="en-IN" sz="1700" b="0" i="0" u="none" strike="noStrike" baseline="0" dirty="0">
                <a:latin typeface="Times New Roman" panose="02020603050405020304" pitchFamily="18" charset="0"/>
                <a:cs typeface="Times New Roman" panose="02020603050405020304" pitchFamily="18" charset="0"/>
              </a:rPr>
              <a:t> introduces skip connections (similar to Bi-</a:t>
            </a:r>
            <a:r>
              <a:rPr lang="en-IN" sz="1700" b="0" i="0" u="none" strike="noStrike" baseline="0" dirty="0" err="1">
                <a:latin typeface="Times New Roman" panose="02020603050405020304" pitchFamily="18" charset="0"/>
                <a:cs typeface="Times New Roman" panose="02020603050405020304" pitchFamily="18" charset="0"/>
              </a:rPr>
              <a:t>real</a:t>
            </a:r>
            <a:r>
              <a:rPr lang="en-IN" sz="1700" dirty="0" err="1">
                <a:latin typeface="Times New Roman" panose="02020603050405020304" pitchFamily="18" charset="0"/>
                <a:cs typeface="Times New Roman" panose="02020603050405020304" pitchFamily="18" charset="0"/>
              </a:rPr>
              <a:t>Nets</a:t>
            </a:r>
            <a:r>
              <a:rPr lang="en-IN" sz="1700" b="0" i="0" u="none" strike="noStrike" baseline="0" dirty="0">
                <a:latin typeface="Times New Roman" panose="02020603050405020304" pitchFamily="18" charset="0"/>
                <a:cs typeface="Times New Roman" panose="02020603050405020304" pitchFamily="18" charset="0"/>
              </a:rPr>
              <a:t>) and channel dependency enhancement between separable layers for solving vanishing gradient problems through depth-wise layers and binarizes it.</a:t>
            </a:r>
          </a:p>
          <a:p>
            <a:pPr algn="just"/>
            <a:r>
              <a:rPr lang="en-IN" sz="1700" dirty="0">
                <a:latin typeface="Times New Roman" panose="02020603050405020304" pitchFamily="18" charset="0"/>
                <a:cs typeface="Times New Roman" panose="02020603050405020304" pitchFamily="18" charset="0"/>
              </a:rPr>
              <a:t>K channel dependency strategy to control dependency within the channels and to keep the net small and efficient.  This concept is something similar to grouping mentioned in group nets. </a:t>
            </a:r>
          </a:p>
          <a:p>
            <a:pPr algn="just"/>
            <a:r>
              <a:rPr lang="en-IN" sz="1700" dirty="0">
                <a:latin typeface="Times New Roman" panose="02020603050405020304" pitchFamily="18" charset="0"/>
                <a:cs typeface="Times New Roman" panose="02020603050405020304" pitchFamily="18" charset="0"/>
              </a:rPr>
              <a:t>The term K can be also considered as group convolutions with #groups = c/2^k , where c is the number of input channels.</a:t>
            </a:r>
          </a:p>
          <a:p>
            <a:pPr algn="just"/>
            <a:r>
              <a:rPr lang="en-IN" sz="1700" dirty="0">
                <a:latin typeface="Times New Roman" panose="02020603050405020304" pitchFamily="18" charset="0"/>
                <a:cs typeface="Times New Roman" panose="02020603050405020304" pitchFamily="18" charset="0"/>
              </a:rPr>
              <a:t>Uses </a:t>
            </a:r>
            <a:r>
              <a:rPr lang="en-IN" sz="1700" dirty="0" err="1">
                <a:latin typeface="Times New Roman" panose="02020603050405020304" pitchFamily="18" charset="0"/>
                <a:cs typeface="Times New Roman" panose="02020603050405020304" pitchFamily="18" charset="0"/>
              </a:rPr>
              <a:t>Prelu</a:t>
            </a:r>
            <a:r>
              <a:rPr lang="en-IN" sz="1700" dirty="0">
                <a:latin typeface="Times New Roman" panose="02020603050405020304" pitchFamily="18" charset="0"/>
                <a:cs typeface="Times New Roman" panose="02020603050405020304" pitchFamily="18" charset="0"/>
              </a:rPr>
              <a:t>(trainable parameter) instead of </a:t>
            </a:r>
            <a:r>
              <a:rPr lang="en-IN" sz="1700" dirty="0" err="1">
                <a:latin typeface="Times New Roman" panose="02020603050405020304" pitchFamily="18" charset="0"/>
                <a:cs typeface="Times New Roman" panose="02020603050405020304" pitchFamily="18" charset="0"/>
              </a:rPr>
              <a:t>relu</a:t>
            </a:r>
            <a:r>
              <a:rPr lang="en-IN" sz="1700" dirty="0">
                <a:latin typeface="Times New Roman" panose="02020603050405020304" pitchFamily="18" charset="0"/>
                <a:cs typeface="Times New Roman" panose="02020603050405020304" pitchFamily="18" charset="0"/>
              </a:rPr>
              <a:t> and uses pooling layer to shrink spatial dimensions through out the network</a:t>
            </a:r>
          </a:p>
          <a:p>
            <a:pPr algn="just"/>
            <a:r>
              <a:rPr lang="en-IN" sz="1700" dirty="0">
                <a:latin typeface="Times New Roman" panose="02020603050405020304" pitchFamily="18" charset="0"/>
                <a:cs typeface="Times New Roman" panose="02020603050405020304" pitchFamily="18" charset="0"/>
              </a:rPr>
              <a:t>Three different block designs were proposed: Pre , Mid and Post depending on position. </a:t>
            </a:r>
          </a:p>
          <a:p>
            <a:pPr algn="just"/>
            <a:r>
              <a:rPr lang="en-IN" sz="1700" dirty="0">
                <a:latin typeface="Times New Roman" panose="02020603050405020304" pitchFamily="18" charset="0"/>
                <a:cs typeface="Times New Roman" panose="02020603050405020304" pitchFamily="18" charset="0"/>
              </a:rPr>
              <a:t>The result showed that the training was able to converge properly while also getting performance close to it </a:t>
            </a:r>
            <a:r>
              <a:rPr lang="en-IN" sz="1700" dirty="0" err="1">
                <a:latin typeface="Times New Roman" panose="02020603050405020304" pitchFamily="18" charset="0"/>
                <a:cs typeface="Times New Roman" panose="02020603050405020304" pitchFamily="18" charset="0"/>
              </a:rPr>
              <a:t>MobileNet</a:t>
            </a:r>
            <a:r>
              <a:rPr lang="en-IN" sz="1700" dirty="0">
                <a:latin typeface="Times New Roman" panose="02020603050405020304" pitchFamily="18" charset="0"/>
                <a:cs typeface="Times New Roman" panose="02020603050405020304" pitchFamily="18" charset="0"/>
              </a:rPr>
              <a:t> architecture and also better or comparable performance to some of the state of the art counter parts</a:t>
            </a:r>
          </a:p>
          <a:p>
            <a:pPr algn="just"/>
            <a:endParaRPr lang="en-IN" sz="1700" dirty="0">
              <a:latin typeface="Times New Roman" panose="02020603050405020304" pitchFamily="18" charset="0"/>
              <a:cs typeface="Times New Roman" panose="02020603050405020304" pitchFamily="18" charset="0"/>
            </a:endParaRPr>
          </a:p>
          <a:p>
            <a:pPr algn="just"/>
            <a:endParaRPr lang="en-IN" sz="1700" dirty="0">
              <a:latin typeface="Times New Roman" panose="02020603050405020304" pitchFamily="18" charset="0"/>
              <a:cs typeface="Times New Roman" panose="02020603050405020304" pitchFamily="18" charset="0"/>
            </a:endParaRPr>
          </a:p>
          <a:p>
            <a:pPr algn="just"/>
            <a:endParaRPr lang="en-IN" sz="1700" dirty="0">
              <a:latin typeface="Times New Roman" panose="02020603050405020304" pitchFamily="18" charset="0"/>
              <a:cs typeface="Times New Roman" panose="02020603050405020304" pitchFamily="18" charset="0"/>
            </a:endParaRPr>
          </a:p>
          <a:p>
            <a:pPr algn="just"/>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761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FF17B-EC50-4633-8C40-520E0D33EF96}"/>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MoBiNet</a:t>
            </a:r>
            <a:endParaRPr lang="en-IN" dirty="0"/>
          </a:p>
        </p:txBody>
      </p:sp>
      <p:pic>
        <p:nvPicPr>
          <p:cNvPr id="5" name="Picture 4">
            <a:extLst>
              <a:ext uri="{FF2B5EF4-FFF2-40B4-BE49-F238E27FC236}">
                <a16:creationId xmlns:a16="http://schemas.microsoft.com/office/drawing/2014/main" id="{BA046265-90C2-4E03-8E4B-4EEF7A3DC437}"/>
              </a:ext>
            </a:extLst>
          </p:cNvPr>
          <p:cNvPicPr>
            <a:picLocks noChangeAspect="1"/>
          </p:cNvPicPr>
          <p:nvPr/>
        </p:nvPicPr>
        <p:blipFill>
          <a:blip r:embed="rId2"/>
          <a:stretch>
            <a:fillRect/>
          </a:stretch>
        </p:blipFill>
        <p:spPr>
          <a:xfrm>
            <a:off x="0" y="2570167"/>
            <a:ext cx="6646755" cy="3767133"/>
          </a:xfrm>
          <a:prstGeom prst="rect">
            <a:avLst/>
          </a:prstGeom>
        </p:spPr>
      </p:pic>
      <p:pic>
        <p:nvPicPr>
          <p:cNvPr id="6" name="Picture 5">
            <a:extLst>
              <a:ext uri="{FF2B5EF4-FFF2-40B4-BE49-F238E27FC236}">
                <a16:creationId xmlns:a16="http://schemas.microsoft.com/office/drawing/2014/main" id="{560B75B8-E979-4E92-8291-24AE95222976}"/>
              </a:ext>
            </a:extLst>
          </p:cNvPr>
          <p:cNvPicPr>
            <a:picLocks noChangeAspect="1"/>
          </p:cNvPicPr>
          <p:nvPr/>
        </p:nvPicPr>
        <p:blipFill>
          <a:blip r:embed="rId3"/>
          <a:stretch>
            <a:fillRect/>
          </a:stretch>
        </p:blipFill>
        <p:spPr>
          <a:xfrm>
            <a:off x="6278563" y="2570167"/>
            <a:ext cx="5913437" cy="3767133"/>
          </a:xfrm>
          <a:prstGeom prst="rect">
            <a:avLst/>
          </a:prstGeom>
        </p:spPr>
      </p:pic>
      <p:sp>
        <p:nvSpPr>
          <p:cNvPr id="7" name="TextBox 6">
            <a:extLst>
              <a:ext uri="{FF2B5EF4-FFF2-40B4-BE49-F238E27FC236}">
                <a16:creationId xmlns:a16="http://schemas.microsoft.com/office/drawing/2014/main" id="{01359BF1-3F71-4771-A38F-C7B0E34831F2}"/>
              </a:ext>
            </a:extLst>
          </p:cNvPr>
          <p:cNvSpPr txBox="1"/>
          <p:nvPr/>
        </p:nvSpPr>
        <p:spPr>
          <a:xfrm>
            <a:off x="838200" y="2135468"/>
            <a:ext cx="3378200" cy="369332"/>
          </a:xfrm>
          <a:prstGeom prst="rect">
            <a:avLst/>
          </a:prstGeom>
          <a:noFill/>
        </p:spPr>
        <p:txBody>
          <a:bodyPr wrap="square" rtlCol="0">
            <a:spAutoFit/>
          </a:bodyPr>
          <a:lstStyle/>
          <a:p>
            <a:r>
              <a:rPr lang="en-IN" sz="1700" b="1" dirty="0">
                <a:latin typeface="Times New Roman" panose="02020603050405020304" pitchFamily="18" charset="0"/>
                <a:cs typeface="Times New Roman" panose="02020603050405020304" pitchFamily="18" charset="0"/>
              </a:rPr>
              <a:t>Architecture</a:t>
            </a:r>
            <a:r>
              <a:rPr lang="en-IN" dirty="0"/>
              <a:t> </a:t>
            </a:r>
          </a:p>
        </p:txBody>
      </p:sp>
    </p:spTree>
    <p:extLst>
      <p:ext uri="{BB962C8B-B14F-4D97-AF65-F5344CB8AC3E}">
        <p14:creationId xmlns:p14="http://schemas.microsoft.com/office/powerpoint/2010/main" val="3273464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5903-F4BA-4CE8-8D2D-5D45C731300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XNOR Net++</a:t>
            </a:r>
            <a:r>
              <a:rPr lang="en-IN" sz="1800" b="0" i="0" u="none" strike="noStrike" baseline="0" dirty="0">
                <a:latin typeface="NimbusSanL-Regu"/>
              </a:rPr>
              <a:t> </a:t>
            </a:r>
            <a:r>
              <a:rPr lang="en-IN" sz="1200" b="0" i="0" u="none" strike="noStrike" baseline="0" dirty="0">
                <a:latin typeface="Times New Roman" panose="02020603050405020304" pitchFamily="18" charset="0"/>
                <a:cs typeface="Times New Roman" panose="02020603050405020304" pitchFamily="18" charset="0"/>
              </a:rPr>
              <a:t>(Adrian </a:t>
            </a:r>
            <a:r>
              <a:rPr lang="en-IN" sz="1200" b="0" i="0" u="none" strike="noStrike" baseline="0" dirty="0" err="1">
                <a:latin typeface="Times New Roman" panose="02020603050405020304" pitchFamily="18" charset="0"/>
                <a:cs typeface="Times New Roman" panose="02020603050405020304" pitchFamily="18" charset="0"/>
              </a:rPr>
              <a:t>Bulat</a:t>
            </a:r>
            <a:r>
              <a:rPr lang="en-IN" sz="1200" b="0" i="0" u="none" strike="noStrike" baseline="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2A91B9-507E-4656-B4A1-E8DDC60FD4C9}"/>
              </a:ext>
            </a:extLst>
          </p:cNvPr>
          <p:cNvSpPr>
            <a:spLocks noGrp="1"/>
          </p:cNvSpPr>
          <p:nvPr>
            <p:ph idx="1"/>
          </p:nvPr>
        </p:nvSpPr>
        <p:spPr/>
        <p:txBody>
          <a:bodyPr>
            <a:normAutofit/>
          </a:bodyPr>
          <a:lstStyle/>
          <a:p>
            <a:r>
              <a:rPr lang="en-IN" sz="1700" dirty="0">
                <a:latin typeface="Times New Roman" panose="02020603050405020304" pitchFamily="18" charset="0"/>
                <a:cs typeface="Times New Roman" panose="02020603050405020304" pitchFamily="18" charset="0"/>
              </a:rPr>
              <a:t>This is an extension of XNOR Net architecture. </a:t>
            </a:r>
          </a:p>
          <a:p>
            <a:r>
              <a:rPr lang="en-IN" sz="1700" dirty="0">
                <a:latin typeface="Times New Roman" panose="02020603050405020304" pitchFamily="18" charset="0"/>
                <a:cs typeface="Times New Roman" panose="02020603050405020304" pitchFamily="18" charset="0"/>
              </a:rPr>
              <a:t>The authors propose that analytical calculation of the scaling factor is suboptimal.</a:t>
            </a:r>
          </a:p>
          <a:p>
            <a:r>
              <a:rPr lang="en-IN" sz="1700" dirty="0">
                <a:latin typeface="Times New Roman" panose="02020603050405020304" pitchFamily="18" charset="0"/>
                <a:cs typeface="Times New Roman" panose="02020603050405020304" pitchFamily="18" charset="0"/>
              </a:rPr>
              <a:t>They fuse the scaling factor of both the activation and weight into  a single one that is learned discriminatively via backpropagation. </a:t>
            </a:r>
            <a:r>
              <a:rPr lang="el-GR" sz="1700" dirty="0">
                <a:latin typeface="Times New Roman" panose="02020603050405020304" pitchFamily="18" charset="0"/>
                <a:cs typeface="Times New Roman" panose="02020603050405020304" pitchFamily="18" charset="0"/>
              </a:rPr>
              <a:t>Γ</a:t>
            </a:r>
            <a:r>
              <a:rPr lang="en-IN" sz="1700" dirty="0">
                <a:latin typeface="Times New Roman" panose="02020603050405020304" pitchFamily="18" charset="0"/>
                <a:cs typeface="Times New Roman" panose="02020603050405020304" pitchFamily="18" charset="0"/>
              </a:rPr>
              <a:t> is the fused parameter in the equation given below</a:t>
            </a:r>
          </a:p>
          <a:p>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Performance better than XNOR.</a:t>
            </a:r>
          </a:p>
          <a:p>
            <a:r>
              <a:rPr lang="en-IN" sz="1700" dirty="0">
                <a:latin typeface="Times New Roman" panose="02020603050405020304" pitchFamily="18" charset="0"/>
                <a:cs typeface="Times New Roman" panose="02020603050405020304" pitchFamily="18" charset="0"/>
              </a:rPr>
              <a:t>Several ways of constructing the shape of the scale factors were explored and following were the results. </a:t>
            </a:r>
          </a:p>
          <a:p>
            <a:pPr marL="0" indent="0">
              <a:buNone/>
            </a:pPr>
            <a:endParaRPr lang="en-IN" sz="1700" dirty="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FFFE69-903D-44A8-9F6D-54D3825B98F7}"/>
              </a:ext>
            </a:extLst>
          </p:cNvPr>
          <p:cNvPicPr>
            <a:picLocks noChangeAspect="1"/>
          </p:cNvPicPr>
          <p:nvPr/>
        </p:nvPicPr>
        <p:blipFill>
          <a:blip r:embed="rId2"/>
          <a:stretch>
            <a:fillRect/>
          </a:stretch>
        </p:blipFill>
        <p:spPr>
          <a:xfrm>
            <a:off x="7162800" y="3356090"/>
            <a:ext cx="2797175" cy="409575"/>
          </a:xfrm>
          <a:prstGeom prst="rect">
            <a:avLst/>
          </a:prstGeom>
        </p:spPr>
      </p:pic>
      <p:pic>
        <p:nvPicPr>
          <p:cNvPr id="5" name="Picture 4">
            <a:extLst>
              <a:ext uri="{FF2B5EF4-FFF2-40B4-BE49-F238E27FC236}">
                <a16:creationId xmlns:a16="http://schemas.microsoft.com/office/drawing/2014/main" id="{2F25C37E-C149-4811-8437-D6B161C794D4}"/>
              </a:ext>
            </a:extLst>
          </p:cNvPr>
          <p:cNvPicPr>
            <a:picLocks noChangeAspect="1"/>
          </p:cNvPicPr>
          <p:nvPr/>
        </p:nvPicPr>
        <p:blipFill>
          <a:blip r:embed="rId3"/>
          <a:stretch>
            <a:fillRect/>
          </a:stretch>
        </p:blipFill>
        <p:spPr>
          <a:xfrm>
            <a:off x="3238500" y="3365615"/>
            <a:ext cx="3114675" cy="400050"/>
          </a:xfrm>
          <a:prstGeom prst="rect">
            <a:avLst/>
          </a:prstGeom>
        </p:spPr>
      </p:pic>
      <p:sp>
        <p:nvSpPr>
          <p:cNvPr id="6" name="TextBox 5">
            <a:extLst>
              <a:ext uri="{FF2B5EF4-FFF2-40B4-BE49-F238E27FC236}">
                <a16:creationId xmlns:a16="http://schemas.microsoft.com/office/drawing/2014/main" id="{5611C2B9-0102-4C63-B500-574612A765A7}"/>
              </a:ext>
            </a:extLst>
          </p:cNvPr>
          <p:cNvSpPr txBox="1"/>
          <p:nvPr/>
        </p:nvSpPr>
        <p:spPr>
          <a:xfrm>
            <a:off x="4521200" y="3645924"/>
            <a:ext cx="1574800" cy="276999"/>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XNOR Net</a:t>
            </a:r>
          </a:p>
        </p:txBody>
      </p:sp>
      <p:sp>
        <p:nvSpPr>
          <p:cNvPr id="7" name="Arrow: Right 6">
            <a:extLst>
              <a:ext uri="{FF2B5EF4-FFF2-40B4-BE49-F238E27FC236}">
                <a16:creationId xmlns:a16="http://schemas.microsoft.com/office/drawing/2014/main" id="{1717CD86-8E45-44AE-A18D-597F695DA15D}"/>
              </a:ext>
            </a:extLst>
          </p:cNvPr>
          <p:cNvSpPr/>
          <p:nvPr/>
        </p:nvSpPr>
        <p:spPr>
          <a:xfrm>
            <a:off x="6353175" y="3515158"/>
            <a:ext cx="80962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B227F06-A202-4FF3-8C2D-F5677E473057}"/>
              </a:ext>
            </a:extLst>
          </p:cNvPr>
          <p:cNvSpPr txBox="1"/>
          <p:nvPr/>
        </p:nvSpPr>
        <p:spPr>
          <a:xfrm>
            <a:off x="8105775" y="3645924"/>
            <a:ext cx="1574800" cy="276999"/>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XNOR Net++</a:t>
            </a:r>
          </a:p>
        </p:txBody>
      </p:sp>
      <p:pic>
        <p:nvPicPr>
          <p:cNvPr id="9" name="Picture 8">
            <a:extLst>
              <a:ext uri="{FF2B5EF4-FFF2-40B4-BE49-F238E27FC236}">
                <a16:creationId xmlns:a16="http://schemas.microsoft.com/office/drawing/2014/main" id="{8AB31BBA-20BC-4C39-9093-A4060CFE3F4B}"/>
              </a:ext>
            </a:extLst>
          </p:cNvPr>
          <p:cNvPicPr>
            <a:picLocks noChangeAspect="1"/>
          </p:cNvPicPr>
          <p:nvPr/>
        </p:nvPicPr>
        <p:blipFill>
          <a:blip r:embed="rId4"/>
          <a:stretch>
            <a:fillRect/>
          </a:stretch>
        </p:blipFill>
        <p:spPr>
          <a:xfrm>
            <a:off x="5921536" y="4635857"/>
            <a:ext cx="5943278" cy="2057795"/>
          </a:xfrm>
          <a:prstGeom prst="rect">
            <a:avLst/>
          </a:prstGeom>
        </p:spPr>
      </p:pic>
      <p:pic>
        <p:nvPicPr>
          <p:cNvPr id="10" name="Picture 9">
            <a:extLst>
              <a:ext uri="{FF2B5EF4-FFF2-40B4-BE49-F238E27FC236}">
                <a16:creationId xmlns:a16="http://schemas.microsoft.com/office/drawing/2014/main" id="{E69E7B71-75F5-4DB8-9B76-47F107597E10}"/>
              </a:ext>
            </a:extLst>
          </p:cNvPr>
          <p:cNvPicPr>
            <a:picLocks noChangeAspect="1"/>
          </p:cNvPicPr>
          <p:nvPr/>
        </p:nvPicPr>
        <p:blipFill>
          <a:blip r:embed="rId5"/>
          <a:stretch>
            <a:fillRect/>
          </a:stretch>
        </p:blipFill>
        <p:spPr>
          <a:xfrm>
            <a:off x="1065216" y="4790281"/>
            <a:ext cx="4729163" cy="1792117"/>
          </a:xfrm>
          <a:prstGeom prst="rect">
            <a:avLst/>
          </a:prstGeom>
        </p:spPr>
      </p:pic>
    </p:spTree>
    <p:extLst>
      <p:ext uri="{BB962C8B-B14F-4D97-AF65-F5344CB8AC3E}">
        <p14:creationId xmlns:p14="http://schemas.microsoft.com/office/powerpoint/2010/main" val="209069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7B0A-B27B-4A1D-8A34-A576E0DC0E18}"/>
              </a:ext>
            </a:extLst>
          </p:cNvPr>
          <p:cNvSpPr>
            <a:spLocks noGrp="1"/>
          </p:cNvSpPr>
          <p:nvPr>
            <p:ph type="title"/>
          </p:nvPr>
        </p:nvSpPr>
        <p:spPr/>
        <p:txBody>
          <a:bodyPr>
            <a:normAutofit/>
          </a:bodyPr>
          <a:lstStyle/>
          <a:p>
            <a:r>
              <a:rPr lang="en-IN" sz="5400" b="1" dirty="0">
                <a:latin typeface="Times New Roman" panose="02020603050405020304" pitchFamily="18" charset="0"/>
                <a:cs typeface="Times New Roman" panose="02020603050405020304" pitchFamily="18" charset="0"/>
              </a:rPr>
              <a:t>Tentacle-Net </a:t>
            </a:r>
            <a:r>
              <a:rPr lang="en-IN" sz="1200" dirty="0">
                <a:latin typeface="Times New Roman" panose="02020603050405020304" pitchFamily="18" charset="0"/>
                <a:cs typeface="Times New Roman" panose="02020603050405020304" pitchFamily="18" charset="0"/>
              </a:rPr>
              <a:t>(Luca)</a:t>
            </a:r>
            <a:endParaRPr lang="en-IN" sz="1200" dirty="0"/>
          </a:p>
        </p:txBody>
      </p:sp>
      <p:sp>
        <p:nvSpPr>
          <p:cNvPr id="3" name="Content Placeholder 2">
            <a:extLst>
              <a:ext uri="{FF2B5EF4-FFF2-40B4-BE49-F238E27FC236}">
                <a16:creationId xmlns:a16="http://schemas.microsoft.com/office/drawing/2014/main" id="{54433BD6-0C03-4834-B029-F0D6605E28B7}"/>
              </a:ext>
            </a:extLst>
          </p:cNvPr>
          <p:cNvSpPr>
            <a:spLocks noGrp="1"/>
          </p:cNvSpPr>
          <p:nvPr>
            <p:ph idx="1"/>
          </p:nvPr>
        </p:nvSpPr>
        <p:spPr>
          <a:xfrm>
            <a:off x="838200" y="1929384"/>
            <a:ext cx="7189774" cy="4251960"/>
          </a:xfrm>
        </p:spPr>
        <p:txBody>
          <a:bodyPr>
            <a:normAutofit fontScale="85000" lnSpcReduction="20000"/>
          </a:bodyPr>
          <a:lstStyle/>
          <a:p>
            <a:pPr algn="just"/>
            <a:r>
              <a:rPr lang="en-IN" sz="1800" dirty="0">
                <a:latin typeface="Times New Roman" panose="02020603050405020304" pitchFamily="18" charset="0"/>
                <a:cs typeface="Times New Roman" panose="02020603050405020304" pitchFamily="18" charset="0"/>
              </a:rPr>
              <a:t>The concept here is to use ensembled logic to improve the predictive performance of binarized CNNs via parallelization. </a:t>
            </a:r>
          </a:p>
          <a:p>
            <a:pPr algn="just"/>
            <a:r>
              <a:rPr lang="en-IN" sz="1800" dirty="0">
                <a:latin typeface="Times New Roman" panose="02020603050405020304" pitchFamily="18" charset="0"/>
                <a:cs typeface="Times New Roman" panose="02020603050405020304" pitchFamily="18" charset="0"/>
              </a:rPr>
              <a:t>It consists of a compact topology that is end-to-end trainable and organized to minimize memory utilization.</a:t>
            </a:r>
          </a:p>
          <a:p>
            <a:pPr algn="just"/>
            <a:r>
              <a:rPr lang="en-IN" sz="1800" dirty="0">
                <a:latin typeface="Times New Roman" panose="02020603050405020304" pitchFamily="18" charset="0"/>
                <a:cs typeface="Times New Roman" panose="02020603050405020304" pitchFamily="18" charset="0"/>
              </a:rPr>
              <a:t>The idea is to apply binarization in parallel except for the first and last layer of the network.</a:t>
            </a:r>
          </a:p>
          <a:p>
            <a:pPr algn="just"/>
            <a:r>
              <a:rPr lang="en-IN" sz="1800" dirty="0">
                <a:latin typeface="Times New Roman" panose="02020603050405020304" pitchFamily="18" charset="0"/>
                <a:cs typeface="Times New Roman" panose="02020603050405020304" pitchFamily="18" charset="0"/>
              </a:rPr>
              <a:t>Can be thought as a pseudo-ensemble that implements some mixed features belonging to the stacking and boosting methods. </a:t>
            </a:r>
          </a:p>
          <a:p>
            <a:pPr algn="just"/>
            <a:r>
              <a:rPr lang="en-IN" sz="1800" dirty="0">
                <a:latin typeface="Times New Roman" panose="02020603050405020304" pitchFamily="18" charset="0"/>
                <a:cs typeface="Times New Roman" panose="02020603050405020304" pitchFamily="18" charset="0"/>
              </a:rPr>
              <a:t>The stack is composed of heterogeneous learners with different data-representation the outputs of the weak estimators are evaluated through a linear transformation.</a:t>
            </a:r>
          </a:p>
          <a:p>
            <a:pPr algn="just"/>
            <a:r>
              <a:rPr lang="en-IN" sz="1800" dirty="0">
                <a:latin typeface="Times New Roman" panose="02020603050405020304" pitchFamily="18" charset="0"/>
                <a:cs typeface="Times New Roman" panose="02020603050405020304" pitchFamily="18" charset="0"/>
              </a:rPr>
              <a:t>All the layers, including the first and last block, are trained within a single procedure using the same data-set. The result is an end-to-end trainable model whose parameters can be learned through classical back-propagation.</a:t>
            </a:r>
          </a:p>
          <a:p>
            <a:pPr algn="just"/>
            <a:r>
              <a:rPr lang="en-IN" sz="1800" dirty="0">
                <a:latin typeface="Times New Roman" panose="02020603050405020304" pitchFamily="18" charset="0"/>
                <a:cs typeface="Times New Roman" panose="02020603050405020304" pitchFamily="18" charset="0"/>
              </a:rPr>
              <a:t>In order to guarantee enough expressive power and reduce the risk of under-/over-fitting, the tentacles are initialized with different seeds.</a:t>
            </a:r>
          </a:p>
          <a:p>
            <a:pPr algn="just"/>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C33500-CF61-4188-8FF2-AB978E3453D1}"/>
              </a:ext>
            </a:extLst>
          </p:cNvPr>
          <p:cNvPicPr>
            <a:picLocks noChangeAspect="1"/>
          </p:cNvPicPr>
          <p:nvPr/>
        </p:nvPicPr>
        <p:blipFill>
          <a:blip r:embed="rId2"/>
          <a:stretch>
            <a:fillRect/>
          </a:stretch>
        </p:blipFill>
        <p:spPr>
          <a:xfrm>
            <a:off x="8281974" y="2074164"/>
            <a:ext cx="3910026" cy="3310636"/>
          </a:xfrm>
          <a:prstGeom prst="rect">
            <a:avLst/>
          </a:prstGeom>
        </p:spPr>
      </p:pic>
      <p:sp>
        <p:nvSpPr>
          <p:cNvPr id="5" name="TextBox 4">
            <a:extLst>
              <a:ext uri="{FF2B5EF4-FFF2-40B4-BE49-F238E27FC236}">
                <a16:creationId xmlns:a16="http://schemas.microsoft.com/office/drawing/2014/main" id="{FEDA983E-11E2-4012-A573-AD258C06E7E7}"/>
              </a:ext>
            </a:extLst>
          </p:cNvPr>
          <p:cNvSpPr txBox="1"/>
          <p:nvPr/>
        </p:nvSpPr>
        <p:spPr>
          <a:xfrm>
            <a:off x="9029700" y="5384800"/>
            <a:ext cx="16510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Architecture</a:t>
            </a:r>
          </a:p>
        </p:txBody>
      </p:sp>
    </p:spTree>
    <p:extLst>
      <p:ext uri="{BB962C8B-B14F-4D97-AF65-F5344CB8AC3E}">
        <p14:creationId xmlns:p14="http://schemas.microsoft.com/office/powerpoint/2010/main" val="3729710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469F-A557-4847-8A6E-BC849101F16A}"/>
              </a:ext>
            </a:extLst>
          </p:cNvPr>
          <p:cNvSpPr>
            <a:spLocks noGrp="1"/>
          </p:cNvSpPr>
          <p:nvPr>
            <p:ph type="title"/>
          </p:nvPr>
        </p:nvSpPr>
        <p:spPr/>
        <p:txBody>
          <a:bodyPr>
            <a:normAutofit/>
          </a:bodyPr>
          <a:lstStyle/>
          <a:p>
            <a:r>
              <a:rPr lang="en-IN" sz="5400" b="1" dirty="0" err="1">
                <a:latin typeface="Times New Roman" panose="02020603050405020304" pitchFamily="18" charset="0"/>
                <a:cs typeface="Times New Roman" panose="02020603050405020304" pitchFamily="18" charset="0"/>
              </a:rPr>
              <a:t>MeliusNet</a:t>
            </a:r>
            <a:r>
              <a:rPr lang="en-IN" dirty="0"/>
              <a:t> </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Bethge</a:t>
            </a:r>
            <a:r>
              <a:rPr lang="en-IN" sz="1200" dirty="0">
                <a:latin typeface="Times New Roman" panose="02020603050405020304" pitchFamily="18" charset="0"/>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C41961-1B24-4C20-8E40-BE45EEF58EF7}"/>
              </a:ext>
            </a:extLst>
          </p:cNvPr>
          <p:cNvSpPr>
            <a:spLocks noGrp="1"/>
          </p:cNvSpPr>
          <p:nvPr>
            <p:ph idx="1"/>
          </p:nvPr>
        </p:nvSpPr>
        <p:spPr>
          <a:xfrm>
            <a:off x="424987" y="1929383"/>
            <a:ext cx="5491063" cy="4563492"/>
          </a:xfrm>
        </p:spPr>
        <p:txBody>
          <a:bodyPr>
            <a:noAutofit/>
          </a:bodyPr>
          <a:lstStyle/>
          <a:p>
            <a:pPr algn="just"/>
            <a:r>
              <a:rPr lang="en-IN" sz="1700" dirty="0">
                <a:latin typeface="Times New Roman" panose="02020603050405020304" pitchFamily="18" charset="0"/>
                <a:cs typeface="Times New Roman" panose="02020603050405020304" pitchFamily="18" charset="0"/>
              </a:rPr>
              <a:t>consists of alternating </a:t>
            </a:r>
            <a:r>
              <a:rPr lang="en-IN" sz="1700" dirty="0" err="1">
                <a:latin typeface="Times New Roman" panose="02020603050405020304" pitchFamily="18" charset="0"/>
                <a:cs typeface="Times New Roman" panose="02020603050405020304" pitchFamily="18" charset="0"/>
              </a:rPr>
              <a:t>DenseBlock</a:t>
            </a:r>
            <a:r>
              <a:rPr lang="en-IN" sz="1700" dirty="0">
                <a:latin typeface="Times New Roman" panose="02020603050405020304" pitchFamily="18" charset="0"/>
                <a:cs typeface="Times New Roman" panose="02020603050405020304" pitchFamily="18" charset="0"/>
              </a:rPr>
              <a:t>, which increases the feature capacity, and </a:t>
            </a:r>
            <a:r>
              <a:rPr lang="en-IN" sz="1700" dirty="0" err="1">
                <a:latin typeface="Times New Roman" panose="02020603050405020304" pitchFamily="18" charset="0"/>
                <a:cs typeface="Times New Roman" panose="02020603050405020304" pitchFamily="18" charset="0"/>
              </a:rPr>
              <a:t>ImprovementBlock</a:t>
            </a:r>
            <a:r>
              <a:rPr lang="en-IN" sz="1700" dirty="0">
                <a:latin typeface="Times New Roman" panose="02020603050405020304" pitchFamily="18" charset="0"/>
                <a:cs typeface="Times New Roman" panose="02020603050405020304" pitchFamily="18" charset="0"/>
              </a:rPr>
              <a:t>, which increases the feature quality.</a:t>
            </a:r>
          </a:p>
          <a:p>
            <a:pPr algn="just"/>
            <a:r>
              <a:rPr lang="en-IN" sz="1700" dirty="0" err="1">
                <a:latin typeface="Times New Roman" panose="02020603050405020304" pitchFamily="18" charset="0"/>
                <a:cs typeface="Times New Roman" panose="02020603050405020304" pitchFamily="18" charset="0"/>
              </a:rPr>
              <a:t>DenseBlock</a:t>
            </a:r>
            <a:r>
              <a:rPr lang="en-IN" sz="1700" dirty="0">
                <a:latin typeface="Times New Roman" panose="02020603050405020304" pitchFamily="18" charset="0"/>
                <a:cs typeface="Times New Roman" panose="02020603050405020304" pitchFamily="18" charset="0"/>
              </a:rPr>
              <a:t> - consists of a binary convolution which derives 64 channels of new features based on the input feature, these features are concatenated to the feature map itself, resulting in 320 channels afterwards, thus increasing feature capacity.</a:t>
            </a:r>
          </a:p>
          <a:p>
            <a:pPr algn="just"/>
            <a:r>
              <a:rPr lang="en-IN" sz="1700" dirty="0">
                <a:latin typeface="Times New Roman" panose="02020603050405020304" pitchFamily="18" charset="0"/>
                <a:cs typeface="Times New Roman" panose="02020603050405020304" pitchFamily="18" charset="0"/>
              </a:rPr>
              <a:t>Improvement Block increases the quality of these newly concatenated channels. Uses a binary convolution to compute 64 channels again based on the input feature map of 320 channels. </a:t>
            </a:r>
          </a:p>
          <a:p>
            <a:pPr algn="just"/>
            <a:r>
              <a:rPr lang="en-IN" sz="1700" dirty="0">
                <a:latin typeface="Times New Roman" panose="02020603050405020304" pitchFamily="18" charset="0"/>
                <a:cs typeface="Times New Roman" panose="02020603050405020304" pitchFamily="18" charset="0"/>
              </a:rPr>
              <a:t>These 64 output channels are added to the previously computed 64 channels through a residual connection, without changing the first 256 channels of the feature map</a:t>
            </a:r>
          </a:p>
        </p:txBody>
      </p:sp>
      <p:pic>
        <p:nvPicPr>
          <p:cNvPr id="4" name="Picture 3">
            <a:extLst>
              <a:ext uri="{FF2B5EF4-FFF2-40B4-BE49-F238E27FC236}">
                <a16:creationId xmlns:a16="http://schemas.microsoft.com/office/drawing/2014/main" id="{4A75A960-8CF7-46BC-9465-41D949CE08F8}"/>
              </a:ext>
            </a:extLst>
          </p:cNvPr>
          <p:cNvPicPr>
            <a:picLocks noChangeAspect="1"/>
          </p:cNvPicPr>
          <p:nvPr/>
        </p:nvPicPr>
        <p:blipFill>
          <a:blip r:embed="rId2"/>
          <a:stretch>
            <a:fillRect/>
          </a:stretch>
        </p:blipFill>
        <p:spPr>
          <a:xfrm>
            <a:off x="9076200" y="1826854"/>
            <a:ext cx="2787188" cy="4942246"/>
          </a:xfrm>
          <a:prstGeom prst="rect">
            <a:avLst/>
          </a:prstGeom>
        </p:spPr>
      </p:pic>
      <p:pic>
        <p:nvPicPr>
          <p:cNvPr id="5" name="Picture 4">
            <a:extLst>
              <a:ext uri="{FF2B5EF4-FFF2-40B4-BE49-F238E27FC236}">
                <a16:creationId xmlns:a16="http://schemas.microsoft.com/office/drawing/2014/main" id="{3C995FA2-BD8D-4497-9D19-4536D4F01A1A}"/>
              </a:ext>
            </a:extLst>
          </p:cNvPr>
          <p:cNvPicPr>
            <a:picLocks noChangeAspect="1"/>
          </p:cNvPicPr>
          <p:nvPr/>
        </p:nvPicPr>
        <p:blipFill>
          <a:blip r:embed="rId3"/>
          <a:stretch>
            <a:fillRect/>
          </a:stretch>
        </p:blipFill>
        <p:spPr>
          <a:xfrm>
            <a:off x="5916050" y="1929382"/>
            <a:ext cx="3200401" cy="2820417"/>
          </a:xfrm>
          <a:prstGeom prst="rect">
            <a:avLst/>
          </a:prstGeom>
        </p:spPr>
      </p:pic>
    </p:spTree>
    <p:extLst>
      <p:ext uri="{BB962C8B-B14F-4D97-AF65-F5344CB8AC3E}">
        <p14:creationId xmlns:p14="http://schemas.microsoft.com/office/powerpoint/2010/main" val="3724476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8FB1C-5FBF-427A-A322-CD7487D220BF}"/>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ReActNet</a:t>
            </a:r>
            <a:r>
              <a:rPr lang="en-IN" sz="1200" b="1"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Zechun</a:t>
            </a:r>
            <a:r>
              <a:rPr lang="en-IN" sz="1200" dirty="0">
                <a:latin typeface="Times New Roman" panose="02020603050405020304" pitchFamily="18" charset="0"/>
                <a:cs typeface="Times New Roman" panose="02020603050405020304" pitchFamily="18" charset="0"/>
              </a:rPr>
              <a:t> Liu)</a:t>
            </a:r>
            <a:endParaRPr lang="en-IN" sz="1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62546A-D042-4D63-A2D9-00E57D297095}"/>
              </a:ext>
            </a:extLst>
          </p:cNvPr>
          <p:cNvSpPr>
            <a:spLocks noGrp="1"/>
          </p:cNvSpPr>
          <p:nvPr>
            <p:ph idx="1"/>
          </p:nvPr>
        </p:nvSpPr>
        <p:spPr>
          <a:xfrm>
            <a:off x="838200" y="1929383"/>
            <a:ext cx="7556500" cy="4928617"/>
          </a:xfrm>
        </p:spPr>
        <p:txBody>
          <a:bodyPr>
            <a:normAutofit/>
          </a:bodyPr>
          <a:lstStyle/>
          <a:p>
            <a:pPr algn="just"/>
            <a:r>
              <a:rPr lang="en-IN" sz="1700" dirty="0">
                <a:latin typeface="Times New Roman" panose="02020603050405020304" pitchFamily="18" charset="0"/>
                <a:cs typeface="Times New Roman" panose="02020603050405020304" pitchFamily="18" charset="0"/>
              </a:rPr>
              <a:t>core idea- performance of binary networks is sensitive to activation distribution variations.</a:t>
            </a:r>
          </a:p>
          <a:p>
            <a:pPr algn="just"/>
            <a:r>
              <a:rPr lang="en-IN" sz="1700" dirty="0">
                <a:latin typeface="Times New Roman" panose="02020603050405020304" pitchFamily="18" charset="0"/>
                <a:cs typeface="Times New Roman" panose="02020603050405020304" pitchFamily="18" charset="0"/>
              </a:rPr>
              <a:t>Generalize the traditional Sign and </a:t>
            </a:r>
            <a:r>
              <a:rPr lang="en-IN" sz="1700" dirty="0" err="1">
                <a:latin typeface="Times New Roman" panose="02020603050405020304" pitchFamily="18" charset="0"/>
                <a:cs typeface="Times New Roman" panose="02020603050405020304" pitchFamily="18" charset="0"/>
              </a:rPr>
              <a:t>PReLU</a:t>
            </a:r>
            <a:r>
              <a:rPr lang="en-IN" sz="1700" dirty="0">
                <a:latin typeface="Times New Roman" panose="02020603050405020304" pitchFamily="18" charset="0"/>
                <a:cs typeface="Times New Roman" panose="02020603050405020304" pitchFamily="18" charset="0"/>
              </a:rPr>
              <a:t> functions, denoted as </a:t>
            </a:r>
            <a:r>
              <a:rPr lang="en-IN" sz="1700" dirty="0" err="1">
                <a:latin typeface="Times New Roman" panose="02020603050405020304" pitchFamily="18" charset="0"/>
                <a:cs typeface="Times New Roman" panose="02020603050405020304" pitchFamily="18" charset="0"/>
              </a:rPr>
              <a:t>RSign</a:t>
            </a:r>
            <a:r>
              <a:rPr lang="en-IN" sz="1700" dirty="0">
                <a:latin typeface="Times New Roman" panose="02020603050405020304" pitchFamily="18" charset="0"/>
                <a:cs typeface="Times New Roman" panose="02020603050405020304" pitchFamily="18" charset="0"/>
              </a:rPr>
              <a:t> and </a:t>
            </a:r>
            <a:r>
              <a:rPr lang="en-IN" sz="1700" dirty="0" err="1">
                <a:latin typeface="Times New Roman" panose="02020603050405020304" pitchFamily="18" charset="0"/>
                <a:cs typeface="Times New Roman" panose="02020603050405020304" pitchFamily="18" charset="0"/>
              </a:rPr>
              <a:t>RPReLU</a:t>
            </a:r>
            <a:r>
              <a:rPr lang="en-IN" sz="1700" dirty="0">
                <a:latin typeface="Times New Roman" panose="02020603050405020304" pitchFamily="18" charset="0"/>
                <a:cs typeface="Times New Roman" panose="02020603050405020304" pitchFamily="18" charset="0"/>
              </a:rPr>
              <a:t> such that they are learnable coefficients - increases the flexibility and explicitly reshapes and shifts the activation distribution. </a:t>
            </a:r>
          </a:p>
          <a:p>
            <a:pPr algn="just"/>
            <a:endParaRPr lang="en-IN" sz="1700" dirty="0">
              <a:latin typeface="Times New Roman" panose="02020603050405020304" pitchFamily="18" charset="0"/>
              <a:cs typeface="Times New Roman" panose="02020603050405020304" pitchFamily="18" charset="0"/>
            </a:endParaRPr>
          </a:p>
          <a:p>
            <a:pPr algn="just"/>
            <a:r>
              <a:rPr lang="en-IN" sz="1700" dirty="0">
                <a:latin typeface="Times New Roman" panose="02020603050405020304" pitchFamily="18" charset="0"/>
                <a:cs typeface="Times New Roman" panose="02020603050405020304" pitchFamily="18" charset="0"/>
              </a:rPr>
              <a:t>Matches the outputs via a distributional loss defined between binary and real-valued networks, which is  KL divergence between the </a:t>
            </a:r>
            <a:r>
              <a:rPr lang="en-IN" sz="1700" dirty="0" err="1">
                <a:latin typeface="Times New Roman" panose="02020603050405020304" pitchFamily="18" charset="0"/>
                <a:cs typeface="Times New Roman" panose="02020603050405020304" pitchFamily="18" charset="0"/>
              </a:rPr>
              <a:t>softmax</a:t>
            </a:r>
            <a:r>
              <a:rPr lang="en-IN" sz="1700" dirty="0">
                <a:latin typeface="Times New Roman" panose="02020603050405020304" pitchFamily="18" charset="0"/>
                <a:cs typeface="Times New Roman" panose="02020603050405020304" pitchFamily="18" charset="0"/>
              </a:rPr>
              <a:t> output pc of a real-valued network </a:t>
            </a:r>
            <a:r>
              <a:rPr lang="en-IN" sz="1700" dirty="0" err="1">
                <a:latin typeface="Times New Roman" panose="02020603050405020304" pitchFamily="18" charset="0"/>
                <a:cs typeface="Times New Roman" panose="02020603050405020304" pitchFamily="18" charset="0"/>
              </a:rPr>
              <a:t>Rθ</a:t>
            </a:r>
            <a:r>
              <a:rPr lang="en-IN" sz="1700" dirty="0">
                <a:latin typeface="Times New Roman" panose="02020603050405020304" pitchFamily="18" charset="0"/>
                <a:cs typeface="Times New Roman" panose="02020603050405020304" pitchFamily="18" charset="0"/>
              </a:rPr>
              <a:t> and a binary network </a:t>
            </a:r>
            <a:r>
              <a:rPr lang="en-IN" sz="1700" dirty="0" err="1">
                <a:latin typeface="Times New Roman" panose="02020603050405020304" pitchFamily="18" charset="0"/>
                <a:cs typeface="Times New Roman" panose="02020603050405020304" pitchFamily="18" charset="0"/>
              </a:rPr>
              <a:t>Bθ</a:t>
            </a:r>
            <a:r>
              <a:rPr lang="en-IN" sz="1700" dirty="0">
                <a:latin typeface="Times New Roman" panose="02020603050405020304" pitchFamily="18" charset="0"/>
                <a:cs typeface="Times New Roman" panose="02020603050405020304" pitchFamily="18" charset="0"/>
              </a:rPr>
              <a:t>.</a:t>
            </a:r>
          </a:p>
          <a:p>
            <a:pPr algn="just"/>
            <a:endParaRPr lang="en-IN" sz="1700" dirty="0">
              <a:latin typeface="Times New Roman" panose="02020603050405020304" pitchFamily="18" charset="0"/>
              <a:cs typeface="Times New Roman" panose="02020603050405020304" pitchFamily="18" charset="0"/>
            </a:endParaRPr>
          </a:p>
          <a:p>
            <a:pPr algn="just"/>
            <a:endParaRPr lang="en-IN" sz="1700" dirty="0">
              <a:latin typeface="Times New Roman" panose="02020603050405020304" pitchFamily="18" charset="0"/>
              <a:cs typeface="Times New Roman" panose="02020603050405020304" pitchFamily="18" charset="0"/>
            </a:endParaRPr>
          </a:p>
          <a:p>
            <a:pPr algn="just"/>
            <a:r>
              <a:rPr lang="en-IN" sz="1700" dirty="0">
                <a:latin typeface="Times New Roman" panose="02020603050405020304" pitchFamily="18" charset="0"/>
                <a:cs typeface="Times New Roman" panose="02020603050405020304" pitchFamily="18" charset="0"/>
              </a:rPr>
              <a:t>achieves 69.4% top-1 accuracy on ImageNet, exceeding the benchmarking </a:t>
            </a:r>
            <a:r>
              <a:rPr lang="en-IN" sz="1700" dirty="0" err="1">
                <a:latin typeface="Times New Roman" panose="02020603050405020304" pitchFamily="18" charset="0"/>
                <a:cs typeface="Times New Roman" panose="02020603050405020304" pitchFamily="18" charset="0"/>
              </a:rPr>
              <a:t>ResNet</a:t>
            </a:r>
            <a:r>
              <a:rPr lang="en-IN" sz="1700" dirty="0">
                <a:latin typeface="Times New Roman" panose="02020603050405020304" pitchFamily="18" charset="0"/>
                <a:cs typeface="Times New Roman" panose="02020603050405020304" pitchFamily="18" charset="0"/>
              </a:rPr>
              <a:t>-level accuracy (69.3%) while achieving more than 22× reduction in computational complexity.</a:t>
            </a:r>
          </a:p>
          <a:p>
            <a:endParaRPr lang="en-IN" sz="1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F1CB99-E7ED-4A30-B4EA-D0BFE6506D08}"/>
              </a:ext>
            </a:extLst>
          </p:cNvPr>
          <p:cNvPicPr>
            <a:picLocks noChangeAspect="1"/>
          </p:cNvPicPr>
          <p:nvPr/>
        </p:nvPicPr>
        <p:blipFill>
          <a:blip r:embed="rId2"/>
          <a:stretch>
            <a:fillRect/>
          </a:stretch>
        </p:blipFill>
        <p:spPr>
          <a:xfrm>
            <a:off x="3296521" y="3564900"/>
            <a:ext cx="1637429" cy="515322"/>
          </a:xfrm>
          <a:prstGeom prst="rect">
            <a:avLst/>
          </a:prstGeom>
        </p:spPr>
      </p:pic>
      <p:pic>
        <p:nvPicPr>
          <p:cNvPr id="5" name="Picture 4">
            <a:extLst>
              <a:ext uri="{FF2B5EF4-FFF2-40B4-BE49-F238E27FC236}">
                <a16:creationId xmlns:a16="http://schemas.microsoft.com/office/drawing/2014/main" id="{3FBE4EAD-C68B-45A2-8029-B05D6E2EFCDB}"/>
              </a:ext>
            </a:extLst>
          </p:cNvPr>
          <p:cNvPicPr>
            <a:picLocks noChangeAspect="1"/>
          </p:cNvPicPr>
          <p:nvPr/>
        </p:nvPicPr>
        <p:blipFill>
          <a:blip r:embed="rId3"/>
          <a:stretch>
            <a:fillRect/>
          </a:stretch>
        </p:blipFill>
        <p:spPr>
          <a:xfrm>
            <a:off x="5245100" y="3564900"/>
            <a:ext cx="2298700" cy="515322"/>
          </a:xfrm>
          <a:prstGeom prst="rect">
            <a:avLst/>
          </a:prstGeom>
        </p:spPr>
      </p:pic>
      <p:pic>
        <p:nvPicPr>
          <p:cNvPr id="6" name="Picture 5">
            <a:extLst>
              <a:ext uri="{FF2B5EF4-FFF2-40B4-BE49-F238E27FC236}">
                <a16:creationId xmlns:a16="http://schemas.microsoft.com/office/drawing/2014/main" id="{D572D8B7-7407-44D5-A423-05AD54DCD6EE}"/>
              </a:ext>
            </a:extLst>
          </p:cNvPr>
          <p:cNvPicPr>
            <a:picLocks noChangeAspect="1"/>
          </p:cNvPicPr>
          <p:nvPr/>
        </p:nvPicPr>
        <p:blipFill>
          <a:blip r:embed="rId4"/>
          <a:stretch>
            <a:fillRect/>
          </a:stretch>
        </p:blipFill>
        <p:spPr>
          <a:xfrm>
            <a:off x="2832100" y="5080739"/>
            <a:ext cx="3975100" cy="635000"/>
          </a:xfrm>
          <a:prstGeom prst="rect">
            <a:avLst/>
          </a:prstGeom>
        </p:spPr>
      </p:pic>
      <p:pic>
        <p:nvPicPr>
          <p:cNvPr id="7" name="Picture 6">
            <a:extLst>
              <a:ext uri="{FF2B5EF4-FFF2-40B4-BE49-F238E27FC236}">
                <a16:creationId xmlns:a16="http://schemas.microsoft.com/office/drawing/2014/main" id="{527F8310-52D9-41FA-9A6E-0DFE560AFAEA}"/>
              </a:ext>
            </a:extLst>
          </p:cNvPr>
          <p:cNvPicPr>
            <a:picLocks noChangeAspect="1"/>
          </p:cNvPicPr>
          <p:nvPr/>
        </p:nvPicPr>
        <p:blipFill>
          <a:blip r:embed="rId5"/>
          <a:stretch>
            <a:fillRect/>
          </a:stretch>
        </p:blipFill>
        <p:spPr>
          <a:xfrm>
            <a:off x="8572935" y="2274542"/>
            <a:ext cx="3631329" cy="4024658"/>
          </a:xfrm>
          <a:prstGeom prst="rect">
            <a:avLst/>
          </a:prstGeom>
        </p:spPr>
      </p:pic>
    </p:spTree>
    <p:extLst>
      <p:ext uri="{BB962C8B-B14F-4D97-AF65-F5344CB8AC3E}">
        <p14:creationId xmlns:p14="http://schemas.microsoft.com/office/powerpoint/2010/main" val="1651169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4119-6ECB-467A-95D5-02CFDCBAA11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47C7192-6510-4FF0-9C6F-D85513D672AE}"/>
              </a:ext>
            </a:extLst>
          </p:cNvPr>
          <p:cNvSpPr>
            <a:spLocks noGrp="1"/>
          </p:cNvSpPr>
          <p:nvPr>
            <p:ph idx="1"/>
          </p:nvPr>
        </p:nvSpPr>
        <p:spPr/>
        <p:txBody>
          <a:bodyPr>
            <a:normAutofit fontScale="92500"/>
          </a:bodyPr>
          <a:lstStyle/>
          <a:p>
            <a:r>
              <a:rPr lang="en-IN" sz="1700" dirty="0">
                <a:latin typeface="Times New Roman" panose="02020603050405020304" pitchFamily="18" charset="0"/>
                <a:cs typeface="Times New Roman" panose="02020603050405020304" pitchFamily="18" charset="0"/>
              </a:rPr>
              <a:t>The development in binarizing the neural network started with just binarizing just the weights in </a:t>
            </a:r>
            <a:r>
              <a:rPr lang="en-IN" sz="1700" dirty="0" err="1">
                <a:latin typeface="Times New Roman" panose="02020603050405020304" pitchFamily="18" charset="0"/>
                <a:cs typeface="Times New Roman" panose="02020603050405020304" pitchFamily="18" charset="0"/>
              </a:rPr>
              <a:t>BinaryConnet</a:t>
            </a:r>
            <a:r>
              <a:rPr lang="en-IN" sz="1700" dirty="0">
                <a:latin typeface="Times New Roman" panose="02020603050405020304" pitchFamily="18" charset="0"/>
                <a:cs typeface="Times New Roman" panose="02020603050405020304" pitchFamily="18" charset="0"/>
              </a:rPr>
              <a:t>, followed by series of developments in BNN, BWN, XNOR Nets etc.</a:t>
            </a:r>
          </a:p>
          <a:p>
            <a:r>
              <a:rPr lang="en-IN" sz="1700" dirty="0">
                <a:latin typeface="Times New Roman" panose="02020603050405020304" pitchFamily="18" charset="0"/>
                <a:cs typeface="Times New Roman" panose="02020603050405020304" pitchFamily="18" charset="0"/>
              </a:rPr>
              <a:t>ABC Net extended the concept of XNOR Nets to linear combination series of binarized based to get more accurate bounds. </a:t>
            </a:r>
          </a:p>
          <a:p>
            <a:r>
              <a:rPr lang="en-IN" sz="1700" dirty="0">
                <a:latin typeface="Times New Roman" panose="02020603050405020304" pitchFamily="18" charset="0"/>
                <a:cs typeface="Times New Roman" panose="02020603050405020304" pitchFamily="18" charset="0"/>
              </a:rPr>
              <a:t>Moving further Bi-real Nets was introduced shortcuts to improve information flow in the network as the information flow was not preserved in previous architectures.</a:t>
            </a:r>
          </a:p>
          <a:p>
            <a:r>
              <a:rPr lang="en-IN" sz="1700" dirty="0">
                <a:latin typeface="Times New Roman" panose="02020603050405020304" pitchFamily="18" charset="0"/>
                <a:cs typeface="Times New Roman" panose="02020603050405020304" pitchFamily="18" charset="0"/>
              </a:rPr>
              <a:t>While the previous algorithms till from </a:t>
            </a:r>
            <a:r>
              <a:rPr lang="en-IN" sz="1700" dirty="0" err="1">
                <a:latin typeface="Times New Roman" panose="02020603050405020304" pitchFamily="18" charset="0"/>
                <a:cs typeface="Times New Roman" panose="02020603050405020304" pitchFamily="18" charset="0"/>
              </a:rPr>
              <a:t>BinaryConnect</a:t>
            </a:r>
            <a:r>
              <a:rPr lang="en-IN" sz="1700" dirty="0">
                <a:latin typeface="Times New Roman" panose="02020603050405020304" pitchFamily="18" charset="0"/>
                <a:cs typeface="Times New Roman" panose="02020603050405020304" pitchFamily="18" charset="0"/>
              </a:rPr>
              <a:t> to </a:t>
            </a:r>
            <a:r>
              <a:rPr lang="en-IN" sz="1700" dirty="0" err="1">
                <a:latin typeface="Times New Roman" panose="02020603050405020304" pitchFamily="18" charset="0"/>
                <a:cs typeface="Times New Roman" panose="02020603050405020304" pitchFamily="18" charset="0"/>
              </a:rPr>
              <a:t>BiReal</a:t>
            </a:r>
            <a:r>
              <a:rPr lang="en-IN" sz="1700" dirty="0">
                <a:latin typeface="Times New Roman" panose="02020603050405020304" pitchFamily="18" charset="0"/>
                <a:cs typeface="Times New Roman" panose="02020603050405020304" pitchFamily="18" charset="0"/>
              </a:rPr>
              <a:t> Net was focused on value approximations, </a:t>
            </a:r>
            <a:r>
              <a:rPr lang="en-IN" sz="1700" dirty="0" err="1">
                <a:latin typeface="Times New Roman" panose="02020603050405020304" pitchFamily="18" charset="0"/>
                <a:cs typeface="Times New Roman" panose="02020603050405020304" pitchFamily="18" charset="0"/>
              </a:rPr>
              <a:t>GroupNets</a:t>
            </a:r>
            <a:r>
              <a:rPr lang="en-IN" sz="1700" dirty="0">
                <a:latin typeface="Times New Roman" panose="02020603050405020304" pitchFamily="18" charset="0"/>
                <a:cs typeface="Times New Roman" panose="02020603050405020304" pitchFamily="18" charset="0"/>
              </a:rPr>
              <a:t> was introduced that focused on approximating the structure. </a:t>
            </a:r>
          </a:p>
          <a:p>
            <a:r>
              <a:rPr lang="en-IN" sz="1700" dirty="0" err="1">
                <a:latin typeface="Times New Roman" panose="02020603050405020304" pitchFamily="18" charset="0"/>
                <a:cs typeface="Times New Roman" panose="02020603050405020304" pitchFamily="18" charset="0"/>
              </a:rPr>
              <a:t>MobileNet</a:t>
            </a:r>
            <a:r>
              <a:rPr lang="en-IN" sz="1700" dirty="0">
                <a:latin typeface="Times New Roman" panose="02020603050405020304" pitchFamily="18" charset="0"/>
                <a:cs typeface="Times New Roman" panose="02020603050405020304" pitchFamily="18" charset="0"/>
              </a:rPr>
              <a:t> was the state of the art algorithm which reduced the number of parameters using depth wise separable convolutions, while </a:t>
            </a:r>
            <a:r>
              <a:rPr lang="en-IN" sz="1700" dirty="0" err="1">
                <a:latin typeface="Times New Roman" panose="02020603050405020304" pitchFamily="18" charset="0"/>
                <a:cs typeface="Times New Roman" panose="02020603050405020304" pitchFamily="18" charset="0"/>
              </a:rPr>
              <a:t>MoBiNets</a:t>
            </a:r>
            <a:r>
              <a:rPr lang="en-IN" sz="1700" dirty="0">
                <a:latin typeface="Times New Roman" panose="02020603050405020304" pitchFamily="18" charset="0"/>
                <a:cs typeface="Times New Roman" panose="02020603050405020304" pitchFamily="18" charset="0"/>
              </a:rPr>
              <a:t> attempt was focused on binarizing the depth wise separable convolution architecture.</a:t>
            </a:r>
          </a:p>
          <a:p>
            <a:r>
              <a:rPr lang="en-IN" sz="1700" dirty="0" err="1">
                <a:latin typeface="Times New Roman" panose="02020603050405020304" pitchFamily="18" charset="0"/>
                <a:cs typeface="Times New Roman" panose="02020603050405020304" pitchFamily="18" charset="0"/>
              </a:rPr>
              <a:t>TentacleNet</a:t>
            </a:r>
            <a:r>
              <a:rPr lang="en-IN" sz="1700" dirty="0">
                <a:latin typeface="Times New Roman" panose="02020603050405020304" pitchFamily="18" charset="0"/>
                <a:cs typeface="Times New Roman" panose="02020603050405020304" pitchFamily="18" charset="0"/>
              </a:rPr>
              <a:t> tried applying parallelable ensemble concept, </a:t>
            </a:r>
            <a:r>
              <a:rPr lang="en-IN" sz="1700" dirty="0" err="1">
                <a:latin typeface="Times New Roman" panose="02020603050405020304" pitchFamily="18" charset="0"/>
                <a:cs typeface="Times New Roman" panose="02020603050405020304" pitchFamily="18" charset="0"/>
              </a:rPr>
              <a:t>MeliusNet</a:t>
            </a:r>
            <a:r>
              <a:rPr lang="en-IN" sz="1700" dirty="0">
                <a:latin typeface="Times New Roman" panose="02020603050405020304" pitchFamily="18" charset="0"/>
                <a:cs typeface="Times New Roman" panose="02020603050405020304" pitchFamily="18" charset="0"/>
              </a:rPr>
              <a:t> used blocks to improve feature quality and quantity </a:t>
            </a:r>
          </a:p>
          <a:p>
            <a:r>
              <a:rPr lang="en-IN" sz="1700" dirty="0">
                <a:latin typeface="Times New Roman" panose="02020603050405020304" pitchFamily="18" charset="0"/>
                <a:cs typeface="Times New Roman" panose="02020603050405020304" pitchFamily="18" charset="0"/>
              </a:rPr>
              <a:t>Finally </a:t>
            </a:r>
            <a:r>
              <a:rPr lang="en-IN" sz="1700" dirty="0" err="1">
                <a:latin typeface="Times New Roman" panose="02020603050405020304" pitchFamily="18" charset="0"/>
                <a:cs typeface="Times New Roman" panose="02020603050405020304" pitchFamily="18" charset="0"/>
              </a:rPr>
              <a:t>ReActNet</a:t>
            </a:r>
            <a:r>
              <a:rPr lang="en-IN" sz="1700" dirty="0">
                <a:latin typeface="Times New Roman" panose="02020603050405020304" pitchFamily="18" charset="0"/>
                <a:cs typeface="Times New Roman" panose="02020603050405020304" pitchFamily="18" charset="0"/>
              </a:rPr>
              <a:t> tried activation distribution variations and created generalized learnable sign and </a:t>
            </a:r>
            <a:r>
              <a:rPr lang="en-IN" sz="1700" dirty="0" err="1">
                <a:latin typeface="Times New Roman" panose="02020603050405020304" pitchFamily="18" charset="0"/>
                <a:cs typeface="Times New Roman" panose="02020603050405020304" pitchFamily="18" charset="0"/>
              </a:rPr>
              <a:t>relu</a:t>
            </a:r>
            <a:r>
              <a:rPr lang="en-IN" sz="1700" dirty="0">
                <a:latin typeface="Times New Roman" panose="02020603050405020304" pitchFamily="18" charset="0"/>
                <a:cs typeface="Times New Roman" panose="02020603050405020304" pitchFamily="18" charset="0"/>
              </a:rPr>
              <a:t> function thus was able to perform well.</a:t>
            </a:r>
          </a:p>
          <a:p>
            <a:endParaRPr lang="en-IN" sz="1700" dirty="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44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97FD-C6C2-4E39-8BA6-1416C1A90E58}"/>
              </a:ext>
            </a:extLst>
          </p:cNvPr>
          <p:cNvSpPr>
            <a:spLocks noGrp="1"/>
          </p:cNvSpPr>
          <p:nvPr>
            <p:ph type="title"/>
          </p:nvPr>
        </p:nvSpPr>
        <p:spPr>
          <a:xfrm>
            <a:off x="906117" y="438704"/>
            <a:ext cx="10515600" cy="1092614"/>
          </a:xfrm>
        </p:spPr>
        <p:txBody>
          <a:bodyPr/>
          <a:lstStyle/>
          <a:p>
            <a:r>
              <a:rPr lang="en-IN" b="1" dirty="0">
                <a:latin typeface="Times New Roman" panose="02020603050405020304" pitchFamily="18" charset="0"/>
                <a:cs typeface="Times New Roman" panose="02020603050405020304" pitchFamily="18" charset="0"/>
              </a:rPr>
              <a:t>Introduction and Motivation</a:t>
            </a:r>
          </a:p>
        </p:txBody>
      </p:sp>
      <p:sp>
        <p:nvSpPr>
          <p:cNvPr id="3" name="Content Placeholder 2">
            <a:extLst>
              <a:ext uri="{FF2B5EF4-FFF2-40B4-BE49-F238E27FC236}">
                <a16:creationId xmlns:a16="http://schemas.microsoft.com/office/drawing/2014/main" id="{F3492370-5281-4265-99AA-D2F6AC51BD2A}"/>
              </a:ext>
            </a:extLst>
          </p:cNvPr>
          <p:cNvSpPr>
            <a:spLocks noGrp="1"/>
          </p:cNvSpPr>
          <p:nvPr>
            <p:ph idx="1"/>
          </p:nvPr>
        </p:nvSpPr>
        <p:spPr>
          <a:xfrm>
            <a:off x="770282" y="1967258"/>
            <a:ext cx="10651435" cy="4697895"/>
          </a:xfrm>
        </p:spPr>
        <p:txBody>
          <a:bodyPr>
            <a:noAutofit/>
          </a:bodyPr>
          <a:lstStyle/>
          <a:p>
            <a:pPr algn="just"/>
            <a:r>
              <a:rPr lang="en-IN" sz="1700" dirty="0">
                <a:latin typeface="Times New Roman" panose="02020603050405020304" pitchFamily="18" charset="0"/>
                <a:cs typeface="Times New Roman" panose="02020603050405020304" pitchFamily="18" charset="0"/>
              </a:rPr>
              <a:t>Neural networks have made great progress- outperforming traditional state of the art algorithms in various fields.</a:t>
            </a:r>
          </a:p>
          <a:p>
            <a:pPr algn="just"/>
            <a:r>
              <a:rPr lang="en-IN" sz="1700" dirty="0">
                <a:latin typeface="Times New Roman" panose="02020603050405020304" pitchFamily="18" charset="0"/>
                <a:cs typeface="Times New Roman" panose="02020603050405020304" pitchFamily="18" charset="0"/>
              </a:rPr>
              <a:t>Some Examples : Computer vision problems –Object detection, Image classifications etc. Natural Language processing – Question answering, language modelling etc.</a:t>
            </a:r>
          </a:p>
          <a:p>
            <a:pPr algn="just"/>
            <a:r>
              <a:rPr lang="en-IN" sz="1700" b="1" u="sng" dirty="0">
                <a:latin typeface="Times New Roman" panose="02020603050405020304" pitchFamily="18" charset="0"/>
                <a:cs typeface="Times New Roman" panose="02020603050405020304" pitchFamily="18" charset="0"/>
              </a:rPr>
              <a:t>Downside :</a:t>
            </a:r>
            <a:r>
              <a:rPr lang="en-IN" sz="1700" dirty="0">
                <a:latin typeface="Times New Roman" panose="02020603050405020304" pitchFamily="18" charset="0"/>
                <a:cs typeface="Times New Roman" panose="02020603050405020304" pitchFamily="18" charset="0"/>
              </a:rPr>
              <a:t> requires huge memory and computation cost, thus rely on high performance hardware like GPU which make it practically infeasible to deploy on devices like mobile, watches, glasses, FPGA etc.</a:t>
            </a:r>
          </a:p>
          <a:p>
            <a:pPr algn="just"/>
            <a:r>
              <a:rPr lang="en-IN" sz="1700" dirty="0">
                <a:latin typeface="Times New Roman" panose="02020603050405020304" pitchFamily="18" charset="0"/>
                <a:cs typeface="Times New Roman" panose="02020603050405020304" pitchFamily="18" charset="0"/>
              </a:rPr>
              <a:t> Some generic solutions proposed in literature  :    </a:t>
            </a:r>
          </a:p>
          <a:p>
            <a:pPr marL="0" indent="0" algn="just">
              <a:buNone/>
            </a:pPr>
            <a:r>
              <a:rPr lang="en-IN" sz="1700" dirty="0">
                <a:latin typeface="Times New Roman" panose="02020603050405020304" pitchFamily="18" charset="0"/>
                <a:cs typeface="Times New Roman" panose="02020603050405020304" pitchFamily="18" charset="0"/>
              </a:rPr>
              <a:t>           1.  Parameter Pruning  2. Parameter Quantization 3. low rank parameter factorization 4. Knowledge distillation </a:t>
            </a:r>
          </a:p>
          <a:p>
            <a:pPr algn="just"/>
            <a:r>
              <a:rPr lang="en-IN" sz="1700" dirty="0">
                <a:latin typeface="Times New Roman" panose="02020603050405020304" pitchFamily="18" charset="0"/>
                <a:cs typeface="Times New Roman" panose="02020603050405020304" pitchFamily="18" charset="0"/>
              </a:rPr>
              <a:t>P</a:t>
            </a:r>
            <a:r>
              <a:rPr lang="en-IN" sz="1700" b="0" i="0" u="none" strike="noStrike" baseline="0" dirty="0">
                <a:latin typeface="Times New Roman" panose="02020603050405020304" pitchFamily="18" charset="0"/>
                <a:cs typeface="Times New Roman" panose="02020603050405020304" pitchFamily="18" charset="0"/>
              </a:rPr>
              <a:t>arameter pruning and quantizing mainly focus on eliminating the redundancy in the model parameters respectively by removing the redundant/uncritical ones or compressing the parameter space. </a:t>
            </a:r>
          </a:p>
          <a:p>
            <a:pPr algn="just"/>
            <a:r>
              <a:rPr lang="en-IN" sz="1700" b="0" i="0" u="none" strike="noStrike" baseline="0" dirty="0">
                <a:latin typeface="Times New Roman" panose="02020603050405020304" pitchFamily="18" charset="0"/>
                <a:cs typeface="Times New Roman" panose="02020603050405020304" pitchFamily="18" charset="0"/>
              </a:rPr>
              <a:t>Quantization yields fast solution and compact models by representing network weights </a:t>
            </a:r>
            <a:r>
              <a:rPr lang="en-IN" sz="1700" dirty="0">
                <a:latin typeface="Times New Roman" panose="02020603050405020304" pitchFamily="18" charset="0"/>
                <a:cs typeface="Times New Roman" panose="02020603050405020304" pitchFamily="18" charset="0"/>
              </a:rPr>
              <a:t>with low precision.</a:t>
            </a:r>
          </a:p>
          <a:p>
            <a:pPr algn="just"/>
            <a:r>
              <a:rPr lang="en-IN" sz="1700" dirty="0">
                <a:latin typeface="Times New Roman" panose="02020603050405020304" pitchFamily="18" charset="0"/>
                <a:cs typeface="Times New Roman" panose="02020603050405020304" pitchFamily="18" charset="0"/>
              </a:rPr>
              <a:t>Binarization is extreme 1bit quantization, data with 0 or 1. </a:t>
            </a:r>
          </a:p>
          <a:p>
            <a:pPr marL="0" indent="0" algn="just">
              <a:buNone/>
            </a:pPr>
            <a:r>
              <a:rPr lang="en-IN" sz="17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21030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DC3A-9BAD-40F6-8A95-63E9E26DAEA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F52963BC-1639-45CC-942B-D8FEB52541EC}"/>
              </a:ext>
            </a:extLst>
          </p:cNvPr>
          <p:cNvSpPr>
            <a:spLocks noGrp="1"/>
          </p:cNvSpPr>
          <p:nvPr>
            <p:ph idx="1"/>
          </p:nvPr>
        </p:nvSpPr>
        <p:spPr>
          <a:xfrm>
            <a:off x="838200" y="1929384"/>
            <a:ext cx="10985500" cy="4407916"/>
          </a:xfrm>
        </p:spPr>
        <p:txBody>
          <a:bodyPr>
            <a:normAutofit/>
          </a:bodyPr>
          <a:lstStyle/>
          <a:p>
            <a:r>
              <a:rPr lang="en-IN" sz="1300" i="0" dirty="0" err="1">
                <a:solidFill>
                  <a:srgbClr val="000000"/>
                </a:solidFill>
                <a:effectLst/>
                <a:latin typeface="Times New Roman" panose="02020603050405020304" pitchFamily="18" charset="0"/>
                <a:cs typeface="Times New Roman" panose="02020603050405020304" pitchFamily="18" charset="0"/>
              </a:rPr>
              <a:t>BinaryConnect</a:t>
            </a:r>
            <a:r>
              <a:rPr lang="en-IN" sz="1300" i="0" dirty="0">
                <a:solidFill>
                  <a:srgbClr val="000000"/>
                </a:solidFill>
                <a:effectLst/>
                <a:latin typeface="Times New Roman" panose="02020603050405020304" pitchFamily="18" charset="0"/>
                <a:cs typeface="Times New Roman" panose="02020603050405020304" pitchFamily="18" charset="0"/>
              </a:rPr>
              <a:t>: Training Deep Neural Networks with binary weights during propagations </a:t>
            </a:r>
            <a:r>
              <a:rPr lang="en-IN" sz="1300" dirty="0">
                <a:latin typeface="Times New Roman" panose="02020603050405020304" pitchFamily="18" charset="0"/>
                <a:cs typeface="Times New Roman" panose="02020603050405020304" pitchFamily="18" charset="0"/>
                <a:hlinkClick r:id="rId2"/>
              </a:rPr>
              <a:t>https://arxiv.org/abs/1511.00363</a:t>
            </a:r>
            <a:endParaRPr lang="en-IN" sz="1300" dirty="0">
              <a:latin typeface="Times New Roman" panose="02020603050405020304" pitchFamily="18" charset="0"/>
              <a:cs typeface="Times New Roman" panose="02020603050405020304" pitchFamily="18" charset="0"/>
            </a:endParaRPr>
          </a:p>
          <a:p>
            <a:r>
              <a:rPr lang="en-IN" sz="1300" i="0" dirty="0">
                <a:solidFill>
                  <a:srgbClr val="000000"/>
                </a:solidFill>
                <a:effectLst/>
                <a:latin typeface="Times New Roman" panose="02020603050405020304" pitchFamily="18" charset="0"/>
                <a:cs typeface="Times New Roman" panose="02020603050405020304" pitchFamily="18" charset="0"/>
              </a:rPr>
              <a:t>Binarized Neural Networks: Training Deep Neural Networks with Weights and Activations Constrained to +1 or -1 </a:t>
            </a:r>
            <a:r>
              <a:rPr lang="en-IN" sz="1300" i="0" dirty="0">
                <a:solidFill>
                  <a:srgbClr val="000000"/>
                </a:solidFill>
                <a:effectLst/>
                <a:latin typeface="Times New Roman" panose="02020603050405020304" pitchFamily="18" charset="0"/>
                <a:cs typeface="Times New Roman" panose="02020603050405020304" pitchFamily="18" charset="0"/>
                <a:hlinkClick r:id="rId3"/>
              </a:rPr>
              <a:t>https://arxiv.org/abs/1602.02830</a:t>
            </a:r>
            <a:r>
              <a:rPr lang="en-IN" sz="1300" i="0" dirty="0">
                <a:solidFill>
                  <a:srgbClr val="000000"/>
                </a:solidFill>
                <a:effectLst/>
                <a:latin typeface="Times New Roman" panose="02020603050405020304" pitchFamily="18" charset="0"/>
                <a:cs typeface="Times New Roman" panose="02020603050405020304" pitchFamily="18" charset="0"/>
              </a:rPr>
              <a:t>.</a:t>
            </a:r>
          </a:p>
          <a:p>
            <a:r>
              <a:rPr lang="en-IN" sz="1300" dirty="0">
                <a:latin typeface="Times New Roman" panose="02020603050405020304" pitchFamily="18" charset="0"/>
                <a:cs typeface="Times New Roman" panose="02020603050405020304" pitchFamily="18" charset="0"/>
              </a:rPr>
              <a:t>XNOR-Net: ImageNet classification using binary convolutional neural networks </a:t>
            </a:r>
            <a:r>
              <a:rPr lang="en-IN" sz="1300" dirty="0">
                <a:latin typeface="Times New Roman" panose="02020603050405020304" pitchFamily="18" charset="0"/>
                <a:cs typeface="Times New Roman" panose="02020603050405020304" pitchFamily="18" charset="0"/>
                <a:hlinkClick r:id="rId4"/>
              </a:rPr>
              <a:t>https://arxiv.org/abs/1603.05279</a:t>
            </a:r>
            <a:endParaRPr lang="en-IN" sz="1300" dirty="0">
              <a:latin typeface="Times New Roman" panose="02020603050405020304" pitchFamily="18" charset="0"/>
              <a:cs typeface="Times New Roman" panose="02020603050405020304" pitchFamily="18" charset="0"/>
            </a:endParaRPr>
          </a:p>
          <a:p>
            <a:r>
              <a:rPr lang="en-IN" sz="1300" dirty="0">
                <a:latin typeface="Times New Roman" panose="02020603050405020304" pitchFamily="18" charset="0"/>
                <a:cs typeface="Times New Roman" panose="02020603050405020304" pitchFamily="18" charset="0"/>
              </a:rPr>
              <a:t>Towards accurate binary convolutional neural network </a:t>
            </a:r>
            <a:r>
              <a:rPr lang="en-IN" sz="1300" dirty="0">
                <a:latin typeface="Times New Roman" panose="02020603050405020304" pitchFamily="18" charset="0"/>
                <a:cs typeface="Times New Roman" panose="02020603050405020304" pitchFamily="18" charset="0"/>
                <a:hlinkClick r:id="rId5"/>
              </a:rPr>
              <a:t>https://arxiv.org/abs/1711.11294</a:t>
            </a:r>
            <a:endParaRPr lang="en-IN" sz="1300" dirty="0">
              <a:latin typeface="Times New Roman" panose="02020603050405020304" pitchFamily="18" charset="0"/>
              <a:cs typeface="Times New Roman" panose="02020603050405020304" pitchFamily="18" charset="0"/>
            </a:endParaRPr>
          </a:p>
          <a:p>
            <a:r>
              <a:rPr lang="en-IN" sz="1300" dirty="0">
                <a:latin typeface="Times New Roman" panose="02020603050405020304" pitchFamily="18" charset="0"/>
                <a:cs typeface="Times New Roman" panose="02020603050405020304" pitchFamily="18" charset="0"/>
              </a:rPr>
              <a:t>Bi-Real Net: enhance performance of 1-bit CNNs with improved representational capability and advanced training algorithm </a:t>
            </a:r>
            <a:r>
              <a:rPr lang="en-IN" sz="1300" dirty="0">
                <a:latin typeface="Times New Roman" panose="02020603050405020304" pitchFamily="18" charset="0"/>
                <a:cs typeface="Times New Roman" panose="02020603050405020304" pitchFamily="18" charset="0"/>
                <a:hlinkClick r:id="rId6"/>
              </a:rPr>
              <a:t>https://arxiv.org/abs/1808.00278</a:t>
            </a:r>
            <a:endParaRPr lang="en-IN" sz="1300" dirty="0">
              <a:latin typeface="Times New Roman" panose="02020603050405020304" pitchFamily="18" charset="0"/>
              <a:cs typeface="Times New Roman" panose="02020603050405020304" pitchFamily="18" charset="0"/>
            </a:endParaRPr>
          </a:p>
          <a:p>
            <a:r>
              <a:rPr lang="en-IN" sz="1300" dirty="0">
                <a:latin typeface="Times New Roman" panose="02020603050405020304" pitchFamily="18" charset="0"/>
                <a:cs typeface="Times New Roman" panose="02020603050405020304" pitchFamily="18" charset="0"/>
              </a:rPr>
              <a:t>Structured binary neural networks for accurate image classification and semantic segmentation </a:t>
            </a:r>
            <a:r>
              <a:rPr lang="en-IN" sz="1300" dirty="0">
                <a:latin typeface="Times New Roman" panose="02020603050405020304" pitchFamily="18" charset="0"/>
                <a:cs typeface="Times New Roman" panose="02020603050405020304" pitchFamily="18" charset="0"/>
                <a:hlinkClick r:id="rId7"/>
              </a:rPr>
              <a:t>https://arxiv.org/abs/1811.10413</a:t>
            </a:r>
            <a:endParaRPr lang="en-IN" sz="1300" dirty="0">
              <a:latin typeface="Times New Roman" panose="02020603050405020304" pitchFamily="18" charset="0"/>
              <a:cs typeface="Times New Roman" panose="02020603050405020304" pitchFamily="18" charset="0"/>
            </a:endParaRPr>
          </a:p>
          <a:p>
            <a:r>
              <a:rPr lang="en-IN" sz="1300" dirty="0" err="1">
                <a:latin typeface="Times New Roman" panose="02020603050405020304" pitchFamily="18" charset="0"/>
                <a:cs typeface="Times New Roman" panose="02020603050405020304" pitchFamily="18" charset="0"/>
              </a:rPr>
              <a:t>MoBiNet</a:t>
            </a:r>
            <a:r>
              <a:rPr lang="en-IN" sz="1300" dirty="0">
                <a:latin typeface="Times New Roman" panose="02020603050405020304" pitchFamily="18" charset="0"/>
                <a:cs typeface="Times New Roman" panose="02020603050405020304" pitchFamily="18" charset="0"/>
              </a:rPr>
              <a:t>: a mobile binary network for image classification </a:t>
            </a:r>
            <a:r>
              <a:rPr lang="en-IN" sz="1300" dirty="0">
                <a:latin typeface="Times New Roman" panose="02020603050405020304" pitchFamily="18" charset="0"/>
                <a:cs typeface="Times New Roman" panose="02020603050405020304" pitchFamily="18" charset="0"/>
                <a:hlinkClick r:id="rId8"/>
              </a:rPr>
              <a:t>https://arxiv.org/abs/1907.12629</a:t>
            </a:r>
            <a:endParaRPr lang="en-IN" sz="1300" dirty="0">
              <a:latin typeface="Times New Roman" panose="02020603050405020304" pitchFamily="18" charset="0"/>
              <a:cs typeface="Times New Roman" panose="02020603050405020304" pitchFamily="18" charset="0"/>
            </a:endParaRPr>
          </a:p>
          <a:p>
            <a:r>
              <a:rPr lang="en-IN" sz="1300" dirty="0">
                <a:latin typeface="Times New Roman" panose="02020603050405020304" pitchFamily="18" charset="0"/>
                <a:cs typeface="Times New Roman" panose="02020603050405020304" pitchFamily="18" charset="0"/>
              </a:rPr>
              <a:t>Structured binary neural networks for image recognition </a:t>
            </a:r>
            <a:r>
              <a:rPr lang="en-IN" sz="1300" dirty="0">
                <a:latin typeface="Times New Roman" panose="02020603050405020304" pitchFamily="18" charset="0"/>
                <a:cs typeface="Times New Roman" panose="02020603050405020304" pitchFamily="18" charset="0"/>
                <a:hlinkClick r:id="rId9"/>
              </a:rPr>
              <a:t>https://arxiv.org/abs/1909.09934</a:t>
            </a:r>
            <a:endParaRPr lang="en-IN" sz="1300" dirty="0">
              <a:latin typeface="Times New Roman" panose="02020603050405020304" pitchFamily="18" charset="0"/>
              <a:cs typeface="Times New Roman" panose="02020603050405020304" pitchFamily="18" charset="0"/>
            </a:endParaRPr>
          </a:p>
          <a:p>
            <a:r>
              <a:rPr lang="en-IN" sz="1300" dirty="0">
                <a:latin typeface="Times New Roman" panose="02020603050405020304" pitchFamily="18" charset="0"/>
                <a:cs typeface="Times New Roman" panose="02020603050405020304" pitchFamily="18" charset="0"/>
              </a:rPr>
              <a:t>XNOR-Net++: improved binary neural networks </a:t>
            </a:r>
            <a:r>
              <a:rPr lang="en-IN" sz="1300" dirty="0">
                <a:latin typeface="Times New Roman" panose="02020603050405020304" pitchFamily="18" charset="0"/>
                <a:cs typeface="Times New Roman" panose="02020603050405020304" pitchFamily="18" charset="0"/>
                <a:hlinkClick r:id="rId10"/>
              </a:rPr>
              <a:t>https://arxiv.org/abs/1909.13863</a:t>
            </a:r>
            <a:endParaRPr lang="en-IN" sz="1300" dirty="0">
              <a:latin typeface="Times New Roman" panose="02020603050405020304" pitchFamily="18" charset="0"/>
              <a:cs typeface="Times New Roman" panose="02020603050405020304" pitchFamily="18" charset="0"/>
            </a:endParaRPr>
          </a:p>
          <a:p>
            <a:r>
              <a:rPr lang="en-IN" sz="1300" dirty="0" err="1">
                <a:latin typeface="Times New Roman" panose="02020603050405020304" pitchFamily="18" charset="0"/>
                <a:cs typeface="Times New Roman" panose="02020603050405020304" pitchFamily="18" charset="0"/>
              </a:rPr>
              <a:t>TentacleNet</a:t>
            </a:r>
            <a:r>
              <a:rPr lang="en-IN" sz="1300" dirty="0">
                <a:latin typeface="Times New Roman" panose="02020603050405020304" pitchFamily="18" charset="0"/>
                <a:cs typeface="Times New Roman" panose="02020603050405020304" pitchFamily="18" charset="0"/>
              </a:rPr>
              <a:t>: a pseudo-ensemble template for accurate binary convolutional neural networks </a:t>
            </a:r>
            <a:r>
              <a:rPr lang="en-IN" sz="1300" dirty="0">
                <a:latin typeface="Times New Roman" panose="02020603050405020304" pitchFamily="18" charset="0"/>
                <a:cs typeface="Times New Roman" panose="02020603050405020304" pitchFamily="18" charset="0"/>
                <a:hlinkClick r:id="rId11"/>
              </a:rPr>
              <a:t>https://arxiv.org/abs/1912.10103</a:t>
            </a:r>
            <a:endParaRPr lang="en-IN" sz="1300" dirty="0">
              <a:latin typeface="Times New Roman" panose="02020603050405020304" pitchFamily="18" charset="0"/>
              <a:cs typeface="Times New Roman" panose="02020603050405020304" pitchFamily="18" charset="0"/>
            </a:endParaRPr>
          </a:p>
          <a:p>
            <a:r>
              <a:rPr lang="en-IN" sz="1300" dirty="0" err="1">
                <a:latin typeface="Times New Roman" panose="02020603050405020304" pitchFamily="18" charset="0"/>
                <a:cs typeface="Times New Roman" panose="02020603050405020304" pitchFamily="18" charset="0"/>
              </a:rPr>
              <a:t>MeliusNet</a:t>
            </a:r>
            <a:r>
              <a:rPr lang="en-IN" sz="1300" dirty="0">
                <a:latin typeface="Times New Roman" panose="02020603050405020304" pitchFamily="18" charset="0"/>
                <a:cs typeface="Times New Roman" panose="02020603050405020304" pitchFamily="18" charset="0"/>
              </a:rPr>
              <a:t>: can binary neural networks achieve </a:t>
            </a:r>
            <a:r>
              <a:rPr lang="en-IN" sz="1300" dirty="0" err="1">
                <a:latin typeface="Times New Roman" panose="02020603050405020304" pitchFamily="18" charset="0"/>
                <a:cs typeface="Times New Roman" panose="02020603050405020304" pitchFamily="18" charset="0"/>
              </a:rPr>
              <a:t>MobileNet</a:t>
            </a:r>
            <a:r>
              <a:rPr lang="en-IN" sz="1300" dirty="0">
                <a:latin typeface="Times New Roman" panose="02020603050405020304" pitchFamily="18" charset="0"/>
                <a:cs typeface="Times New Roman" panose="02020603050405020304" pitchFamily="18" charset="0"/>
              </a:rPr>
              <a:t>-level accuracy? </a:t>
            </a:r>
            <a:r>
              <a:rPr lang="en-IN" sz="1300" dirty="0">
                <a:latin typeface="Times New Roman" panose="02020603050405020304" pitchFamily="18" charset="0"/>
                <a:cs typeface="Times New Roman" panose="02020603050405020304" pitchFamily="18" charset="0"/>
                <a:hlinkClick r:id="rId12"/>
              </a:rPr>
              <a:t>https://arxiv.org/abs/2001.05936</a:t>
            </a:r>
            <a:endParaRPr lang="en-IN" sz="1300" dirty="0">
              <a:latin typeface="Times New Roman" panose="02020603050405020304" pitchFamily="18" charset="0"/>
              <a:cs typeface="Times New Roman" panose="02020603050405020304" pitchFamily="18" charset="0"/>
            </a:endParaRPr>
          </a:p>
          <a:p>
            <a:r>
              <a:rPr lang="en-IN" sz="1300" dirty="0" err="1">
                <a:latin typeface="Times New Roman" panose="02020603050405020304" pitchFamily="18" charset="0"/>
                <a:cs typeface="Times New Roman" panose="02020603050405020304" pitchFamily="18" charset="0"/>
              </a:rPr>
              <a:t>ReActNet</a:t>
            </a:r>
            <a:r>
              <a:rPr lang="en-IN" sz="1300" dirty="0">
                <a:latin typeface="Times New Roman" panose="02020603050405020304" pitchFamily="18" charset="0"/>
                <a:cs typeface="Times New Roman" panose="02020603050405020304" pitchFamily="18" charset="0"/>
              </a:rPr>
              <a:t>: towards precise binary neural network with generalized activation functions </a:t>
            </a:r>
            <a:r>
              <a:rPr lang="en-IN" sz="1300" dirty="0">
                <a:latin typeface="Times New Roman" panose="02020603050405020304" pitchFamily="18" charset="0"/>
                <a:cs typeface="Times New Roman" panose="02020603050405020304" pitchFamily="18" charset="0"/>
                <a:hlinkClick r:id="rId13"/>
              </a:rPr>
              <a:t>https://arxiv.org/abs/2003.03488</a:t>
            </a:r>
            <a:endParaRPr lang="en-IN" sz="13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87824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3423-2DA0-4FAF-B67A-9CFBFDF69149}"/>
              </a:ext>
            </a:extLst>
          </p:cNvPr>
          <p:cNvSpPr>
            <a:spLocks noGrp="1"/>
          </p:cNvSpPr>
          <p:nvPr>
            <p:ph type="title"/>
          </p:nvPr>
        </p:nvSpPr>
        <p:spPr>
          <a:xfrm>
            <a:off x="838200" y="3629025"/>
            <a:ext cx="10515600" cy="1325563"/>
          </a:xfrm>
        </p:spPr>
        <p:txBody>
          <a:bodyPr/>
          <a:lstStyle/>
          <a:p>
            <a:pPr algn="ctr"/>
            <a:r>
              <a:rPr lang="en-IN" dirty="0"/>
              <a:t>THANK YOU</a:t>
            </a:r>
          </a:p>
        </p:txBody>
      </p:sp>
    </p:spTree>
    <p:extLst>
      <p:ext uri="{BB962C8B-B14F-4D97-AF65-F5344CB8AC3E}">
        <p14:creationId xmlns:p14="http://schemas.microsoft.com/office/powerpoint/2010/main" val="94008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B513-CA36-4B3A-93FF-A3721E39DBC9}"/>
              </a:ext>
            </a:extLst>
          </p:cNvPr>
          <p:cNvSpPr>
            <a:spLocks noGrp="1"/>
          </p:cNvSpPr>
          <p:nvPr>
            <p:ph type="title"/>
          </p:nvPr>
        </p:nvSpPr>
        <p:spPr>
          <a:xfrm>
            <a:off x="838200" y="159027"/>
            <a:ext cx="10515600" cy="1325563"/>
          </a:xfrm>
        </p:spPr>
        <p:txBody>
          <a:bodyPr/>
          <a:lstStyle/>
          <a:p>
            <a:r>
              <a:rPr lang="en-IN" b="1" dirty="0">
                <a:latin typeface="Times New Roman" panose="02020603050405020304" pitchFamily="18" charset="0"/>
                <a:cs typeface="Times New Roman" panose="02020603050405020304" pitchFamily="18" charset="0"/>
              </a:rPr>
              <a:t>Quantization</a:t>
            </a:r>
          </a:p>
        </p:txBody>
      </p:sp>
      <p:sp>
        <p:nvSpPr>
          <p:cNvPr id="3" name="Content Placeholder 2">
            <a:extLst>
              <a:ext uri="{FF2B5EF4-FFF2-40B4-BE49-F238E27FC236}">
                <a16:creationId xmlns:a16="http://schemas.microsoft.com/office/drawing/2014/main" id="{3A3F65DF-27D3-4A42-928B-015BCCD27A7C}"/>
              </a:ext>
            </a:extLst>
          </p:cNvPr>
          <p:cNvSpPr>
            <a:spLocks noGrp="1"/>
          </p:cNvSpPr>
          <p:nvPr>
            <p:ph idx="1"/>
          </p:nvPr>
        </p:nvSpPr>
        <p:spPr>
          <a:xfrm>
            <a:off x="838200" y="1836617"/>
            <a:ext cx="10515600" cy="5021383"/>
          </a:xfrm>
        </p:spPr>
        <p:txBody>
          <a:bodyPr>
            <a:normAutofit/>
          </a:bodyPr>
          <a:lstStyle/>
          <a:p>
            <a:pPr algn="just"/>
            <a:r>
              <a:rPr lang="en-IN" sz="1700" dirty="0">
                <a:latin typeface="Times New Roman" panose="02020603050405020304" pitchFamily="18" charset="0"/>
                <a:cs typeface="Times New Roman" panose="02020603050405020304" pitchFamily="18" charset="0"/>
              </a:rPr>
              <a:t>Quantization of neural networks imply parameters are represented using 1bit i.e. either +1 or -1(0). </a:t>
            </a:r>
          </a:p>
          <a:p>
            <a:pPr algn="just"/>
            <a:r>
              <a:rPr lang="en-IN" sz="1700" dirty="0">
                <a:latin typeface="Times New Roman" panose="02020603050405020304" pitchFamily="18" charset="0"/>
                <a:cs typeface="Times New Roman" panose="02020603050405020304" pitchFamily="18" charset="0"/>
              </a:rPr>
              <a:t>In neural networks, either weights can be binarized or both input and weights can be binarized</a:t>
            </a:r>
          </a:p>
          <a:p>
            <a:pPr algn="just"/>
            <a:r>
              <a:rPr lang="en-IN" sz="1700" dirty="0">
                <a:latin typeface="Times New Roman" panose="02020603050405020304" pitchFamily="18" charset="0"/>
                <a:cs typeface="Times New Roman" panose="02020603050405020304" pitchFamily="18" charset="0"/>
              </a:rPr>
              <a:t>binarization can be - deterministic or stochastic.</a:t>
            </a:r>
          </a:p>
          <a:p>
            <a:pPr algn="just"/>
            <a:r>
              <a:rPr lang="en-IN" sz="1700" dirty="0">
                <a:latin typeface="Times New Roman" panose="02020603050405020304" pitchFamily="18" charset="0"/>
                <a:cs typeface="Times New Roman" panose="02020603050405020304" pitchFamily="18" charset="0"/>
              </a:rPr>
              <a:t> </a:t>
            </a:r>
            <a:r>
              <a:rPr lang="en-IN" sz="1700" b="0" i="0" dirty="0">
                <a:solidFill>
                  <a:srgbClr val="202124"/>
                </a:solidFill>
                <a:effectLst/>
                <a:latin typeface="Times New Roman" panose="02020603050405020304" pitchFamily="18" charset="0"/>
                <a:cs typeface="Times New Roman" panose="02020603050405020304" pitchFamily="18" charset="0"/>
              </a:rPr>
              <a:t>In </a:t>
            </a:r>
            <a:r>
              <a:rPr lang="en-IN" sz="1700" b="1" i="0" dirty="0">
                <a:solidFill>
                  <a:srgbClr val="202124"/>
                </a:solidFill>
                <a:effectLst/>
                <a:latin typeface="Times New Roman" panose="02020603050405020304" pitchFamily="18" charset="0"/>
                <a:cs typeface="Times New Roman" panose="02020603050405020304" pitchFamily="18" charset="0"/>
              </a:rPr>
              <a:t>deterministic binarization</a:t>
            </a:r>
            <a:r>
              <a:rPr lang="en-IN" sz="1700" b="0" i="0" dirty="0">
                <a:solidFill>
                  <a:srgbClr val="202124"/>
                </a:solidFill>
                <a:effectLst/>
                <a:latin typeface="Times New Roman" panose="02020603050405020304" pitchFamily="18" charset="0"/>
                <a:cs typeface="Times New Roman" panose="02020603050405020304" pitchFamily="18" charset="0"/>
              </a:rPr>
              <a:t>, the result of </a:t>
            </a:r>
            <a:r>
              <a:rPr lang="en-IN" sz="1700" i="0" dirty="0">
                <a:solidFill>
                  <a:srgbClr val="202124"/>
                </a:solidFill>
                <a:effectLst/>
                <a:latin typeface="Times New Roman" panose="02020603050405020304" pitchFamily="18" charset="0"/>
                <a:cs typeface="Times New Roman" panose="02020603050405020304" pitchFamily="18" charset="0"/>
              </a:rPr>
              <a:t>binarization</a:t>
            </a:r>
            <a:r>
              <a:rPr lang="en-IN" sz="1700" b="0" i="0" dirty="0">
                <a:solidFill>
                  <a:srgbClr val="202124"/>
                </a:solidFill>
                <a:effectLst/>
                <a:latin typeface="Times New Roman" panose="02020603050405020304" pitchFamily="18" charset="0"/>
                <a:cs typeface="Times New Roman" panose="02020603050405020304" pitchFamily="18" charset="0"/>
              </a:rPr>
              <a:t> is 1 when the input value is bigger than a certain threshold, 0/-1 otherwise. In </a:t>
            </a:r>
            <a:r>
              <a:rPr lang="en-IN" sz="1700" b="1" i="0" dirty="0">
                <a:solidFill>
                  <a:srgbClr val="202124"/>
                </a:solidFill>
                <a:effectLst/>
                <a:latin typeface="Times New Roman" panose="02020603050405020304" pitchFamily="18" charset="0"/>
                <a:cs typeface="Times New Roman" panose="02020603050405020304" pitchFamily="18" charset="0"/>
              </a:rPr>
              <a:t>stochastic binarization</a:t>
            </a:r>
            <a:r>
              <a:rPr lang="en-IN" sz="1700" b="0" i="0" dirty="0">
                <a:solidFill>
                  <a:srgbClr val="202124"/>
                </a:solidFill>
                <a:effectLst/>
                <a:latin typeface="Times New Roman" panose="02020603050405020304" pitchFamily="18" charset="0"/>
                <a:cs typeface="Times New Roman" panose="02020603050405020304" pitchFamily="18" charset="0"/>
              </a:rPr>
              <a:t>, the result could be 1 with probability related to the input value.</a:t>
            </a:r>
          </a:p>
          <a:p>
            <a:pPr marL="0" indent="0" algn="just">
              <a:buNone/>
            </a:pPr>
            <a:endParaRPr lang="en-IN" sz="1700" b="0" i="0" dirty="0">
              <a:solidFill>
                <a:srgbClr val="202124"/>
              </a:solidFill>
              <a:effectLst/>
              <a:latin typeface="Times New Roman" panose="02020603050405020304" pitchFamily="18" charset="0"/>
              <a:cs typeface="Times New Roman" panose="02020603050405020304" pitchFamily="18" charset="0"/>
            </a:endParaRPr>
          </a:p>
          <a:p>
            <a:pPr algn="just"/>
            <a:r>
              <a:rPr lang="en-IN" sz="1700" b="1" dirty="0">
                <a:latin typeface="Times New Roman" panose="02020603050405020304" pitchFamily="18" charset="0"/>
                <a:cs typeface="Times New Roman" panose="02020603050405020304" pitchFamily="18" charset="0"/>
              </a:rPr>
              <a:t>advantages</a:t>
            </a:r>
            <a:r>
              <a:rPr lang="en-IN" sz="1700" dirty="0">
                <a:latin typeface="Times New Roman" panose="02020603050405020304" pitchFamily="18" charset="0"/>
                <a:cs typeface="Times New Roman" panose="02020603050405020304" pitchFamily="18" charset="0"/>
              </a:rPr>
              <a:t>: reduces memory consumptions, make it more deployable in devices like mobile , makes computations faster and easier. for example, convolution operation using  bitwise manipulations.</a:t>
            </a:r>
          </a:p>
          <a:p>
            <a:pPr algn="just"/>
            <a:r>
              <a:rPr lang="en-IN" sz="1700" b="1" dirty="0">
                <a:latin typeface="Times New Roman" panose="02020603050405020304" pitchFamily="18" charset="0"/>
                <a:cs typeface="Times New Roman" panose="02020603050405020304" pitchFamily="18" charset="0"/>
              </a:rPr>
              <a:t>Problems</a:t>
            </a:r>
            <a:r>
              <a:rPr lang="en-IN" sz="1700" dirty="0">
                <a:latin typeface="Times New Roman" panose="02020603050405020304" pitchFamily="18" charset="0"/>
                <a:cs typeface="Times New Roman" panose="02020603050405020304" pitchFamily="18" charset="0"/>
              </a:rPr>
              <a:t>: degradation in accuracy due to information loss</a:t>
            </a:r>
            <a:r>
              <a:rPr lang="en-IN" sz="1700" b="0" i="0" u="none" strike="noStrike" baseline="0" dirty="0">
                <a:latin typeface="Times New Roman" panose="02020603050405020304" pitchFamily="18" charset="0"/>
                <a:cs typeface="Times New Roman" panose="02020603050405020304" pitchFamily="18" charset="0"/>
              </a:rPr>
              <a:t>, </a:t>
            </a:r>
            <a:r>
              <a:rPr lang="en-IN" sz="1700" dirty="0">
                <a:latin typeface="Times New Roman" panose="02020603050405020304" pitchFamily="18" charset="0"/>
                <a:cs typeface="Times New Roman" panose="02020603050405020304" pitchFamily="18" charset="0"/>
              </a:rPr>
              <a:t>difficult to train- sign function is not differentiable so traditional backpropagation fails. etc.</a:t>
            </a:r>
          </a:p>
          <a:p>
            <a:pPr algn="just"/>
            <a:r>
              <a:rPr lang="en-IN" sz="1700" dirty="0">
                <a:latin typeface="Times New Roman" panose="02020603050405020304" pitchFamily="18" charset="0"/>
                <a:cs typeface="Times New Roman" panose="02020603050405020304" pitchFamily="18" charset="0"/>
              </a:rPr>
              <a:t> we shall look into algorithm and design developments to make the BNN work well (on tasks like ImageNet classification) and bridge the gap between the accuracy of its floating</a:t>
            </a:r>
            <a:r>
              <a:rPr lang="en-IN" sz="1700" b="0" i="0" u="none" strike="noStrike" baseline="0" dirty="0">
                <a:latin typeface="Times New Roman" panose="02020603050405020304" pitchFamily="18" charset="0"/>
                <a:cs typeface="Times New Roman" panose="02020603050405020304" pitchFamily="18" charset="0"/>
              </a:rPr>
              <a:t> point counterparts.</a:t>
            </a:r>
          </a:p>
          <a:p>
            <a:pPr algn="just"/>
            <a:endParaRPr lang="en-IN" sz="1600" dirty="0">
              <a:latin typeface="Times New Roman" panose="02020603050405020304" pitchFamily="18" charset="0"/>
              <a:cs typeface="Times New Roman" panose="02020603050405020304" pitchFamily="18" charset="0"/>
            </a:endParaRPr>
          </a:p>
          <a:p>
            <a:pPr algn="just"/>
            <a:endParaRPr lang="en-IN" sz="1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F396A6F-6E23-48EB-B8AA-6AEC344FEFF9}"/>
              </a:ext>
            </a:extLst>
          </p:cNvPr>
          <p:cNvPicPr>
            <a:picLocks noChangeAspect="1"/>
          </p:cNvPicPr>
          <p:nvPr/>
        </p:nvPicPr>
        <p:blipFill>
          <a:blip r:embed="rId2"/>
          <a:stretch>
            <a:fillRect/>
          </a:stretch>
        </p:blipFill>
        <p:spPr>
          <a:xfrm>
            <a:off x="2174081" y="3741616"/>
            <a:ext cx="1428750" cy="491392"/>
          </a:xfrm>
          <a:prstGeom prst="rect">
            <a:avLst/>
          </a:prstGeom>
        </p:spPr>
      </p:pic>
      <p:pic>
        <p:nvPicPr>
          <p:cNvPr id="5" name="Picture 4">
            <a:extLst>
              <a:ext uri="{FF2B5EF4-FFF2-40B4-BE49-F238E27FC236}">
                <a16:creationId xmlns:a16="http://schemas.microsoft.com/office/drawing/2014/main" id="{6185A69F-52AA-4466-918A-DE1A9B9F905F}"/>
              </a:ext>
            </a:extLst>
          </p:cNvPr>
          <p:cNvPicPr>
            <a:picLocks noChangeAspect="1"/>
          </p:cNvPicPr>
          <p:nvPr/>
        </p:nvPicPr>
        <p:blipFill>
          <a:blip r:embed="rId3"/>
          <a:stretch>
            <a:fillRect/>
          </a:stretch>
        </p:blipFill>
        <p:spPr>
          <a:xfrm>
            <a:off x="4938712" y="3741616"/>
            <a:ext cx="2314575" cy="495300"/>
          </a:xfrm>
          <a:prstGeom prst="rect">
            <a:avLst/>
          </a:prstGeom>
        </p:spPr>
      </p:pic>
    </p:spTree>
    <p:extLst>
      <p:ext uri="{BB962C8B-B14F-4D97-AF65-F5344CB8AC3E}">
        <p14:creationId xmlns:p14="http://schemas.microsoft.com/office/powerpoint/2010/main" val="1351824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4220-D570-4F84-AA2B-56103168C8F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Timeline</a:t>
            </a:r>
          </a:p>
        </p:txBody>
      </p:sp>
      <p:sp>
        <p:nvSpPr>
          <p:cNvPr id="30" name="Rectangle: Rounded Corners 29">
            <a:extLst>
              <a:ext uri="{FF2B5EF4-FFF2-40B4-BE49-F238E27FC236}">
                <a16:creationId xmlns:a16="http://schemas.microsoft.com/office/drawing/2014/main" id="{FBC03AB0-7A4F-4089-BB0B-29F68BFC2913}"/>
              </a:ext>
            </a:extLst>
          </p:cNvPr>
          <p:cNvSpPr/>
          <p:nvPr/>
        </p:nvSpPr>
        <p:spPr>
          <a:xfrm>
            <a:off x="304800" y="2324100"/>
            <a:ext cx="1841500" cy="673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Binary Connect</a:t>
            </a:r>
          </a:p>
          <a:p>
            <a:pPr algn="ctr"/>
            <a:r>
              <a:rPr lang="en-IN" sz="1400" dirty="0">
                <a:latin typeface="Times New Roman" panose="02020603050405020304" pitchFamily="18" charset="0"/>
                <a:cs typeface="Times New Roman" panose="02020603050405020304" pitchFamily="18" charset="0"/>
              </a:rPr>
              <a:t>2015</a:t>
            </a:r>
          </a:p>
        </p:txBody>
      </p:sp>
      <p:sp>
        <p:nvSpPr>
          <p:cNvPr id="32" name="Arrow: Right 31">
            <a:extLst>
              <a:ext uri="{FF2B5EF4-FFF2-40B4-BE49-F238E27FC236}">
                <a16:creationId xmlns:a16="http://schemas.microsoft.com/office/drawing/2014/main" id="{3B35FC5A-D80D-4E0A-8972-E15E4B900E1E}"/>
              </a:ext>
            </a:extLst>
          </p:cNvPr>
          <p:cNvSpPr/>
          <p:nvPr/>
        </p:nvSpPr>
        <p:spPr>
          <a:xfrm>
            <a:off x="2146300" y="2654300"/>
            <a:ext cx="5715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Rounded Corners 32">
            <a:extLst>
              <a:ext uri="{FF2B5EF4-FFF2-40B4-BE49-F238E27FC236}">
                <a16:creationId xmlns:a16="http://schemas.microsoft.com/office/drawing/2014/main" id="{3EA76AC7-67CD-4E51-8BBC-F7B676662DE2}"/>
              </a:ext>
            </a:extLst>
          </p:cNvPr>
          <p:cNvSpPr/>
          <p:nvPr/>
        </p:nvSpPr>
        <p:spPr>
          <a:xfrm>
            <a:off x="2717800" y="2340609"/>
            <a:ext cx="1841500" cy="673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Binarize Neural Nets</a:t>
            </a:r>
          </a:p>
          <a:p>
            <a:pPr algn="ctr"/>
            <a:r>
              <a:rPr lang="en-IN" sz="1400" dirty="0">
                <a:latin typeface="Times New Roman" panose="02020603050405020304" pitchFamily="18" charset="0"/>
                <a:cs typeface="Times New Roman" panose="02020603050405020304" pitchFamily="18" charset="0"/>
              </a:rPr>
              <a:t>2016</a:t>
            </a:r>
          </a:p>
        </p:txBody>
      </p:sp>
      <p:sp>
        <p:nvSpPr>
          <p:cNvPr id="35" name="Arrow: Right 34">
            <a:extLst>
              <a:ext uri="{FF2B5EF4-FFF2-40B4-BE49-F238E27FC236}">
                <a16:creationId xmlns:a16="http://schemas.microsoft.com/office/drawing/2014/main" id="{C3044112-634B-48A4-8105-476A7E101990}"/>
              </a:ext>
            </a:extLst>
          </p:cNvPr>
          <p:cNvSpPr/>
          <p:nvPr/>
        </p:nvSpPr>
        <p:spPr>
          <a:xfrm>
            <a:off x="4559300" y="2631441"/>
            <a:ext cx="5715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ectangle: Rounded Corners 35">
            <a:extLst>
              <a:ext uri="{FF2B5EF4-FFF2-40B4-BE49-F238E27FC236}">
                <a16:creationId xmlns:a16="http://schemas.microsoft.com/office/drawing/2014/main" id="{7483D434-760E-4AFE-B64E-8B332E2A80C5}"/>
              </a:ext>
            </a:extLst>
          </p:cNvPr>
          <p:cNvSpPr/>
          <p:nvPr/>
        </p:nvSpPr>
        <p:spPr>
          <a:xfrm>
            <a:off x="5130800" y="2317750"/>
            <a:ext cx="1841500" cy="673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Binary Weight Nets and XNOR-Nets</a:t>
            </a:r>
          </a:p>
          <a:p>
            <a:pPr algn="ctr"/>
            <a:r>
              <a:rPr lang="en-IN" sz="1400" dirty="0">
                <a:latin typeface="Times New Roman" panose="02020603050405020304" pitchFamily="18" charset="0"/>
                <a:cs typeface="Times New Roman" panose="02020603050405020304" pitchFamily="18" charset="0"/>
              </a:rPr>
              <a:t>2016</a:t>
            </a:r>
          </a:p>
        </p:txBody>
      </p:sp>
      <p:sp>
        <p:nvSpPr>
          <p:cNvPr id="37" name="Arrow: Right 36">
            <a:extLst>
              <a:ext uri="{FF2B5EF4-FFF2-40B4-BE49-F238E27FC236}">
                <a16:creationId xmlns:a16="http://schemas.microsoft.com/office/drawing/2014/main" id="{DB2024BE-226E-4FDA-AF53-0DD18E936E3B}"/>
              </a:ext>
            </a:extLst>
          </p:cNvPr>
          <p:cNvSpPr/>
          <p:nvPr/>
        </p:nvSpPr>
        <p:spPr>
          <a:xfrm>
            <a:off x="6972300" y="2631441"/>
            <a:ext cx="5715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ectangle: Rounded Corners 37">
            <a:extLst>
              <a:ext uri="{FF2B5EF4-FFF2-40B4-BE49-F238E27FC236}">
                <a16:creationId xmlns:a16="http://schemas.microsoft.com/office/drawing/2014/main" id="{FB92203D-D1E9-4743-8BCA-FA4CB45D9471}"/>
              </a:ext>
            </a:extLst>
          </p:cNvPr>
          <p:cNvSpPr/>
          <p:nvPr/>
        </p:nvSpPr>
        <p:spPr>
          <a:xfrm>
            <a:off x="7543800" y="2317750"/>
            <a:ext cx="1841500" cy="673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ABC-Nets</a:t>
            </a:r>
          </a:p>
          <a:p>
            <a:pPr algn="ctr"/>
            <a:r>
              <a:rPr lang="en-IN" sz="1400" dirty="0">
                <a:latin typeface="Times New Roman" panose="02020603050405020304" pitchFamily="18" charset="0"/>
                <a:cs typeface="Times New Roman" panose="02020603050405020304" pitchFamily="18" charset="0"/>
              </a:rPr>
              <a:t>2017</a:t>
            </a:r>
          </a:p>
        </p:txBody>
      </p:sp>
      <p:sp>
        <p:nvSpPr>
          <p:cNvPr id="39" name="Arrow: Right 38">
            <a:extLst>
              <a:ext uri="{FF2B5EF4-FFF2-40B4-BE49-F238E27FC236}">
                <a16:creationId xmlns:a16="http://schemas.microsoft.com/office/drawing/2014/main" id="{9D109B88-3378-4E97-8E43-5B24E09B9C97}"/>
              </a:ext>
            </a:extLst>
          </p:cNvPr>
          <p:cNvSpPr/>
          <p:nvPr/>
        </p:nvSpPr>
        <p:spPr>
          <a:xfrm>
            <a:off x="9385300" y="2608582"/>
            <a:ext cx="5715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Rectangle: Rounded Corners 39">
            <a:extLst>
              <a:ext uri="{FF2B5EF4-FFF2-40B4-BE49-F238E27FC236}">
                <a16:creationId xmlns:a16="http://schemas.microsoft.com/office/drawing/2014/main" id="{A28C6C0A-2259-4211-8D6B-0AAA464E53D4}"/>
              </a:ext>
            </a:extLst>
          </p:cNvPr>
          <p:cNvSpPr/>
          <p:nvPr/>
        </p:nvSpPr>
        <p:spPr>
          <a:xfrm>
            <a:off x="9956800" y="2294891"/>
            <a:ext cx="1841500" cy="673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Bi-Real-Nets</a:t>
            </a:r>
          </a:p>
          <a:p>
            <a:pPr algn="ctr"/>
            <a:r>
              <a:rPr lang="en-IN" sz="1400" dirty="0">
                <a:latin typeface="Times New Roman" panose="02020603050405020304" pitchFamily="18" charset="0"/>
                <a:cs typeface="Times New Roman" panose="02020603050405020304" pitchFamily="18" charset="0"/>
              </a:rPr>
              <a:t>2018</a:t>
            </a:r>
          </a:p>
        </p:txBody>
      </p:sp>
      <p:sp>
        <p:nvSpPr>
          <p:cNvPr id="41" name="Arrow: Down 40">
            <a:extLst>
              <a:ext uri="{FF2B5EF4-FFF2-40B4-BE49-F238E27FC236}">
                <a16:creationId xmlns:a16="http://schemas.microsoft.com/office/drawing/2014/main" id="{414C94FF-9887-4343-B6AA-DB9BA39AEE5F}"/>
              </a:ext>
            </a:extLst>
          </p:cNvPr>
          <p:cNvSpPr/>
          <p:nvPr/>
        </p:nvSpPr>
        <p:spPr>
          <a:xfrm>
            <a:off x="10871200" y="2997200"/>
            <a:ext cx="76200" cy="5749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Rectangle: Rounded Corners 42">
            <a:extLst>
              <a:ext uri="{FF2B5EF4-FFF2-40B4-BE49-F238E27FC236}">
                <a16:creationId xmlns:a16="http://schemas.microsoft.com/office/drawing/2014/main" id="{E0617403-BE75-4122-A966-B09E94AD0AF3}"/>
              </a:ext>
            </a:extLst>
          </p:cNvPr>
          <p:cNvSpPr/>
          <p:nvPr/>
        </p:nvSpPr>
        <p:spPr>
          <a:xfrm>
            <a:off x="9956800" y="3572194"/>
            <a:ext cx="1841500" cy="673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Group Nets</a:t>
            </a:r>
          </a:p>
          <a:p>
            <a:pPr algn="ctr"/>
            <a:r>
              <a:rPr lang="en-IN" sz="1400" dirty="0">
                <a:latin typeface="Times New Roman" panose="02020603050405020304" pitchFamily="18" charset="0"/>
                <a:cs typeface="Times New Roman" panose="02020603050405020304" pitchFamily="18" charset="0"/>
              </a:rPr>
              <a:t>2018</a:t>
            </a:r>
          </a:p>
          <a:p>
            <a:pPr algn="ctr"/>
            <a:endParaRPr lang="en-IN" sz="1400" dirty="0">
              <a:latin typeface="Times New Roman" panose="02020603050405020304" pitchFamily="18" charset="0"/>
              <a:cs typeface="Times New Roman" panose="02020603050405020304" pitchFamily="18" charset="0"/>
            </a:endParaRPr>
          </a:p>
        </p:txBody>
      </p:sp>
      <p:sp>
        <p:nvSpPr>
          <p:cNvPr id="44" name="Arrow: Left 43">
            <a:extLst>
              <a:ext uri="{FF2B5EF4-FFF2-40B4-BE49-F238E27FC236}">
                <a16:creationId xmlns:a16="http://schemas.microsoft.com/office/drawing/2014/main" id="{DE373DBB-1F5F-4E86-BCB7-17AC4CFB51E4}"/>
              </a:ext>
            </a:extLst>
          </p:cNvPr>
          <p:cNvSpPr/>
          <p:nvPr/>
        </p:nvSpPr>
        <p:spPr>
          <a:xfrm>
            <a:off x="9385300" y="3908744"/>
            <a:ext cx="571500" cy="485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Rectangle: Rounded Corners 44">
            <a:extLst>
              <a:ext uri="{FF2B5EF4-FFF2-40B4-BE49-F238E27FC236}">
                <a16:creationId xmlns:a16="http://schemas.microsoft.com/office/drawing/2014/main" id="{03608967-9989-470F-9AA1-D5E947955852}"/>
              </a:ext>
            </a:extLst>
          </p:cNvPr>
          <p:cNvSpPr/>
          <p:nvPr/>
        </p:nvSpPr>
        <p:spPr>
          <a:xfrm>
            <a:off x="7543800" y="3617912"/>
            <a:ext cx="1841500" cy="673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atin typeface="Times New Roman" panose="02020603050405020304" pitchFamily="18" charset="0"/>
                <a:cs typeface="Times New Roman" panose="02020603050405020304" pitchFamily="18" charset="0"/>
              </a:rPr>
              <a:t>MoBiNets</a:t>
            </a:r>
            <a:endParaRPr lang="en-IN"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2019</a:t>
            </a:r>
          </a:p>
        </p:txBody>
      </p:sp>
      <p:sp>
        <p:nvSpPr>
          <p:cNvPr id="47" name="Arrow: Left 46">
            <a:extLst>
              <a:ext uri="{FF2B5EF4-FFF2-40B4-BE49-F238E27FC236}">
                <a16:creationId xmlns:a16="http://schemas.microsoft.com/office/drawing/2014/main" id="{B26FA1AA-55D9-448C-BAE3-C2D4BA3ECB00}"/>
              </a:ext>
            </a:extLst>
          </p:cNvPr>
          <p:cNvSpPr/>
          <p:nvPr/>
        </p:nvSpPr>
        <p:spPr>
          <a:xfrm>
            <a:off x="6972300" y="3911602"/>
            <a:ext cx="571500" cy="485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Rounded Corners 47">
            <a:extLst>
              <a:ext uri="{FF2B5EF4-FFF2-40B4-BE49-F238E27FC236}">
                <a16:creationId xmlns:a16="http://schemas.microsoft.com/office/drawing/2014/main" id="{D49E354A-9F72-4738-9E6D-3E587E5F7BCB}"/>
              </a:ext>
            </a:extLst>
          </p:cNvPr>
          <p:cNvSpPr/>
          <p:nvPr/>
        </p:nvSpPr>
        <p:spPr>
          <a:xfrm>
            <a:off x="5130800" y="3620770"/>
            <a:ext cx="1841500" cy="673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XNOR-Net++</a:t>
            </a:r>
          </a:p>
          <a:p>
            <a:pPr algn="ctr"/>
            <a:r>
              <a:rPr lang="en-IN" sz="1400" dirty="0">
                <a:latin typeface="Times New Roman" panose="02020603050405020304" pitchFamily="18" charset="0"/>
                <a:cs typeface="Times New Roman" panose="02020603050405020304" pitchFamily="18" charset="0"/>
              </a:rPr>
              <a:t>2019</a:t>
            </a:r>
          </a:p>
        </p:txBody>
      </p:sp>
      <p:sp>
        <p:nvSpPr>
          <p:cNvPr id="49" name="Arrow: Left 48">
            <a:extLst>
              <a:ext uri="{FF2B5EF4-FFF2-40B4-BE49-F238E27FC236}">
                <a16:creationId xmlns:a16="http://schemas.microsoft.com/office/drawing/2014/main" id="{2DB50CE7-BFE3-4FC7-B453-80C834247FB4}"/>
              </a:ext>
            </a:extLst>
          </p:cNvPr>
          <p:cNvSpPr/>
          <p:nvPr/>
        </p:nvSpPr>
        <p:spPr>
          <a:xfrm>
            <a:off x="4559300" y="3931603"/>
            <a:ext cx="571500" cy="485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Rounded Corners 49">
            <a:extLst>
              <a:ext uri="{FF2B5EF4-FFF2-40B4-BE49-F238E27FC236}">
                <a16:creationId xmlns:a16="http://schemas.microsoft.com/office/drawing/2014/main" id="{3D406C42-77BB-412C-B49A-DD05ADE133B8}"/>
              </a:ext>
            </a:extLst>
          </p:cNvPr>
          <p:cNvSpPr/>
          <p:nvPr/>
        </p:nvSpPr>
        <p:spPr>
          <a:xfrm>
            <a:off x="2717800" y="3640771"/>
            <a:ext cx="1841500" cy="673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Tentacle-Net</a:t>
            </a:r>
          </a:p>
          <a:p>
            <a:pPr algn="ctr"/>
            <a:r>
              <a:rPr lang="en-IN" sz="1400" dirty="0">
                <a:latin typeface="Times New Roman" panose="02020603050405020304" pitchFamily="18" charset="0"/>
                <a:cs typeface="Times New Roman" panose="02020603050405020304" pitchFamily="18" charset="0"/>
              </a:rPr>
              <a:t>2019</a:t>
            </a:r>
          </a:p>
        </p:txBody>
      </p:sp>
      <p:sp>
        <p:nvSpPr>
          <p:cNvPr id="53" name="Arrow: Left 52">
            <a:extLst>
              <a:ext uri="{FF2B5EF4-FFF2-40B4-BE49-F238E27FC236}">
                <a16:creationId xmlns:a16="http://schemas.microsoft.com/office/drawing/2014/main" id="{3E51B876-ADB5-4C90-84D4-883E75D56686}"/>
              </a:ext>
            </a:extLst>
          </p:cNvPr>
          <p:cNvSpPr/>
          <p:nvPr/>
        </p:nvSpPr>
        <p:spPr>
          <a:xfrm>
            <a:off x="2146300" y="3954462"/>
            <a:ext cx="571500" cy="485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Rounded Corners 53">
            <a:extLst>
              <a:ext uri="{FF2B5EF4-FFF2-40B4-BE49-F238E27FC236}">
                <a16:creationId xmlns:a16="http://schemas.microsoft.com/office/drawing/2014/main" id="{48A8695F-EEF1-4EBD-A36A-C95A012F475E}"/>
              </a:ext>
            </a:extLst>
          </p:cNvPr>
          <p:cNvSpPr/>
          <p:nvPr/>
        </p:nvSpPr>
        <p:spPr>
          <a:xfrm>
            <a:off x="304800" y="3663630"/>
            <a:ext cx="1841500" cy="673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a:latin typeface="Times New Roman" panose="02020603050405020304" pitchFamily="18" charset="0"/>
                <a:cs typeface="Times New Roman" panose="02020603050405020304" pitchFamily="18" charset="0"/>
              </a:rPr>
              <a:t>Melius Net</a:t>
            </a:r>
          </a:p>
          <a:p>
            <a:pPr algn="ctr"/>
            <a:r>
              <a:rPr lang="en-IN" sz="1400" dirty="0">
                <a:latin typeface="Times New Roman" panose="02020603050405020304" pitchFamily="18" charset="0"/>
                <a:cs typeface="Times New Roman" panose="02020603050405020304" pitchFamily="18" charset="0"/>
              </a:rPr>
              <a:t>2020</a:t>
            </a:r>
          </a:p>
        </p:txBody>
      </p:sp>
      <p:sp>
        <p:nvSpPr>
          <p:cNvPr id="55" name="Arrow: Down 54">
            <a:extLst>
              <a:ext uri="{FF2B5EF4-FFF2-40B4-BE49-F238E27FC236}">
                <a16:creationId xmlns:a16="http://schemas.microsoft.com/office/drawing/2014/main" id="{241DB074-C926-4C4B-BC5F-49651B32A0BE}"/>
              </a:ext>
            </a:extLst>
          </p:cNvPr>
          <p:cNvSpPr/>
          <p:nvPr/>
        </p:nvSpPr>
        <p:spPr>
          <a:xfrm>
            <a:off x="1149350" y="4336730"/>
            <a:ext cx="76200" cy="5749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6" name="Rectangle: Rounded Corners 55">
            <a:extLst>
              <a:ext uri="{FF2B5EF4-FFF2-40B4-BE49-F238E27FC236}">
                <a16:creationId xmlns:a16="http://schemas.microsoft.com/office/drawing/2014/main" id="{D80FF0B7-6E2D-4FBF-8B09-F8C564384327}"/>
              </a:ext>
            </a:extLst>
          </p:cNvPr>
          <p:cNvSpPr/>
          <p:nvPr/>
        </p:nvSpPr>
        <p:spPr>
          <a:xfrm>
            <a:off x="304800" y="4937125"/>
            <a:ext cx="1841500" cy="673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err="1">
                <a:latin typeface="Times New Roman" panose="02020603050405020304" pitchFamily="18" charset="0"/>
                <a:cs typeface="Times New Roman" panose="02020603050405020304" pitchFamily="18" charset="0"/>
              </a:rPr>
              <a:t>ReAct</a:t>
            </a:r>
            <a:r>
              <a:rPr lang="en-IN" sz="1700" dirty="0">
                <a:latin typeface="Times New Roman" panose="02020603050405020304" pitchFamily="18" charset="0"/>
                <a:cs typeface="Times New Roman" panose="02020603050405020304" pitchFamily="18" charset="0"/>
              </a:rPr>
              <a:t> Net</a:t>
            </a:r>
          </a:p>
          <a:p>
            <a:pPr algn="ctr"/>
            <a:r>
              <a:rPr lang="en-IN" sz="1700" dirty="0">
                <a:latin typeface="Times New Roman" panose="02020603050405020304" pitchFamily="18" charset="0"/>
                <a:cs typeface="Times New Roman" panose="02020603050405020304" pitchFamily="18" charset="0"/>
              </a:rPr>
              <a:t>2</a:t>
            </a:r>
            <a:r>
              <a:rPr lang="en-IN" sz="1400" dirty="0">
                <a:latin typeface="Times New Roman" panose="02020603050405020304" pitchFamily="18" charset="0"/>
                <a:cs typeface="Times New Roman" panose="02020603050405020304" pitchFamily="18" charset="0"/>
              </a:rPr>
              <a:t>020</a:t>
            </a:r>
          </a:p>
        </p:txBody>
      </p:sp>
    </p:spTree>
    <p:extLst>
      <p:ext uri="{BB962C8B-B14F-4D97-AF65-F5344CB8AC3E}">
        <p14:creationId xmlns:p14="http://schemas.microsoft.com/office/powerpoint/2010/main" val="2788552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7F89-04F1-4DCC-8ACD-1FFBF03941D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Binary Connect</a:t>
            </a:r>
            <a:r>
              <a:rPr lang="en-IN" sz="7200" dirty="0">
                <a:latin typeface="Times New Roman" panose="02020603050405020304" pitchFamily="18" charset="0"/>
                <a:cs typeface="Times New Roman" panose="02020603050405020304" pitchFamily="18" charset="0"/>
              </a:rPr>
              <a:t> </a:t>
            </a:r>
            <a:r>
              <a:rPr lang="en-IN" sz="1050" dirty="0">
                <a:latin typeface="Times New Roman" panose="02020603050405020304" pitchFamily="18" charset="0"/>
                <a:cs typeface="Times New Roman" panose="02020603050405020304" pitchFamily="18" charset="0"/>
              </a:rPr>
              <a:t>(</a:t>
            </a:r>
            <a:r>
              <a:rPr lang="en-IN" sz="1050" dirty="0" err="1">
                <a:latin typeface="Times New Roman" panose="02020603050405020304" pitchFamily="18" charset="0"/>
                <a:cs typeface="Times New Roman" panose="02020603050405020304" pitchFamily="18" charset="0"/>
              </a:rPr>
              <a:t>Courbariaux</a:t>
            </a:r>
            <a:r>
              <a:rPr lang="en-IN" sz="1050" dirty="0">
                <a:latin typeface="Times New Roman" panose="02020603050405020304" pitchFamily="18" charset="0"/>
                <a:cs typeface="Times New Roman" panose="02020603050405020304" pitchFamily="18" charset="0"/>
              </a:rPr>
              <a:t>) </a:t>
            </a:r>
            <a:endParaRPr lang="en-IN" sz="105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6635DB-5ADB-4028-AD8E-3B4FA2882DDD}"/>
              </a:ext>
            </a:extLst>
          </p:cNvPr>
          <p:cNvSpPr>
            <a:spLocks noGrp="1"/>
          </p:cNvSpPr>
          <p:nvPr>
            <p:ph idx="1"/>
          </p:nvPr>
        </p:nvSpPr>
        <p:spPr>
          <a:xfrm>
            <a:off x="838200" y="2107184"/>
            <a:ext cx="10515600" cy="4251960"/>
          </a:xfrm>
        </p:spPr>
        <p:txBody>
          <a:bodyPr>
            <a:normAutofit/>
          </a:bodyPr>
          <a:lstStyle/>
          <a:p>
            <a:pPr algn="just"/>
            <a:r>
              <a:rPr lang="en-IN" sz="1700" dirty="0">
                <a:latin typeface="Times New Roman" panose="02020603050405020304" pitchFamily="18" charset="0"/>
                <a:cs typeface="Times New Roman" panose="02020603050405020304" pitchFamily="18" charset="0"/>
              </a:rPr>
              <a:t>weights in neural network constrained to two values either + or -1. Therefore, multiply-accumulate operations are replaced by simple additions and subtractions</a:t>
            </a:r>
            <a:r>
              <a:rPr lang="en-IN" sz="1200" dirty="0">
                <a:latin typeface="Times New Roman" panose="02020603050405020304" pitchFamily="18" charset="0"/>
                <a:cs typeface="Times New Roman" panose="02020603050405020304" pitchFamily="18" charset="0"/>
              </a:rPr>
              <a:t>.</a:t>
            </a:r>
          </a:p>
          <a:p>
            <a:pPr algn="l"/>
            <a:r>
              <a:rPr lang="en-IN" sz="1700" dirty="0">
                <a:latin typeface="Times New Roman" panose="02020603050405020304" pitchFamily="18" charset="0"/>
                <a:cs typeface="Times New Roman" panose="02020603050405020304" pitchFamily="18" charset="0"/>
              </a:rPr>
              <a:t>In forward </a:t>
            </a:r>
            <a:r>
              <a:rPr lang="en-IN" sz="1700" b="0" i="0" u="none" strike="noStrike" baseline="0" dirty="0">
                <a:latin typeface="Times New Roman" panose="02020603050405020304" pitchFamily="18" charset="0"/>
                <a:cs typeface="Times New Roman" panose="02020603050405020304" pitchFamily="18" charset="0"/>
              </a:rPr>
              <a:t>prop: a stochastic binarization method is adopted to quantize the weights</a:t>
            </a:r>
          </a:p>
          <a:p>
            <a:pPr algn="l"/>
            <a:r>
              <a:rPr lang="en-IN" sz="1700" dirty="0">
                <a:latin typeface="Times New Roman" panose="02020603050405020304" pitchFamily="18" charset="0"/>
                <a:cs typeface="Times New Roman" panose="02020603050405020304" pitchFamily="18" charset="0"/>
              </a:rPr>
              <a:t>I</a:t>
            </a:r>
            <a:r>
              <a:rPr lang="en-IN" sz="1700" b="0" i="0" u="none" strike="noStrike" baseline="0" dirty="0">
                <a:latin typeface="Times New Roman" panose="02020603050405020304" pitchFamily="18" charset="0"/>
                <a:cs typeface="Times New Roman" panose="02020603050405020304" pitchFamily="18" charset="0"/>
              </a:rPr>
              <a:t>n </a:t>
            </a:r>
            <a:r>
              <a:rPr lang="en-IN" sz="1700" dirty="0">
                <a:latin typeface="Times New Roman" panose="02020603050405020304" pitchFamily="18" charset="0"/>
                <a:cs typeface="Times New Roman" panose="02020603050405020304" pitchFamily="18" charset="0"/>
              </a:rPr>
              <a:t>b</a:t>
            </a:r>
            <a:r>
              <a:rPr lang="en-IN" sz="1700" b="0" i="0" u="none" strike="noStrike" baseline="0" dirty="0">
                <a:latin typeface="Times New Roman" panose="02020603050405020304" pitchFamily="18" charset="0"/>
                <a:cs typeface="Times New Roman" panose="02020603050405020304" pitchFamily="18" charset="0"/>
              </a:rPr>
              <a:t>ackprop prop: a clip function is introduced to cut off the update range of the full-precision weights - prevent the real-valued weights from growing too large.</a:t>
            </a:r>
          </a:p>
          <a:p>
            <a:pPr algn="l"/>
            <a:r>
              <a:rPr lang="en-IN" sz="1700" b="0" i="0" u="none" strike="noStrike" baseline="0" dirty="0">
                <a:latin typeface="Times New Roman" panose="02020603050405020304" pitchFamily="18" charset="0"/>
                <a:cs typeface="Times New Roman" panose="02020603050405020304" pitchFamily="18" charset="0"/>
              </a:rPr>
              <a:t>Parameter updates are performed using computed gradients and previous real valued weights. </a:t>
            </a:r>
            <a:r>
              <a:rPr lang="en-IN" sz="1700" dirty="0">
                <a:latin typeface="Times New Roman" panose="02020603050405020304" pitchFamily="18" charset="0"/>
                <a:cs typeface="Times New Roman" panose="02020603050405020304" pitchFamily="18" charset="0"/>
              </a:rPr>
              <a:t> </a:t>
            </a:r>
            <a:endParaRPr lang="en-IN" sz="1700" b="0" i="0" u="none" strike="noStrike" baseline="0" dirty="0">
              <a:latin typeface="Times New Roman" panose="02020603050405020304" pitchFamily="18" charset="0"/>
              <a:cs typeface="Times New Roman" panose="02020603050405020304" pitchFamily="18" charset="0"/>
            </a:endParaRPr>
          </a:p>
          <a:p>
            <a:pPr algn="just"/>
            <a:r>
              <a:rPr lang="en-IN" sz="1700" dirty="0">
                <a:latin typeface="Times New Roman" panose="02020603050405020304" pitchFamily="18" charset="0"/>
                <a:cs typeface="Times New Roman" panose="02020603050405020304" pitchFamily="18" charset="0"/>
              </a:rPr>
              <a:t>This </a:t>
            </a:r>
            <a:r>
              <a:rPr lang="en-IN" sz="1700" b="0" i="0" u="none" strike="noStrike" baseline="0" dirty="0">
                <a:latin typeface="Times New Roman" panose="02020603050405020304" pitchFamily="18" charset="0"/>
                <a:cs typeface="Times New Roman" panose="02020603050405020304" pitchFamily="18" charset="0"/>
              </a:rPr>
              <a:t>model’s performance was good in</a:t>
            </a:r>
            <a:r>
              <a:rPr lang="en-IN" sz="1200" dirty="0"/>
              <a:t>  </a:t>
            </a:r>
            <a:r>
              <a:rPr lang="en-IN" sz="1700" dirty="0">
                <a:latin typeface="Times New Roman" panose="02020603050405020304" pitchFamily="18" charset="0"/>
                <a:cs typeface="Times New Roman" panose="02020603050405020304" pitchFamily="18" charset="0"/>
              </a:rPr>
              <a:t>permutation invariant of</a:t>
            </a:r>
            <a:r>
              <a:rPr lang="en-IN" sz="1700" b="0" i="0" u="none" strike="noStrike" baseline="0" dirty="0">
                <a:latin typeface="Times New Roman" panose="02020603050405020304" pitchFamily="18" charset="0"/>
                <a:cs typeface="Times New Roman" panose="02020603050405020304" pitchFamily="18" charset="0"/>
              </a:rPr>
              <a:t> some small datasets like MNIST,CFAIR etc for image classification tasks.</a:t>
            </a:r>
          </a:p>
          <a:p>
            <a:pPr algn="just"/>
            <a:r>
              <a:rPr lang="en-IN" sz="1700" b="0" i="0" u="none" strike="noStrike" baseline="0" dirty="0">
                <a:latin typeface="Times New Roman" panose="02020603050405020304" pitchFamily="18" charset="0"/>
                <a:cs typeface="Times New Roman" panose="02020603050405020304" pitchFamily="18" charset="0"/>
              </a:rPr>
              <a:t>It was shown to drastically reduce the memory size.</a:t>
            </a:r>
          </a:p>
          <a:p>
            <a:pPr algn="just"/>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50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0AFDF-EB8E-448A-B5B6-B049C6E95A8D}"/>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Binarized Neural Networks</a:t>
            </a:r>
            <a:r>
              <a:rPr lang="en-IN" sz="5400" dirty="0">
                <a:latin typeface="Times New Roman" panose="02020603050405020304" pitchFamily="18" charset="0"/>
                <a:cs typeface="Times New Roman" panose="02020603050405020304" pitchFamily="18" charset="0"/>
              </a:rPr>
              <a:t> </a:t>
            </a:r>
            <a:r>
              <a:rPr lang="en-IN" sz="1300" dirty="0">
                <a:latin typeface="Times New Roman" panose="02020603050405020304" pitchFamily="18" charset="0"/>
                <a:cs typeface="Times New Roman" panose="02020603050405020304" pitchFamily="18" charset="0"/>
              </a:rPr>
              <a:t>(</a:t>
            </a:r>
            <a:r>
              <a:rPr lang="en-IN" sz="1300" dirty="0" err="1">
                <a:latin typeface="Times New Roman" panose="02020603050405020304" pitchFamily="18" charset="0"/>
                <a:cs typeface="Times New Roman" panose="02020603050405020304" pitchFamily="18" charset="0"/>
              </a:rPr>
              <a:t>Courbariaux</a:t>
            </a:r>
            <a:r>
              <a:rPr lang="en-IN" sz="1300" dirty="0">
                <a:latin typeface="Times New Roman" panose="02020603050405020304" pitchFamily="18" charset="0"/>
                <a:cs typeface="Times New Roman" panose="02020603050405020304" pitchFamily="18" charset="0"/>
              </a:rPr>
              <a:t>) </a:t>
            </a:r>
            <a:endParaRPr lang="en-IN" sz="13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88D7F6-6CF3-4A3E-B2CE-47EA9F936E43}"/>
              </a:ext>
            </a:extLst>
          </p:cNvPr>
          <p:cNvSpPr>
            <a:spLocks noGrp="1"/>
          </p:cNvSpPr>
          <p:nvPr>
            <p:ph idx="1"/>
          </p:nvPr>
        </p:nvSpPr>
        <p:spPr>
          <a:xfrm>
            <a:off x="630236" y="1891284"/>
            <a:ext cx="8107363" cy="4966716"/>
          </a:xfrm>
        </p:spPr>
        <p:txBody>
          <a:bodyPr>
            <a:noAutofit/>
          </a:bodyPr>
          <a:lstStyle/>
          <a:p>
            <a:pPr algn="just"/>
            <a:r>
              <a:rPr lang="en-IN" sz="1400" dirty="0">
                <a:latin typeface="Times New Roman" panose="02020603050405020304" pitchFamily="18" charset="0"/>
                <a:cs typeface="Times New Roman" panose="02020603050405020304" pitchFamily="18" charset="0"/>
              </a:rPr>
              <a:t>Both weights and activations were binarized (-1/1)</a:t>
            </a:r>
          </a:p>
          <a:p>
            <a:pPr algn="just"/>
            <a:r>
              <a:rPr lang="en-IN" sz="1400" dirty="0">
                <a:latin typeface="Times New Roman" panose="02020603050405020304" pitchFamily="18" charset="0"/>
                <a:cs typeface="Times New Roman" panose="02020603050405020304" pitchFamily="18" charset="0"/>
              </a:rPr>
              <a:t>Forward prop: arithmetic operations  replaced with bit-wise operations.</a:t>
            </a:r>
          </a:p>
          <a:p>
            <a:pPr algn="just"/>
            <a:r>
              <a:rPr lang="en-IN" sz="1400" dirty="0">
                <a:latin typeface="Times New Roman" panose="02020603050405020304" pitchFamily="18" charset="0"/>
                <a:cs typeface="Times New Roman" panose="02020603050405020304" pitchFamily="18" charset="0"/>
              </a:rPr>
              <a:t>Backprop: Since the gradients of the sign function is zero it is difficult to train such models, the solution that was proposed was to use straight through estimators in the backpropagation to estimate the gradients. </a:t>
            </a:r>
          </a:p>
          <a:p>
            <a:pPr algn="just"/>
            <a:r>
              <a:rPr lang="en-IN" sz="1400" b="1" dirty="0">
                <a:latin typeface="Times New Roman" panose="02020603050405020304" pitchFamily="18" charset="0"/>
                <a:cs typeface="Times New Roman" panose="02020603050405020304" pitchFamily="18" charset="0"/>
              </a:rPr>
              <a:t>Straight through estimator</a:t>
            </a:r>
            <a:r>
              <a:rPr lang="en-IN" sz="1400" dirty="0">
                <a:latin typeface="Times New Roman" panose="02020603050405020304" pitchFamily="18" charset="0"/>
                <a:cs typeface="Times New Roman" panose="02020603050405020304" pitchFamily="18" charset="0"/>
              </a:rPr>
              <a:t>: sets the incoming gradients to a threshold function equal to it's outgoing gradients, disregarding the derivative of the threshold function.</a:t>
            </a:r>
          </a:p>
          <a:p>
            <a:pPr algn="just"/>
            <a:r>
              <a:rPr lang="en-IN" sz="1400" dirty="0">
                <a:latin typeface="Times New Roman" panose="02020603050405020304" pitchFamily="18" charset="0"/>
                <a:cs typeface="Times New Roman" panose="02020603050405020304" pitchFamily="18" charset="0"/>
              </a:rPr>
              <a:t>In this paper a straight-through estimator that takes into account the saturation effect, and use deterministic sampling of the bit.</a:t>
            </a:r>
          </a:p>
          <a:p>
            <a:pPr algn="just"/>
            <a:r>
              <a:rPr lang="en-IN" sz="1400" dirty="0">
                <a:latin typeface="Times New Roman" panose="02020603050405020304" pitchFamily="18" charset="0"/>
                <a:cs typeface="Times New Roman" panose="02020603050405020304" pitchFamily="18" charset="0"/>
              </a:rPr>
              <a:t>Consider sign function q = Sign(r), the grad obtained by straight through estimator was given by gr = </a:t>
            </a:r>
            <a:r>
              <a:rPr lang="en-IN" sz="1400" dirty="0" err="1">
                <a:latin typeface="Times New Roman" panose="02020603050405020304" pitchFamily="18" charset="0"/>
                <a:cs typeface="Times New Roman" panose="02020603050405020304" pitchFamily="18" charset="0"/>
              </a:rPr>
              <a:t>dC</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dq</a:t>
            </a:r>
            <a:r>
              <a:rPr lang="en-IN" sz="1400" dirty="0">
                <a:latin typeface="Times New Roman" panose="02020603050405020304" pitchFamily="18" charset="0"/>
                <a:cs typeface="Times New Roman" panose="02020603050405020304" pitchFamily="18" charset="0"/>
              </a:rPr>
              <a:t> * 1|r|≤1. it preserves the gradient’s information and cancels the gradient when r is too large.</a:t>
            </a:r>
          </a:p>
          <a:p>
            <a:pPr algn="just"/>
            <a:r>
              <a:rPr lang="en-IN" sz="1400" dirty="0">
                <a:latin typeface="Times New Roman" panose="02020603050405020304" pitchFamily="18" charset="0"/>
                <a:cs typeface="Times New Roman" panose="02020603050405020304" pitchFamily="18" charset="0"/>
              </a:rPr>
              <a:t>updating binary weights is not possible so real weights was kept and updated during the training. </a:t>
            </a:r>
          </a:p>
          <a:p>
            <a:pPr algn="just"/>
            <a:r>
              <a:rPr lang="en-IN" sz="1400" dirty="0">
                <a:latin typeface="Times New Roman" panose="02020603050405020304" pitchFamily="18" charset="0"/>
                <a:cs typeface="Times New Roman" panose="02020603050405020304" pitchFamily="18" charset="0"/>
              </a:rPr>
              <a:t>the real weights was constrained to reduce the </a:t>
            </a:r>
            <a:r>
              <a:rPr lang="en-IN" sz="1700" dirty="0">
                <a:latin typeface="Times New Roman" panose="02020603050405020304" pitchFamily="18" charset="0"/>
                <a:cs typeface="Times New Roman" panose="02020603050405020304" pitchFamily="18" charset="0"/>
              </a:rPr>
              <a:t>mismatch</a:t>
            </a:r>
            <a:r>
              <a:rPr lang="en-IN" sz="1400" dirty="0">
                <a:latin typeface="Times New Roman" panose="02020603050405020304" pitchFamily="18" charset="0"/>
                <a:cs typeface="Times New Roman" panose="02020603050405020304" pitchFamily="18" charset="0"/>
              </a:rPr>
              <a:t> with binary weight and after learning binary weights are stored and real weights discarded</a:t>
            </a:r>
          </a:p>
          <a:p>
            <a:pPr algn="just"/>
            <a:r>
              <a:rPr lang="en-IN" sz="1400" dirty="0">
                <a:latin typeface="Times New Roman" panose="02020603050405020304" pitchFamily="18" charset="0"/>
                <a:cs typeface="Times New Roman" panose="02020603050405020304" pitchFamily="18" charset="0"/>
              </a:rPr>
              <a:t>BNNs drastically reduce memory size and accesses, and replace most arithmetic operations with bit-wise operations, which might lead to a great increase in power-efficiency</a:t>
            </a:r>
          </a:p>
          <a:p>
            <a:endParaRPr lang="en-IN" sz="1700" dirty="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85AEF99-9A1B-4AA8-9AD7-DD163B22FAF5}"/>
              </a:ext>
            </a:extLst>
          </p:cNvPr>
          <p:cNvPicPr>
            <a:picLocks noChangeAspect="1"/>
          </p:cNvPicPr>
          <p:nvPr/>
        </p:nvPicPr>
        <p:blipFill>
          <a:blip r:embed="rId2"/>
          <a:stretch>
            <a:fillRect/>
          </a:stretch>
        </p:blipFill>
        <p:spPr>
          <a:xfrm>
            <a:off x="8877300" y="1891792"/>
            <a:ext cx="2616200" cy="2305050"/>
          </a:xfrm>
          <a:prstGeom prst="rect">
            <a:avLst/>
          </a:prstGeom>
        </p:spPr>
      </p:pic>
      <p:pic>
        <p:nvPicPr>
          <p:cNvPr id="8" name="Picture 7">
            <a:extLst>
              <a:ext uri="{FF2B5EF4-FFF2-40B4-BE49-F238E27FC236}">
                <a16:creationId xmlns:a16="http://schemas.microsoft.com/office/drawing/2014/main" id="{383F2345-C64C-45DC-A8B0-0279163A6E94}"/>
              </a:ext>
            </a:extLst>
          </p:cNvPr>
          <p:cNvPicPr>
            <a:picLocks noChangeAspect="1"/>
          </p:cNvPicPr>
          <p:nvPr/>
        </p:nvPicPr>
        <p:blipFill>
          <a:blip r:embed="rId3"/>
          <a:stretch>
            <a:fillRect/>
          </a:stretch>
        </p:blipFill>
        <p:spPr>
          <a:xfrm>
            <a:off x="9067799" y="4273550"/>
            <a:ext cx="2493963" cy="2219325"/>
          </a:xfrm>
          <a:prstGeom prst="rect">
            <a:avLst/>
          </a:prstGeom>
        </p:spPr>
      </p:pic>
    </p:spTree>
    <p:extLst>
      <p:ext uri="{BB962C8B-B14F-4D97-AF65-F5344CB8AC3E}">
        <p14:creationId xmlns:p14="http://schemas.microsoft.com/office/powerpoint/2010/main" val="332428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08DB-3E6F-4F6F-B321-6F7B79DBB22A}"/>
              </a:ext>
            </a:extLst>
          </p:cNvPr>
          <p:cNvSpPr>
            <a:spLocks noGrp="1"/>
          </p:cNvSpPr>
          <p:nvPr>
            <p:ph type="title"/>
          </p:nvPr>
        </p:nvSpPr>
        <p:spPr>
          <a:xfrm>
            <a:off x="838200" y="301625"/>
            <a:ext cx="10515600" cy="1325563"/>
          </a:xfrm>
        </p:spPr>
        <p:txBody>
          <a:bodyPr>
            <a:normAutofit fontScale="90000"/>
          </a:bodyPr>
          <a:lstStyle/>
          <a:p>
            <a:r>
              <a:rPr lang="en-IN" b="1" dirty="0">
                <a:latin typeface="Times New Roman" panose="02020603050405020304" pitchFamily="18" charset="0"/>
                <a:cs typeface="Times New Roman" panose="02020603050405020304" pitchFamily="18" charset="0"/>
              </a:rPr>
              <a:t>XNOR Nets &amp; Binary Weight Nets</a:t>
            </a:r>
            <a:r>
              <a:rPr lang="en-IN" sz="1200" b="1" dirty="0">
                <a:latin typeface="Times New Roman" panose="02020603050405020304" pitchFamily="18" charset="0"/>
                <a:cs typeface="Times New Roman" panose="02020603050405020304" pitchFamily="18" charset="0"/>
              </a:rPr>
              <a:t>(</a:t>
            </a:r>
            <a:r>
              <a:rPr lang="en-IN" sz="1200" b="0" i="0" u="none" strike="noStrike" baseline="0" dirty="0" err="1">
                <a:latin typeface="Times New Roman" panose="02020603050405020304" pitchFamily="18" charset="0"/>
                <a:cs typeface="Times New Roman" panose="02020603050405020304" pitchFamily="18" charset="0"/>
              </a:rPr>
              <a:t>Rastegari</a:t>
            </a:r>
            <a:r>
              <a:rPr lang="en-IN" sz="1200" b="0" i="0" u="none" strike="noStrike" baseline="0" dirty="0">
                <a:latin typeface="Times New Roman" panose="02020603050405020304" pitchFamily="18" charset="0"/>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3D20F8-6F34-4A2D-B18C-BFD8847D45FA}"/>
              </a:ext>
            </a:extLst>
          </p:cNvPr>
          <p:cNvSpPr>
            <a:spLocks noGrp="1"/>
          </p:cNvSpPr>
          <p:nvPr>
            <p:ph idx="1"/>
          </p:nvPr>
        </p:nvSpPr>
        <p:spPr>
          <a:xfrm>
            <a:off x="838199" y="1929384"/>
            <a:ext cx="9871075" cy="4763516"/>
          </a:xfrm>
        </p:spPr>
        <p:txBody>
          <a:bodyPr>
            <a:normAutofit fontScale="92500" lnSpcReduction="20000"/>
          </a:bodyPr>
          <a:lstStyle/>
          <a:p>
            <a:pPr algn="just"/>
            <a:r>
              <a:rPr lang="en-IN" sz="1800" dirty="0">
                <a:latin typeface="Times New Roman" panose="02020603050405020304" pitchFamily="18" charset="0"/>
                <a:cs typeface="Times New Roman" panose="02020603050405020304" pitchFamily="18" charset="0"/>
              </a:rPr>
              <a:t>Proposed t</a:t>
            </a:r>
            <a:r>
              <a:rPr lang="en-IN" sz="1800" b="0" i="0" u="none" strike="noStrike" baseline="0" dirty="0">
                <a:latin typeface="Times New Roman" panose="02020603050405020304" pitchFamily="18" charset="0"/>
                <a:cs typeface="Times New Roman" panose="02020603050405020304" pitchFamily="18" charset="0"/>
              </a:rPr>
              <a:t>wo efficient approximations to standard convolutional neural networks: Binary-Weight-Networks (filters are approximated with binary values) and XNOR-Networks (both filters and activation are approximated with binary)</a:t>
            </a:r>
          </a:p>
          <a:p>
            <a:pPr algn="just"/>
            <a:r>
              <a:rPr lang="en-IN" sz="1800" b="0" i="0" u="none" strike="noStrike" baseline="0" dirty="0">
                <a:latin typeface="Times New Roman" panose="02020603050405020304" pitchFamily="18" charset="0"/>
                <a:cs typeface="Times New Roman" panose="02020603050405020304" pitchFamily="18" charset="0"/>
              </a:rPr>
              <a:t>In this paper, they estimate the real valued weight filter using binary weight matrix and a scaling fac</a:t>
            </a:r>
            <a:r>
              <a:rPr lang="en-IN" sz="1800" dirty="0">
                <a:latin typeface="Times New Roman" panose="02020603050405020304" pitchFamily="18" charset="0"/>
                <a:cs typeface="Times New Roman" panose="02020603050405020304" pitchFamily="18" charset="0"/>
              </a:rPr>
              <a:t>tor </a:t>
            </a:r>
            <a:r>
              <a:rPr lang="el-GR" sz="1800" dirty="0">
                <a:latin typeface="Times New Roman" panose="02020603050405020304" pitchFamily="18" charset="0"/>
                <a:cs typeface="Times New Roman" panose="02020603050405020304" pitchFamily="18" charset="0"/>
              </a:rPr>
              <a:t>α</a:t>
            </a:r>
            <a:r>
              <a:rPr lang="en-IN" sz="1800" dirty="0">
                <a:latin typeface="Times New Roman" panose="02020603050405020304" pitchFamily="18" charset="0"/>
                <a:cs typeface="Times New Roman" panose="02020603050405020304" pitchFamily="18" charset="0"/>
              </a:rPr>
              <a:t> in case of BWN (and</a:t>
            </a:r>
            <a:r>
              <a:rPr lang="en-IN" sz="1800" b="0" i="0" u="none" strike="noStrike" baseline="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in case of XNOR Net they estimate input/activation using a scaling matrix k.)</a:t>
            </a:r>
          </a:p>
          <a:p>
            <a:pPr algn="just"/>
            <a:r>
              <a:rPr lang="en-IN" sz="1800" b="0" i="0" u="none" strike="noStrike" baseline="0" dirty="0">
                <a:latin typeface="Times New Roman" panose="02020603050405020304" pitchFamily="18" charset="0"/>
                <a:cs typeface="Times New Roman" panose="02020603050405020304" pitchFamily="18" charset="0"/>
              </a:rPr>
              <a:t>Binary convolutions for BWN and XNOR Net becomes the following. </a:t>
            </a:r>
            <a:r>
              <a:rPr lang="en-IN" sz="1800" dirty="0">
                <a:latin typeface="Times New Roman" panose="02020603050405020304" pitchFamily="18" charset="0"/>
                <a:cs typeface="Times New Roman" panose="02020603050405020304" pitchFamily="18" charset="0"/>
              </a:rPr>
              <a:t> B is binary approximating of weights, </a:t>
            </a:r>
            <a:r>
              <a:rPr lang="el-GR" sz="1800" dirty="0">
                <a:latin typeface="Times New Roman" panose="02020603050405020304" pitchFamily="18" charset="0"/>
                <a:cs typeface="Times New Roman" panose="02020603050405020304" pitchFamily="18" charset="0"/>
              </a:rPr>
              <a:t>α</a:t>
            </a:r>
            <a:r>
              <a:rPr lang="en-IN" sz="1800" b="0" i="0" u="none" strike="noStrike" baseline="0" dirty="0">
                <a:latin typeface="Times New Roman" panose="02020603050405020304" pitchFamily="18" charset="0"/>
                <a:cs typeface="Times New Roman" panose="02020603050405020304" pitchFamily="18" charset="0"/>
              </a:rPr>
              <a:t>  is a scaling factor, </a:t>
            </a:r>
            <a:r>
              <a:rPr lang="en-IN" sz="1800" dirty="0">
                <a:latin typeface="Times New Roman" panose="02020603050405020304" pitchFamily="18" charset="0"/>
                <a:cs typeface="Times New Roman" panose="02020603050405020304" pitchFamily="18" charset="0"/>
              </a:rPr>
              <a:t> </a:t>
            </a:r>
            <a:r>
              <a:rPr lang="en-IN" sz="1800" b="0" i="0" u="none" strike="noStrike" baseline="0" dirty="0">
                <a:latin typeface="Times New Roman" panose="02020603050405020304" pitchFamily="18" charset="0"/>
                <a:cs typeface="Times New Roman" panose="02020603050405020304" pitchFamily="18" charset="0"/>
              </a:rPr>
              <a:t>K</a:t>
            </a:r>
            <a:r>
              <a:rPr lang="el-GR" sz="1800" dirty="0">
                <a:latin typeface="Times New Roman" panose="02020603050405020304" pitchFamily="18" charset="0"/>
                <a:cs typeface="Times New Roman" panose="02020603050405020304" pitchFamily="18" charset="0"/>
              </a:rPr>
              <a:t>α</a:t>
            </a:r>
            <a:r>
              <a:rPr lang="en-IN" sz="1800" dirty="0">
                <a:latin typeface="Times New Roman" panose="02020603050405020304" pitchFamily="18" charset="0"/>
                <a:cs typeface="Times New Roman" panose="02020603050405020304" pitchFamily="18" charset="0"/>
              </a:rPr>
              <a:t> is real valued scaling matrix. These scaling factors help to minimize difference between binary convolution in full precision. </a:t>
            </a:r>
            <a:endParaRPr lang="en-IN" sz="1800" b="0" i="0" u="none" strike="noStrike" baseline="0" dirty="0">
              <a:latin typeface="Times New Roman" panose="02020603050405020304" pitchFamily="18" charset="0"/>
              <a:cs typeface="Times New Roman" panose="02020603050405020304" pitchFamily="18" charset="0"/>
            </a:endParaRPr>
          </a:p>
          <a:p>
            <a:pPr marL="0" indent="0" algn="just">
              <a:buNone/>
            </a:pPr>
            <a:r>
              <a:rPr lang="en-IN" sz="1800" b="0" i="0" u="none" strike="noStrike" baseline="0" dirty="0">
                <a:latin typeface="Times New Roman" panose="02020603050405020304" pitchFamily="18" charset="0"/>
                <a:cs typeface="Times New Roman" panose="02020603050405020304" pitchFamily="18" charset="0"/>
              </a:rPr>
              <a:t>     </a:t>
            </a:r>
          </a:p>
          <a:p>
            <a:pPr algn="just"/>
            <a:r>
              <a:rPr lang="en-IN" sz="1800" dirty="0">
                <a:latin typeface="Times New Roman" panose="02020603050405020304" pitchFamily="18" charset="0"/>
                <a:cs typeface="Times New Roman" panose="02020603050405020304" pitchFamily="18" charset="0"/>
              </a:rPr>
              <a:t>⊕ operation is implemented using XNOR +  bit counting in case of XNOR net and the scaling parameters </a:t>
            </a:r>
            <a:r>
              <a:rPr lang="el-GR" sz="1800" dirty="0">
                <a:latin typeface="Times New Roman" panose="02020603050405020304" pitchFamily="18" charset="0"/>
                <a:cs typeface="Times New Roman" panose="02020603050405020304" pitchFamily="18" charset="0"/>
              </a:rPr>
              <a:t>α</a:t>
            </a:r>
            <a:r>
              <a:rPr lang="en-IN" sz="1800" b="0" i="0" u="none" strike="noStrike" baseline="0" dirty="0">
                <a:latin typeface="Times New Roman" panose="02020603050405020304" pitchFamily="18" charset="0"/>
                <a:cs typeface="Times New Roman" panose="02020603050405020304" pitchFamily="18" charset="0"/>
              </a:rPr>
              <a:t>  and k are estimated analytically.  </a:t>
            </a:r>
          </a:p>
          <a:p>
            <a:pPr marL="0" indent="0" algn="just">
              <a:buNone/>
            </a:pPr>
            <a:endParaRPr lang="en-IN" sz="1800" b="0" i="0" u="none" strike="noStrike" baseline="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The also proved that the layer orderings improves training so they place pooling layer before activation. </a:t>
            </a:r>
          </a:p>
          <a:p>
            <a:pPr algn="just"/>
            <a:r>
              <a:rPr lang="en-IN" sz="1800" dirty="0">
                <a:latin typeface="Times New Roman" panose="02020603050405020304" pitchFamily="18" charset="0"/>
                <a:cs typeface="Times New Roman" panose="02020603050405020304" pitchFamily="18" charset="0"/>
              </a:rPr>
              <a:t>58× faster convolutional operations (high precision operations), 32× memory savings and o</a:t>
            </a:r>
            <a:r>
              <a:rPr lang="en-IN" sz="1800" b="0" i="0" dirty="0">
                <a:solidFill>
                  <a:srgbClr val="000000"/>
                </a:solidFill>
                <a:effectLst/>
                <a:latin typeface="Times New Roman" panose="02020603050405020304" pitchFamily="18" charset="0"/>
                <a:cs typeface="Times New Roman" panose="02020603050405020304" pitchFamily="18" charset="0"/>
              </a:rPr>
              <a:t>utperformed existing methods by large margins on ImageNet, more than 16% in top-1 accuracy.</a:t>
            </a:r>
            <a:r>
              <a:rPr lang="en-IN" sz="1800" dirty="0">
                <a:latin typeface="Times New Roman" panose="02020603050405020304" pitchFamily="18" charset="0"/>
                <a:cs typeface="Times New Roman" panose="02020603050405020304" pitchFamily="18" charset="0"/>
              </a:rPr>
              <a:t> </a:t>
            </a:r>
          </a:p>
          <a:p>
            <a:pPr marL="0" indent="0" algn="just">
              <a:buNone/>
            </a:pPr>
            <a:endParaRPr lang="en-IN" sz="1700" b="0" i="0" u="none" strike="noStrike" baseline="0" dirty="0">
              <a:latin typeface="Times New Roman" panose="02020603050405020304" pitchFamily="18" charset="0"/>
              <a:cs typeface="Times New Roman" panose="02020603050405020304" pitchFamily="18" charset="0"/>
            </a:endParaRPr>
          </a:p>
          <a:p>
            <a:pPr marL="0" indent="0" algn="just">
              <a:buNone/>
            </a:pPr>
            <a:endParaRPr lang="en-IN" sz="1700" b="0" i="0" u="none" strike="noStrike" baseline="0" dirty="0">
              <a:latin typeface="Times New Roman" panose="02020603050405020304" pitchFamily="18" charset="0"/>
              <a:cs typeface="Times New Roman" panose="02020603050405020304" pitchFamily="18" charset="0"/>
            </a:endParaRPr>
          </a:p>
          <a:p>
            <a:pPr algn="just"/>
            <a:endParaRPr lang="en-IN" sz="1700" dirty="0">
              <a:latin typeface="Times New Roman" panose="02020603050405020304" pitchFamily="18" charset="0"/>
              <a:cs typeface="Times New Roman" panose="02020603050405020304" pitchFamily="18" charset="0"/>
            </a:endParaRPr>
          </a:p>
          <a:p>
            <a:pPr algn="just"/>
            <a:endParaRPr lang="en-IN" sz="1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3947685-D9A0-4953-975A-045E1AAE784B}"/>
              </a:ext>
            </a:extLst>
          </p:cNvPr>
          <p:cNvPicPr>
            <a:picLocks noChangeAspect="1"/>
          </p:cNvPicPr>
          <p:nvPr/>
        </p:nvPicPr>
        <p:blipFill>
          <a:blip r:embed="rId2"/>
          <a:stretch>
            <a:fillRect/>
          </a:stretch>
        </p:blipFill>
        <p:spPr>
          <a:xfrm>
            <a:off x="2948193" y="4156705"/>
            <a:ext cx="1422400" cy="465068"/>
          </a:xfrm>
          <a:prstGeom prst="rect">
            <a:avLst/>
          </a:prstGeom>
        </p:spPr>
      </p:pic>
      <p:pic>
        <p:nvPicPr>
          <p:cNvPr id="5" name="Picture 4">
            <a:extLst>
              <a:ext uri="{FF2B5EF4-FFF2-40B4-BE49-F238E27FC236}">
                <a16:creationId xmlns:a16="http://schemas.microsoft.com/office/drawing/2014/main" id="{BD6B1500-BFB4-4DCF-ADBF-332E847A8FF5}"/>
              </a:ext>
            </a:extLst>
          </p:cNvPr>
          <p:cNvPicPr>
            <a:picLocks noChangeAspect="1"/>
          </p:cNvPicPr>
          <p:nvPr/>
        </p:nvPicPr>
        <p:blipFill>
          <a:blip r:embed="rId3"/>
          <a:stretch>
            <a:fillRect/>
          </a:stretch>
        </p:blipFill>
        <p:spPr>
          <a:xfrm>
            <a:off x="5100636" y="4156705"/>
            <a:ext cx="3114675" cy="400050"/>
          </a:xfrm>
          <a:prstGeom prst="rect">
            <a:avLst/>
          </a:prstGeom>
        </p:spPr>
      </p:pic>
      <p:pic>
        <p:nvPicPr>
          <p:cNvPr id="6" name="Picture 5">
            <a:extLst>
              <a:ext uri="{FF2B5EF4-FFF2-40B4-BE49-F238E27FC236}">
                <a16:creationId xmlns:a16="http://schemas.microsoft.com/office/drawing/2014/main" id="{E18AC21E-D6EB-4624-9D1E-02F880313904}"/>
              </a:ext>
            </a:extLst>
          </p:cNvPr>
          <p:cNvPicPr>
            <a:picLocks noChangeAspect="1"/>
          </p:cNvPicPr>
          <p:nvPr/>
        </p:nvPicPr>
        <p:blipFill>
          <a:blip r:embed="rId4"/>
          <a:stretch>
            <a:fillRect/>
          </a:stretch>
        </p:blipFill>
        <p:spPr>
          <a:xfrm>
            <a:off x="1662318" y="5148193"/>
            <a:ext cx="2571750" cy="463551"/>
          </a:xfrm>
          <a:prstGeom prst="rect">
            <a:avLst/>
          </a:prstGeom>
        </p:spPr>
      </p:pic>
      <p:pic>
        <p:nvPicPr>
          <p:cNvPr id="7" name="Picture 6">
            <a:extLst>
              <a:ext uri="{FF2B5EF4-FFF2-40B4-BE49-F238E27FC236}">
                <a16:creationId xmlns:a16="http://schemas.microsoft.com/office/drawing/2014/main" id="{ADD58ECD-34F5-46AA-91DC-1CE624520275}"/>
              </a:ext>
            </a:extLst>
          </p:cNvPr>
          <p:cNvPicPr>
            <a:picLocks noChangeAspect="1"/>
          </p:cNvPicPr>
          <p:nvPr/>
        </p:nvPicPr>
        <p:blipFill>
          <a:blip r:embed="rId5"/>
          <a:stretch>
            <a:fillRect/>
          </a:stretch>
        </p:blipFill>
        <p:spPr>
          <a:xfrm>
            <a:off x="4635500" y="5057826"/>
            <a:ext cx="3686175" cy="463550"/>
          </a:xfrm>
          <a:prstGeom prst="rect">
            <a:avLst/>
          </a:prstGeom>
        </p:spPr>
      </p:pic>
      <p:pic>
        <p:nvPicPr>
          <p:cNvPr id="8" name="Picture 7">
            <a:extLst>
              <a:ext uri="{FF2B5EF4-FFF2-40B4-BE49-F238E27FC236}">
                <a16:creationId xmlns:a16="http://schemas.microsoft.com/office/drawing/2014/main" id="{A11B9207-909B-42FC-9E78-D41195F864D4}"/>
              </a:ext>
            </a:extLst>
          </p:cNvPr>
          <p:cNvPicPr>
            <a:picLocks noChangeAspect="1"/>
          </p:cNvPicPr>
          <p:nvPr/>
        </p:nvPicPr>
        <p:blipFill>
          <a:blip r:embed="rId6"/>
          <a:stretch>
            <a:fillRect/>
          </a:stretch>
        </p:blipFill>
        <p:spPr>
          <a:xfrm rot="5400000">
            <a:off x="10503044" y="4496080"/>
            <a:ext cx="1883664" cy="1204915"/>
          </a:xfrm>
          <a:prstGeom prst="rect">
            <a:avLst/>
          </a:prstGeom>
        </p:spPr>
      </p:pic>
      <p:pic>
        <p:nvPicPr>
          <p:cNvPr id="9" name="Picture 8">
            <a:extLst>
              <a:ext uri="{FF2B5EF4-FFF2-40B4-BE49-F238E27FC236}">
                <a16:creationId xmlns:a16="http://schemas.microsoft.com/office/drawing/2014/main" id="{223D016C-DE3B-4EB3-879B-2DDE704323E3}"/>
              </a:ext>
            </a:extLst>
          </p:cNvPr>
          <p:cNvPicPr>
            <a:picLocks noChangeAspect="1"/>
          </p:cNvPicPr>
          <p:nvPr/>
        </p:nvPicPr>
        <p:blipFill>
          <a:blip r:embed="rId7"/>
          <a:stretch>
            <a:fillRect/>
          </a:stretch>
        </p:blipFill>
        <p:spPr>
          <a:xfrm rot="5400000">
            <a:off x="10497152" y="2412218"/>
            <a:ext cx="2013130" cy="1087234"/>
          </a:xfrm>
          <a:prstGeom prst="rect">
            <a:avLst/>
          </a:prstGeom>
        </p:spPr>
      </p:pic>
    </p:spTree>
    <p:extLst>
      <p:ext uri="{BB962C8B-B14F-4D97-AF65-F5344CB8AC3E}">
        <p14:creationId xmlns:p14="http://schemas.microsoft.com/office/powerpoint/2010/main" val="72831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0DE9-B314-4D23-A0C4-05CCBAEC874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ABC-Nets</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Xiaofan</a:t>
            </a:r>
            <a:r>
              <a:rPr lang="en-IN" sz="1200" dirty="0">
                <a:latin typeface="Times New Roman" panose="02020603050405020304" pitchFamily="18" charset="0"/>
                <a:cs typeface="Times New Roman" panose="02020603050405020304" pitchFamily="18" charset="0"/>
              </a:rPr>
              <a:t> Lin)</a:t>
            </a:r>
          </a:p>
        </p:txBody>
      </p:sp>
      <p:sp>
        <p:nvSpPr>
          <p:cNvPr id="3" name="Content Placeholder 2">
            <a:extLst>
              <a:ext uri="{FF2B5EF4-FFF2-40B4-BE49-F238E27FC236}">
                <a16:creationId xmlns:a16="http://schemas.microsoft.com/office/drawing/2014/main" id="{835D9C80-0266-4B27-9645-77C92764E3AF}"/>
              </a:ext>
            </a:extLst>
          </p:cNvPr>
          <p:cNvSpPr>
            <a:spLocks noGrp="1"/>
          </p:cNvSpPr>
          <p:nvPr>
            <p:ph idx="1"/>
          </p:nvPr>
        </p:nvSpPr>
        <p:spPr/>
        <p:txBody>
          <a:bodyPr>
            <a:normAutofit/>
          </a:bodyPr>
          <a:lstStyle/>
          <a:p>
            <a:pPr algn="just"/>
            <a:r>
              <a:rPr lang="en-IN" sz="1700" dirty="0">
                <a:latin typeface="Times New Roman" panose="02020603050405020304" pitchFamily="18" charset="0"/>
                <a:cs typeface="Times New Roman" panose="02020603050405020304" pitchFamily="18" charset="0"/>
              </a:rPr>
              <a:t>Two key ideas of this paper was to  1) approximate full-precision weights with the linear combination of multiple binary weight bases and 2) Use multiple binary activations to alleviate information loss.</a:t>
            </a:r>
          </a:p>
          <a:p>
            <a:pPr algn="just"/>
            <a:r>
              <a:rPr lang="en-IN" sz="1700" dirty="0">
                <a:latin typeface="Times New Roman" panose="02020603050405020304" pitchFamily="18" charset="0"/>
                <a:cs typeface="Times New Roman" panose="02020603050405020304" pitchFamily="18" charset="0"/>
              </a:rPr>
              <a:t>Real valued weight W is estimated using a linear combination of M binary filters B1,B2, …..Bm (3-5 in this paper) such that W ≈ </a:t>
            </a:r>
            <a:r>
              <a:rPr lang="el-GR" sz="1700" dirty="0">
                <a:latin typeface="Times New Roman" panose="02020603050405020304" pitchFamily="18" charset="0"/>
                <a:cs typeface="Times New Roman" panose="02020603050405020304" pitchFamily="18" charset="0"/>
              </a:rPr>
              <a:t>α1</a:t>
            </a:r>
            <a:r>
              <a:rPr lang="en-IN" sz="1700" dirty="0">
                <a:latin typeface="Times New Roman" panose="02020603050405020304" pitchFamily="18" charset="0"/>
                <a:cs typeface="Times New Roman" panose="02020603050405020304" pitchFamily="18" charset="0"/>
              </a:rPr>
              <a:t>*B1+</a:t>
            </a:r>
            <a:r>
              <a:rPr lang="el-GR" sz="1700" dirty="0">
                <a:latin typeface="Times New Roman" panose="02020603050405020304" pitchFamily="18" charset="0"/>
                <a:cs typeface="Times New Roman" panose="02020603050405020304" pitchFamily="18" charset="0"/>
              </a:rPr>
              <a:t>α2</a:t>
            </a:r>
            <a:r>
              <a:rPr lang="en-IN" sz="1700" dirty="0">
                <a:latin typeface="Times New Roman" panose="02020603050405020304" pitchFamily="18" charset="0"/>
                <a:cs typeface="Times New Roman" panose="02020603050405020304" pitchFamily="18" charset="0"/>
              </a:rPr>
              <a:t>*B2+· · ·+</a:t>
            </a:r>
            <a:r>
              <a:rPr lang="el-GR" sz="1700" dirty="0">
                <a:latin typeface="Times New Roman" panose="02020603050405020304" pitchFamily="18" charset="0"/>
                <a:cs typeface="Times New Roman" panose="02020603050405020304" pitchFamily="18" charset="0"/>
              </a:rPr>
              <a:t>α</a:t>
            </a:r>
            <a:r>
              <a:rPr lang="en-IN" sz="1700" dirty="0">
                <a:latin typeface="Times New Roman" panose="02020603050405020304" pitchFamily="18" charset="0"/>
                <a:cs typeface="Times New Roman" panose="02020603050405020304" pitchFamily="18" charset="0"/>
              </a:rPr>
              <a:t>M*BM., where </a:t>
            </a:r>
            <a:r>
              <a:rPr lang="el-GR" sz="1700" dirty="0">
                <a:latin typeface="Times New Roman" panose="02020603050405020304" pitchFamily="18" charset="0"/>
                <a:cs typeface="Times New Roman" panose="02020603050405020304" pitchFamily="18" charset="0"/>
              </a:rPr>
              <a:t>α</a:t>
            </a:r>
            <a:r>
              <a:rPr lang="en-IN" sz="1700" dirty="0" err="1">
                <a:latin typeface="Times New Roman" panose="02020603050405020304" pitchFamily="18" charset="0"/>
                <a:cs typeface="Times New Roman" panose="02020603050405020304" pitchFamily="18" charset="0"/>
              </a:rPr>
              <a:t>i</a:t>
            </a:r>
            <a:r>
              <a:rPr lang="en-IN" sz="1700" dirty="0">
                <a:latin typeface="Times New Roman" panose="02020603050405020304" pitchFamily="18" charset="0"/>
                <a:cs typeface="Times New Roman" panose="02020603050405020304" pitchFamily="18" charset="0"/>
              </a:rPr>
              <a:t> is the scaling parameter.</a:t>
            </a:r>
          </a:p>
          <a:p>
            <a:pPr algn="just"/>
            <a:r>
              <a:rPr lang="en-IN" sz="1700" dirty="0">
                <a:latin typeface="Times New Roman" panose="02020603050405020304" pitchFamily="18" charset="0"/>
                <a:cs typeface="Times New Roman" panose="02020603050405020304" pitchFamily="18" charset="0"/>
              </a:rPr>
              <a:t> If M=1 , it reduces to Binary Weight Networks. </a:t>
            </a:r>
          </a:p>
          <a:p>
            <a:pPr algn="just"/>
            <a:r>
              <a:rPr lang="en-IN" sz="1700" dirty="0">
                <a:latin typeface="Times New Roman" panose="02020603050405020304" pitchFamily="18" charset="0"/>
                <a:cs typeface="Times New Roman" panose="02020603050405020304" pitchFamily="18" charset="0"/>
              </a:rPr>
              <a:t>Each and every binary base is constructed using user defined set of  shifting parameters </a:t>
            </a:r>
            <a:r>
              <a:rPr lang="en-IN" sz="1700" dirty="0" err="1">
                <a:latin typeface="Times New Roman" panose="02020603050405020304" pitchFamily="18" charset="0"/>
                <a:cs typeface="Times New Roman" panose="02020603050405020304" pitchFamily="18" charset="0"/>
              </a:rPr>
              <a:t>ui</a:t>
            </a:r>
            <a:r>
              <a:rPr lang="en-IN" sz="1700" dirty="0">
                <a:latin typeface="Times New Roman" panose="02020603050405020304" pitchFamily="18" charset="0"/>
                <a:cs typeface="Times New Roman" panose="02020603050405020304" pitchFamily="18" charset="0"/>
              </a:rPr>
              <a:t> over the standard deviation of W </a:t>
            </a:r>
            <a:r>
              <a:rPr lang="en-IN" sz="1700" dirty="0" err="1">
                <a:latin typeface="Times New Roman" panose="02020603050405020304" pitchFamily="18" charset="0"/>
                <a:cs typeface="Times New Roman" panose="02020603050405020304" pitchFamily="18" charset="0"/>
              </a:rPr>
              <a:t>ie</a:t>
            </a:r>
            <a:r>
              <a:rPr lang="en-IN" sz="1700" dirty="0">
                <a:latin typeface="Times New Roman" panose="02020603050405020304" pitchFamily="18" charset="0"/>
                <a:cs typeface="Times New Roman" panose="02020603050405020304" pitchFamily="18" charset="0"/>
              </a:rPr>
              <a:t>  Bi =  sign(W-mean(W)-</a:t>
            </a:r>
            <a:r>
              <a:rPr lang="en-IN" sz="1700" dirty="0" err="1">
                <a:latin typeface="Times New Roman" panose="02020603050405020304" pitchFamily="18" charset="0"/>
                <a:cs typeface="Times New Roman" panose="02020603050405020304" pitchFamily="18" charset="0"/>
              </a:rPr>
              <a:t>ui</a:t>
            </a:r>
            <a:r>
              <a:rPr lang="en-IN" sz="1700" dirty="0">
                <a:latin typeface="Times New Roman" panose="02020603050405020304" pitchFamily="18" charset="0"/>
                <a:cs typeface="Times New Roman" panose="02020603050405020304" pitchFamily="18" charset="0"/>
              </a:rPr>
              <a:t> · Std(W))</a:t>
            </a:r>
          </a:p>
          <a:p>
            <a:pPr algn="just"/>
            <a:r>
              <a:rPr lang="en-IN" sz="1700" dirty="0">
                <a:latin typeface="Times New Roman" panose="02020603050405020304" pitchFamily="18" charset="0"/>
                <a:cs typeface="Times New Roman" panose="02020603050405020304" pitchFamily="18" charset="0"/>
              </a:rPr>
              <a:t>Scaling parameters are calculated by solving linear regression problem: </a:t>
            </a:r>
          </a:p>
          <a:p>
            <a:r>
              <a:rPr lang="en-IN" sz="1700" dirty="0">
                <a:latin typeface="Times New Roman" panose="02020603050405020304" pitchFamily="18" charset="0"/>
                <a:cs typeface="Times New Roman" panose="02020603050405020304" pitchFamily="18" charset="0"/>
              </a:rPr>
              <a:t>One advantage of this architecture was it is parallelizable and hardware friendly.</a:t>
            </a:r>
          </a:p>
          <a:p>
            <a:pPr marL="0" indent="0">
              <a:buNone/>
            </a:pPr>
            <a:endParaRPr lang="en-IN" sz="1700" dirty="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a:p>
            <a:pPr marL="0" indent="0">
              <a:buNone/>
            </a:pPr>
            <a:endParaRPr lang="en-IN" sz="17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21F3AD-F1CB-4C02-8067-D14D9A01E22E}"/>
              </a:ext>
            </a:extLst>
          </p:cNvPr>
          <p:cNvPicPr>
            <a:picLocks noChangeAspect="1"/>
          </p:cNvPicPr>
          <p:nvPr/>
        </p:nvPicPr>
        <p:blipFill>
          <a:blip r:embed="rId2"/>
          <a:stretch>
            <a:fillRect/>
          </a:stretch>
        </p:blipFill>
        <p:spPr>
          <a:xfrm>
            <a:off x="7439025" y="4410964"/>
            <a:ext cx="2038350" cy="390525"/>
          </a:xfrm>
          <a:prstGeom prst="rect">
            <a:avLst/>
          </a:prstGeom>
        </p:spPr>
      </p:pic>
    </p:spTree>
    <p:extLst>
      <p:ext uri="{BB962C8B-B14F-4D97-AF65-F5344CB8AC3E}">
        <p14:creationId xmlns:p14="http://schemas.microsoft.com/office/powerpoint/2010/main" val="3346713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0DE9-B314-4D23-A0C4-05CCBAEC874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ABC-Nets</a:t>
            </a:r>
          </a:p>
        </p:txBody>
      </p:sp>
      <p:sp>
        <p:nvSpPr>
          <p:cNvPr id="3" name="Content Placeholder 2">
            <a:extLst>
              <a:ext uri="{FF2B5EF4-FFF2-40B4-BE49-F238E27FC236}">
                <a16:creationId xmlns:a16="http://schemas.microsoft.com/office/drawing/2014/main" id="{835D9C80-0266-4B27-9645-77C92764E3AF}"/>
              </a:ext>
            </a:extLst>
          </p:cNvPr>
          <p:cNvSpPr>
            <a:spLocks noGrp="1"/>
          </p:cNvSpPr>
          <p:nvPr>
            <p:ph idx="1"/>
          </p:nvPr>
        </p:nvSpPr>
        <p:spPr>
          <a:xfrm>
            <a:off x="838200" y="1929384"/>
            <a:ext cx="10515600" cy="4251960"/>
          </a:xfrm>
        </p:spPr>
        <p:txBody>
          <a:bodyPr>
            <a:normAutofit/>
          </a:bodyPr>
          <a:lstStyle/>
          <a:p>
            <a:pPr algn="just"/>
            <a:r>
              <a:rPr lang="en-IN" sz="1700" dirty="0">
                <a:latin typeface="Times New Roman" panose="02020603050405020304" pitchFamily="18" charset="0"/>
                <a:cs typeface="Times New Roman" panose="02020603050405020304" pitchFamily="18" charset="0"/>
              </a:rPr>
              <a:t>Full precision activations are also estimated using N binary bases  : R ≈ </a:t>
            </a:r>
            <a:r>
              <a:rPr lang="el-GR" sz="1700" dirty="0">
                <a:latin typeface="Times New Roman" panose="02020603050405020304" pitchFamily="18" charset="0"/>
                <a:cs typeface="Times New Roman" panose="02020603050405020304" pitchFamily="18" charset="0"/>
              </a:rPr>
              <a:t>β</a:t>
            </a:r>
            <a:r>
              <a:rPr lang="en-IN" sz="1700" dirty="0">
                <a:latin typeface="Times New Roman" panose="02020603050405020304" pitchFamily="18" charset="0"/>
                <a:cs typeface="Times New Roman" panose="02020603050405020304" pitchFamily="18" charset="0"/>
              </a:rPr>
              <a:t>1*A1+</a:t>
            </a:r>
            <a:r>
              <a:rPr lang="el-GR" sz="1700" dirty="0">
                <a:latin typeface="Times New Roman" panose="02020603050405020304" pitchFamily="18" charset="0"/>
                <a:cs typeface="Times New Roman" panose="02020603050405020304" pitchFamily="18" charset="0"/>
              </a:rPr>
              <a:t> β</a:t>
            </a:r>
            <a:r>
              <a:rPr lang="en-IN" sz="1700" dirty="0">
                <a:latin typeface="Times New Roman" panose="02020603050405020304" pitchFamily="18" charset="0"/>
                <a:cs typeface="Times New Roman" panose="02020603050405020304" pitchFamily="18" charset="0"/>
              </a:rPr>
              <a:t>2 *A2+· · ·+</a:t>
            </a:r>
            <a:r>
              <a:rPr lang="el-GR" sz="1700" dirty="0">
                <a:latin typeface="Times New Roman" panose="02020603050405020304" pitchFamily="18" charset="0"/>
                <a:cs typeface="Times New Roman" panose="02020603050405020304" pitchFamily="18" charset="0"/>
              </a:rPr>
              <a:t> β</a:t>
            </a:r>
            <a:r>
              <a:rPr lang="en-IN" sz="1700" dirty="0">
                <a:latin typeface="Times New Roman" panose="02020603050405020304" pitchFamily="18" charset="0"/>
                <a:cs typeface="Times New Roman" panose="02020603050405020304" pitchFamily="18" charset="0"/>
              </a:rPr>
              <a:t>m *AM and each activation is binarize for every base using a shift vector v and a clip function </a:t>
            </a:r>
            <a:r>
              <a:rPr lang="en-IN" sz="1700" dirty="0" err="1">
                <a:latin typeface="Times New Roman" panose="02020603050405020304" pitchFamily="18" charset="0"/>
                <a:cs typeface="Times New Roman" panose="02020603050405020304" pitchFamily="18" charset="0"/>
              </a:rPr>
              <a:t>hv</a:t>
            </a:r>
            <a:r>
              <a:rPr lang="en-IN" sz="1700" dirty="0">
                <a:latin typeface="Times New Roman" panose="02020603050405020304" pitchFamily="18" charset="0"/>
                <a:cs typeface="Times New Roman" panose="02020603050405020304" pitchFamily="18" charset="0"/>
              </a:rPr>
              <a:t>= clip(sign(</a:t>
            </a:r>
            <a:r>
              <a:rPr lang="en-IN" sz="1700" dirty="0" err="1">
                <a:latin typeface="Times New Roman" panose="02020603050405020304" pitchFamily="18" charset="0"/>
                <a:cs typeface="Times New Roman" panose="02020603050405020304" pitchFamily="18" charset="0"/>
              </a:rPr>
              <a:t>x+vi</a:t>
            </a:r>
            <a:r>
              <a:rPr lang="en-IN" sz="1700" dirty="0">
                <a:latin typeface="Times New Roman" panose="02020603050405020304" pitchFamily="18" charset="0"/>
                <a:cs typeface="Times New Roman" panose="02020603050405020304" pitchFamily="18" charset="0"/>
              </a:rPr>
              <a:t>),0,1) and </a:t>
            </a:r>
          </a:p>
          <a:p>
            <a:pPr algn="just"/>
            <a:r>
              <a:rPr lang="en-IN" sz="1700" dirty="0">
                <a:latin typeface="Times New Roman" panose="02020603050405020304" pitchFamily="18" charset="0"/>
                <a:cs typeface="Times New Roman" panose="02020603050405020304" pitchFamily="18" charset="0"/>
              </a:rPr>
              <a:t>Therefore convolution operation, forward prop and backprop(uses STE) are given below respectively.</a:t>
            </a:r>
          </a:p>
          <a:p>
            <a:pPr algn="just"/>
            <a:endParaRPr lang="en-IN" sz="1700" dirty="0">
              <a:latin typeface="Times New Roman" panose="02020603050405020304" pitchFamily="18" charset="0"/>
              <a:cs typeface="Times New Roman" panose="02020603050405020304" pitchFamily="18" charset="0"/>
            </a:endParaRPr>
          </a:p>
          <a:p>
            <a:pPr algn="just"/>
            <a:r>
              <a:rPr lang="en-IN" sz="1700" dirty="0">
                <a:latin typeface="Times New Roman" panose="02020603050405020304" pitchFamily="18" charset="0"/>
                <a:cs typeface="Times New Roman" panose="02020603050405020304" pitchFamily="18" charset="0"/>
              </a:rPr>
              <a:t>Workload increase by M*N  and number of weights increase by M times.</a:t>
            </a:r>
          </a:p>
          <a:p>
            <a:pPr algn="just"/>
            <a:r>
              <a:rPr lang="en-IN" sz="1700" dirty="0">
                <a:latin typeface="Times New Roman" panose="02020603050405020304" pitchFamily="18" charset="0"/>
                <a:cs typeface="Times New Roman" panose="02020603050405020304" pitchFamily="18" charset="0"/>
              </a:rPr>
              <a:t>Results: The prediction accuracy was comparable to it full precision counter part on </a:t>
            </a:r>
            <a:r>
              <a:rPr lang="en-IN" sz="1700" dirty="0" err="1">
                <a:latin typeface="Times New Roman" panose="02020603050405020304" pitchFamily="18" charset="0"/>
                <a:cs typeface="Times New Roman" panose="02020603050405020304" pitchFamily="18" charset="0"/>
              </a:rPr>
              <a:t>Imagenet</a:t>
            </a:r>
            <a:r>
              <a:rPr lang="en-IN" sz="1700" dirty="0">
                <a:latin typeface="Times New Roman" panose="02020603050405020304" pitchFamily="18" charset="0"/>
                <a:cs typeface="Times New Roman" panose="02020603050405020304" pitchFamily="18" charset="0"/>
              </a:rPr>
              <a:t> and also in comparison with other state of the arts its performance was better. The experiment was performed on different </a:t>
            </a:r>
            <a:r>
              <a:rPr lang="en-IN" sz="1700" dirty="0" err="1">
                <a:latin typeface="Times New Roman" panose="02020603050405020304" pitchFamily="18" charset="0"/>
                <a:cs typeface="Times New Roman" panose="02020603050405020304" pitchFamily="18" charset="0"/>
              </a:rPr>
              <a:t>resnet</a:t>
            </a:r>
            <a:r>
              <a:rPr lang="en-IN" sz="1700" dirty="0">
                <a:latin typeface="Times New Roman" panose="02020603050405020304" pitchFamily="18" charset="0"/>
                <a:cs typeface="Times New Roman" panose="02020603050405020304" pitchFamily="18" charset="0"/>
              </a:rPr>
              <a:t> architectures</a:t>
            </a:r>
            <a:r>
              <a:rPr lang="en-IN" sz="1400" dirty="0">
                <a:latin typeface="Times New Roman" panose="02020603050405020304" pitchFamily="18" charset="0"/>
                <a:cs typeface="Times New Roman" panose="02020603050405020304" pitchFamily="18" charset="0"/>
              </a:rPr>
              <a:t>.</a:t>
            </a:r>
          </a:p>
          <a:p>
            <a:pPr algn="just"/>
            <a:r>
              <a:rPr lang="en-IN" sz="1700" dirty="0">
                <a:latin typeface="Times New Roman" panose="02020603050405020304" pitchFamily="18" charset="0"/>
                <a:cs typeface="Times New Roman" panose="02020603050405020304" pitchFamily="18" charset="0"/>
              </a:rPr>
              <a:t>Following is the architecture: </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944CB4B-6492-41DF-BA2D-9A70CF7B40CB}"/>
              </a:ext>
            </a:extLst>
          </p:cNvPr>
          <p:cNvPicPr>
            <a:picLocks noChangeAspect="1"/>
          </p:cNvPicPr>
          <p:nvPr/>
        </p:nvPicPr>
        <p:blipFill>
          <a:blip r:embed="rId2"/>
          <a:stretch>
            <a:fillRect/>
          </a:stretch>
        </p:blipFill>
        <p:spPr>
          <a:xfrm>
            <a:off x="1245393" y="2952750"/>
            <a:ext cx="2990850" cy="323850"/>
          </a:xfrm>
          <a:prstGeom prst="rect">
            <a:avLst/>
          </a:prstGeom>
        </p:spPr>
      </p:pic>
      <p:pic>
        <p:nvPicPr>
          <p:cNvPr id="5" name="Picture 4">
            <a:extLst>
              <a:ext uri="{FF2B5EF4-FFF2-40B4-BE49-F238E27FC236}">
                <a16:creationId xmlns:a16="http://schemas.microsoft.com/office/drawing/2014/main" id="{84D97076-C56A-47CE-AD3D-6831064F474F}"/>
              </a:ext>
            </a:extLst>
          </p:cNvPr>
          <p:cNvPicPr>
            <a:picLocks noChangeAspect="1"/>
          </p:cNvPicPr>
          <p:nvPr/>
        </p:nvPicPr>
        <p:blipFill>
          <a:blip r:embed="rId3"/>
          <a:stretch>
            <a:fillRect/>
          </a:stretch>
        </p:blipFill>
        <p:spPr>
          <a:xfrm>
            <a:off x="4370387" y="3025775"/>
            <a:ext cx="1828800" cy="250826"/>
          </a:xfrm>
          <a:prstGeom prst="rect">
            <a:avLst/>
          </a:prstGeom>
        </p:spPr>
      </p:pic>
      <p:pic>
        <p:nvPicPr>
          <p:cNvPr id="6" name="Picture 5">
            <a:extLst>
              <a:ext uri="{FF2B5EF4-FFF2-40B4-BE49-F238E27FC236}">
                <a16:creationId xmlns:a16="http://schemas.microsoft.com/office/drawing/2014/main" id="{92913CA3-B32F-4CB7-8247-5F88FAF048EA}"/>
              </a:ext>
            </a:extLst>
          </p:cNvPr>
          <p:cNvPicPr>
            <a:picLocks noChangeAspect="1"/>
          </p:cNvPicPr>
          <p:nvPr/>
        </p:nvPicPr>
        <p:blipFill>
          <a:blip r:embed="rId4"/>
          <a:stretch>
            <a:fillRect/>
          </a:stretch>
        </p:blipFill>
        <p:spPr>
          <a:xfrm>
            <a:off x="6467475" y="2952750"/>
            <a:ext cx="3933825" cy="454025"/>
          </a:xfrm>
          <a:prstGeom prst="rect">
            <a:avLst/>
          </a:prstGeom>
        </p:spPr>
      </p:pic>
      <p:pic>
        <p:nvPicPr>
          <p:cNvPr id="7" name="Picture 6">
            <a:extLst>
              <a:ext uri="{FF2B5EF4-FFF2-40B4-BE49-F238E27FC236}">
                <a16:creationId xmlns:a16="http://schemas.microsoft.com/office/drawing/2014/main" id="{1D87DD8F-B92B-4042-8B1A-C73DDC05CE39}"/>
              </a:ext>
            </a:extLst>
          </p:cNvPr>
          <p:cNvPicPr>
            <a:picLocks noChangeAspect="1"/>
          </p:cNvPicPr>
          <p:nvPr/>
        </p:nvPicPr>
        <p:blipFill>
          <a:blip r:embed="rId5"/>
          <a:stretch>
            <a:fillRect/>
          </a:stretch>
        </p:blipFill>
        <p:spPr>
          <a:xfrm>
            <a:off x="10401300" y="2273300"/>
            <a:ext cx="1633536" cy="341312"/>
          </a:xfrm>
          <a:prstGeom prst="rect">
            <a:avLst/>
          </a:prstGeom>
        </p:spPr>
      </p:pic>
      <p:pic>
        <p:nvPicPr>
          <p:cNvPr id="10" name="Picture 9">
            <a:extLst>
              <a:ext uri="{FF2B5EF4-FFF2-40B4-BE49-F238E27FC236}">
                <a16:creationId xmlns:a16="http://schemas.microsoft.com/office/drawing/2014/main" id="{DBCF368C-BA08-41A4-BED8-B777F5DD215B}"/>
              </a:ext>
            </a:extLst>
          </p:cNvPr>
          <p:cNvPicPr>
            <a:picLocks noChangeAspect="1"/>
          </p:cNvPicPr>
          <p:nvPr/>
        </p:nvPicPr>
        <p:blipFill>
          <a:blip r:embed="rId6"/>
          <a:stretch>
            <a:fillRect/>
          </a:stretch>
        </p:blipFill>
        <p:spPr>
          <a:xfrm>
            <a:off x="3665538" y="4503166"/>
            <a:ext cx="4768849" cy="2354834"/>
          </a:xfrm>
          <a:prstGeom prst="rect">
            <a:avLst/>
          </a:prstGeom>
        </p:spPr>
      </p:pic>
    </p:spTree>
    <p:extLst>
      <p:ext uri="{BB962C8B-B14F-4D97-AF65-F5344CB8AC3E}">
        <p14:creationId xmlns:p14="http://schemas.microsoft.com/office/powerpoint/2010/main" val="1404314180"/>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1492</TotalTime>
  <Words>2743</Words>
  <Application>Microsoft Office PowerPoint</Application>
  <PresentationFormat>Widescreen</PresentationFormat>
  <Paragraphs>194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NimbusSanL-Regu</vt:lpstr>
      <vt:lpstr>The Hand Bold</vt:lpstr>
      <vt:lpstr>The Serif Hand Black</vt:lpstr>
      <vt:lpstr>Times New Roman</vt:lpstr>
      <vt:lpstr>SketchyVTI</vt:lpstr>
      <vt:lpstr>BINARY NEURAL NETWORKS</vt:lpstr>
      <vt:lpstr>Introduction and Motivation</vt:lpstr>
      <vt:lpstr>Quantization</vt:lpstr>
      <vt:lpstr>Timeline</vt:lpstr>
      <vt:lpstr>Binary Connect (Courbariaux) </vt:lpstr>
      <vt:lpstr>Binarized Neural Networks (Courbariaux) </vt:lpstr>
      <vt:lpstr>XNOR Nets &amp; Binary Weight Nets(Rastegari)</vt:lpstr>
      <vt:lpstr>ABC-Nets(Xiaofan Lin)</vt:lpstr>
      <vt:lpstr>ABC-Nets</vt:lpstr>
      <vt:lpstr>Bi-Real Nets(Zenchun Liu)</vt:lpstr>
      <vt:lpstr>Group Nets(Zhuang)</vt:lpstr>
      <vt:lpstr>Group Nets</vt:lpstr>
      <vt:lpstr>MoBiNet(Phan)</vt:lpstr>
      <vt:lpstr>MoBiNet</vt:lpstr>
      <vt:lpstr>XNOR Net++ (Adrian Bulat)</vt:lpstr>
      <vt:lpstr>Tentacle-Net (Luca)</vt:lpstr>
      <vt:lpstr>MeliusNet (Bethge)</vt:lpstr>
      <vt:lpstr>ReActNet(Zechun Liu)</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NEURAL NETWORKS</dc:title>
  <dc:creator>Praveen</dc:creator>
  <cp:lastModifiedBy>Praveen</cp:lastModifiedBy>
  <cp:revision>132</cp:revision>
  <dcterms:created xsi:type="dcterms:W3CDTF">2020-12-03T04:49:49Z</dcterms:created>
  <dcterms:modified xsi:type="dcterms:W3CDTF">2020-12-04T05:55:42Z</dcterms:modified>
</cp:coreProperties>
</file>