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s://en.wikipedia.org/wiki/List_of_postal_codes_of_Canada:_M" TargetMode="External"/><Relationship Id="rId4" Type="http://schemas.openxmlformats.org/officeDocument/2006/relationships/hyperlink" Target="http://cocl.us/Geospatial_data"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lumOff val="-13575"/>
          </a:schemeClr>
        </a:solidFill>
      </p:bgPr>
    </p:bg>
    <p:spTree>
      <p:nvGrpSpPr>
        <p:cNvPr id="1" name=""/>
        <p:cNvGrpSpPr/>
        <p:nvPr/>
      </p:nvGrpSpPr>
      <p:grpSpPr>
        <a:xfrm>
          <a:off x="0" y="0"/>
          <a:ext cx="0" cy="0"/>
          <a:chOff x="0" y="0"/>
          <a:chExt cx="0" cy="0"/>
        </a:xfrm>
      </p:grpSpPr>
      <p:sp>
        <p:nvSpPr>
          <p:cNvPr id="119" name="Predicting Best venue for Warehouse Store…"/>
          <p:cNvSpPr txBox="1"/>
          <p:nvPr>
            <p:ph type="ctrTitle"/>
          </p:nvPr>
        </p:nvSpPr>
        <p:spPr>
          <a:xfrm>
            <a:off x="1778000" y="2374900"/>
            <a:ext cx="20828000" cy="4648200"/>
          </a:xfrm>
          <a:prstGeom prst="rect">
            <a:avLst/>
          </a:prstGeom>
          <a:solidFill>
            <a:schemeClr val="accent1">
              <a:lumOff val="-13575"/>
            </a:schemeClr>
          </a:solidFill>
        </p:spPr>
        <p:txBody>
          <a:bodyPr/>
          <a:lstStyle/>
          <a:p>
            <a:pPr defTabSz="726440">
              <a:defRPr sz="9856"/>
            </a:pPr>
            <a:r>
              <a:t>Predicting Best venue for Warehouse Store</a:t>
            </a:r>
          </a:p>
          <a:p>
            <a:pPr defTabSz="726440">
              <a:defRPr sz="9856"/>
            </a:pPr>
            <a:r>
              <a:t>(</a:t>
            </a:r>
            <a:r>
              <a:rPr sz="8624"/>
              <a:t>Etobicoke</a:t>
            </a:r>
            <a:r>
              <a:t>)</a:t>
            </a:r>
          </a:p>
        </p:txBody>
      </p:sp>
      <p:sp>
        <p:nvSpPr>
          <p:cNvPr id="120" name="~By Praveen Kumar"/>
          <p:cNvSpPr txBox="1"/>
          <p:nvPr>
            <p:ph type="subTitle" sz="quarter" idx="1"/>
          </p:nvPr>
        </p:nvSpPr>
        <p:spPr>
          <a:xfrm>
            <a:off x="1778000" y="8985911"/>
            <a:ext cx="20828000" cy="1587501"/>
          </a:xfrm>
          <a:prstGeom prst="rect">
            <a:avLst/>
          </a:prstGeom>
        </p:spPr>
        <p:txBody>
          <a:bodyPr/>
          <a:lstStyle>
            <a:lvl1pPr algn="r"/>
          </a:lstStyle>
          <a:p>
            <a:pPr/>
            <a:r>
              <a:t>~By Praveen Kumar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Screenshot 2020-01-15 at 12.12.55 AM.png" descr="Screenshot 2020-01-15 at 12.12.55 AM.png"/>
          <p:cNvPicPr>
            <a:picLocks noChangeAspect="1"/>
          </p:cNvPicPr>
          <p:nvPr/>
        </p:nvPicPr>
        <p:blipFill>
          <a:blip r:embed="rId2">
            <a:extLst/>
          </a:blip>
          <a:stretch>
            <a:fillRect/>
          </a:stretch>
        </p:blipFill>
        <p:spPr>
          <a:xfrm>
            <a:off x="181471" y="2901289"/>
            <a:ext cx="24021058" cy="791342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Applying one of Machine Learning Techniques (K-Means Clustering)"/>
          <p:cNvSpPr txBox="1"/>
          <p:nvPr>
            <p:ph type="body" idx="4294967295"/>
          </p:nvPr>
        </p:nvSpPr>
        <p:spPr>
          <a:xfrm>
            <a:off x="1310791" y="186311"/>
            <a:ext cx="21762418" cy="7053384"/>
          </a:xfrm>
          <a:prstGeom prst="rect">
            <a:avLst/>
          </a:prstGeom>
        </p:spPr>
        <p:txBody>
          <a:bodyPr lIns="45719" tIns="45719" rIns="45719" bIns="45719" anchor="t"/>
          <a:lstStyle>
            <a:lvl1pPr marL="0" indent="0">
              <a:spcBef>
                <a:spcPts val="0"/>
              </a:spcBef>
              <a:buSzTx/>
              <a:buNone/>
              <a:defRPr sz="8400">
                <a:latin typeface="+mn-lt"/>
                <a:ea typeface="+mn-ea"/>
                <a:cs typeface="+mn-cs"/>
                <a:sym typeface="Helvetica Neue Medium"/>
              </a:defRPr>
            </a:lvl1pPr>
          </a:lstStyle>
          <a:p>
            <a:pPr/>
            <a:r>
              <a:t>Applying one of Machine Learning Techniques (K-Means Clustering)</a:t>
            </a:r>
          </a:p>
        </p:txBody>
      </p:sp>
      <p:pic>
        <p:nvPicPr>
          <p:cNvPr id="153" name="Screenshot 2020-01-15 at 12.15.14 AM.png" descr="Screenshot 2020-01-15 at 12.15.14 AM.png"/>
          <p:cNvPicPr>
            <a:picLocks noChangeAspect="1"/>
          </p:cNvPicPr>
          <p:nvPr/>
        </p:nvPicPr>
        <p:blipFill>
          <a:blip r:embed="rId2">
            <a:extLst/>
          </a:blip>
          <a:stretch>
            <a:fillRect/>
          </a:stretch>
        </p:blipFill>
        <p:spPr>
          <a:xfrm>
            <a:off x="1433812" y="4514682"/>
            <a:ext cx="21516376" cy="57025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Best topmost Venue Custer group"/>
          <p:cNvSpPr txBox="1"/>
          <p:nvPr>
            <p:ph type="title"/>
          </p:nvPr>
        </p:nvSpPr>
        <p:spPr>
          <a:xfrm>
            <a:off x="721165" y="-854495"/>
            <a:ext cx="22058655" cy="4648201"/>
          </a:xfrm>
          <a:prstGeom prst="rect">
            <a:avLst/>
          </a:prstGeom>
        </p:spPr>
        <p:txBody>
          <a:bodyPr/>
          <a:lstStyle>
            <a:lvl1pPr algn="l">
              <a:defRPr sz="10900"/>
            </a:lvl1pPr>
          </a:lstStyle>
          <a:p>
            <a:pPr/>
            <a:r>
              <a:t>Best topmost Venue Custer group</a:t>
            </a:r>
          </a:p>
        </p:txBody>
      </p:sp>
      <p:pic>
        <p:nvPicPr>
          <p:cNvPr id="156" name="Screenshot 2020-01-15 at 12.16.43 AM.png" descr="Screenshot 2020-01-15 at 12.16.43 AM.png"/>
          <p:cNvPicPr>
            <a:picLocks noChangeAspect="1"/>
          </p:cNvPicPr>
          <p:nvPr/>
        </p:nvPicPr>
        <p:blipFill>
          <a:blip r:embed="rId2">
            <a:extLst/>
          </a:blip>
          <a:stretch>
            <a:fillRect/>
          </a:stretch>
        </p:blipFill>
        <p:spPr>
          <a:xfrm>
            <a:off x="1033946" y="3539472"/>
            <a:ext cx="22475077" cy="842815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Results and Discussion"/>
          <p:cNvSpPr txBox="1"/>
          <p:nvPr>
            <p:ph type="ctrTitle"/>
          </p:nvPr>
        </p:nvSpPr>
        <p:spPr>
          <a:xfrm>
            <a:off x="503325" y="-685197"/>
            <a:ext cx="20828001" cy="4648201"/>
          </a:xfrm>
          <a:prstGeom prst="rect">
            <a:avLst/>
          </a:prstGeom>
        </p:spPr>
        <p:txBody>
          <a:bodyPr/>
          <a:lstStyle/>
          <a:p>
            <a:pPr algn="l">
              <a:defRPr b="1" u="sng">
                <a:latin typeface="Helvetica Neue"/>
                <a:ea typeface="Helvetica Neue"/>
                <a:cs typeface="Helvetica Neue"/>
                <a:sym typeface="Helvetica Neue"/>
              </a:defRPr>
            </a:pPr>
            <a:r>
              <a:t> </a:t>
            </a:r>
            <a:r>
              <a:rPr>
                <a:latin typeface="Times"/>
                <a:ea typeface="Times"/>
                <a:cs typeface="Times"/>
                <a:sym typeface="Times"/>
              </a:rPr>
              <a:t>Results and Discussion</a:t>
            </a:r>
            <a:endParaRPr>
              <a:latin typeface="Times"/>
              <a:ea typeface="Times"/>
              <a:cs typeface="Times"/>
              <a:sym typeface="Times"/>
            </a:endParaRPr>
          </a:p>
        </p:txBody>
      </p:sp>
      <p:sp>
        <p:nvSpPr>
          <p:cNvPr id="159" name="Our analysis shows that although there is a great number of neighbours in Etobicoke Toronto. , there are pockets of low shopping centres and restaurant density fairly close to city center.o we focused our attention to these areas , corresponding to boroughs Etobicoke. So our attention was focused onthese centres which are more closeness to Warehouse  center, strong economic point view.…"/>
          <p:cNvSpPr txBox="1"/>
          <p:nvPr>
            <p:ph type="subTitle" idx="1"/>
          </p:nvPr>
        </p:nvSpPr>
        <p:spPr>
          <a:xfrm>
            <a:off x="1778000" y="3194767"/>
            <a:ext cx="21936889" cy="8910879"/>
          </a:xfrm>
          <a:prstGeom prst="rect">
            <a:avLst/>
          </a:prstGeom>
        </p:spPr>
        <p:txBody>
          <a:bodyPr/>
          <a:lstStyle/>
          <a:p>
            <a:pPr algn="l" defTabSz="437514">
              <a:defRPr sz="4399">
                <a:latin typeface="+mn-lt"/>
                <a:ea typeface="+mn-ea"/>
                <a:cs typeface="+mn-cs"/>
                <a:sym typeface="Helvetica Neue Medium"/>
              </a:defRPr>
            </a:pPr>
            <a:r>
              <a:t>Our analysis shows that although there is a great number of neighbours in Etobicoke Toronto. , there are pockets of low shopping centres and restaurant density fairly close to city center.o we focused our attention to these areas , corresponding to boroughs Etobicoke. So our attention was focused onthese centres which are more closeness to Warehouse  center, strong economic point view.</a:t>
            </a:r>
          </a:p>
          <a:p>
            <a:pPr algn="l" defTabSz="437514">
              <a:defRPr sz="4399">
                <a:latin typeface="+mn-lt"/>
                <a:ea typeface="+mn-ea"/>
                <a:cs typeface="+mn-cs"/>
                <a:sym typeface="Helvetica Neue Medium"/>
              </a:defRPr>
            </a:pPr>
          </a:p>
          <a:p>
            <a:pPr algn="l" defTabSz="437514">
              <a:defRPr sz="4399">
                <a:latin typeface="+mn-lt"/>
                <a:ea typeface="+mn-ea"/>
                <a:cs typeface="+mn-cs"/>
                <a:sym typeface="Helvetica Neue Medium"/>
              </a:defRPr>
            </a:pPr>
            <a:r>
              <a:t>Result of all this is 11 venues location containing largest number of potential for WArehouse's locations based on number of and distance to existing venues - both restaurants in general and all restaurants particularly.It is entirely possible that there is a very good reason for small number of Warehouse in any of those areas, reasons which would make them unsuitable for a new warehouses regardless of lack of competition in the area.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Conclusion"/>
          <p:cNvSpPr txBox="1"/>
          <p:nvPr>
            <p:ph type="ctrTitle"/>
          </p:nvPr>
        </p:nvSpPr>
        <p:spPr>
          <a:xfrm>
            <a:off x="1285512" y="-2278539"/>
            <a:ext cx="20828001" cy="4648201"/>
          </a:xfrm>
          <a:prstGeom prst="rect">
            <a:avLst/>
          </a:prstGeom>
        </p:spPr>
        <p:txBody>
          <a:bodyPr/>
          <a:lstStyle>
            <a:lvl1pPr>
              <a:defRPr b="1" u="sng">
                <a:latin typeface="Helvetica Neue"/>
                <a:ea typeface="Helvetica Neue"/>
                <a:cs typeface="Helvetica Neue"/>
                <a:sym typeface="Helvetica Neue"/>
              </a:defRPr>
            </a:lvl1pPr>
          </a:lstStyle>
          <a:p>
            <a:pPr/>
            <a:r>
              <a:t>Conclusion</a:t>
            </a:r>
          </a:p>
        </p:txBody>
      </p:sp>
      <p:sp>
        <p:nvSpPr>
          <p:cNvPr id="162" name="Purpose of this project was to identify Etobicoke Toronto areas close to centre with higher number of shopping centres and restaurants  in order to aid stakeholders for optimal location for a new Warehouse Centres. By calculating density of any types of shops and restaurant distribution from Foursquare data we have first identified general neighbourhoods of borough Etobicoke. Clustering of those locations was then performed in order to create major zones of interest (containing greatest number of potential locations) and addresses of those zone centers were created to be used as starting points for final exploration by stakeholders.…"/>
          <p:cNvSpPr txBox="1"/>
          <p:nvPr>
            <p:ph type="subTitle" idx="1"/>
          </p:nvPr>
        </p:nvSpPr>
        <p:spPr>
          <a:xfrm>
            <a:off x="1778000" y="2777420"/>
            <a:ext cx="20828000" cy="9841762"/>
          </a:xfrm>
          <a:prstGeom prst="rect">
            <a:avLst/>
          </a:prstGeom>
        </p:spPr>
        <p:txBody>
          <a:bodyPr/>
          <a:lstStyle/>
          <a:p>
            <a:pPr algn="l" defTabSz="346709">
              <a:defRPr sz="4073">
                <a:latin typeface="+mn-lt"/>
                <a:ea typeface="+mn-ea"/>
                <a:cs typeface="+mn-cs"/>
                <a:sym typeface="Helvetica Neue Medium"/>
              </a:defRPr>
            </a:pPr>
            <a:r>
              <a:t>Purpose of this project was to identify Etobicoke Toronto areas close to centre with higher number of shopping centres and restaurants  in order to aid stakeholders for optimal location for a new Warehouse Centres. By calculating density of any types of shops and restaurant distribution from Foursquare data we have first identified general neighbourhoods of borough Etobicoke. Clustering of those locations was then performed in order to create major zones of interest (containing greatest number of potential locations) and addresses of those zone centers were created to be used as starting points for final exploration by stakeholders.		</a:t>
            </a:r>
          </a:p>
          <a:p>
            <a:pPr algn="l" defTabSz="346709">
              <a:defRPr sz="4073">
                <a:latin typeface="+mn-lt"/>
                <a:ea typeface="+mn-ea"/>
                <a:cs typeface="+mn-cs"/>
                <a:sym typeface="Helvetica Neue Medium"/>
              </a:defRPr>
            </a:pPr>
          </a:p>
          <a:p>
            <a:pPr algn="l" defTabSz="346709">
              <a:defRPr sz="4073">
                <a:latin typeface="+mn-lt"/>
                <a:ea typeface="+mn-ea"/>
                <a:cs typeface="+mn-cs"/>
                <a:sym typeface="Helvetica Neue Medium"/>
              </a:defRPr>
            </a:pPr>
            <a:r>
              <a:t>	Final decision on optimal Warehouse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hank You”…"/>
          <p:cNvSpPr txBox="1"/>
          <p:nvPr>
            <p:ph type="body" idx="14"/>
          </p:nvPr>
        </p:nvSpPr>
        <p:spPr>
          <a:xfrm>
            <a:off x="2688149" y="5634941"/>
            <a:ext cx="19007702" cy="1734918"/>
          </a:xfrm>
          <a:prstGeom prst="rect">
            <a:avLst/>
          </a:prstGeom>
        </p:spPr>
        <p:txBody>
          <a:bodyPr/>
          <a:lstStyle/>
          <a:p>
            <a:pPr>
              <a:defRPr sz="5800"/>
            </a:pPr>
            <a:r>
              <a:t>“Thank You”</a:t>
            </a:r>
          </a:p>
          <a:p>
            <a:pPr/>
            <a:r>
              <a:t>(^_^)</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Predicting Venue for Warehouse Establishment is valuable"/>
          <p:cNvSpPr txBox="1"/>
          <p:nvPr>
            <p:ph type="ctrTitle"/>
          </p:nvPr>
        </p:nvSpPr>
        <p:spPr>
          <a:xfrm>
            <a:off x="633237" y="833571"/>
            <a:ext cx="22338282" cy="1738880"/>
          </a:xfrm>
          <a:prstGeom prst="rect">
            <a:avLst/>
          </a:prstGeom>
        </p:spPr>
        <p:txBody>
          <a:bodyPr/>
          <a:lstStyle>
            <a:lvl1pPr defTabSz="643889">
              <a:defRPr b="1" sz="6317">
                <a:latin typeface="Helvetica Neue"/>
                <a:ea typeface="Helvetica Neue"/>
                <a:cs typeface="Helvetica Neue"/>
                <a:sym typeface="Helvetica Neue"/>
              </a:defRPr>
            </a:lvl1pPr>
          </a:lstStyle>
          <a:p>
            <a:pPr/>
            <a:r>
              <a:t>Predicting Venue for Warehouse Establishment is valuable</a:t>
            </a:r>
          </a:p>
        </p:txBody>
      </p:sp>
      <p:sp>
        <p:nvSpPr>
          <p:cNvPr id="123" name="Mostly Earning depends on the regular customers.…"/>
          <p:cNvSpPr txBox="1"/>
          <p:nvPr>
            <p:ph type="subTitle" idx="1"/>
          </p:nvPr>
        </p:nvSpPr>
        <p:spPr>
          <a:xfrm>
            <a:off x="1778000" y="4075405"/>
            <a:ext cx="20828000" cy="6984497"/>
          </a:xfrm>
          <a:prstGeom prst="rect">
            <a:avLst/>
          </a:prstGeom>
        </p:spPr>
        <p:txBody>
          <a:bodyPr anchor="ctr"/>
          <a:lstStyle/>
          <a:p>
            <a:pPr marL="651933" indent="-651933" algn="l" defTabSz="726440">
              <a:lnSpc>
                <a:spcPct val="150000"/>
              </a:lnSpc>
              <a:buSzPct val="50000"/>
              <a:buBlip>
                <a:blip r:embed="rId2"/>
              </a:buBlip>
              <a:defRPr sz="4928">
                <a:latin typeface="+mn-lt"/>
                <a:ea typeface="+mn-ea"/>
                <a:cs typeface="+mn-cs"/>
                <a:sym typeface="Helvetica Neue Medium"/>
              </a:defRPr>
            </a:pPr>
            <a:r>
              <a:t>Mostly Earning depends on the regular customers.</a:t>
            </a:r>
          </a:p>
          <a:p>
            <a:pPr marL="651933" indent="-651933" algn="l" defTabSz="726440">
              <a:lnSpc>
                <a:spcPct val="120000"/>
              </a:lnSpc>
              <a:buSzPct val="50000"/>
              <a:buBlip>
                <a:blip r:embed="rId2"/>
              </a:buBlip>
              <a:defRPr sz="4928">
                <a:latin typeface="+mn-lt"/>
                <a:ea typeface="+mn-ea"/>
                <a:cs typeface="+mn-cs"/>
                <a:sym typeface="Helvetica Neue Medium"/>
              </a:defRPr>
            </a:pPr>
            <a:r>
              <a:t>So we try our best to find best location where most customers are situated.</a:t>
            </a:r>
          </a:p>
          <a:p>
            <a:pPr lvl="2" marL="1769533" indent="-651933" algn="l" defTabSz="726440">
              <a:lnSpc>
                <a:spcPct val="120000"/>
              </a:lnSpc>
              <a:buSzPct val="125000"/>
              <a:buChar char="•"/>
              <a:defRPr sz="3168">
                <a:latin typeface="+mn-lt"/>
                <a:ea typeface="+mn-ea"/>
                <a:cs typeface="+mn-cs"/>
                <a:sym typeface="Helvetica Neue Medium"/>
              </a:defRPr>
            </a:pPr>
            <a:r>
              <a:t>Customers should be regular.</a:t>
            </a:r>
          </a:p>
          <a:p>
            <a:pPr lvl="2" marL="1769533" indent="-651933" algn="l" defTabSz="726440">
              <a:lnSpc>
                <a:spcPct val="150000"/>
              </a:lnSpc>
              <a:buSzPct val="125000"/>
              <a:buChar char="•"/>
              <a:defRPr sz="3168">
                <a:latin typeface="+mn-lt"/>
                <a:ea typeface="+mn-ea"/>
                <a:cs typeface="+mn-cs"/>
                <a:sym typeface="Helvetica Neue Medium"/>
              </a:defRPr>
            </a:pPr>
            <a:r>
              <a:t>Venue with More number of customers are given first priority.</a:t>
            </a:r>
          </a:p>
          <a:p>
            <a:pPr marL="651933" indent="-651933" algn="l" defTabSz="726440">
              <a:lnSpc>
                <a:spcPct val="120000"/>
              </a:lnSpc>
              <a:buSzPct val="50000"/>
              <a:buBlip>
                <a:blip r:embed="rId2"/>
              </a:buBlip>
              <a:defRPr sz="4928">
                <a:latin typeface="+mn-lt"/>
                <a:ea typeface="+mn-ea"/>
                <a:cs typeface="+mn-cs"/>
                <a:sym typeface="Helvetica Neue Medium"/>
              </a:defRPr>
            </a:pPr>
            <a:r>
              <a:t>All Contractor of serving those customers are interested in benefits.</a:t>
            </a:r>
          </a:p>
          <a:p>
            <a:pPr marL="651933" indent="-651933" algn="l" defTabSz="726440">
              <a:lnSpc>
                <a:spcPct val="120000"/>
              </a:lnSpc>
              <a:buSzPct val="50000"/>
              <a:buBlip>
                <a:blip r:embed="rId2"/>
              </a:buBlip>
              <a:defRPr sz="4928">
                <a:latin typeface="+mn-lt"/>
                <a:ea typeface="+mn-ea"/>
                <a:cs typeface="+mn-cs"/>
                <a:sym typeface="Helvetica Neue Medium"/>
              </a:defRPr>
            </a:pPr>
            <a:r>
              <a:t>Predicting best venue will help Contractor of warehouse team very much</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Data acquisition and cleaning"/>
          <p:cNvSpPr txBox="1"/>
          <p:nvPr>
            <p:ph type="ctrTitle"/>
          </p:nvPr>
        </p:nvSpPr>
        <p:spPr>
          <a:xfrm>
            <a:off x="633237" y="833571"/>
            <a:ext cx="22338282" cy="1738880"/>
          </a:xfrm>
          <a:prstGeom prst="rect">
            <a:avLst/>
          </a:prstGeom>
        </p:spPr>
        <p:txBody>
          <a:bodyPr/>
          <a:lstStyle>
            <a:lvl1pPr algn="l">
              <a:defRPr b="1" sz="8100">
                <a:latin typeface="Helvetica Neue"/>
                <a:ea typeface="Helvetica Neue"/>
                <a:cs typeface="Helvetica Neue"/>
                <a:sym typeface="Helvetica Neue"/>
              </a:defRPr>
            </a:lvl1pPr>
          </a:lstStyle>
          <a:p>
            <a:pPr/>
            <a:r>
              <a:t>Data acquisition and cleaning</a:t>
            </a:r>
          </a:p>
        </p:txBody>
      </p:sp>
      <p:sp>
        <p:nvSpPr>
          <p:cNvPr id="126" name="Firstly Data of Toronto city is scraped by the wikipedia page using given link : Toronto Data from wikipedia.…"/>
          <p:cNvSpPr txBox="1"/>
          <p:nvPr>
            <p:ph type="subTitle" idx="1"/>
          </p:nvPr>
        </p:nvSpPr>
        <p:spPr>
          <a:xfrm>
            <a:off x="1778000" y="4075405"/>
            <a:ext cx="20828000" cy="6984497"/>
          </a:xfrm>
          <a:prstGeom prst="rect">
            <a:avLst/>
          </a:prstGeom>
        </p:spPr>
        <p:txBody>
          <a:bodyPr anchor="ctr"/>
          <a:lstStyle/>
          <a:p>
            <a:pPr marL="681566" indent="-681566" algn="l" defTabSz="759459">
              <a:lnSpc>
                <a:spcPct val="150000"/>
              </a:lnSpc>
              <a:buSzPct val="50000"/>
              <a:buBlip>
                <a:blip r:embed="rId2"/>
              </a:buBlip>
              <a:defRPr sz="5152">
                <a:latin typeface="+mn-lt"/>
                <a:ea typeface="+mn-ea"/>
                <a:cs typeface="+mn-cs"/>
                <a:sym typeface="Helvetica Neue Medium"/>
              </a:defRPr>
            </a:pPr>
            <a:r>
              <a:t>Firstly Data of Toronto city is scraped by the wikipedia page using given link :</a:t>
            </a:r>
            <a:r>
              <a:t> </a:t>
            </a:r>
            <a:r>
              <a:rPr u="sng">
                <a:solidFill>
                  <a:schemeClr val="accent1">
                    <a:lumOff val="16847"/>
                  </a:schemeClr>
                </a:solidFill>
                <a:hlinkClick r:id="rId3" invalidUrl="" action="" tgtFrame="" tooltip="" history="1" highlightClick="0" endSnd="0"/>
              </a:rPr>
              <a:t>Toronto Data from wikipedia</a:t>
            </a:r>
            <a:r>
              <a:t>.</a:t>
            </a:r>
          </a:p>
          <a:p>
            <a:pPr marL="681566" indent="-681566" algn="l" defTabSz="759459">
              <a:lnSpc>
                <a:spcPct val="120000"/>
              </a:lnSpc>
              <a:buSzPct val="50000"/>
              <a:buBlip>
                <a:blip r:embed="rId2"/>
              </a:buBlip>
              <a:defRPr sz="5152">
                <a:latin typeface="+mn-lt"/>
                <a:ea typeface="+mn-ea"/>
                <a:cs typeface="+mn-cs"/>
                <a:sym typeface="Helvetica Neue Medium"/>
              </a:defRPr>
            </a:pPr>
            <a:r>
              <a:t>We are interested in </a:t>
            </a:r>
            <a:r>
              <a:t>latitude and longitude for each Borough in Toronto. It is extracted from link </a:t>
            </a:r>
            <a:r>
              <a:rPr u="sng">
                <a:solidFill>
                  <a:schemeClr val="accent1">
                    <a:hueOff val="114395"/>
                    <a:lumOff val="-24975"/>
                  </a:schemeClr>
                </a:solidFill>
                <a:hlinkClick r:id="rId4" invalidUrl="" action="" tgtFrame="" tooltip="" history="1" highlightClick="0" endSnd="0"/>
              </a:rPr>
              <a:t>Latitudes and Longitudes</a:t>
            </a:r>
            <a:r>
              <a:t>.</a:t>
            </a:r>
          </a:p>
          <a:p>
            <a:pPr marL="681566" indent="-681566" algn="l" defTabSz="759459">
              <a:lnSpc>
                <a:spcPct val="120000"/>
              </a:lnSpc>
              <a:buSzPct val="50000"/>
              <a:buBlip>
                <a:blip r:embed="rId2"/>
              </a:buBlip>
              <a:defRPr sz="5152">
                <a:latin typeface="+mn-lt"/>
                <a:ea typeface="+mn-ea"/>
                <a:cs typeface="+mn-cs"/>
                <a:sym typeface="Helvetica Neue Medium"/>
              </a:defRPr>
            </a:pPr>
            <a:r>
              <a:t>All Duplicates are removed from the raw data and ultimately converted into python pandas DataFrame.</a:t>
            </a:r>
          </a:p>
          <a:p>
            <a:pPr marL="681566" indent="-681566" algn="l" defTabSz="759459">
              <a:lnSpc>
                <a:spcPct val="120000"/>
              </a:lnSpc>
              <a:buSzPct val="50000"/>
              <a:buBlip>
                <a:blip r:embed="rId2"/>
              </a:buBlip>
              <a:defRPr sz="5152">
                <a:latin typeface="+mn-lt"/>
                <a:ea typeface="+mn-ea"/>
                <a:cs typeface="+mn-cs"/>
                <a:sym typeface="Helvetica Neue Medium"/>
              </a:defRPr>
            </a:pPr>
            <a:r>
              <a:t>Finally we join latitudes and longitudes to original Data “.csv” file.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Screenshot 2020-01-12 at 6.49.53 PM.png" descr="Screenshot 2020-01-12 at 6.49.53 PM.png"/>
          <p:cNvPicPr>
            <a:picLocks noChangeAspect="1"/>
          </p:cNvPicPr>
          <p:nvPr/>
        </p:nvPicPr>
        <p:blipFill>
          <a:blip r:embed="rId2">
            <a:extLst/>
          </a:blip>
          <a:stretch>
            <a:fillRect/>
          </a:stretch>
        </p:blipFill>
        <p:spPr>
          <a:xfrm>
            <a:off x="1727448" y="1948173"/>
            <a:ext cx="7315539" cy="4071447"/>
          </a:xfrm>
          <a:prstGeom prst="rect">
            <a:avLst/>
          </a:prstGeom>
          <a:ln w="12700">
            <a:miter lim="400000"/>
          </a:ln>
        </p:spPr>
      </p:pic>
      <p:pic>
        <p:nvPicPr>
          <p:cNvPr id="129" name="Screenshot 2020-01-12 at 6.55.23 PM.png" descr="Screenshot 2020-01-12 at 6.55.23 PM.png"/>
          <p:cNvPicPr>
            <a:picLocks noChangeAspect="1"/>
          </p:cNvPicPr>
          <p:nvPr/>
        </p:nvPicPr>
        <p:blipFill>
          <a:blip r:embed="rId3">
            <a:extLst/>
          </a:blip>
          <a:stretch>
            <a:fillRect/>
          </a:stretch>
        </p:blipFill>
        <p:spPr>
          <a:xfrm>
            <a:off x="13356183" y="1923550"/>
            <a:ext cx="7315539" cy="3647167"/>
          </a:xfrm>
          <a:prstGeom prst="rect">
            <a:avLst/>
          </a:prstGeom>
          <a:ln w="12700">
            <a:miter lim="400000"/>
          </a:ln>
        </p:spPr>
      </p:pic>
      <p:pic>
        <p:nvPicPr>
          <p:cNvPr id="130" name="Screenshot 2020-01-12 at 7.25.46 PM.png" descr="Screenshot 2020-01-12 at 7.25.46 PM.png"/>
          <p:cNvPicPr>
            <a:picLocks noChangeAspect="1"/>
          </p:cNvPicPr>
          <p:nvPr/>
        </p:nvPicPr>
        <p:blipFill>
          <a:blip r:embed="rId4">
            <a:extLst/>
          </a:blip>
          <a:stretch>
            <a:fillRect/>
          </a:stretch>
        </p:blipFill>
        <p:spPr>
          <a:xfrm>
            <a:off x="1860536" y="7204939"/>
            <a:ext cx="12697115" cy="4409459"/>
          </a:xfrm>
          <a:prstGeom prst="rect">
            <a:avLst/>
          </a:prstGeom>
          <a:ln w="12700">
            <a:miter lim="400000"/>
          </a:ln>
        </p:spPr>
      </p:pic>
      <p:sp>
        <p:nvSpPr>
          <p:cNvPr id="131" name="Fig:showing data after adding latitudes and longitudes"/>
          <p:cNvSpPr txBox="1"/>
          <p:nvPr/>
        </p:nvSpPr>
        <p:spPr>
          <a:xfrm>
            <a:off x="2768129" y="11908231"/>
            <a:ext cx="9982963"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u="sng">
                <a:solidFill>
                  <a:srgbClr val="5E5E5E"/>
                </a:solidFill>
              </a:defRPr>
            </a:pPr>
            <a:r>
              <a:rPr i="1"/>
              <a:t>Fig</a:t>
            </a:r>
            <a:r>
              <a:t>:showing data after adding latitudes and longitudes</a:t>
            </a:r>
          </a:p>
        </p:txBody>
      </p:sp>
      <p:sp>
        <p:nvSpPr>
          <p:cNvPr id="132" name="Fig:Dropping unused Data"/>
          <p:cNvSpPr txBox="1"/>
          <p:nvPr/>
        </p:nvSpPr>
        <p:spPr>
          <a:xfrm>
            <a:off x="14575361" y="5499162"/>
            <a:ext cx="4877182"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u="sng">
                <a:solidFill>
                  <a:srgbClr val="5E5E5E"/>
                </a:solidFill>
              </a:defRPr>
            </a:lvl1pPr>
          </a:lstStyle>
          <a:p>
            <a:pPr/>
            <a:r>
              <a:t>Fig:Dropping unused Data</a:t>
            </a:r>
          </a:p>
        </p:txBody>
      </p:sp>
      <p:sp>
        <p:nvSpPr>
          <p:cNvPr id="133" name="Fig: Showing rew_Data"/>
          <p:cNvSpPr txBox="1"/>
          <p:nvPr/>
        </p:nvSpPr>
        <p:spPr>
          <a:xfrm>
            <a:off x="2768043" y="5499162"/>
            <a:ext cx="4291585"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u="sng">
                <a:solidFill>
                  <a:srgbClr val="5E5E5E"/>
                </a:solidFill>
              </a:defRPr>
            </a:lvl1pPr>
          </a:lstStyle>
          <a:p>
            <a:pPr/>
            <a:r>
              <a:t>Fig: Showing rew_Data</a:t>
            </a:r>
          </a:p>
        </p:txBody>
      </p:sp>
      <p:sp>
        <p:nvSpPr>
          <p:cNvPr id="134" name="Improvement in data Extraction"/>
          <p:cNvSpPr txBox="1"/>
          <p:nvPr/>
        </p:nvSpPr>
        <p:spPr>
          <a:xfrm>
            <a:off x="4947845" y="353633"/>
            <a:ext cx="10780167" cy="9572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600" u="sng"/>
            </a:lvl1pPr>
          </a:lstStyle>
          <a:p>
            <a:pPr/>
            <a:r>
              <a:t>Improvement in data Extraction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36" name="Map of Toronto"/>
          <p:cNvSpPr txBox="1"/>
          <p:nvPr>
            <p:ph type="subTitle" sz="quarter" idx="1"/>
          </p:nvPr>
        </p:nvSpPr>
        <p:spPr>
          <a:xfrm>
            <a:off x="1459331" y="787439"/>
            <a:ext cx="20828001" cy="1587501"/>
          </a:xfrm>
          <a:prstGeom prst="rect">
            <a:avLst/>
          </a:prstGeom>
        </p:spPr>
        <p:txBody>
          <a:bodyPr/>
          <a:lstStyle>
            <a:lvl1pPr>
              <a:defRPr b="1" u="sng"/>
            </a:lvl1pPr>
          </a:lstStyle>
          <a:p>
            <a:pPr/>
            <a:r>
              <a:t>Map of Toronto</a:t>
            </a:r>
          </a:p>
        </p:txBody>
      </p:sp>
      <p:pic>
        <p:nvPicPr>
          <p:cNvPr id="137" name="Screenshot 2020-01-14 at 11.55.14 PM.png" descr="Screenshot 2020-01-14 at 11.55.14 PM.png"/>
          <p:cNvPicPr>
            <a:picLocks noChangeAspect="1"/>
          </p:cNvPicPr>
          <p:nvPr/>
        </p:nvPicPr>
        <p:blipFill>
          <a:blip r:embed="rId2">
            <a:extLst/>
          </a:blip>
          <a:stretch>
            <a:fillRect/>
          </a:stretch>
        </p:blipFill>
        <p:spPr>
          <a:xfrm>
            <a:off x="2823146" y="2066120"/>
            <a:ext cx="17596753" cy="1056935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pic>
        <p:nvPicPr>
          <p:cNvPr id="139" name="Screenshot 2020-01-14 at 11.51.47 PM.png" descr="Screenshot 2020-01-14 at 11.51.47 PM.png"/>
          <p:cNvPicPr>
            <a:picLocks noChangeAspect="1"/>
          </p:cNvPicPr>
          <p:nvPr/>
        </p:nvPicPr>
        <p:blipFill>
          <a:blip r:embed="rId2">
            <a:extLst/>
          </a:blip>
          <a:stretch>
            <a:fillRect/>
          </a:stretch>
        </p:blipFill>
        <p:spPr>
          <a:xfrm>
            <a:off x="2440647" y="2016699"/>
            <a:ext cx="18879404" cy="11231031"/>
          </a:xfrm>
          <a:prstGeom prst="rect">
            <a:avLst/>
          </a:prstGeom>
          <a:ln w="12700">
            <a:miter lim="400000"/>
          </a:ln>
        </p:spPr>
      </p:pic>
      <p:sp>
        <p:nvSpPr>
          <p:cNvPr id="140" name="The geograpical coordinate of &quot;Etobicoke&quot; (43.605647, -79.501321)…"/>
          <p:cNvSpPr txBox="1"/>
          <p:nvPr/>
        </p:nvSpPr>
        <p:spPr>
          <a:xfrm>
            <a:off x="1227112" y="918734"/>
            <a:ext cx="21929776" cy="158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400"/>
            </a:pPr>
            <a:r>
              <a:t>The geograpical coordinate of "</a:t>
            </a:r>
            <a:r>
              <a:rPr sz="5600"/>
              <a:t>Etobicoke</a:t>
            </a:r>
            <a:r>
              <a:t>" (43.605647, -79.501321)</a:t>
            </a:r>
          </a:p>
          <a:p>
            <a:pPr algn="r" defTabSz="457200">
              <a:lnSpc>
                <a:spcPts val="2800"/>
              </a:lnSpc>
              <a:defRPr b="0" sz="1200">
                <a:latin typeface="Times"/>
                <a:ea typeface="Times"/>
                <a:cs typeface="Times"/>
                <a:sym typeface="Times"/>
              </a:defRPr>
            </a:pPr>
            <a:r>
              <a:t>[18]:</a:t>
            </a:r>
          </a:p>
          <a:p>
            <a:pPr algn="l" defTabSz="457200">
              <a:lnSpc>
                <a:spcPts val="3300"/>
              </a:lnSpc>
              <a:defRPr b="0" sz="14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Methodology And Analyzing"/>
          <p:cNvSpPr txBox="1"/>
          <p:nvPr>
            <p:ph type="ctrTitle"/>
          </p:nvPr>
        </p:nvSpPr>
        <p:spPr>
          <a:xfrm>
            <a:off x="1401391" y="264472"/>
            <a:ext cx="20828001" cy="1844461"/>
          </a:xfrm>
          <a:prstGeom prst="rect">
            <a:avLst/>
          </a:prstGeom>
        </p:spPr>
        <p:txBody>
          <a:bodyPr/>
          <a:lstStyle>
            <a:lvl1pPr>
              <a:defRPr b="1">
                <a:latin typeface="Helvetica Neue"/>
                <a:ea typeface="Helvetica Neue"/>
                <a:cs typeface="Helvetica Neue"/>
                <a:sym typeface="Helvetica Neue"/>
              </a:defRPr>
            </a:lvl1pPr>
          </a:lstStyle>
          <a:p>
            <a:pPr/>
            <a:r>
              <a:t>Methodology And Analyzing</a:t>
            </a:r>
          </a:p>
        </p:txBody>
      </p:sp>
      <p:sp>
        <p:nvSpPr>
          <p:cNvPr id="143" name="After finding the list of neighborhoods, we then connect to the Foursquare API to gather information about venues inside each and every neighborhood. For each neighborhood, we have chosen the radius to be 750 meter. It means that we have asked Foursquare to find venues that are at most 750 meter far from the center of the neighborhood."/>
          <p:cNvSpPr txBox="1"/>
          <p:nvPr>
            <p:ph type="subTitle" sz="half" idx="1"/>
          </p:nvPr>
        </p:nvSpPr>
        <p:spPr>
          <a:xfrm>
            <a:off x="1401391" y="3829050"/>
            <a:ext cx="20828001" cy="5626873"/>
          </a:xfrm>
          <a:prstGeom prst="rect">
            <a:avLst/>
          </a:prstGeom>
        </p:spPr>
        <p:txBody>
          <a:bodyPr/>
          <a:lstStyle>
            <a:lvl1pPr algn="l" defTabSz="412750">
              <a:buClr>
                <a:srgbClr val="83992A"/>
              </a:buClr>
              <a:buFont typeface="Arial"/>
              <a:defRPr sz="5650">
                <a:latin typeface="+mn-lt"/>
                <a:ea typeface="+mn-ea"/>
                <a:cs typeface="+mn-cs"/>
                <a:sym typeface="Helvetica Neue Medium"/>
              </a:defRPr>
            </a:lvl1pPr>
          </a:lstStyle>
          <a:p>
            <a:pPr/>
            <a:r>
              <a:t>After finding the list of neighborhoods, we then connect to the Foursquare API to gather information about venues inside each and every neighborhood. For each neighborhood, we have chosen the radius to be 750 meter. It means that we have asked Foursquare to find venues that are at most 750 meter far from the center of the neighborhood.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Processing the Retrieved Data and Creating a DataFrome for All the Venues inside the Etobicoke"/>
          <p:cNvSpPr txBox="1"/>
          <p:nvPr>
            <p:ph type="title"/>
          </p:nvPr>
        </p:nvSpPr>
        <p:spPr>
          <a:xfrm>
            <a:off x="1140663" y="-622736"/>
            <a:ext cx="20828001" cy="4648201"/>
          </a:xfrm>
          <a:prstGeom prst="rect">
            <a:avLst/>
          </a:prstGeom>
        </p:spPr>
        <p:txBody>
          <a:bodyPr/>
          <a:lstStyle/>
          <a:p>
            <a:pPr marL="1000125" indent="-1000125" algn="l">
              <a:buClr>
                <a:srgbClr val="83992A"/>
              </a:buClr>
              <a:buSzPct val="115000"/>
              <a:buFont typeface="Arial"/>
              <a:buChar char="•"/>
              <a:defRPr sz="6300"/>
            </a:pPr>
            <a:r>
              <a:t>Processing the Retrieved Data and Creating a DataFrome for All the Venues inside the </a:t>
            </a:r>
            <a:r>
              <a:t>Etobicoke</a:t>
            </a:r>
          </a:p>
        </p:txBody>
      </p:sp>
      <p:pic>
        <p:nvPicPr>
          <p:cNvPr id="146" name="Screenshot 2020-01-12 at 7.49.17 PM.png" descr="Screenshot 2020-01-12 at 7.49.17 PM.png"/>
          <p:cNvPicPr>
            <a:picLocks noChangeAspect="1"/>
          </p:cNvPicPr>
          <p:nvPr/>
        </p:nvPicPr>
        <p:blipFill>
          <a:blip r:embed="rId2">
            <a:extLst/>
          </a:blip>
          <a:stretch>
            <a:fillRect/>
          </a:stretch>
        </p:blipFill>
        <p:spPr>
          <a:xfrm>
            <a:off x="1298450" y="4614940"/>
            <a:ext cx="22250618" cy="373290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Processing the Retrieved Data and Creating a DataFrome for All the Venues inside the Scarborough…"/>
          <p:cNvSpPr txBox="1"/>
          <p:nvPr>
            <p:ph type="title"/>
          </p:nvPr>
        </p:nvSpPr>
        <p:spPr>
          <a:xfrm>
            <a:off x="1778000" y="1938381"/>
            <a:ext cx="20828000" cy="8808092"/>
          </a:xfrm>
          <a:prstGeom prst="rect">
            <a:avLst/>
          </a:prstGeom>
        </p:spPr>
        <p:txBody>
          <a:bodyPr/>
          <a:lstStyle/>
          <a:p>
            <a:pPr algn="l" defTabSz="387984">
              <a:defRPr b="1" sz="6110" u="sng">
                <a:latin typeface="Helvetica Neue"/>
                <a:ea typeface="Helvetica Neue"/>
                <a:cs typeface="Helvetica Neue"/>
                <a:sym typeface="Helvetica Neue"/>
              </a:defRPr>
            </a:pPr>
            <a:r>
              <a:t>Processing the Retrieved Data and Creating a DataFrome for All the Venues inside the Scarborough</a:t>
            </a:r>
          </a:p>
          <a:p>
            <a:pPr marL="626744" indent="-626744" algn="l" defTabSz="387984">
              <a:buClr>
                <a:srgbClr val="83992A"/>
              </a:buClr>
              <a:buSzPct val="115000"/>
              <a:buFont typeface="Arial"/>
              <a:defRPr sz="5875"/>
            </a:pPr>
          </a:p>
          <a:p>
            <a:pPr marL="626744" indent="-626744" algn="l" defTabSz="387984">
              <a:buClr>
                <a:srgbClr val="83992A"/>
              </a:buClr>
              <a:buSzPct val="115000"/>
              <a:buFont typeface="Arial"/>
              <a:defRPr sz="5875">
                <a:latin typeface="Helvetica"/>
                <a:ea typeface="Helvetica"/>
                <a:cs typeface="Helvetica"/>
                <a:sym typeface="Helvetica"/>
              </a:defRPr>
            </a:pPr>
          </a:p>
          <a:p>
            <a:pPr algn="l" defTabSz="387984">
              <a:buClr>
                <a:srgbClr val="83992A"/>
              </a:buClr>
              <a:buFont typeface="Arial"/>
              <a:defRPr sz="5264">
                <a:latin typeface="Hoefler Text"/>
                <a:ea typeface="Hoefler Text"/>
                <a:cs typeface="Hoefler Text"/>
                <a:sym typeface="Hoefler Text"/>
              </a:defRPr>
            </a:pPr>
            <a:r>
              <a:t>When the data is completely gathered, we will perform processing on that raw data to find our desirable features for each venue. Our main feature is the category of that venue. After this stage, the column "Venue's Category" wil be One-hot encoded and different venues will have different feature-columns. After On-hot encoding we will integrate all restaurant and shopping centres columns to one column.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