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23715c566fae6040/Desktop/PROJECT%20DATA%20HINDHUJA/HINDHUJA%20EXCEL%201.od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595959"/>
                </a:solidFill>
                <a:latin typeface="Aptos Narrow"/>
              </a:defRPr>
            </a:pPr>
            <a:r>
              <a:rPr lang="en-IN" sz="1400" b="0" i="0" u="none" strike="noStrike" kern="1200" cap="none" spc="0" baseline="0">
                <a:solidFill>
                  <a:srgbClr val="595959"/>
                </a:solidFill>
                <a:uFillTx/>
                <a:latin typeface="Aptos Narrow"/>
              </a:rPr>
              <a:t>EMPLOYEE PERFORMANCE ANALYSIS </a:t>
            </a:r>
          </a:p>
        </c:rich>
      </c:tx>
      <c:overlay val="0"/>
      <c:spPr>
        <a:noFill/>
        <a:ln>
          <a:noFill/>
        </a:ln>
      </c:spPr>
    </c:title>
    <c:autoTitleDeleted val="0"/>
    <c:plotArea>
      <c:layout/>
      <c:barChart>
        <c:barDir val="col"/>
        <c:grouping val="clustered"/>
        <c:varyColors val="0"/>
        <c:ser>
          <c:idx val="0"/>
          <c:order val="0"/>
          <c:tx>
            <c:v>HIGH</c:v>
          </c:tx>
          <c:spPr>
            <a:solidFill>
              <a:srgbClr val="15608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c:v>
              </c:pt>
              <c:pt idx="1">
                <c:v>18</c:v>
              </c:pt>
              <c:pt idx="2">
                <c:v>21</c:v>
              </c:pt>
              <c:pt idx="3">
                <c:v>17</c:v>
              </c:pt>
              <c:pt idx="4">
                <c:v>21</c:v>
              </c:pt>
              <c:pt idx="5">
                <c:v>29</c:v>
              </c:pt>
              <c:pt idx="6">
                <c:v>26</c:v>
              </c:pt>
              <c:pt idx="7">
                <c:v>26</c:v>
              </c:pt>
              <c:pt idx="8">
                <c:v>21</c:v>
              </c:pt>
              <c:pt idx="9">
                <c:v>25</c:v>
              </c:pt>
            </c:numLit>
          </c:val>
          <c:extLst>
            <c:ext xmlns:c16="http://schemas.microsoft.com/office/drawing/2014/chart" uri="{C3380CC4-5D6E-409C-BE32-E72D297353CC}">
              <c16:uniqueId val="{00000000-3D0B-48AC-B39E-FEC78B11E7B6}"/>
            </c:ext>
          </c:extLst>
        </c:ser>
        <c:ser>
          <c:idx val="1"/>
          <c:order val="1"/>
          <c:tx>
            <c:v>LOW</c:v>
          </c:tx>
          <c:spPr>
            <a:solidFill>
              <a:srgbClr val="E9713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47</c:v>
              </c:pt>
              <c:pt idx="2">
                <c:v>41</c:v>
              </c:pt>
              <c:pt idx="3">
                <c:v>39</c:v>
              </c:pt>
              <c:pt idx="4">
                <c:v>41</c:v>
              </c:pt>
              <c:pt idx="5">
                <c:v>33</c:v>
              </c:pt>
              <c:pt idx="6">
                <c:v>41</c:v>
              </c:pt>
              <c:pt idx="7">
                <c:v>43</c:v>
              </c:pt>
              <c:pt idx="8">
                <c:v>45</c:v>
              </c:pt>
              <c:pt idx="9">
                <c:v>34</c:v>
              </c:pt>
            </c:numLit>
          </c:val>
          <c:extLst>
            <c:ext xmlns:c16="http://schemas.microsoft.com/office/drawing/2014/chart" uri="{C3380CC4-5D6E-409C-BE32-E72D297353CC}">
              <c16:uniqueId val="{00000001-3D0B-48AC-B39E-FEC78B11E7B6}"/>
            </c:ext>
          </c:extLst>
        </c:ser>
        <c:ser>
          <c:idx val="2"/>
          <c:order val="2"/>
          <c:tx>
            <c:v>MED</c:v>
          </c:tx>
          <c:spPr>
            <a:solidFill>
              <a:srgbClr val="196B24"/>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c:v>
              </c:pt>
              <c:pt idx="1">
                <c:v>65</c:v>
              </c:pt>
              <c:pt idx="2">
                <c:v>78</c:v>
              </c:pt>
              <c:pt idx="3">
                <c:v>92</c:v>
              </c:pt>
              <c:pt idx="4">
                <c:v>77</c:v>
              </c:pt>
              <c:pt idx="5">
                <c:v>69</c:v>
              </c:pt>
              <c:pt idx="6">
                <c:v>75</c:v>
              </c:pt>
              <c:pt idx="7">
                <c:v>82</c:v>
              </c:pt>
              <c:pt idx="8">
                <c:v>71</c:v>
              </c:pt>
              <c:pt idx="9">
                <c:v>84</c:v>
              </c:pt>
            </c:numLit>
          </c:val>
          <c:extLst>
            <c:ext xmlns:c16="http://schemas.microsoft.com/office/drawing/2014/chart" uri="{C3380CC4-5D6E-409C-BE32-E72D297353CC}">
              <c16:uniqueId val="{00000002-3D0B-48AC-B39E-FEC78B11E7B6}"/>
            </c:ext>
          </c:extLst>
        </c:ser>
        <c:ser>
          <c:idx val="3"/>
          <c:order val="3"/>
          <c:tx>
            <c:v>VERY HIGH</c:v>
          </c:tx>
          <c:spPr>
            <a:solidFill>
              <a:srgbClr val="0F9ED5"/>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c:v>
              </c:pt>
              <c:pt idx="1">
                <c:v>15</c:v>
              </c:pt>
              <c:pt idx="2">
                <c:v>14</c:v>
              </c:pt>
              <c:pt idx="3">
                <c:v>9</c:v>
              </c:pt>
              <c:pt idx="4">
                <c:v>15</c:v>
              </c:pt>
              <c:pt idx="5">
                <c:v>12</c:v>
              </c:pt>
              <c:pt idx="6">
                <c:v>15</c:v>
              </c:pt>
              <c:pt idx="7">
                <c:v>16</c:v>
              </c:pt>
              <c:pt idx="8">
                <c:v>13</c:v>
              </c:pt>
              <c:pt idx="9">
                <c:v>13</c:v>
              </c:pt>
            </c:numLit>
          </c:val>
          <c:extLst>
            <c:ext xmlns:c16="http://schemas.microsoft.com/office/drawing/2014/chart" uri="{C3380CC4-5D6E-409C-BE32-E72D297353CC}">
              <c16:uniqueId val="{00000003-3D0B-48AC-B39E-FEC78B11E7B6}"/>
            </c:ext>
          </c:extLst>
        </c:ser>
        <c:dLbls>
          <c:showLegendKey val="0"/>
          <c:showVal val="0"/>
          <c:showCatName val="0"/>
          <c:showSerName val="0"/>
          <c:showPercent val="0"/>
          <c:showBubbleSize val="0"/>
        </c:dLbls>
        <c:gapWidth val="219"/>
        <c:overlap val="-27"/>
        <c:axId val="1380609103"/>
        <c:axId val="1380631183"/>
      </c:barChart>
      <c:valAx>
        <c:axId val="1380631183"/>
        <c:scaling>
          <c:orientation val="minMax"/>
        </c:scaling>
        <c:delete val="0"/>
        <c:axPos val="l"/>
        <c:majorGridlines>
          <c:spPr>
            <a:ln w="9528" cap="flat">
              <a:solidFill>
                <a:srgbClr val="D9D9D9"/>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Aptos Narrow"/>
              </a:defRPr>
            </a:pPr>
            <a:endParaRPr lang="en-US"/>
          </a:p>
        </c:txPr>
        <c:crossAx val="1380609103"/>
        <c:crosses val="autoZero"/>
        <c:crossBetween val="between"/>
      </c:valAx>
      <c:catAx>
        <c:axId val="1380609103"/>
        <c:scaling>
          <c:orientation val="minMax"/>
        </c:scaling>
        <c:delete val="0"/>
        <c:axPos val="b"/>
        <c:numFmt formatCode="General" sourceLinked="0"/>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Aptos Narrow"/>
              </a:defRPr>
            </a:pPr>
            <a:endParaRPr lang="en-US"/>
          </a:p>
        </c:txPr>
        <c:crossAx val="1380631183"/>
        <c:crosses val="autoZero"/>
        <c:auto val="1"/>
        <c:lblAlgn val="ctr"/>
        <c:lblOffset val="100"/>
        <c:noMultiLvlLbl val="0"/>
      </c:catAx>
      <c:spPr>
        <a:noFill/>
        <a:ln>
          <a:noFill/>
        </a:ln>
      </c:spPr>
    </c:plotArea>
    <c:legend>
      <c:legendPos val="r"/>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Aptos Narrow"/>
            </a:defRPr>
          </a:pPr>
          <a:endParaRPr lang="en-US"/>
        </a:p>
      </c:txPr>
    </c:legend>
    <c:plotVisOnly val="1"/>
    <c:dispBlanksAs val="gap"/>
    <c:showDLblsOverMax val="0"/>
  </c:chart>
  <c:spPr>
    <a:solidFill>
      <a:srgbClr val="FFFFFF"/>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Aptos Narrow"/>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8808"/>
            <a:ext cx="8610600" cy="1938992"/>
          </a:xfrm>
          <a:prstGeom prst="rect">
            <a:avLst/>
          </a:prstGeom>
          <a:noFill/>
        </p:spPr>
        <p:txBody>
          <a:bodyPr wrap="square" rtlCol="0">
            <a:spAutoFit/>
          </a:bodyPr>
          <a:lstStyle/>
          <a:p>
            <a:r>
              <a:rPr lang="en-US" sz="2400" dirty="0"/>
              <a:t>STUDENT NAME: PRAVEENA M</a:t>
            </a:r>
          </a:p>
          <a:p>
            <a:r>
              <a:rPr lang="en-US" sz="2400" dirty="0"/>
              <a:t>REGISTER NO:122202253</a:t>
            </a:r>
          </a:p>
          <a:p>
            <a:r>
              <a:rPr lang="en-US" sz="2400" dirty="0"/>
              <a:t>DEPARTMENT: B.COM(CS)</a:t>
            </a:r>
          </a:p>
          <a:p>
            <a:r>
              <a:rPr lang="en-US" sz="2400" dirty="0"/>
              <a:t>COLLEGE ANNA ADARSG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7A61E8-28BC-5F18-C496-90E1A7C0A55D}"/>
              </a:ext>
            </a:extLst>
          </p:cNvPr>
          <p:cNvSpPr txBox="1"/>
          <p:nvPr/>
        </p:nvSpPr>
        <p:spPr>
          <a:xfrm>
            <a:off x="1447800" y="1208363"/>
            <a:ext cx="7391400" cy="3970318"/>
          </a:xfrm>
          <a:prstGeom prst="rect">
            <a:avLst/>
          </a:prstGeom>
          <a:noFill/>
        </p:spPr>
        <p:txBody>
          <a:bodyPr wrap="square">
            <a:spAutoFit/>
          </a:bodyPr>
          <a:lstStyle/>
          <a:p>
            <a:r>
              <a:rPr lang="en-IN" b="1" dirty="0"/>
              <a:t>Data collection </a:t>
            </a:r>
            <a:r>
              <a:rPr lang="en-IN" dirty="0"/>
              <a:t>is the process of gathering information from various sources to answer research questions, solve problems, or </a:t>
            </a:r>
            <a:r>
              <a:rPr lang="en-IN" dirty="0" err="1"/>
              <a:t>analyze</a:t>
            </a:r>
            <a:r>
              <a:rPr lang="en-IN" dirty="0"/>
              <a:t> trends.</a:t>
            </a:r>
          </a:p>
          <a:p>
            <a:endParaRPr lang="en-IN" dirty="0"/>
          </a:p>
          <a:p>
            <a:r>
              <a:rPr lang="en-US" b="1" dirty="0"/>
              <a:t>Data cleaning </a:t>
            </a:r>
            <a:r>
              <a:rPr lang="en-US" dirty="0"/>
              <a:t>is the process of preparing raw data for analysis by correcting or removing errors, inconsistencies, and inaccuracies.</a:t>
            </a:r>
            <a:endParaRPr lang="en-IN" dirty="0"/>
          </a:p>
          <a:p>
            <a:endParaRPr lang="en-IN" dirty="0"/>
          </a:p>
          <a:p>
            <a:r>
              <a:rPr lang="en-US" b="1" dirty="0"/>
              <a:t>Techniques </a:t>
            </a:r>
            <a:r>
              <a:rPr lang="en-US" dirty="0"/>
              <a:t>ensures that the data is accurate, consistent, and ready for analysis, which is crucial for making reliable and informed decisions.</a:t>
            </a:r>
          </a:p>
          <a:p>
            <a:endParaRPr lang="en-US" dirty="0"/>
          </a:p>
          <a:p>
            <a:r>
              <a:rPr lang="en-US" dirty="0"/>
              <a:t>The </a:t>
            </a:r>
            <a:r>
              <a:rPr lang="en-US" b="1" dirty="0"/>
              <a:t>result</a:t>
            </a:r>
            <a:r>
              <a:rPr lang="en-US" dirty="0"/>
              <a:t> of data cleaning is a dataset that is accurate, consistent, and ready for analysis.</a:t>
            </a:r>
          </a:p>
          <a:p>
            <a:endParaRPr lang="en-US" dirty="0"/>
          </a:p>
          <a:p>
            <a:r>
              <a:rPr lang="en-US" b="1" dirty="0"/>
              <a:t>Charts</a:t>
            </a:r>
            <a:r>
              <a:rPr lang="en-US" dirty="0"/>
              <a:t> and </a:t>
            </a:r>
            <a:r>
              <a:rPr lang="en-US" b="1" dirty="0"/>
              <a:t>graphs</a:t>
            </a:r>
            <a:r>
              <a:rPr lang="en-US" dirty="0"/>
              <a:t> are visual tools used to represent data, making it easier to understand patterns, trends, and relationships.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BACED7F-2F43-263A-7837-E04F137234DF}"/>
              </a:ext>
            </a:extLst>
          </p:cNvPr>
          <p:cNvGraphicFramePr>
            <a:graphicFrameLocks/>
          </p:cNvGraphicFramePr>
          <p:nvPr>
            <p:extLst>
              <p:ext uri="{D42A27DB-BD31-4B8C-83A1-F6EECF244321}">
                <p14:modId xmlns:p14="http://schemas.microsoft.com/office/powerpoint/2010/main" val="1930669129"/>
              </p:ext>
            </p:extLst>
          </p:nvPr>
        </p:nvGraphicFramePr>
        <p:xfrm>
          <a:off x="1066800" y="1676400"/>
          <a:ext cx="7543800" cy="45878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5859B6-F5EF-B316-1CA1-EAC59324795B}"/>
              </a:ext>
            </a:extLst>
          </p:cNvPr>
          <p:cNvSpPr txBox="1"/>
          <p:nvPr/>
        </p:nvSpPr>
        <p:spPr>
          <a:xfrm>
            <a:off x="1447800" y="1676400"/>
            <a:ext cx="6101442" cy="3139321"/>
          </a:xfrm>
          <a:prstGeom prst="rect">
            <a:avLst/>
          </a:prstGeom>
          <a:noFill/>
        </p:spPr>
        <p:txBody>
          <a:bodyPr wrap="square">
            <a:spAutoFit/>
          </a:bodyPr>
          <a:lstStyle/>
          <a:p>
            <a:r>
              <a:rPr lang="en-IN" sz="1800" dirty="0"/>
              <a:t>The analysis reveals that employees involved in high-priority projects have consistently met or exceeded deadlines, contributing significantly to project success. Conversely, projects with high levels of team turnover or insufficient resource allocation experienced delays and quality issues.</a:t>
            </a:r>
          </a:p>
          <a:p>
            <a:endParaRPr lang="en-IN" sz="1800" dirty="0"/>
          </a:p>
          <a:p>
            <a:endParaRPr lang="en-IN" sz="1800" dirty="0"/>
          </a:p>
          <a:p>
            <a:r>
              <a:rPr lang="en-IN" sz="1800" dirty="0"/>
              <a:t> Employees with specialized skills in project management and technical areas have demonstrated higher productivity and project success rates. There are noticeable variations in performance based on project complexity and team dynamics</a:t>
            </a:r>
            <a:r>
              <a:rPr lang="en-IN"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EEE8ADC-BD0E-DAA4-29FC-98AF1F9E04FB}"/>
              </a:ext>
            </a:extLst>
          </p:cNvPr>
          <p:cNvSpPr txBox="1"/>
          <p:nvPr/>
        </p:nvSpPr>
        <p:spPr>
          <a:xfrm>
            <a:off x="304800" y="1583320"/>
            <a:ext cx="5876925" cy="2031325"/>
          </a:xfrm>
          <a:prstGeom prst="rect">
            <a:avLst/>
          </a:prstGeom>
          <a:noFill/>
        </p:spPr>
        <p:txBody>
          <a:bodyPr wrap="square">
            <a:spAutoFit/>
          </a:bodyPr>
          <a:lstStyle/>
          <a:p>
            <a:r>
              <a:rPr lang="en-US" dirty="0"/>
              <a:t>When conducting employee data analysis, you're often working to uncover insights that can help improve various aspects of workforce management.</a:t>
            </a:r>
          </a:p>
          <a:p>
            <a:endParaRPr lang="en-US" dirty="0"/>
          </a:p>
          <a:p>
            <a:r>
              <a:rPr lang="en-US" dirty="0"/>
              <a:t> Here’s a detailed approach to employee data analysis:</a:t>
            </a:r>
          </a:p>
          <a:p>
            <a:endParaRPr lang="en-IN" dirty="0"/>
          </a:p>
          <a:p>
            <a:r>
              <a:rPr lang="en-IN" dirty="0"/>
              <a:t> </a:t>
            </a:r>
          </a:p>
        </p:txBody>
      </p:sp>
      <p:sp>
        <p:nvSpPr>
          <p:cNvPr id="13" name="Rectangle 2">
            <a:extLst>
              <a:ext uri="{FF2B5EF4-FFF2-40B4-BE49-F238E27FC236}">
                <a16:creationId xmlns:a16="http://schemas.microsoft.com/office/drawing/2014/main" id="{5DC3C8E8-0A80-CCB0-B818-D5FC9F5BE918}"/>
              </a:ext>
            </a:extLst>
          </p:cNvPr>
          <p:cNvSpPr>
            <a:spLocks noChangeArrowheads="1"/>
          </p:cNvSpPr>
          <p:nvPr/>
        </p:nvSpPr>
        <p:spPr bwMode="auto">
          <a:xfrm>
            <a:off x="304800" y="3296442"/>
            <a:ext cx="827046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Improvement</a:t>
            </a:r>
            <a:r>
              <a:rPr kumimoji="0" lang="en-US" altLang="en-US" sz="1800" b="0" i="0" u="none" strike="noStrike" cap="none" normalizeH="0" baseline="0" dirty="0">
                <a:ln>
                  <a:noFill/>
                </a:ln>
                <a:solidFill>
                  <a:schemeClr val="tx1"/>
                </a:solidFill>
                <a:effectLst/>
                <a:latin typeface="Arial" panose="020B0604020202020204" pitchFamily="34" charset="0"/>
              </a:rPr>
              <a:t>: Identifying factors that contribute to high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Retention</a:t>
            </a:r>
            <a:r>
              <a:rPr kumimoji="0" lang="en-US" altLang="en-US" sz="1800" b="0" i="0" u="none" strike="noStrike" cap="none" normalizeH="0" baseline="0" dirty="0">
                <a:ln>
                  <a:noFill/>
                </a:ln>
                <a:solidFill>
                  <a:schemeClr val="tx1"/>
                </a:solidFill>
                <a:effectLst/>
                <a:latin typeface="Arial" panose="020B0604020202020204" pitchFamily="34" charset="0"/>
              </a:rPr>
              <a:t>: Understanding why employees leave and finding ways to reduce turnover.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a:t>
            </a:r>
            <a:r>
              <a:rPr kumimoji="0" lang="en-US" altLang="en-US" sz="1800" b="0" i="0" u="none" strike="noStrike" cap="none" normalizeH="0" baseline="0" dirty="0">
                <a:ln>
                  <a:noFill/>
                </a:ln>
                <a:solidFill>
                  <a:schemeClr val="tx1"/>
                </a:solidFill>
                <a:effectLst/>
                <a:latin typeface="Arial" panose="020B0604020202020204" pitchFamily="34" charset="0"/>
              </a:rPr>
              <a:t>: Evaluating the effectiveness of hiring processes and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Engagement</a:t>
            </a:r>
            <a:r>
              <a:rPr kumimoji="0" lang="en-US" altLang="en-US" sz="1800" b="0" i="0" u="none" strike="noStrike" cap="none" normalizeH="0" baseline="0" dirty="0">
                <a:ln>
                  <a:noFill/>
                </a:ln>
                <a:solidFill>
                  <a:schemeClr val="tx1"/>
                </a:solidFill>
                <a:effectLst/>
                <a:latin typeface="Arial" panose="020B0604020202020204" pitchFamily="34" charset="0"/>
              </a:rPr>
              <a:t>: Measuring and enhancing employee engagement and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Needs</a:t>
            </a:r>
            <a:r>
              <a:rPr kumimoji="0" lang="en-US" altLang="en-US" sz="1800" b="0" i="0" u="none" strike="noStrike" cap="none" normalizeH="0" baseline="0" dirty="0">
                <a:ln>
                  <a:noFill/>
                </a:ln>
                <a:solidFill>
                  <a:schemeClr val="tx1"/>
                </a:solidFill>
                <a:effectLst/>
                <a:latin typeface="Arial" panose="020B0604020202020204" pitchFamily="34" charset="0"/>
              </a:rPr>
              <a:t>: Identifying skills gaps and the effectiveness of training programs.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43618" y="1447936"/>
            <a:ext cx="7924800" cy="5262979"/>
          </a:xfrm>
          <a:prstGeom prst="rect">
            <a:avLst/>
          </a:prstGeom>
          <a:noFill/>
        </p:spPr>
        <p:txBody>
          <a:bodyPr wrap="square" rtlCol="0">
            <a:spAutoFit/>
          </a:bodyPr>
          <a:lstStyle/>
          <a:p>
            <a:r>
              <a:rPr lang="en-US" sz="2400" dirty="0"/>
              <a:t>Primary objectives of this project are to:</a:t>
            </a:r>
          </a:p>
          <a:p>
            <a:endParaRPr lang="en-US" sz="2400" dirty="0"/>
          </a:p>
          <a:p>
            <a:pPr>
              <a:buFont typeface="Arial" panose="020B0604020202020204" pitchFamily="34" charset="0"/>
              <a:buChar char="•"/>
            </a:pPr>
            <a:r>
              <a:rPr lang="en-US" sz="2400" b="1" dirty="0"/>
              <a:t>Identify Key Trends</a:t>
            </a:r>
            <a:r>
              <a:rPr lang="en-US" sz="2400" dirty="0"/>
              <a:t>: Discover trends in employee performance, turnover, and engagement.</a:t>
            </a:r>
          </a:p>
          <a:p>
            <a:pPr>
              <a:buFont typeface="Arial" panose="020B0604020202020204" pitchFamily="34" charset="0"/>
              <a:buChar char="•"/>
            </a:pPr>
            <a:r>
              <a:rPr lang="en-US" sz="2400" b="1" dirty="0"/>
              <a:t>Enhance Retention</a:t>
            </a:r>
            <a:r>
              <a:rPr lang="en-US" sz="2400" dirty="0"/>
              <a:t>: Understand factors contributing to employee turnover and develop strategies to improve retention.</a:t>
            </a:r>
          </a:p>
          <a:p>
            <a:pPr>
              <a:buFont typeface="Arial" panose="020B0604020202020204" pitchFamily="34" charset="0"/>
              <a:buChar char="•"/>
            </a:pPr>
            <a:r>
              <a:rPr lang="en-US" sz="2400" b="1" dirty="0"/>
              <a:t>Optimize Recruitment</a:t>
            </a:r>
            <a:r>
              <a:rPr lang="en-US" sz="2400" dirty="0"/>
              <a:t>: Evaluate the effectiveness of recruitment practices and refine hiring strategies.</a:t>
            </a:r>
          </a:p>
          <a:p>
            <a:pPr>
              <a:buFont typeface="Arial" panose="020B0604020202020204" pitchFamily="34" charset="0"/>
              <a:buChar char="•"/>
            </a:pPr>
            <a:r>
              <a:rPr lang="en-US" sz="2400" b="1" dirty="0"/>
              <a:t>Improve Training</a:t>
            </a:r>
            <a:r>
              <a:rPr lang="en-US" sz="2400" dirty="0"/>
              <a:t>: Assess the impact of training programs and identify areas for further development.</a:t>
            </a:r>
          </a:p>
          <a:p>
            <a:pPr>
              <a:buFont typeface="Arial" panose="020B0604020202020204" pitchFamily="34" charset="0"/>
              <a:buChar char="•"/>
            </a:pPr>
            <a:r>
              <a:rPr lang="en-US" sz="2400" b="1" dirty="0"/>
              <a:t>Boost Engagement</a:t>
            </a:r>
            <a:r>
              <a:rPr lang="en-US" sz="2400" dirty="0"/>
              <a:t>: Analyze engagement data to devise strategies for increasing employee satisfaction and productivity.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50" name="Picture 2" descr="7 Types of Organizational Structures for Companies">
            <a:extLst>
              <a:ext uri="{FF2B5EF4-FFF2-40B4-BE49-F238E27FC236}">
                <a16:creationId xmlns:a16="http://schemas.microsoft.com/office/drawing/2014/main" id="{B4F01B58-AC12-6248-B149-DF537E0E3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1359047"/>
            <a:ext cx="7953375" cy="5210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B4D2E67-2146-789A-4845-E03E8DC0A111}"/>
              </a:ext>
            </a:extLst>
          </p:cNvPr>
          <p:cNvSpPr txBox="1"/>
          <p:nvPr/>
        </p:nvSpPr>
        <p:spPr>
          <a:xfrm>
            <a:off x="2893559" y="1549678"/>
            <a:ext cx="6550478" cy="4801314"/>
          </a:xfrm>
          <a:prstGeom prst="rect">
            <a:avLst/>
          </a:prstGeom>
          <a:noFill/>
        </p:spPr>
        <p:txBody>
          <a:bodyPr wrap="square">
            <a:spAutoFit/>
          </a:bodyPr>
          <a:lstStyle/>
          <a:p>
            <a:r>
              <a:rPr lang="en-US" b="1" dirty="0"/>
              <a:t>Conditional formatting </a:t>
            </a:r>
            <a:r>
              <a:rPr lang="en-US" dirty="0"/>
              <a:t>is a feature found in spreadsheet software (such as Microsoft Excel, Google Sheets, etc.) that allows you to automatically apply formatting</a:t>
            </a:r>
          </a:p>
          <a:p>
            <a:endParaRPr lang="en-US" dirty="0"/>
          </a:p>
          <a:p>
            <a:r>
              <a:rPr lang="en-US" dirty="0"/>
              <a:t>A </a:t>
            </a:r>
            <a:r>
              <a:rPr lang="en-US" b="1" dirty="0"/>
              <a:t>"filter</a:t>
            </a:r>
            <a:r>
              <a:rPr lang="en-US" dirty="0"/>
              <a:t>" in the context of data management, particularly in spreadsheet software like Excel or Google Sheets, is a tool that allows you to view only the data that meets specific criteria, temporarily hiding the rest. When you "remove" a filter, you're undoing this action</a:t>
            </a:r>
          </a:p>
          <a:p>
            <a:endParaRPr lang="en-US" dirty="0"/>
          </a:p>
          <a:p>
            <a:r>
              <a:rPr lang="en-US" dirty="0"/>
              <a:t>A </a:t>
            </a:r>
            <a:r>
              <a:rPr lang="en-US" b="1" dirty="0"/>
              <a:t>Pivot </a:t>
            </a:r>
            <a:r>
              <a:rPr lang="en-US" dirty="0"/>
              <a:t>Summary refers to the aggregated and summarized data that results from using a pivot table in spreadsheet software like Microsoft Excel or Google Sheets</a:t>
            </a:r>
          </a:p>
          <a:p>
            <a:endParaRPr lang="en-US" dirty="0"/>
          </a:p>
          <a:p>
            <a:r>
              <a:rPr lang="en-US" b="1" dirty="0"/>
              <a:t>Graph </a:t>
            </a:r>
            <a:r>
              <a:rPr lang="en-US" dirty="0"/>
              <a:t>data visualization is the process of representing data in a graphical format, such as charts, graphs, or maps, to make the data easier to understand and interpret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FEDF792-16FD-A9B2-859B-FE7521894B5F}"/>
              </a:ext>
            </a:extLst>
          </p:cNvPr>
          <p:cNvSpPr txBox="1"/>
          <p:nvPr/>
        </p:nvSpPr>
        <p:spPr>
          <a:xfrm>
            <a:off x="914400" y="1095473"/>
            <a:ext cx="8763000" cy="5355312"/>
          </a:xfrm>
          <a:prstGeom prst="rect">
            <a:avLst/>
          </a:prstGeom>
          <a:noFill/>
        </p:spPr>
        <p:txBody>
          <a:bodyPr wrap="square">
            <a:spAutoFit/>
          </a:bodyPr>
          <a:lstStyle/>
          <a:p>
            <a:r>
              <a:rPr lang="en-IN" dirty="0"/>
              <a:t>FEATURES :</a:t>
            </a:r>
          </a:p>
          <a:p>
            <a:endParaRPr lang="en-IN" dirty="0"/>
          </a:p>
          <a:p>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organization.(numerical )</a:t>
            </a:r>
          </a:p>
          <a:p>
            <a:endParaRPr lang="en-US" b="0" i="0" dirty="0">
              <a:solidFill>
                <a:srgbClr val="3C4043"/>
              </a:solidFill>
              <a:effectLst/>
              <a:latin typeface="inherit"/>
            </a:endParaRPr>
          </a:p>
          <a:p>
            <a:r>
              <a:rPr lang="en-US" b="1" i="0" dirty="0">
                <a:solidFill>
                  <a:srgbClr val="3C4043"/>
                </a:solidFill>
                <a:effectLst/>
                <a:latin typeface="inherit"/>
              </a:rPr>
              <a:t>First Name:</a:t>
            </a:r>
            <a:r>
              <a:rPr lang="en-US" b="0" i="0" dirty="0">
                <a:solidFill>
                  <a:srgbClr val="3C4043"/>
                </a:solidFill>
                <a:effectLst/>
                <a:latin typeface="inherit"/>
              </a:rPr>
              <a:t> The first name of the employee.(text)</a:t>
            </a:r>
          </a:p>
          <a:p>
            <a:endParaRPr lang="en-US" b="0" i="0" dirty="0">
              <a:solidFill>
                <a:srgbClr val="3C4043"/>
              </a:solidFill>
              <a:effectLst/>
              <a:latin typeface="inherit"/>
            </a:endParaRPr>
          </a:p>
          <a:p>
            <a:r>
              <a:rPr lang="en-US" b="1" i="0" dirty="0">
                <a:solidFill>
                  <a:srgbClr val="3C4043"/>
                </a:solidFill>
                <a:effectLst/>
                <a:latin typeface="inherit"/>
              </a:rPr>
              <a:t>Last Name:</a:t>
            </a:r>
            <a:r>
              <a:rPr lang="en-US" b="0" i="0" dirty="0">
                <a:solidFill>
                  <a:srgbClr val="3C4043"/>
                </a:solidFill>
                <a:effectLst/>
                <a:latin typeface="inherit"/>
              </a:rPr>
              <a:t> The last name of the employee.(text)</a:t>
            </a:r>
          </a:p>
          <a:p>
            <a:endParaRPr lang="en-US" b="0" i="0" dirty="0">
              <a:solidFill>
                <a:srgbClr val="3C4043"/>
              </a:solidFill>
              <a:effectLst/>
              <a:latin typeface="inherit"/>
            </a:endParaRPr>
          </a:p>
          <a:p>
            <a:r>
              <a:rPr lang="en-US" b="1" i="0" dirty="0">
                <a:solidFill>
                  <a:srgbClr val="3C4043"/>
                </a:solidFill>
                <a:effectLst/>
                <a:latin typeface="inherit"/>
              </a:rPr>
              <a:t>Employee Type:</a:t>
            </a:r>
            <a:r>
              <a:rPr lang="en-US" b="0" i="0" dirty="0">
                <a:solidFill>
                  <a:srgbClr val="3C4043"/>
                </a:solidFill>
                <a:effectLst/>
                <a:latin typeface="inherit"/>
              </a:rPr>
              <a:t> The type of employment the employee has (e.g., Full-time, Part-time, Contract) (text)</a:t>
            </a:r>
          </a:p>
          <a:p>
            <a:endParaRPr lang="en-US" b="0" i="0" dirty="0">
              <a:solidFill>
                <a:srgbClr val="3C4043"/>
              </a:solidFill>
              <a:effectLst/>
              <a:latin typeface="inherit"/>
            </a:endParaRPr>
          </a:p>
          <a:p>
            <a:r>
              <a:rPr lang="en-US" b="1" i="0" dirty="0">
                <a:solidFill>
                  <a:srgbClr val="3C4043"/>
                </a:solidFill>
                <a:effectLst/>
                <a:latin typeface="inherit"/>
              </a:rPr>
              <a:t>Performance Level :</a:t>
            </a:r>
            <a:r>
              <a:rPr lang="en-US" b="0" i="0" dirty="0">
                <a:solidFill>
                  <a:srgbClr val="3C4043"/>
                </a:solidFill>
                <a:effectLst/>
                <a:latin typeface="inherit"/>
              </a:rPr>
              <a:t> A </a:t>
            </a:r>
            <a:r>
              <a:rPr lang="en-US" dirty="0">
                <a:solidFill>
                  <a:srgbClr val="3C4043"/>
                </a:solidFill>
                <a:latin typeface="inherit"/>
              </a:rPr>
              <a:t>level </a:t>
            </a:r>
            <a:r>
              <a:rPr lang="en-US" b="0" i="0" dirty="0">
                <a:solidFill>
                  <a:srgbClr val="3C4043"/>
                </a:solidFill>
                <a:effectLst/>
                <a:latin typeface="inherit"/>
              </a:rPr>
              <a:t>indicating the employee's performance level (e.g., very high, high, </a:t>
            </a:r>
            <a:r>
              <a:rPr lang="en-US" b="0" i="0" dirty="0" err="1">
                <a:solidFill>
                  <a:srgbClr val="3C4043"/>
                </a:solidFill>
                <a:effectLst/>
                <a:latin typeface="inherit"/>
              </a:rPr>
              <a:t>med,low</a:t>
            </a:r>
            <a:r>
              <a:rPr lang="en-US" dirty="0">
                <a:solidFill>
                  <a:srgbClr val="3C4043"/>
                </a:solidFill>
                <a:latin typeface="inherit"/>
              </a:rPr>
              <a:t>) (text)</a:t>
            </a:r>
          </a:p>
          <a:p>
            <a:endParaRPr lang="en-US" dirty="0">
              <a:solidFill>
                <a:srgbClr val="3C4043"/>
              </a:solidFill>
              <a:latin typeface="inherit"/>
            </a:endParaRPr>
          </a:p>
          <a:p>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Non-binary).(text)</a:t>
            </a:r>
          </a:p>
          <a:p>
            <a:endParaRPr lang="en-US" b="0" i="0" dirty="0">
              <a:solidFill>
                <a:srgbClr val="3C4043"/>
              </a:solidFill>
              <a:effectLst/>
              <a:latin typeface="inherit"/>
            </a:endParaRPr>
          </a:p>
          <a:p>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performance.(numerical)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59BF98A-6B66-36D6-A653-879CB3770233}"/>
              </a:ext>
            </a:extLst>
          </p:cNvPr>
          <p:cNvSpPr txBox="1"/>
          <p:nvPr/>
        </p:nvSpPr>
        <p:spPr>
          <a:xfrm>
            <a:off x="1905000" y="3111278"/>
            <a:ext cx="7247164" cy="923330"/>
          </a:xfrm>
          <a:prstGeom prst="rect">
            <a:avLst/>
          </a:prstGeom>
          <a:noFill/>
        </p:spPr>
        <p:txBody>
          <a:bodyPr wrap="square">
            <a:spAutoFit/>
          </a:bodyPr>
          <a:lstStyle/>
          <a:p>
            <a:r>
              <a:rPr lang="en-US" sz="1800" b="0" i="0" dirty="0">
                <a:solidFill>
                  <a:srgbClr val="0D0D0D"/>
                </a:solidFill>
                <a:effectLst/>
                <a:latin typeface="Times New Roman" panose="02020603050405020304" pitchFamily="18" charset="0"/>
                <a:cs typeface="Times New Roman" panose="02020603050405020304" pitchFamily="18" charset="0"/>
              </a:rPr>
              <a:t>PERFORMANCE LEVEL</a:t>
            </a:r>
            <a:r>
              <a:rPr lang="en-US" dirty="0">
                <a:solidFill>
                  <a:srgbClr val="0D0D0D"/>
                </a:solidFill>
                <a:latin typeface="Times New Roman" panose="02020603050405020304" pitchFamily="18" charset="0"/>
                <a:cs typeface="Times New Roman" panose="02020603050405020304" pitchFamily="18" charset="0"/>
              </a:rPr>
              <a:t>:</a:t>
            </a:r>
            <a:endParaRPr lang="en-US" sz="1800" b="0" i="0" dirty="0">
              <a:solidFill>
                <a:srgbClr val="0D0D0D"/>
              </a:solidFill>
              <a:effectLst/>
              <a:latin typeface="Times New Roman" panose="02020603050405020304" pitchFamily="18" charset="0"/>
              <a:cs typeface="Times New Roman" panose="02020603050405020304" pitchFamily="18" charset="0"/>
            </a:endParaRPr>
          </a:p>
          <a:p>
            <a:r>
              <a:rPr lang="en-US" dirty="0">
                <a:solidFill>
                  <a:srgbClr val="0D0D0D"/>
                </a:solidFill>
                <a:latin typeface="Times New Roman" panose="02020603050405020304" pitchFamily="18" charset="0"/>
                <a:cs typeface="Times New Roman" panose="02020603050405020304" pitchFamily="18" charset="0"/>
              </a:rPr>
              <a:t>                        </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=IFS(Z8&gt;=5,”VERY HIGH”, Z8&gt;=4,”HIGH”, Z8&gt;=3,”MED”,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219</TotalTime>
  <Words>776</Words>
  <Application>Microsoft Office PowerPoint</Application>
  <PresentationFormat>Widescreen</PresentationFormat>
  <Paragraphs>95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 Narrow</vt:lpstr>
      <vt:lpstr>Arial</vt:lpstr>
      <vt:lpstr>Calibri</vt:lpstr>
      <vt:lpstr>inherit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prabhat kothari</cp:lastModifiedBy>
  <cp:revision>13</cp:revision>
  <dcterms:created xsi:type="dcterms:W3CDTF">2024-03-29T15:07:22Z</dcterms:created>
  <dcterms:modified xsi:type="dcterms:W3CDTF">2024-09-04T15:01:49Z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