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88"/>
  </p:notesMasterIdLst>
  <p:sldIdLst>
    <p:sldId id="256" r:id="rId3"/>
    <p:sldId id="345" r:id="rId4"/>
    <p:sldId id="257" r:id="rId5"/>
    <p:sldId id="258" r:id="rId6"/>
    <p:sldId id="259" r:id="rId7"/>
    <p:sldId id="346" r:id="rId8"/>
    <p:sldId id="260" r:id="rId9"/>
    <p:sldId id="261" r:id="rId10"/>
    <p:sldId id="262" r:id="rId11"/>
    <p:sldId id="263" r:id="rId12"/>
    <p:sldId id="264" r:id="rId13"/>
    <p:sldId id="347" r:id="rId14"/>
    <p:sldId id="265" r:id="rId15"/>
    <p:sldId id="266" r:id="rId16"/>
    <p:sldId id="267" r:id="rId17"/>
    <p:sldId id="268" r:id="rId18"/>
    <p:sldId id="269" r:id="rId19"/>
    <p:sldId id="270" r:id="rId20"/>
    <p:sldId id="271" r:id="rId21"/>
    <p:sldId id="274" r:id="rId22"/>
    <p:sldId id="272" r:id="rId23"/>
    <p:sldId id="275" r:id="rId24"/>
    <p:sldId id="276" r:id="rId25"/>
    <p:sldId id="277" r:id="rId26"/>
    <p:sldId id="278" r:id="rId27"/>
    <p:sldId id="279" r:id="rId28"/>
    <p:sldId id="280" r:id="rId29"/>
    <p:sldId id="281" r:id="rId30"/>
    <p:sldId id="282" r:id="rId31"/>
    <p:sldId id="283" r:id="rId32"/>
    <p:sldId id="284" r:id="rId33"/>
    <p:sldId id="285" r:id="rId34"/>
    <p:sldId id="287" r:id="rId35"/>
    <p:sldId id="286"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2" r:id="rId60"/>
    <p:sldId id="323" r:id="rId61"/>
    <p:sldId id="324" r:id="rId62"/>
    <p:sldId id="325" r:id="rId63"/>
    <p:sldId id="328" r:id="rId64"/>
    <p:sldId id="326" r:id="rId65"/>
    <p:sldId id="327" r:id="rId66"/>
    <p:sldId id="313" r:id="rId67"/>
    <p:sldId id="329" r:id="rId68"/>
    <p:sldId id="330" r:id="rId69"/>
    <p:sldId id="315" r:id="rId70"/>
    <p:sldId id="332" r:id="rId71"/>
    <p:sldId id="333" r:id="rId72"/>
    <p:sldId id="316" r:id="rId73"/>
    <p:sldId id="317" r:id="rId74"/>
    <p:sldId id="334" r:id="rId75"/>
    <p:sldId id="335" r:id="rId76"/>
    <p:sldId id="336" r:id="rId77"/>
    <p:sldId id="342" r:id="rId78"/>
    <p:sldId id="343" r:id="rId79"/>
    <p:sldId id="337" r:id="rId80"/>
    <p:sldId id="338" r:id="rId81"/>
    <p:sldId id="344" r:id="rId82"/>
    <p:sldId id="339" r:id="rId83"/>
    <p:sldId id="340" r:id="rId84"/>
    <p:sldId id="341" r:id="rId85"/>
    <p:sldId id="321" r:id="rId86"/>
    <p:sldId id="322" r:id="rId8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1" roundtripDataSignature="AMtx7mh53oP06QQO6d3KirWFy6c876U0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customschemas.google.com/relationships/presentationmetadata" Target="metadata"/><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imani Praveena" userId="6f7251ed5eb48084" providerId="LiveId" clId="{88B162CD-99D7-4E27-A819-799556E16FCA}"/>
    <pc:docChg chg="custSel modSld">
      <pc:chgData name="Bhimani Praveena" userId="6f7251ed5eb48084" providerId="LiveId" clId="{88B162CD-99D7-4E27-A819-799556E16FCA}" dt="2023-03-06T15:10:19.263" v="5" actId="313"/>
      <pc:docMkLst>
        <pc:docMk/>
      </pc:docMkLst>
      <pc:sldChg chg="modSp mod">
        <pc:chgData name="Bhimani Praveena" userId="6f7251ed5eb48084" providerId="LiveId" clId="{88B162CD-99D7-4E27-A819-799556E16FCA}" dt="2022-12-19T16:43:49.170" v="0" actId="20577"/>
        <pc:sldMkLst>
          <pc:docMk/>
          <pc:sldMk cId="0" sldId="262"/>
        </pc:sldMkLst>
        <pc:spChg chg="mod">
          <ac:chgData name="Bhimani Praveena" userId="6f7251ed5eb48084" providerId="LiveId" clId="{88B162CD-99D7-4E27-A819-799556E16FCA}" dt="2022-12-19T16:43:49.170" v="0" actId="20577"/>
          <ac:spMkLst>
            <pc:docMk/>
            <pc:sldMk cId="0" sldId="262"/>
            <ac:spMk id="133" creationId="{00000000-0000-0000-0000-000000000000}"/>
          </ac:spMkLst>
        </pc:spChg>
      </pc:sldChg>
      <pc:sldChg chg="modSp mod">
        <pc:chgData name="Bhimani Praveena" userId="6f7251ed5eb48084" providerId="LiveId" clId="{88B162CD-99D7-4E27-A819-799556E16FCA}" dt="2023-03-06T15:10:19.263" v="5" actId="313"/>
        <pc:sldMkLst>
          <pc:docMk/>
          <pc:sldMk cId="1777560995" sldId="278"/>
        </pc:sldMkLst>
        <pc:spChg chg="mod">
          <ac:chgData name="Bhimani Praveena" userId="6f7251ed5eb48084" providerId="LiveId" clId="{88B162CD-99D7-4E27-A819-799556E16FCA}" dt="2023-03-06T15:10:19.263" v="5" actId="313"/>
          <ac:spMkLst>
            <pc:docMk/>
            <pc:sldMk cId="1777560995" sldId="278"/>
            <ac:spMk id="24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874123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98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4760ed114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4760ed11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394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4760ed114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4760ed11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56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76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834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091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42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02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077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3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227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475bf4228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475bf422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861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635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4b829cac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4b829ca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246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4b829cac6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4b829ca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9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4b829cac6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4b829cac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896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7211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94b829cac6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94b829cac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035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018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4b829cc02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4b829cc02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112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455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94b829cc02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94b829cc0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4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475bf4228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475bf422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095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94b829cc02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94b829cc0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370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422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94b829cc02_1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94b829cc0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402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659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896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94db4ffe2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94db4ffe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83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94db4ffe26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94db4ffe2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693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953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94db4ffe26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94db4ffe2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114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4db4ffe26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4db4ffe2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507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475bf4228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9475bf422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7700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94db4ffe26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94db4ffe2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374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51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848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4fb9afc3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4fb9afc3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532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94fb9afc35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94fb9afc3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919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94fb9afc35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94fb9afc3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96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619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94fb9afc35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94fb9afc3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236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863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4fb9afc35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4fb9afc3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18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4760ed114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94760ed11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13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4fb9afc35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4fb9afc3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300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94fb9afc35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94fb9afc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2833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417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8321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956ceb390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956ceb39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054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56ceb390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56ceb39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023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956ceb390f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956ceb390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7060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56ceb390f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56ceb390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098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956ceb390f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956ceb390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480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56ceb390f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56ceb39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36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4760ed11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4760ed1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8169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56ceb390f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956ceb390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5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4760ed114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4760ed1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93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96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92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7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Times New Roman"/>
              <a:buNone/>
              <a:defRPr/>
            </a:lvl1pPr>
            <a:lvl2pPr lvl="1" algn="ctr">
              <a:spcBef>
                <a:spcPts val="400"/>
              </a:spcBef>
              <a:spcAft>
                <a:spcPts val="0"/>
              </a:spcAft>
              <a:buSzPts val="2000"/>
              <a:buFont typeface="Times New Roman"/>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
        <p:nvSpPr>
          <p:cNvPr id="14" name="Google Shape;14;p7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81"/>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81"/>
          <p:cNvSpPr txBox="1">
            <a:spLocks noGrp="1"/>
          </p:cNvSpPr>
          <p:nvPr>
            <p:ph type="body" idx="1"/>
          </p:nvPr>
        </p:nvSpPr>
        <p:spPr>
          <a:xfrm>
            <a:off x="1143000" y="1828800"/>
            <a:ext cx="7543800" cy="42973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8"/>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89"/>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8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3" name="Google Shape;73;p8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4" name="Google Shape;74;p8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5" name="Google Shape;75;p8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6" name="Google Shape;76;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90"/>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9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2" name="Google Shape;82;p9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3" name="Google Shape;83;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sp>
        <p:nvSpPr>
          <p:cNvPr id="87" name="Google Shape;87;p9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9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9" name="Google Shape;89;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9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7" name="Google Shape;7;p7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Times New Roman"/>
              <a:buAutoNum type="alphaLcParen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7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7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7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80"/>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9pPr>
          </a:lstStyle>
          <a:p>
            <a:endParaRPr/>
          </a:p>
        </p:txBody>
      </p:sp>
      <p:sp>
        <p:nvSpPr>
          <p:cNvPr id="19" name="Google Shape;19;p80"/>
          <p:cNvSpPr txBox="1">
            <a:spLocks noGrp="1"/>
          </p:cNvSpPr>
          <p:nvPr>
            <p:ph type="body" idx="1"/>
          </p:nvPr>
        </p:nvSpPr>
        <p:spPr>
          <a:xfrm>
            <a:off x="1143000" y="1828800"/>
            <a:ext cx="7543800" cy="42973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CC"/>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 id="2147483658" r:id="rId3"/>
    <p:sldLayoutId id="2147483659" r:id="rId4"/>
    <p:sldLayoutId id="2147483660"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0MwMkBET_5I"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dirty="0">
                <a:solidFill>
                  <a:srgbClr val="FF0000"/>
                </a:solidFill>
                <a:latin typeface="Arial"/>
                <a:ea typeface="Arial"/>
                <a:cs typeface="Arial"/>
                <a:sym typeface="Arial"/>
              </a:rPr>
              <a:t>The Physical Layer</a:t>
            </a:r>
            <a:endParaRPr/>
          </a:p>
        </p:txBody>
      </p:sp>
      <p:sp>
        <p:nvSpPr>
          <p:cNvPr id="97" name="Google Shape;97;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Font typeface="Arial"/>
              <a:buNone/>
            </a:pPr>
            <a:r>
              <a:rPr lang="en-US" sz="2400" b="0" i="0" u="none" dirty="0">
                <a:solidFill>
                  <a:schemeClr val="dk1"/>
                </a:solidFill>
                <a:latin typeface="Arial"/>
                <a:ea typeface="Arial"/>
                <a:cs typeface="Arial"/>
                <a:sym typeface="Arial"/>
              </a:rPr>
              <a:t>Chapter 2</a:t>
            </a:r>
            <a:endParaRPr dirty="0"/>
          </a:p>
        </p:txBody>
      </p:sp>
      <p:sp>
        <p:nvSpPr>
          <p:cNvPr id="98" name="Google Shape;98;p1"/>
          <p:cNvSpPr txBox="1"/>
          <p:nvPr/>
        </p:nvSpPr>
        <p:spPr>
          <a:xfrm>
            <a:off x="304800" y="6629400"/>
            <a:ext cx="861060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dirty="0">
                <a:solidFill>
                  <a:srgbClr val="FF0000"/>
                </a:solidFill>
                <a:latin typeface="Arial"/>
                <a:ea typeface="Arial"/>
                <a:cs typeface="Arial"/>
                <a:sym typeface="Arial"/>
              </a:rPr>
              <a:t>Theoretical Basis for Data Communication</a:t>
            </a:r>
            <a:endParaRPr/>
          </a:p>
        </p:txBody>
      </p:sp>
      <p:sp>
        <p:nvSpPr>
          <p:cNvPr id="140" name="Google Shape;140;p2"/>
          <p:cNvSpPr txBox="1">
            <a:spLocks noGrp="1"/>
          </p:cNvSpPr>
          <p:nvPr>
            <p:ph type="body" idx="1"/>
          </p:nvPr>
        </p:nvSpPr>
        <p:spPr>
          <a:xfrm>
            <a:off x="723900" y="1547025"/>
            <a:ext cx="8229600" cy="4852800"/>
          </a:xfrm>
          <a:prstGeom prst="rect">
            <a:avLst/>
          </a:prstGeom>
          <a:noFill/>
          <a:ln>
            <a:noFill/>
          </a:ln>
        </p:spPr>
        <p:txBody>
          <a:bodyPr spcFirstLastPara="1" wrap="square" lIns="91425" tIns="45700" rIns="91425" bIns="45700" anchor="t" anchorCtr="0">
            <a:noAutofit/>
          </a:bodyPr>
          <a:lstStyle/>
          <a:p>
            <a:pPr marL="342900" marR="0" lvl="0" indent="-330200" algn="l" rtl="0">
              <a:lnSpc>
                <a:spcPct val="100000"/>
              </a:lnSpc>
              <a:spcBef>
                <a:spcPts val="0"/>
              </a:spcBef>
              <a:spcAft>
                <a:spcPts val="0"/>
              </a:spcAft>
              <a:buSzPts val="2600"/>
              <a:buChar char="•"/>
            </a:pPr>
            <a:r>
              <a:rPr lang="en-US" sz="2600" dirty="0">
                <a:highlight>
                  <a:srgbClr val="C0C0C0"/>
                </a:highlight>
                <a:latin typeface="Arial"/>
                <a:ea typeface="Arial"/>
                <a:cs typeface="Arial"/>
                <a:sym typeface="Arial"/>
              </a:rPr>
              <a:t>Information can be transmitted on wires by varying some physical property such as voltage or current</a:t>
            </a:r>
            <a:r>
              <a:rPr lang="en-US" sz="2600" dirty="0">
                <a:latin typeface="Arial"/>
                <a:ea typeface="Arial"/>
                <a:cs typeface="Arial"/>
                <a:sym typeface="Arial"/>
              </a:rPr>
              <a:t>.</a:t>
            </a:r>
            <a:endParaRPr sz="2600" dirty="0">
              <a:latin typeface="Arial"/>
              <a:ea typeface="Arial"/>
              <a:cs typeface="Arial"/>
              <a:sym typeface="Arial"/>
            </a:endParaRPr>
          </a:p>
          <a:p>
            <a:pPr marL="342900" marR="0" lvl="0" indent="-330200" algn="l" rtl="0">
              <a:lnSpc>
                <a:spcPct val="100000"/>
              </a:lnSpc>
              <a:spcBef>
                <a:spcPts val="0"/>
              </a:spcBef>
              <a:spcAft>
                <a:spcPts val="0"/>
              </a:spcAft>
              <a:buSzPts val="2600"/>
              <a:buChar char="•"/>
            </a:pPr>
            <a:r>
              <a:rPr lang="en-US" sz="2600" dirty="0">
                <a:latin typeface="Arial"/>
                <a:ea typeface="Arial"/>
                <a:cs typeface="Arial"/>
                <a:sym typeface="Arial"/>
              </a:rPr>
              <a:t>By representing the value of this voltage or current as a single-valued function of time, f(t), we can model the behavior of the signal and analyze it mathematically.</a:t>
            </a:r>
            <a:endParaRPr sz="2600" dirty="0">
              <a:latin typeface="Arial"/>
              <a:ea typeface="Arial"/>
              <a:cs typeface="Arial"/>
              <a:sym typeface="Arial"/>
            </a:endParaRPr>
          </a:p>
          <a:p>
            <a:pPr marL="742950" marR="0" lvl="1" indent="-336550" algn="l" rtl="0">
              <a:lnSpc>
                <a:spcPct val="100000"/>
              </a:lnSpc>
              <a:spcBef>
                <a:spcPts val="0"/>
              </a:spcBef>
              <a:spcAft>
                <a:spcPts val="0"/>
              </a:spcAft>
              <a:buSzPts val="2600"/>
              <a:buFont typeface="Arial"/>
              <a:buChar char="–"/>
            </a:pPr>
            <a:r>
              <a:rPr lang="en-US" sz="2600" b="0" i="0" u="none" strike="noStrike" cap="none" dirty="0">
                <a:solidFill>
                  <a:schemeClr val="dk1"/>
                </a:solidFill>
                <a:latin typeface="Arial"/>
                <a:ea typeface="Arial"/>
                <a:cs typeface="Arial"/>
                <a:sym typeface="Arial"/>
              </a:rPr>
              <a:t>Fourier analysis</a:t>
            </a:r>
            <a:endParaRPr sz="2600" dirty="0"/>
          </a:p>
          <a:p>
            <a:pPr marL="742950" marR="0" lvl="1" indent="-336550" algn="l" rtl="0">
              <a:lnSpc>
                <a:spcPct val="100000"/>
              </a:lnSpc>
              <a:spcBef>
                <a:spcPts val="560"/>
              </a:spcBef>
              <a:spcAft>
                <a:spcPts val="0"/>
              </a:spcAft>
              <a:buClr>
                <a:srgbClr val="0000CC"/>
              </a:buClr>
              <a:buSzPts val="2600"/>
              <a:buFont typeface="Arial"/>
              <a:buChar char="–"/>
            </a:pPr>
            <a:r>
              <a:rPr lang="en-US" sz="2600" b="0" i="0" u="none" strike="noStrike" cap="none" dirty="0">
                <a:solidFill>
                  <a:schemeClr val="dk1"/>
                </a:solidFill>
                <a:latin typeface="Arial"/>
                <a:ea typeface="Arial"/>
                <a:cs typeface="Arial"/>
                <a:sym typeface="Arial"/>
              </a:rPr>
              <a:t>Bandwidth-limited signals</a:t>
            </a:r>
            <a:endParaRPr sz="2600" dirty="0"/>
          </a:p>
          <a:p>
            <a:pPr marL="742950" marR="0" lvl="1" indent="-336550" algn="l" rtl="0">
              <a:lnSpc>
                <a:spcPct val="100000"/>
              </a:lnSpc>
              <a:spcBef>
                <a:spcPts val="560"/>
              </a:spcBef>
              <a:spcAft>
                <a:spcPts val="0"/>
              </a:spcAft>
              <a:buClr>
                <a:srgbClr val="0000CC"/>
              </a:buClr>
              <a:buSzPts val="2600"/>
              <a:buFont typeface="Arial"/>
              <a:buChar char="–"/>
            </a:pPr>
            <a:r>
              <a:rPr lang="en-US" sz="2600" b="0" i="0" u="none" strike="noStrike" cap="none" dirty="0">
                <a:solidFill>
                  <a:schemeClr val="dk1"/>
                </a:solidFill>
                <a:latin typeface="Arial"/>
                <a:ea typeface="Arial"/>
                <a:cs typeface="Arial"/>
                <a:sym typeface="Arial"/>
              </a:rPr>
              <a:t>Maximum data rate of a channel</a:t>
            </a:r>
            <a:endParaRPr sz="2600" dirty="0"/>
          </a:p>
          <a:p>
            <a:pPr marL="342900" marR="0" lvl="0" indent="0" algn="l" rtl="0">
              <a:spcBef>
                <a:spcPts val="560"/>
              </a:spcBef>
              <a:spcAft>
                <a:spcPts val="0"/>
              </a:spcAft>
              <a:buNone/>
            </a:pPr>
            <a:endParaRPr sz="2800" b="0" i="0" u="none" dirty="0">
              <a:solidFill>
                <a:schemeClr val="dk1"/>
              </a:solidFill>
              <a:latin typeface="Arial"/>
              <a:ea typeface="Arial"/>
              <a:cs typeface="Arial"/>
              <a:sym typeface="Arial"/>
            </a:endParaRPr>
          </a:p>
        </p:txBody>
      </p:sp>
      <p:sp>
        <p:nvSpPr>
          <p:cNvPr id="141" name="Google Shape;141;p2"/>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dirty="0">
                <a:solidFill>
                  <a:srgbClr val="FF0000"/>
                </a:solidFill>
                <a:latin typeface="Arial"/>
                <a:ea typeface="Arial"/>
                <a:cs typeface="Arial"/>
                <a:sym typeface="Arial"/>
              </a:rPr>
              <a:t>Fourier</a:t>
            </a:r>
            <a:r>
              <a:rPr lang="en-US" sz="3600" b="0" i="0" u="none" dirty="0">
                <a:solidFill>
                  <a:srgbClr val="FF0000"/>
                </a:solidFill>
                <a:latin typeface="Times New Roman"/>
                <a:ea typeface="Times New Roman"/>
                <a:cs typeface="Times New Roman"/>
                <a:sym typeface="Times New Roman"/>
              </a:rPr>
              <a:t> </a:t>
            </a:r>
            <a:r>
              <a:rPr lang="en-US" sz="3600" b="0" i="0" u="none" dirty="0">
                <a:solidFill>
                  <a:srgbClr val="FF0000"/>
                </a:solidFill>
                <a:latin typeface="Arial"/>
                <a:ea typeface="Arial"/>
                <a:cs typeface="Arial"/>
                <a:sym typeface="Arial"/>
              </a:rPr>
              <a:t>Analysis</a:t>
            </a:r>
            <a:endParaRPr/>
          </a:p>
        </p:txBody>
      </p:sp>
      <p:sp>
        <p:nvSpPr>
          <p:cNvPr id="147" name="Google Shape;147;p3"/>
          <p:cNvSpPr txBox="1">
            <a:spLocks noGrp="1"/>
          </p:cNvSpPr>
          <p:nvPr>
            <p:ph type="body" idx="1"/>
          </p:nvPr>
        </p:nvSpPr>
        <p:spPr>
          <a:xfrm>
            <a:off x="609600" y="1447800"/>
            <a:ext cx="8077200" cy="4678362"/>
          </a:xfrm>
          <a:prstGeom prst="rect">
            <a:avLst/>
          </a:prstGeom>
          <a:noFill/>
          <a:ln>
            <a:noFill/>
          </a:ln>
        </p:spPr>
        <p:txBody>
          <a:bodyPr spcFirstLastPara="1" wrap="square" lIns="91425" tIns="45700" rIns="91425" bIns="45700" anchor="t" anchorCtr="0">
            <a:noAutofit/>
          </a:bodyPr>
          <a:lstStyle/>
          <a:p>
            <a:pPr marL="342900" marR="0" lvl="0" indent="-317500" algn="just" rtl="0">
              <a:lnSpc>
                <a:spcPct val="100000"/>
              </a:lnSpc>
              <a:spcBef>
                <a:spcPts val="560"/>
              </a:spcBef>
              <a:spcAft>
                <a:spcPts val="0"/>
              </a:spcAft>
              <a:buSzPts val="2400"/>
              <a:buChar char="•"/>
            </a:pPr>
            <a:r>
              <a:rPr lang="en-US" sz="2400" dirty="0">
                <a:latin typeface="Arial"/>
                <a:ea typeface="Arial"/>
                <a:cs typeface="Arial"/>
                <a:sym typeface="Arial"/>
              </a:rPr>
              <a:t>The French mathematician Jean-Baptiste Fourier proved that any reasonably behaved periodic function, g(t) with period T, </a:t>
            </a:r>
            <a:r>
              <a:rPr lang="en-US" sz="2400" dirty="0">
                <a:highlight>
                  <a:srgbClr val="C0C0C0"/>
                </a:highlight>
                <a:latin typeface="Arial"/>
                <a:ea typeface="Arial"/>
                <a:cs typeface="Arial"/>
                <a:sym typeface="Arial"/>
              </a:rPr>
              <a:t>can be constructed as the sum of a (possibly infinite) number of sines and cosines:</a:t>
            </a:r>
            <a:endParaRPr sz="2400" dirty="0">
              <a:highlight>
                <a:srgbClr val="C0C0C0"/>
              </a:highlight>
              <a:latin typeface="Arial"/>
              <a:ea typeface="Arial"/>
              <a:cs typeface="Arial"/>
              <a:sym typeface="Arial"/>
            </a:endParaRPr>
          </a:p>
          <a:p>
            <a:pPr marL="342900" marR="0" lvl="0" indent="-317500" algn="l" rtl="0">
              <a:lnSpc>
                <a:spcPct val="100000"/>
              </a:lnSpc>
              <a:spcBef>
                <a:spcPts val="560"/>
              </a:spcBef>
              <a:spcAft>
                <a:spcPts val="0"/>
              </a:spcAft>
              <a:buClr>
                <a:srgbClr val="0000CC"/>
              </a:buClr>
              <a:buSzPts val="2400"/>
              <a:buFont typeface="Arial"/>
              <a:buChar char="•"/>
            </a:pPr>
            <a:r>
              <a:rPr lang="en-US" sz="2400" b="0" i="0" u="none" dirty="0">
                <a:solidFill>
                  <a:schemeClr val="dk1"/>
                </a:solidFill>
                <a:latin typeface="Arial"/>
                <a:ea typeface="Arial"/>
                <a:cs typeface="Arial"/>
                <a:sym typeface="Arial"/>
              </a:rPr>
              <a:t>Fourier series is used</a:t>
            </a:r>
          </a:p>
          <a:p>
            <a:pPr marL="342900" marR="0" lvl="0" indent="-317500" algn="l" rtl="0">
              <a:lnSpc>
                <a:spcPct val="100000"/>
              </a:lnSpc>
              <a:spcBef>
                <a:spcPts val="560"/>
              </a:spcBef>
              <a:spcAft>
                <a:spcPts val="0"/>
              </a:spcAft>
              <a:buClr>
                <a:srgbClr val="0000CC"/>
              </a:buClr>
              <a:buSzPts val="2400"/>
              <a:buFont typeface="Arial"/>
              <a:buChar char="•"/>
            </a:pPr>
            <a:endParaRPr lang="en-US" sz="2400" dirty="0">
              <a:latin typeface="Arial"/>
              <a:ea typeface="Arial"/>
              <a:cs typeface="Arial"/>
              <a:sym typeface="Arial"/>
            </a:endParaRPr>
          </a:p>
          <a:p>
            <a:pPr marL="342900" marR="0" lvl="0" indent="-317500" algn="l" rtl="0">
              <a:lnSpc>
                <a:spcPct val="100000"/>
              </a:lnSpc>
              <a:spcBef>
                <a:spcPts val="560"/>
              </a:spcBef>
              <a:spcAft>
                <a:spcPts val="0"/>
              </a:spcAft>
              <a:buClr>
                <a:srgbClr val="0000CC"/>
              </a:buClr>
              <a:buSzPts val="2400"/>
              <a:buNone/>
            </a:pPr>
            <a:endParaRPr lang="en-US" sz="2400" b="0" i="0" u="none" dirty="0">
              <a:solidFill>
                <a:schemeClr val="dk1"/>
              </a:solidFill>
              <a:latin typeface="Arial"/>
              <a:ea typeface="Arial"/>
              <a:cs typeface="Arial"/>
              <a:sym typeface="Arial"/>
            </a:endParaRPr>
          </a:p>
          <a:p>
            <a:pPr marL="342900" indent="-317500">
              <a:spcBef>
                <a:spcPts val="560"/>
              </a:spcBef>
              <a:buSzPts val="2400"/>
            </a:pPr>
            <a:r>
              <a:rPr lang="en-US" sz="2400" dirty="0"/>
              <a:t>where f = 1/T is the fundamental frequency, an and </a:t>
            </a:r>
            <a:r>
              <a:rPr lang="en-US" sz="2400" dirty="0" err="1"/>
              <a:t>bn</a:t>
            </a:r>
            <a:r>
              <a:rPr lang="en-US" sz="2400" dirty="0"/>
              <a:t> are the sine and cosine amplitudes of the nth harmonics.</a:t>
            </a:r>
          </a:p>
          <a:p>
            <a:pPr marL="342900" marR="0" lvl="0" indent="-317500" algn="l" rtl="0">
              <a:lnSpc>
                <a:spcPct val="100000"/>
              </a:lnSpc>
              <a:spcBef>
                <a:spcPts val="560"/>
              </a:spcBef>
              <a:spcAft>
                <a:spcPts val="0"/>
              </a:spcAft>
              <a:buClr>
                <a:srgbClr val="0000CC"/>
              </a:buClr>
              <a:buSzPts val="2400"/>
              <a:buFont typeface="Arial"/>
              <a:buChar char="•"/>
            </a:pPr>
            <a:endParaRPr sz="2400" dirty="0"/>
          </a:p>
          <a:p>
            <a:pPr marL="342900" marR="0" lvl="0" indent="-165100" algn="l" rtl="0">
              <a:lnSpc>
                <a:spcPct val="100000"/>
              </a:lnSpc>
              <a:spcBef>
                <a:spcPts val="560"/>
              </a:spcBef>
              <a:spcAft>
                <a:spcPts val="0"/>
              </a:spcAft>
              <a:buClr>
                <a:srgbClr val="0000CC"/>
              </a:buClr>
              <a:buSzPts val="2800"/>
              <a:buFont typeface="Arial"/>
              <a:buNone/>
            </a:pPr>
            <a:endParaRPr sz="2800" b="0" i="0" u="none" dirty="0">
              <a:solidFill>
                <a:schemeClr val="dk1"/>
              </a:solidFill>
              <a:latin typeface="Arial"/>
              <a:ea typeface="Arial"/>
              <a:cs typeface="Arial"/>
              <a:sym typeface="Arial"/>
            </a:endParaRPr>
          </a:p>
          <a:p>
            <a:pPr marL="342900" marR="0" lvl="0" indent="-165100" algn="l" rtl="0">
              <a:lnSpc>
                <a:spcPct val="100000"/>
              </a:lnSpc>
              <a:spcBef>
                <a:spcPts val="560"/>
              </a:spcBef>
              <a:spcAft>
                <a:spcPts val="0"/>
              </a:spcAft>
              <a:buClr>
                <a:srgbClr val="0000CC"/>
              </a:buClr>
              <a:buSzPts val="2800"/>
              <a:buFont typeface="Arial"/>
              <a:buNone/>
            </a:pPr>
            <a:endParaRPr sz="2800" b="0" i="0" u="none" dirty="0">
              <a:solidFill>
                <a:schemeClr val="dk1"/>
              </a:solidFill>
              <a:latin typeface="Arial"/>
              <a:ea typeface="Arial"/>
              <a:cs typeface="Arial"/>
              <a:sym typeface="Arial"/>
            </a:endParaRPr>
          </a:p>
        </p:txBody>
      </p:sp>
      <p:pic>
        <p:nvPicPr>
          <p:cNvPr id="148" name="Google Shape;148;p3"/>
          <p:cNvPicPr preferRelativeResize="0"/>
          <p:nvPr/>
        </p:nvPicPr>
        <p:blipFill rotWithShape="1">
          <a:blip r:embed="rId3">
            <a:alphaModFix/>
          </a:blip>
          <a:srcRect/>
          <a:stretch/>
        </p:blipFill>
        <p:spPr>
          <a:xfrm>
            <a:off x="2005477" y="3530953"/>
            <a:ext cx="5482950" cy="913825"/>
          </a:xfrm>
          <a:prstGeom prst="rect">
            <a:avLst/>
          </a:prstGeom>
          <a:noFill/>
          <a:ln>
            <a:noFill/>
          </a:ln>
        </p:spPr>
      </p:pic>
      <p:sp>
        <p:nvSpPr>
          <p:cNvPr id="150" name="Google Shape;150;p3"/>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77825" name="Picture 1"/>
          <p:cNvPicPr>
            <a:picLocks noChangeAspect="1" noChangeArrowheads="1"/>
          </p:cNvPicPr>
          <p:nvPr/>
        </p:nvPicPr>
        <p:blipFill>
          <a:blip r:embed="rId4"/>
          <a:srcRect/>
          <a:stretch>
            <a:fillRect/>
          </a:stretch>
        </p:blipFill>
        <p:spPr bwMode="auto">
          <a:xfrm>
            <a:off x="292253" y="4444778"/>
            <a:ext cx="8734425" cy="151911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Fourier</a:t>
            </a:r>
            <a:r>
              <a:rPr lang="en-US" dirty="0"/>
              <a:t> </a:t>
            </a:r>
            <a:r>
              <a:rPr lang="en-US" dirty="0">
                <a:latin typeface="Arial"/>
                <a:ea typeface="Arial"/>
                <a:cs typeface="Arial"/>
                <a:sym typeface="Arial"/>
              </a:rPr>
              <a:t>Analysis</a:t>
            </a:r>
            <a:endParaRPr lang="en-US" dirty="0"/>
          </a:p>
        </p:txBody>
      </p:sp>
      <p:sp>
        <p:nvSpPr>
          <p:cNvPr id="3" name="Text Placeholder 2"/>
          <p:cNvSpPr>
            <a:spLocks noGrp="1"/>
          </p:cNvSpPr>
          <p:nvPr>
            <p:ph type="body" idx="1"/>
          </p:nvPr>
        </p:nvSpPr>
        <p:spPr>
          <a:xfrm>
            <a:off x="681825" y="1582309"/>
            <a:ext cx="7543800" cy="4297362"/>
          </a:xfrm>
        </p:spPr>
        <p:txBody>
          <a:bodyPr/>
          <a:lstStyle/>
          <a:p>
            <a:pPr lvl="0"/>
            <a:r>
              <a:rPr lang="en-US" dirty="0">
                <a:latin typeface="Arial"/>
                <a:ea typeface="Arial"/>
                <a:cs typeface="Arial"/>
                <a:sym typeface="Arial"/>
              </a:rPr>
              <a:t>Function reconstructed with</a:t>
            </a:r>
            <a:r>
              <a:rPr lang="en-US" dirty="0"/>
              <a:t> </a:t>
            </a:r>
          </a:p>
        </p:txBody>
      </p:sp>
      <p:pic>
        <p:nvPicPr>
          <p:cNvPr id="4" name="Google Shape;149;p3"/>
          <p:cNvPicPr preferRelativeResize="0"/>
          <p:nvPr/>
        </p:nvPicPr>
        <p:blipFill rotWithShape="1">
          <a:blip r:embed="rId2">
            <a:alphaModFix/>
          </a:blip>
          <a:srcRect/>
          <a:stretch/>
        </p:blipFill>
        <p:spPr>
          <a:xfrm>
            <a:off x="1162215" y="3313038"/>
            <a:ext cx="7162800" cy="104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94760ed114_0_26"/>
          <p:cNvSpPr txBox="1">
            <a:spLocks noGrp="1"/>
          </p:cNvSpPr>
          <p:nvPr>
            <p:ph type="title"/>
          </p:nvPr>
        </p:nvSpPr>
        <p:spPr>
          <a:xfrm>
            <a:off x="381000" y="503583"/>
            <a:ext cx="8229600" cy="587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latin typeface="Arial"/>
              <a:ea typeface="Arial"/>
              <a:cs typeface="Arial"/>
              <a:sym typeface="Arial"/>
            </a:endParaRPr>
          </a:p>
          <a:p>
            <a:pPr marL="0" lvl="0" indent="0" algn="ctr" rtl="0">
              <a:spcBef>
                <a:spcPts val="0"/>
              </a:spcBef>
              <a:spcAft>
                <a:spcPts val="0"/>
              </a:spcAft>
              <a:buNone/>
            </a:pPr>
            <a:endParaRPr>
              <a:latin typeface="Arial"/>
              <a:ea typeface="Arial"/>
              <a:cs typeface="Arial"/>
              <a:sym typeface="Arial"/>
            </a:endParaRPr>
          </a:p>
          <a:p>
            <a:pPr marL="0" lvl="0" indent="0" algn="ctr" rtl="0">
              <a:spcBef>
                <a:spcPts val="0"/>
              </a:spcBef>
              <a:spcAft>
                <a:spcPts val="0"/>
              </a:spcAft>
              <a:buClr>
                <a:srgbClr val="FF0000"/>
              </a:buClr>
              <a:buSzPts val="3600"/>
              <a:buFont typeface="Arial"/>
              <a:buNone/>
            </a:pPr>
            <a:r>
              <a:rPr lang="en-US" dirty="0">
                <a:latin typeface="Arial"/>
                <a:ea typeface="Arial"/>
                <a:cs typeface="Arial"/>
                <a:sym typeface="Arial"/>
              </a:rPr>
              <a:t>Bandwidth-Limited Signals (1)</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156" name="Google Shape;156;g94760ed114_0_26"/>
          <p:cNvSpPr txBox="1">
            <a:spLocks noGrp="1"/>
          </p:cNvSpPr>
          <p:nvPr>
            <p:ph type="body" idx="1"/>
          </p:nvPr>
        </p:nvSpPr>
        <p:spPr>
          <a:xfrm>
            <a:off x="457200" y="1056038"/>
            <a:ext cx="8229600" cy="5337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endParaRPr lang="en-US" sz="2400" dirty="0"/>
          </a:p>
          <a:p>
            <a:pPr marL="457200" lvl="0" indent="-381000" algn="l" rtl="0">
              <a:spcBef>
                <a:spcPts val="360"/>
              </a:spcBef>
              <a:spcAft>
                <a:spcPts val="0"/>
              </a:spcAft>
              <a:buSzPts val="2400"/>
              <a:buChar char="•"/>
            </a:pPr>
            <a:endParaRPr lang="en-US" sz="2400" dirty="0"/>
          </a:p>
          <a:p>
            <a:pPr marL="457200" lvl="0" indent="-381000" algn="l" rtl="0">
              <a:spcBef>
                <a:spcPts val="360"/>
              </a:spcBef>
              <a:spcAft>
                <a:spcPts val="0"/>
              </a:spcAft>
              <a:buSzPts val="2400"/>
              <a:buChar char="•"/>
            </a:pPr>
            <a:endParaRPr lang="en-US" sz="2400" dirty="0"/>
          </a:p>
          <a:p>
            <a:pPr marL="457200" lvl="0" indent="-381000" algn="l" rtl="0">
              <a:spcBef>
                <a:spcPts val="360"/>
              </a:spcBef>
              <a:spcAft>
                <a:spcPts val="0"/>
              </a:spcAft>
              <a:buSzPts val="2400"/>
              <a:buChar char="•"/>
            </a:pPr>
            <a:endParaRPr lang="en-US" sz="2400" dirty="0"/>
          </a:p>
          <a:p>
            <a:pPr marL="457200" lvl="0" indent="-381000" algn="l" rtl="0">
              <a:spcBef>
                <a:spcPts val="360"/>
              </a:spcBef>
              <a:spcAft>
                <a:spcPts val="0"/>
              </a:spcAft>
              <a:buSzPts val="2400"/>
              <a:buChar char="•"/>
            </a:pPr>
            <a:endParaRPr lang="en-US" sz="2400" dirty="0"/>
          </a:p>
          <a:p>
            <a:pPr marL="457200" lvl="0" indent="-381000" algn="l" rtl="0">
              <a:spcBef>
                <a:spcPts val="360"/>
              </a:spcBef>
              <a:spcAft>
                <a:spcPts val="0"/>
              </a:spcAft>
              <a:buSzPts val="2400"/>
              <a:buChar char="•"/>
            </a:pPr>
            <a:r>
              <a:rPr lang="en-US" sz="2400" dirty="0"/>
              <a:t>amounts, thus introducing distortion.</a:t>
            </a:r>
            <a:endParaRPr sz="2400"/>
          </a:p>
          <a:p>
            <a:pPr marL="457200" lvl="0" indent="-381000" algn="l" rtl="0">
              <a:spcBef>
                <a:spcPts val="0"/>
              </a:spcBef>
              <a:spcAft>
                <a:spcPts val="0"/>
              </a:spcAft>
              <a:buSzPts val="2400"/>
              <a:buChar char="•"/>
            </a:pPr>
            <a:r>
              <a:rPr lang="en-US" sz="2400" dirty="0"/>
              <a:t>The width of the frequency range transmitted without being.</a:t>
            </a:r>
            <a:endParaRPr sz="2400"/>
          </a:p>
          <a:p>
            <a:pPr marL="457200" lvl="0" indent="0" algn="l" rtl="0">
              <a:spcBef>
                <a:spcPts val="360"/>
              </a:spcBef>
              <a:spcAft>
                <a:spcPts val="0"/>
              </a:spcAft>
              <a:buNone/>
            </a:pPr>
            <a:endParaRPr/>
          </a:p>
        </p:txBody>
      </p:sp>
      <p:pic>
        <p:nvPicPr>
          <p:cNvPr id="75777" name="Picture 1"/>
          <p:cNvPicPr>
            <a:picLocks noChangeAspect="1" noChangeArrowheads="1"/>
          </p:cNvPicPr>
          <p:nvPr/>
        </p:nvPicPr>
        <p:blipFill>
          <a:blip r:embed="rId3"/>
          <a:srcRect/>
          <a:stretch>
            <a:fillRect/>
          </a:stretch>
        </p:blipFill>
        <p:spPr bwMode="auto">
          <a:xfrm>
            <a:off x="457200" y="1228520"/>
            <a:ext cx="8386390" cy="1123950"/>
          </a:xfrm>
          <a:prstGeom prst="rect">
            <a:avLst/>
          </a:prstGeom>
          <a:noFill/>
          <a:ln w="9525">
            <a:noFill/>
            <a:miter lim="800000"/>
            <a:headEnd/>
            <a:tailEnd/>
          </a:ln>
          <a:effectLst/>
        </p:spPr>
      </p:pic>
      <p:pic>
        <p:nvPicPr>
          <p:cNvPr id="75778" name="Picture 2"/>
          <p:cNvPicPr>
            <a:picLocks noChangeAspect="1" noChangeArrowheads="1"/>
          </p:cNvPicPr>
          <p:nvPr/>
        </p:nvPicPr>
        <p:blipFill>
          <a:blip r:embed="rId4"/>
          <a:srcRect/>
          <a:stretch>
            <a:fillRect/>
          </a:stretch>
        </p:blipFill>
        <p:spPr bwMode="auto">
          <a:xfrm>
            <a:off x="487846" y="2317225"/>
            <a:ext cx="8473275" cy="1619250"/>
          </a:xfrm>
          <a:prstGeom prst="rect">
            <a:avLst/>
          </a:prstGeom>
          <a:noFill/>
          <a:ln w="9525">
            <a:noFill/>
            <a:miter lim="800000"/>
            <a:headEnd/>
            <a:tailEnd/>
          </a:ln>
          <a:effectLst/>
        </p:spPr>
      </p:pic>
      <p:pic>
        <p:nvPicPr>
          <p:cNvPr id="75779" name="Picture 3"/>
          <p:cNvPicPr>
            <a:picLocks noChangeAspect="1" noChangeArrowheads="1"/>
          </p:cNvPicPr>
          <p:nvPr/>
        </p:nvPicPr>
        <p:blipFill>
          <a:blip r:embed="rId5"/>
          <a:srcRect/>
          <a:stretch>
            <a:fillRect/>
          </a:stretch>
        </p:blipFill>
        <p:spPr bwMode="auto">
          <a:xfrm>
            <a:off x="269653" y="3992272"/>
            <a:ext cx="8429073" cy="21971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94760ed114_0_36"/>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Bandwidth-Limited Signals (1)</a:t>
            </a:r>
            <a:endParaRPr/>
          </a:p>
          <a:p>
            <a:pPr marL="0" lvl="0" indent="0" algn="ctr" rtl="0">
              <a:spcBef>
                <a:spcPts val="0"/>
              </a:spcBef>
              <a:spcAft>
                <a:spcPts val="0"/>
              </a:spcAft>
              <a:buNone/>
            </a:pPr>
            <a:endParaRPr/>
          </a:p>
        </p:txBody>
      </p:sp>
      <p:sp>
        <p:nvSpPr>
          <p:cNvPr id="162" name="Google Shape;162;g94760ed114_0_36"/>
          <p:cNvSpPr txBox="1">
            <a:spLocks noGrp="1"/>
          </p:cNvSpPr>
          <p:nvPr>
            <p:ph type="body" idx="1"/>
          </p:nvPr>
        </p:nvSpPr>
        <p:spPr>
          <a:xfrm>
            <a:off x="448925" y="1280250"/>
            <a:ext cx="8375700" cy="52473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 Signals that run from 0 up to a maximum frequency are called baseband signals.</a:t>
            </a:r>
            <a:endParaRPr sz="2400"/>
          </a:p>
          <a:p>
            <a:pPr marL="457200" lvl="0" indent="-381000" algn="l" rtl="0">
              <a:spcBef>
                <a:spcPts val="0"/>
              </a:spcBef>
              <a:spcAft>
                <a:spcPts val="0"/>
              </a:spcAft>
              <a:buSzPts val="2400"/>
              <a:buChar char="•"/>
            </a:pPr>
            <a:r>
              <a:rPr lang="en-US" sz="2400" dirty="0"/>
              <a:t> Signals that are shifted to occupy a higher range of frequencies, as is the case for all wireless transmissions, are called pass band signals.</a:t>
            </a:r>
            <a:endParaRPr sz="2400"/>
          </a:p>
          <a:p>
            <a:pPr marL="457200" lvl="0" indent="-381000" algn="l" rtl="0">
              <a:spcBef>
                <a:spcPts val="0"/>
              </a:spcBef>
              <a:spcAft>
                <a:spcPts val="0"/>
              </a:spcAft>
              <a:buSzPts val="2400"/>
              <a:buChar char="•"/>
            </a:pPr>
            <a:r>
              <a:rPr lang="en-US" sz="2400" dirty="0"/>
              <a:t>Let us consider a specific example: the transmission of the ASCII character ‘‘b’’ encoded in an 8-bit byte. </a:t>
            </a:r>
            <a:endParaRPr sz="2400"/>
          </a:p>
          <a:p>
            <a:pPr marL="457200" lvl="0" indent="-381000" algn="l" rtl="0">
              <a:spcBef>
                <a:spcPts val="0"/>
              </a:spcBef>
              <a:spcAft>
                <a:spcPts val="0"/>
              </a:spcAft>
              <a:buSzPts val="2400"/>
              <a:buChar char="•"/>
            </a:pPr>
            <a:r>
              <a:rPr lang="en-US" sz="2400" dirty="0"/>
              <a:t>The bit pattern that is to be transmitted is 01100010.</a:t>
            </a:r>
            <a:endParaRPr/>
          </a:p>
        </p:txBody>
      </p:sp>
      <p:pic>
        <p:nvPicPr>
          <p:cNvPr id="163" name="Google Shape;163;g94760ed114_0_36"/>
          <p:cNvPicPr preferRelativeResize="0"/>
          <p:nvPr/>
        </p:nvPicPr>
        <p:blipFill rotWithShape="1">
          <a:blip r:embed="rId3">
            <a:alphaModFix/>
          </a:blip>
          <a:srcRect/>
          <a:stretch/>
        </p:blipFill>
        <p:spPr>
          <a:xfrm>
            <a:off x="754550" y="4232300"/>
            <a:ext cx="7764461" cy="21669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Bandwidth-Limited Signals (2)</a:t>
            </a:r>
            <a:endParaRPr/>
          </a:p>
        </p:txBody>
      </p:sp>
      <p:sp>
        <p:nvSpPr>
          <p:cNvPr id="169" name="Google Shape;169;p5"/>
          <p:cNvSpPr txBox="1">
            <a:spLocks noGrp="1"/>
          </p:cNvSpPr>
          <p:nvPr>
            <p:ph type="body" idx="1"/>
          </p:nvPr>
        </p:nvSpPr>
        <p:spPr>
          <a:xfrm>
            <a:off x="287337" y="5334000"/>
            <a:ext cx="8856662" cy="83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rgbClr val="0033CC"/>
                </a:solidFill>
                <a:latin typeface="Arial"/>
                <a:ea typeface="Arial"/>
                <a:cs typeface="Arial"/>
                <a:sym typeface="Arial"/>
              </a:rPr>
              <a:t>(b)-(e) </a:t>
            </a:r>
            <a:r>
              <a:rPr lang="en-US" sz="2400" b="0" i="0" u="none">
                <a:solidFill>
                  <a:schemeClr val="dk1"/>
                </a:solidFill>
                <a:latin typeface="Arial"/>
                <a:ea typeface="Arial"/>
                <a:cs typeface="Arial"/>
                <a:sym typeface="Arial"/>
              </a:rPr>
              <a:t>Successive approximations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to the original signal</a:t>
            </a:r>
            <a:r>
              <a:rPr lang="en-US" sz="3200" b="0" i="0" u="none">
                <a:solidFill>
                  <a:schemeClr val="dk1"/>
                </a:solidFill>
                <a:latin typeface="Times New Roman"/>
                <a:ea typeface="Times New Roman"/>
                <a:cs typeface="Times New Roman"/>
                <a:sym typeface="Times New Roman"/>
              </a:rPr>
              <a:t>.</a:t>
            </a:r>
            <a:endParaRPr/>
          </a:p>
        </p:txBody>
      </p:sp>
      <p:pic>
        <p:nvPicPr>
          <p:cNvPr id="170" name="Google Shape;170;p5"/>
          <p:cNvPicPr preferRelativeResize="0"/>
          <p:nvPr/>
        </p:nvPicPr>
        <p:blipFill rotWithShape="1">
          <a:blip r:embed="rId3">
            <a:alphaModFix/>
          </a:blip>
          <a:srcRect/>
          <a:stretch/>
        </p:blipFill>
        <p:spPr>
          <a:xfrm>
            <a:off x="223837" y="2133600"/>
            <a:ext cx="8691562" cy="2057400"/>
          </a:xfrm>
          <a:prstGeom prst="rect">
            <a:avLst/>
          </a:prstGeom>
          <a:noFill/>
          <a:ln>
            <a:noFill/>
          </a:ln>
        </p:spPr>
      </p:pic>
      <p:sp>
        <p:nvSpPr>
          <p:cNvPr id="171" name="Google Shape;171;p5"/>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Bandwidth-Limited Signals (3)</a:t>
            </a:r>
            <a:endParaRPr/>
          </a:p>
        </p:txBody>
      </p:sp>
      <p:sp>
        <p:nvSpPr>
          <p:cNvPr id="177" name="Google Shape;177;p6"/>
          <p:cNvSpPr txBox="1">
            <a:spLocks noGrp="1"/>
          </p:cNvSpPr>
          <p:nvPr>
            <p:ph type="body" idx="1"/>
          </p:nvPr>
        </p:nvSpPr>
        <p:spPr>
          <a:xfrm>
            <a:off x="287337" y="5334000"/>
            <a:ext cx="8856662" cy="83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rgbClr val="0033CC"/>
                </a:solidFill>
                <a:latin typeface="Arial"/>
                <a:ea typeface="Arial"/>
                <a:cs typeface="Arial"/>
                <a:sym typeface="Arial"/>
              </a:rPr>
              <a:t>(b)-(e) </a:t>
            </a:r>
            <a:r>
              <a:rPr lang="en-US" sz="2400" b="0" i="0" u="none">
                <a:solidFill>
                  <a:schemeClr val="dk1"/>
                </a:solidFill>
                <a:latin typeface="Arial"/>
                <a:ea typeface="Arial"/>
                <a:cs typeface="Arial"/>
                <a:sym typeface="Arial"/>
              </a:rPr>
              <a:t>Successive approximations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to the original signal.</a:t>
            </a:r>
            <a:endParaRPr/>
          </a:p>
        </p:txBody>
      </p:sp>
      <p:pic>
        <p:nvPicPr>
          <p:cNvPr id="178" name="Google Shape;178;p6"/>
          <p:cNvPicPr preferRelativeResize="0"/>
          <p:nvPr/>
        </p:nvPicPr>
        <p:blipFill rotWithShape="1">
          <a:blip r:embed="rId3">
            <a:alphaModFix/>
          </a:blip>
          <a:srcRect/>
          <a:stretch/>
        </p:blipFill>
        <p:spPr>
          <a:xfrm>
            <a:off x="228600" y="2133600"/>
            <a:ext cx="8686800" cy="1957387"/>
          </a:xfrm>
          <a:prstGeom prst="rect">
            <a:avLst/>
          </a:prstGeom>
          <a:noFill/>
          <a:ln>
            <a:noFill/>
          </a:ln>
        </p:spPr>
      </p:pic>
      <p:sp>
        <p:nvSpPr>
          <p:cNvPr id="179" name="Google Shape;179;p6"/>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Bandwidth-Limited Signals (4)</a:t>
            </a:r>
            <a:endParaRPr/>
          </a:p>
        </p:txBody>
      </p:sp>
      <p:sp>
        <p:nvSpPr>
          <p:cNvPr id="185" name="Google Shape;185;p7"/>
          <p:cNvSpPr txBox="1">
            <a:spLocks noGrp="1"/>
          </p:cNvSpPr>
          <p:nvPr>
            <p:ph type="body" idx="1"/>
          </p:nvPr>
        </p:nvSpPr>
        <p:spPr>
          <a:xfrm>
            <a:off x="287337" y="5334000"/>
            <a:ext cx="8856662" cy="83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rgbClr val="0033CC"/>
                </a:solidFill>
                <a:latin typeface="Arial"/>
                <a:ea typeface="Arial"/>
                <a:cs typeface="Arial"/>
                <a:sym typeface="Arial"/>
              </a:rPr>
              <a:t>(b)-(e) </a:t>
            </a:r>
            <a:r>
              <a:rPr lang="en-US" sz="2400" b="0" i="0" u="none">
                <a:solidFill>
                  <a:schemeClr val="dk1"/>
                </a:solidFill>
                <a:latin typeface="Arial"/>
                <a:ea typeface="Arial"/>
                <a:cs typeface="Arial"/>
                <a:sym typeface="Arial"/>
              </a:rPr>
              <a:t>Successive approximations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to the original signal.</a:t>
            </a:r>
            <a:endParaRPr/>
          </a:p>
        </p:txBody>
      </p:sp>
      <p:pic>
        <p:nvPicPr>
          <p:cNvPr id="186" name="Google Shape;186;p7"/>
          <p:cNvPicPr preferRelativeResize="0"/>
          <p:nvPr/>
        </p:nvPicPr>
        <p:blipFill rotWithShape="1">
          <a:blip r:embed="rId3">
            <a:alphaModFix/>
          </a:blip>
          <a:srcRect/>
          <a:stretch/>
        </p:blipFill>
        <p:spPr>
          <a:xfrm>
            <a:off x="339725" y="2133600"/>
            <a:ext cx="8423275" cy="2162175"/>
          </a:xfrm>
          <a:prstGeom prst="rect">
            <a:avLst/>
          </a:prstGeom>
          <a:noFill/>
          <a:ln>
            <a:noFill/>
          </a:ln>
        </p:spPr>
      </p:pic>
      <p:sp>
        <p:nvSpPr>
          <p:cNvPr id="187" name="Google Shape;187;p7"/>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Bandwidth-Limited Signals (5)</a:t>
            </a:r>
            <a:endParaRPr/>
          </a:p>
        </p:txBody>
      </p:sp>
      <p:sp>
        <p:nvSpPr>
          <p:cNvPr id="193" name="Google Shape;193;p8"/>
          <p:cNvSpPr txBox="1">
            <a:spLocks noGrp="1"/>
          </p:cNvSpPr>
          <p:nvPr>
            <p:ph type="body" idx="1"/>
          </p:nvPr>
        </p:nvSpPr>
        <p:spPr>
          <a:xfrm>
            <a:off x="287337" y="5334000"/>
            <a:ext cx="8856662" cy="83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rgbClr val="0033CC"/>
                </a:solidFill>
                <a:latin typeface="Arial"/>
                <a:ea typeface="Arial"/>
                <a:cs typeface="Arial"/>
                <a:sym typeface="Arial"/>
              </a:rPr>
              <a:t>(b)-(e) </a:t>
            </a:r>
            <a:r>
              <a:rPr lang="en-US" sz="2400" b="0" i="0" u="none">
                <a:solidFill>
                  <a:schemeClr val="dk1"/>
                </a:solidFill>
                <a:latin typeface="Arial"/>
                <a:ea typeface="Arial"/>
                <a:cs typeface="Arial"/>
                <a:sym typeface="Arial"/>
              </a:rPr>
              <a:t>Successive approximations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to the original signal.</a:t>
            </a:r>
            <a:endParaRPr/>
          </a:p>
        </p:txBody>
      </p:sp>
      <p:pic>
        <p:nvPicPr>
          <p:cNvPr id="194" name="Google Shape;194;p8"/>
          <p:cNvPicPr preferRelativeResize="0"/>
          <p:nvPr/>
        </p:nvPicPr>
        <p:blipFill rotWithShape="1">
          <a:blip r:embed="rId3">
            <a:alphaModFix/>
          </a:blip>
          <a:srcRect/>
          <a:stretch/>
        </p:blipFill>
        <p:spPr>
          <a:xfrm>
            <a:off x="119062" y="2057400"/>
            <a:ext cx="8872537" cy="2233612"/>
          </a:xfrm>
          <a:prstGeom prst="rect">
            <a:avLst/>
          </a:prstGeom>
          <a:noFill/>
          <a:ln>
            <a:noFill/>
          </a:ln>
        </p:spPr>
      </p:pic>
      <p:sp>
        <p:nvSpPr>
          <p:cNvPr id="195" name="Google Shape;195;p8"/>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dirty="0">
                <a:solidFill>
                  <a:srgbClr val="FF0000"/>
                </a:solidFill>
                <a:latin typeface="Arial"/>
                <a:ea typeface="Arial"/>
                <a:cs typeface="Arial"/>
                <a:sym typeface="Arial"/>
              </a:rPr>
              <a:t>Bandwidth-Limited Signals (6)</a:t>
            </a:r>
            <a:endParaRPr dirty="0"/>
          </a:p>
        </p:txBody>
      </p:sp>
      <p:sp>
        <p:nvSpPr>
          <p:cNvPr id="202" name="Google Shape;202;p9"/>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63490" name="Picture 2"/>
          <p:cNvPicPr>
            <a:picLocks noChangeAspect="1" noChangeArrowheads="1"/>
          </p:cNvPicPr>
          <p:nvPr/>
        </p:nvPicPr>
        <p:blipFill>
          <a:blip r:embed="rId3"/>
          <a:srcRect/>
          <a:stretch>
            <a:fillRect/>
          </a:stretch>
        </p:blipFill>
        <p:spPr bwMode="auto">
          <a:xfrm>
            <a:off x="1050925" y="1244600"/>
            <a:ext cx="7042150" cy="4368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255" y="233531"/>
            <a:ext cx="7772400" cy="1470025"/>
          </a:xfrm>
        </p:spPr>
        <p:txBody>
          <a:bodyPr/>
          <a:lstStyle/>
          <a:p>
            <a:r>
              <a:rPr lang="en-US" dirty="0">
                <a:latin typeface="Arial"/>
                <a:ea typeface="Arial"/>
                <a:cs typeface="Arial"/>
                <a:sym typeface="Arial"/>
              </a:rPr>
              <a:t>The Physical Layer</a:t>
            </a:r>
            <a:endParaRPr lang="en-US" dirty="0"/>
          </a:p>
        </p:txBody>
      </p:sp>
      <p:sp>
        <p:nvSpPr>
          <p:cNvPr id="3" name="Subtitle 2"/>
          <p:cNvSpPr>
            <a:spLocks noGrp="1"/>
          </p:cNvSpPr>
          <p:nvPr>
            <p:ph type="subTitle" idx="1"/>
          </p:nvPr>
        </p:nvSpPr>
        <p:spPr>
          <a:xfrm>
            <a:off x="-97276" y="1415373"/>
            <a:ext cx="9241276" cy="4499044"/>
          </a:xfrm>
        </p:spPr>
        <p:txBody>
          <a:bodyPr/>
          <a:lstStyle/>
          <a:p>
            <a:pPr algn="l">
              <a:buFont typeface="Wingdings" pitchFamily="2" charset="2"/>
              <a:buChar char="ü"/>
            </a:pPr>
            <a:r>
              <a:rPr lang="en-US" dirty="0">
                <a:highlight>
                  <a:srgbClr val="C0C0C0"/>
                </a:highlight>
              </a:rPr>
              <a:t>The lowest layer of the OSI reference model is the physical layer.</a:t>
            </a:r>
          </a:p>
          <a:p>
            <a:pPr algn="l">
              <a:buFont typeface="Wingdings" pitchFamily="2" charset="2"/>
              <a:buChar char="ü"/>
            </a:pPr>
            <a:r>
              <a:rPr lang="en-US" dirty="0">
                <a:highlight>
                  <a:srgbClr val="C0C0C0"/>
                </a:highlight>
              </a:rPr>
              <a:t>It is responsible for the actual physical connection between the devices.</a:t>
            </a:r>
          </a:p>
          <a:p>
            <a:pPr algn="l">
              <a:buFont typeface="Wingdings" pitchFamily="2" charset="2"/>
              <a:buChar char="ü"/>
            </a:pPr>
            <a:r>
              <a:rPr lang="en-US" dirty="0">
                <a:highlight>
                  <a:srgbClr val="C0C0C0"/>
                </a:highlight>
              </a:rPr>
              <a:t>The physical layer contains information in the form of bits. </a:t>
            </a:r>
          </a:p>
          <a:p>
            <a:pPr algn="l">
              <a:buFont typeface="Wingdings" pitchFamily="2" charset="2"/>
              <a:buChar char="ü"/>
            </a:pPr>
            <a:r>
              <a:rPr lang="en-US" dirty="0">
                <a:highlight>
                  <a:srgbClr val="C0C0C0"/>
                </a:highlight>
              </a:rPr>
              <a:t>It is responsible for transmitting individual bits from one node to the next. </a:t>
            </a:r>
          </a:p>
          <a:p>
            <a:pPr algn="l">
              <a:buFont typeface="Wingdings" pitchFamily="2" charset="2"/>
              <a:buChar char="ü"/>
            </a:pPr>
            <a:r>
              <a:rPr lang="en-US" dirty="0">
                <a:highlight>
                  <a:srgbClr val="C0C0C0"/>
                </a:highlight>
              </a:rPr>
              <a:t>When receiving data, this layer will get the signal received and convert it into 0s and 1s and send them to the Data Link layer, which will put the frame back together.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a:ea typeface="Arial"/>
                <a:cs typeface="Arial"/>
                <a:sym typeface="Arial"/>
              </a:rPr>
              <a:t>Bandwidth-Limited Signals</a:t>
            </a:r>
            <a:endParaRPr lang="en-IN" dirty="0"/>
          </a:p>
        </p:txBody>
      </p:sp>
      <p:sp>
        <p:nvSpPr>
          <p:cNvPr id="5" name="Text Placeholder 4"/>
          <p:cNvSpPr>
            <a:spLocks noGrp="1"/>
          </p:cNvSpPr>
          <p:nvPr>
            <p:ph type="body" idx="1"/>
          </p:nvPr>
        </p:nvSpPr>
        <p:spPr>
          <a:xfrm>
            <a:off x="723899" y="1371600"/>
            <a:ext cx="7782791" cy="4724400"/>
          </a:xfrm>
        </p:spPr>
        <p:txBody>
          <a:bodyPr/>
          <a:lstStyle/>
          <a:p>
            <a:r>
              <a:rPr lang="en-IN" sz="2400" dirty="0"/>
              <a:t>Example: Assume you want to send 8 bits at 9600 bps over an ordinary phone line</a:t>
            </a:r>
          </a:p>
          <a:p>
            <a:r>
              <a:rPr lang="en-IN" sz="2400" dirty="0"/>
              <a:t>The time to send 8 bits is 8/9600 = 0.83 msec.</a:t>
            </a:r>
          </a:p>
          <a:p>
            <a:r>
              <a:rPr lang="en-IN" sz="2400" dirty="0"/>
              <a:t>The frequency of the first harmonic is 9600/8 = 1200 Hz (periods per second)</a:t>
            </a:r>
          </a:p>
          <a:p>
            <a:r>
              <a:rPr lang="en-IN" sz="2400" dirty="0"/>
              <a:t> Ordinary phone lines have an artificial cut-off bandwidth of 3000Hz.  Thus the highest harmonic passed through is 3000/ 1200 = 2.5 =&gt; highest harmonic is 2! </a:t>
            </a:r>
          </a:p>
          <a:p>
            <a:r>
              <a:rPr lang="en-IN" sz="2400" dirty="0"/>
              <a:t>The signal received would be tricky to reconstruct  =&gt; limiting the bandwidth limits the data rate</a:t>
            </a:r>
          </a:p>
        </p:txBody>
      </p:sp>
    </p:spTree>
    <p:extLst>
      <p:ext uri="{BB962C8B-B14F-4D97-AF65-F5344CB8AC3E}">
        <p14:creationId xmlns:p14="http://schemas.microsoft.com/office/powerpoint/2010/main" val="2542874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Maximum Data Rate of a Channel</a:t>
            </a:r>
            <a:endParaRPr/>
          </a:p>
        </p:txBody>
      </p:sp>
      <p:sp>
        <p:nvSpPr>
          <p:cNvPr id="209" name="Google Shape;209;p10"/>
          <p:cNvSpPr txBox="1">
            <a:spLocks noGrp="1"/>
          </p:cNvSpPr>
          <p:nvPr>
            <p:ph type="body" idx="1"/>
          </p:nvPr>
        </p:nvSpPr>
        <p:spPr>
          <a:xfrm>
            <a:off x="110175" y="1430112"/>
            <a:ext cx="8686800" cy="45195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sz="2800" dirty="0">
                <a:latin typeface="Arial"/>
                <a:ea typeface="Arial"/>
                <a:cs typeface="Arial"/>
                <a:sym typeface="Arial"/>
              </a:rPr>
              <a:t>If the signal consists of V discrete levels, </a:t>
            </a:r>
            <a:r>
              <a:rPr lang="en-US" sz="2800" dirty="0" err="1">
                <a:latin typeface="Arial"/>
                <a:ea typeface="Arial"/>
                <a:cs typeface="Arial"/>
                <a:sym typeface="Arial"/>
              </a:rPr>
              <a:t>Nyquist’s</a:t>
            </a:r>
            <a:r>
              <a:rPr lang="en-US" sz="2800" dirty="0">
                <a:latin typeface="Arial"/>
                <a:ea typeface="Arial"/>
                <a:cs typeface="Arial"/>
                <a:sym typeface="Arial"/>
              </a:rPr>
              <a:t> theorem states:</a:t>
            </a:r>
            <a:endParaRPr sz="2800">
              <a:latin typeface="Arial"/>
              <a:ea typeface="Arial"/>
              <a:cs typeface="Arial"/>
              <a:sym typeface="Arial"/>
            </a:endParaRPr>
          </a:p>
          <a:p>
            <a:pPr marL="0" lvl="0" indent="0" algn="l" rtl="0">
              <a:lnSpc>
                <a:spcPct val="100000"/>
              </a:lnSpc>
              <a:spcBef>
                <a:spcPts val="0"/>
              </a:spcBef>
              <a:spcAft>
                <a:spcPts val="0"/>
              </a:spcAft>
              <a:buNone/>
            </a:pPr>
            <a:endParaRPr sz="2800">
              <a:latin typeface="Arial"/>
              <a:ea typeface="Arial"/>
              <a:cs typeface="Arial"/>
              <a:sym typeface="Arial"/>
            </a:endParaRPr>
          </a:p>
          <a:p>
            <a:pPr marL="342900" lvl="0" indent="0" algn="l" rtl="0">
              <a:lnSpc>
                <a:spcPct val="100000"/>
              </a:lnSpc>
              <a:spcBef>
                <a:spcPts val="0"/>
              </a:spcBef>
              <a:spcAft>
                <a:spcPts val="0"/>
              </a:spcAft>
              <a:buNone/>
            </a:pPr>
            <a:endParaRPr sz="2800">
              <a:latin typeface="Arial"/>
              <a:ea typeface="Arial"/>
              <a:cs typeface="Arial"/>
              <a:sym typeface="Arial"/>
            </a:endParaRPr>
          </a:p>
          <a:p>
            <a:pPr marL="457200" lvl="0" indent="-406400" algn="l" rtl="0">
              <a:lnSpc>
                <a:spcPct val="100000"/>
              </a:lnSpc>
              <a:spcBef>
                <a:spcPts val="560"/>
              </a:spcBef>
              <a:spcAft>
                <a:spcPts val="0"/>
              </a:spcAft>
              <a:buSzPts val="2800"/>
              <a:buFont typeface="Arial"/>
              <a:buChar char="•"/>
            </a:pPr>
            <a:r>
              <a:rPr lang="en-US" sz="2800" dirty="0">
                <a:latin typeface="Arial"/>
                <a:ea typeface="Arial"/>
                <a:cs typeface="Arial"/>
                <a:sym typeface="Arial"/>
              </a:rPr>
              <a:t> There is always random (thermal) noise present due to the motion of the molecules in the system.</a:t>
            </a:r>
            <a:endParaRPr sz="2800">
              <a:latin typeface="Arial"/>
              <a:ea typeface="Arial"/>
              <a:cs typeface="Arial"/>
              <a:sym typeface="Arial"/>
            </a:endParaRPr>
          </a:p>
          <a:p>
            <a:pPr marL="342900" lvl="0" indent="-342900" algn="l" rtl="0">
              <a:lnSpc>
                <a:spcPct val="100000"/>
              </a:lnSpc>
              <a:spcBef>
                <a:spcPts val="560"/>
              </a:spcBef>
              <a:spcAft>
                <a:spcPts val="0"/>
              </a:spcAft>
              <a:buClr>
                <a:srgbClr val="0000CC"/>
              </a:buClr>
              <a:buSzPts val="2800"/>
              <a:buChar char="•"/>
            </a:pPr>
            <a:r>
              <a:rPr lang="en-US" sz="2800" dirty="0">
                <a:latin typeface="Arial"/>
                <a:ea typeface="Arial"/>
                <a:cs typeface="Arial"/>
                <a:sym typeface="Arial"/>
              </a:rPr>
              <a:t> </a:t>
            </a:r>
            <a:r>
              <a:rPr lang="en-US" sz="2800" b="0" i="0" u="none" dirty="0">
                <a:solidFill>
                  <a:schemeClr val="dk1"/>
                </a:solidFill>
                <a:latin typeface="Arial"/>
                <a:ea typeface="Arial"/>
                <a:cs typeface="Arial"/>
                <a:sym typeface="Arial"/>
              </a:rPr>
              <a:t>Shannon’s formula for capacity of a noisy channel</a:t>
            </a:r>
            <a:endParaRPr/>
          </a:p>
        </p:txBody>
      </p:sp>
      <p:pic>
        <p:nvPicPr>
          <p:cNvPr id="210" name="Google Shape;210;p10"/>
          <p:cNvPicPr preferRelativeResize="0"/>
          <p:nvPr/>
        </p:nvPicPr>
        <p:blipFill rotWithShape="1">
          <a:blip r:embed="rId3">
            <a:alphaModFix/>
          </a:blip>
          <a:srcRect/>
          <a:stretch/>
        </p:blipFill>
        <p:spPr>
          <a:xfrm>
            <a:off x="838200" y="4724400"/>
            <a:ext cx="7486651" cy="695325"/>
          </a:xfrm>
          <a:prstGeom prst="rect">
            <a:avLst/>
          </a:prstGeom>
          <a:noFill/>
          <a:ln>
            <a:noFill/>
          </a:ln>
        </p:spPr>
      </p:pic>
      <p:sp>
        <p:nvSpPr>
          <p:cNvPr id="211" name="Google Shape;211;p10"/>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212" name="Google Shape;212;p10"/>
          <p:cNvPicPr preferRelativeResize="0"/>
          <p:nvPr/>
        </p:nvPicPr>
        <p:blipFill>
          <a:blip r:embed="rId4">
            <a:alphaModFix/>
          </a:blip>
          <a:stretch>
            <a:fillRect/>
          </a:stretch>
        </p:blipFill>
        <p:spPr>
          <a:xfrm>
            <a:off x="2272225" y="2396175"/>
            <a:ext cx="3747575" cy="7483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Guided Transmission Media</a:t>
            </a:r>
            <a:endParaRPr/>
          </a:p>
        </p:txBody>
      </p:sp>
      <p:sp>
        <p:nvSpPr>
          <p:cNvPr id="218" name="Google Shape;218;p11"/>
          <p:cNvSpPr txBox="1">
            <a:spLocks noGrp="1"/>
          </p:cNvSpPr>
          <p:nvPr>
            <p:ph type="body" idx="1"/>
          </p:nvPr>
        </p:nvSpPr>
        <p:spPr>
          <a:xfrm>
            <a:off x="511375" y="1306450"/>
            <a:ext cx="8403900" cy="5551500"/>
          </a:xfrm>
          <a:prstGeom prst="rect">
            <a:avLst/>
          </a:prstGeom>
          <a:noFill/>
          <a:ln>
            <a:noFill/>
          </a:ln>
        </p:spPr>
        <p:txBody>
          <a:bodyPr spcFirstLastPara="1" wrap="square" lIns="91425" tIns="45700" rIns="91425" bIns="45700" anchor="t" anchorCtr="0">
            <a:noAutofit/>
          </a:bodyPr>
          <a:lstStyle/>
          <a:p>
            <a:pPr marL="342900" lvl="0" indent="-304800" algn="l" rtl="0">
              <a:lnSpc>
                <a:spcPct val="100000"/>
              </a:lnSpc>
              <a:spcBef>
                <a:spcPts val="0"/>
              </a:spcBef>
              <a:spcAft>
                <a:spcPts val="0"/>
              </a:spcAft>
              <a:buSzPts val="2200"/>
              <a:buChar char="•"/>
            </a:pPr>
            <a:r>
              <a:rPr lang="en-US" sz="2200" dirty="0">
                <a:highlight>
                  <a:srgbClr val="C0C0C0"/>
                </a:highlight>
                <a:latin typeface="Arial"/>
                <a:ea typeface="Arial"/>
                <a:cs typeface="Arial"/>
                <a:sym typeface="Arial"/>
              </a:rPr>
              <a:t>The purpose of the physical layer is to transport bits from one machine to another.</a:t>
            </a:r>
            <a:endParaRPr sz="2200" dirty="0">
              <a:highlight>
                <a:srgbClr val="C0C0C0"/>
              </a:highlight>
              <a:latin typeface="Arial"/>
              <a:ea typeface="Arial"/>
              <a:cs typeface="Arial"/>
              <a:sym typeface="Arial"/>
            </a:endParaRPr>
          </a:p>
          <a:p>
            <a:pPr marL="342900" lvl="0" indent="-304800" algn="l" rtl="0">
              <a:lnSpc>
                <a:spcPct val="100000"/>
              </a:lnSpc>
              <a:spcBef>
                <a:spcPts val="0"/>
              </a:spcBef>
              <a:spcAft>
                <a:spcPts val="0"/>
              </a:spcAft>
              <a:buSzPts val="2200"/>
              <a:buChar char="•"/>
            </a:pPr>
            <a:r>
              <a:rPr lang="en-US" sz="2200" dirty="0">
                <a:highlight>
                  <a:srgbClr val="C0C0C0"/>
                </a:highlight>
                <a:latin typeface="Arial"/>
                <a:ea typeface="Arial"/>
                <a:cs typeface="Arial"/>
                <a:sym typeface="Arial"/>
              </a:rPr>
              <a:t>Various physical media can be used for the actual transmission. Each one has its own niche in terms of bandwidth, delay, cost, and ease of installation and maintenance. </a:t>
            </a:r>
            <a:endParaRPr sz="2200" dirty="0">
              <a:highlight>
                <a:srgbClr val="C0C0C0"/>
              </a:highlight>
              <a:latin typeface="Arial"/>
              <a:ea typeface="Arial"/>
              <a:cs typeface="Arial"/>
              <a:sym typeface="Arial"/>
            </a:endParaRPr>
          </a:p>
          <a:p>
            <a:pPr marL="342900" lvl="0" indent="-304800" algn="l" rtl="0">
              <a:lnSpc>
                <a:spcPct val="100000"/>
              </a:lnSpc>
              <a:spcBef>
                <a:spcPts val="0"/>
              </a:spcBef>
              <a:spcAft>
                <a:spcPts val="0"/>
              </a:spcAft>
              <a:buSzPts val="2200"/>
              <a:buChar char="•"/>
            </a:pPr>
            <a:r>
              <a:rPr lang="en-US" sz="2200" dirty="0">
                <a:highlight>
                  <a:srgbClr val="C0C0C0"/>
                </a:highlight>
                <a:latin typeface="Arial"/>
                <a:ea typeface="Arial"/>
                <a:cs typeface="Arial"/>
                <a:sym typeface="Arial"/>
              </a:rPr>
              <a:t>Guided Media</a:t>
            </a:r>
            <a:endParaRPr sz="2200" dirty="0">
              <a:highlight>
                <a:srgbClr val="C0C0C0"/>
              </a:highlight>
              <a:latin typeface="Arial"/>
              <a:ea typeface="Arial"/>
              <a:cs typeface="Arial"/>
              <a:sym typeface="Arial"/>
            </a:endParaRPr>
          </a:p>
          <a:p>
            <a:pPr marL="800100" lvl="0" indent="-304800" algn="l" rtl="0">
              <a:lnSpc>
                <a:spcPct val="100000"/>
              </a:lnSpc>
              <a:spcBef>
                <a:spcPts val="0"/>
              </a:spcBef>
              <a:spcAft>
                <a:spcPts val="0"/>
              </a:spcAft>
              <a:buClr>
                <a:srgbClr val="0000CC"/>
              </a:buClr>
              <a:buSzPts val="2200"/>
              <a:buChar char="•"/>
            </a:pPr>
            <a:r>
              <a:rPr lang="en-US" sz="2200" b="0" i="0" u="none" dirty="0">
                <a:solidFill>
                  <a:schemeClr val="dk1"/>
                </a:solidFill>
                <a:highlight>
                  <a:srgbClr val="C0C0C0"/>
                </a:highlight>
                <a:latin typeface="Arial"/>
                <a:ea typeface="Arial"/>
                <a:cs typeface="Arial"/>
                <a:sym typeface="Arial"/>
              </a:rPr>
              <a:t>Magnetic media</a:t>
            </a:r>
            <a:endParaRPr sz="2200" dirty="0">
              <a:highlight>
                <a:srgbClr val="C0C0C0"/>
              </a:highlight>
            </a:endParaRPr>
          </a:p>
          <a:p>
            <a:pPr marL="800100" lvl="0" indent="-304800" algn="l" rtl="0">
              <a:lnSpc>
                <a:spcPct val="100000"/>
              </a:lnSpc>
              <a:spcBef>
                <a:spcPts val="560"/>
              </a:spcBef>
              <a:spcAft>
                <a:spcPts val="0"/>
              </a:spcAft>
              <a:buClr>
                <a:srgbClr val="0000CC"/>
              </a:buClr>
              <a:buSzPts val="2200"/>
              <a:buChar char="•"/>
            </a:pPr>
            <a:r>
              <a:rPr lang="en-US" sz="2200" b="0" i="0" u="none" dirty="0">
                <a:solidFill>
                  <a:schemeClr val="dk1"/>
                </a:solidFill>
                <a:highlight>
                  <a:srgbClr val="C0C0C0"/>
                </a:highlight>
                <a:latin typeface="Arial"/>
                <a:ea typeface="Arial"/>
                <a:cs typeface="Arial"/>
                <a:sym typeface="Arial"/>
              </a:rPr>
              <a:t>Twisted pairs</a:t>
            </a:r>
            <a:endParaRPr sz="2200" dirty="0">
              <a:highlight>
                <a:srgbClr val="C0C0C0"/>
              </a:highlight>
            </a:endParaRPr>
          </a:p>
          <a:p>
            <a:pPr marL="800100" lvl="0" indent="-304800" algn="l" rtl="0">
              <a:lnSpc>
                <a:spcPct val="100000"/>
              </a:lnSpc>
              <a:spcBef>
                <a:spcPts val="560"/>
              </a:spcBef>
              <a:spcAft>
                <a:spcPts val="0"/>
              </a:spcAft>
              <a:buClr>
                <a:srgbClr val="0000CC"/>
              </a:buClr>
              <a:buSzPts val="2200"/>
              <a:buChar char="•"/>
            </a:pPr>
            <a:r>
              <a:rPr lang="en-US" sz="2200" b="0" i="0" u="none" dirty="0">
                <a:solidFill>
                  <a:schemeClr val="dk1"/>
                </a:solidFill>
                <a:highlight>
                  <a:srgbClr val="C0C0C0"/>
                </a:highlight>
                <a:latin typeface="Arial"/>
                <a:ea typeface="Arial"/>
                <a:cs typeface="Arial"/>
                <a:sym typeface="Arial"/>
              </a:rPr>
              <a:t>Coaxial cable</a:t>
            </a:r>
            <a:endParaRPr sz="2200" dirty="0">
              <a:highlight>
                <a:srgbClr val="C0C0C0"/>
              </a:highlight>
            </a:endParaRPr>
          </a:p>
          <a:p>
            <a:pPr marL="800100" lvl="0" indent="-304800" algn="l" rtl="0">
              <a:lnSpc>
                <a:spcPct val="100000"/>
              </a:lnSpc>
              <a:spcBef>
                <a:spcPts val="560"/>
              </a:spcBef>
              <a:spcAft>
                <a:spcPts val="0"/>
              </a:spcAft>
              <a:buClr>
                <a:srgbClr val="0000CC"/>
              </a:buClr>
              <a:buSzPts val="2200"/>
              <a:buChar char="•"/>
            </a:pPr>
            <a:r>
              <a:rPr lang="en-US" sz="2200" b="0" i="0" u="none" dirty="0">
                <a:solidFill>
                  <a:schemeClr val="dk1"/>
                </a:solidFill>
                <a:highlight>
                  <a:srgbClr val="C0C0C0"/>
                </a:highlight>
                <a:latin typeface="Arial"/>
                <a:ea typeface="Arial"/>
                <a:cs typeface="Arial"/>
                <a:sym typeface="Arial"/>
              </a:rPr>
              <a:t>Power lines</a:t>
            </a:r>
            <a:endParaRPr sz="2200" dirty="0">
              <a:highlight>
                <a:srgbClr val="C0C0C0"/>
              </a:highlight>
            </a:endParaRPr>
          </a:p>
          <a:p>
            <a:pPr marL="800100" lvl="0" indent="-342900" algn="l" rtl="0">
              <a:lnSpc>
                <a:spcPct val="100000"/>
              </a:lnSpc>
              <a:spcBef>
                <a:spcPts val="560"/>
              </a:spcBef>
              <a:spcAft>
                <a:spcPts val="0"/>
              </a:spcAft>
              <a:buClr>
                <a:srgbClr val="0000CC"/>
              </a:buClr>
              <a:buSzPts val="2800"/>
              <a:buChar char="•"/>
            </a:pPr>
            <a:r>
              <a:rPr lang="en-US" sz="2200" b="0" i="0" u="none" dirty="0">
                <a:solidFill>
                  <a:schemeClr val="dk1"/>
                </a:solidFill>
                <a:highlight>
                  <a:srgbClr val="C0C0C0"/>
                </a:highlight>
                <a:latin typeface="Arial"/>
                <a:ea typeface="Arial"/>
                <a:cs typeface="Arial"/>
                <a:sym typeface="Arial"/>
              </a:rPr>
              <a:t>Fiber optic</a:t>
            </a:r>
            <a:r>
              <a:rPr lang="en-US" sz="2200" dirty="0">
                <a:highlight>
                  <a:srgbClr val="C0C0C0"/>
                </a:highlight>
                <a:latin typeface="Arial"/>
                <a:ea typeface="Arial"/>
                <a:cs typeface="Arial"/>
                <a:sym typeface="Arial"/>
              </a:rPr>
              <a:t>s</a:t>
            </a:r>
            <a:endParaRPr sz="2200" dirty="0">
              <a:highlight>
                <a:srgbClr val="C0C0C0"/>
              </a:highlight>
            </a:endParaRPr>
          </a:p>
          <a:p>
            <a:pPr marL="342900" lvl="0" indent="-165100" algn="l" rtl="0">
              <a:spcBef>
                <a:spcPts val="560"/>
              </a:spcBef>
              <a:spcAft>
                <a:spcPts val="0"/>
              </a:spcAft>
              <a:buSzPts val="2800"/>
              <a:buNone/>
            </a:pPr>
            <a:endParaRPr sz="2800" b="0" i="0" u="none" dirty="0">
              <a:solidFill>
                <a:schemeClr val="dk1"/>
              </a:solidFill>
              <a:latin typeface="Arial"/>
              <a:ea typeface="Arial"/>
              <a:cs typeface="Arial"/>
              <a:sym typeface="Arial"/>
            </a:endParaRPr>
          </a:p>
        </p:txBody>
      </p:sp>
      <p:sp>
        <p:nvSpPr>
          <p:cNvPr id="219" name="Google Shape;219;p11"/>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356057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38100" y="26075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Magnetic Media</a:t>
            </a:r>
            <a:endParaRPr/>
          </a:p>
        </p:txBody>
      </p:sp>
      <p:sp>
        <p:nvSpPr>
          <p:cNvPr id="225" name="Google Shape;225;p12"/>
          <p:cNvSpPr txBox="1">
            <a:spLocks noGrp="1"/>
          </p:cNvSpPr>
          <p:nvPr>
            <p:ph type="body" idx="1"/>
          </p:nvPr>
        </p:nvSpPr>
        <p:spPr>
          <a:xfrm>
            <a:off x="201200" y="1158475"/>
            <a:ext cx="8714100" cy="5360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sz="2800" dirty="0">
                <a:highlight>
                  <a:srgbClr val="C0C0C0"/>
                </a:highlight>
                <a:latin typeface="Arial"/>
                <a:ea typeface="Arial"/>
                <a:cs typeface="Arial"/>
                <a:sym typeface="Arial"/>
              </a:rPr>
              <a:t>Write data onto magnetic tape or removable media (e.g., recordable DVDs), physically transport the tape or disks to the destination machine, and read them back in again</a:t>
            </a:r>
            <a:r>
              <a:rPr lang="en-US" sz="2800" dirty="0">
                <a:latin typeface="Arial"/>
                <a:ea typeface="Arial"/>
                <a:cs typeface="Arial"/>
                <a:sym typeface="Arial"/>
              </a:rPr>
              <a:t>.</a:t>
            </a:r>
            <a:endParaRPr sz="2800" dirty="0">
              <a:latin typeface="Arial"/>
              <a:ea typeface="Arial"/>
              <a:cs typeface="Arial"/>
              <a:sym typeface="Arial"/>
            </a:endParaRPr>
          </a:p>
          <a:p>
            <a:pPr marL="342900" lvl="0" indent="-342900" algn="l" rtl="0">
              <a:lnSpc>
                <a:spcPct val="100000"/>
              </a:lnSpc>
              <a:spcBef>
                <a:spcPts val="560"/>
              </a:spcBef>
              <a:spcAft>
                <a:spcPts val="0"/>
              </a:spcAft>
              <a:buClr>
                <a:srgbClr val="0000CC"/>
              </a:buClr>
              <a:buSzPts val="2800"/>
              <a:buChar char="•"/>
            </a:pPr>
            <a:r>
              <a:rPr lang="en-US" sz="2800" b="0" i="0" u="none" dirty="0">
                <a:solidFill>
                  <a:schemeClr val="dk1"/>
                </a:solidFill>
                <a:latin typeface="Arial"/>
                <a:ea typeface="Arial"/>
                <a:cs typeface="Arial"/>
                <a:sym typeface="Arial"/>
              </a:rPr>
              <a:t>Data transmission speed</a:t>
            </a:r>
            <a:endParaRPr sz="2800" dirty="0">
              <a:latin typeface="Arial"/>
              <a:ea typeface="Arial"/>
              <a:cs typeface="Arial"/>
              <a:sym typeface="Arial"/>
            </a:endParaRPr>
          </a:p>
          <a:p>
            <a:pPr marL="742950" lvl="1" indent="-349250" algn="l" rtl="0">
              <a:lnSpc>
                <a:spcPct val="100000"/>
              </a:lnSpc>
              <a:spcBef>
                <a:spcPts val="560"/>
              </a:spcBef>
              <a:spcAft>
                <a:spcPts val="0"/>
              </a:spcAft>
              <a:buSzPts val="2800"/>
              <a:buFont typeface="Arial"/>
              <a:buChar char="•"/>
            </a:pPr>
            <a:r>
              <a:rPr lang="en-US" dirty="0">
                <a:latin typeface="Arial"/>
                <a:ea typeface="Arial"/>
                <a:cs typeface="Arial"/>
                <a:sym typeface="Arial"/>
              </a:rPr>
              <a:t>Ex: A box containing 1000 tapes each having capacity of 800 gigabytes and it requires 24 hours to move from one place to other then the bandwidth is 70 Gbps.</a:t>
            </a:r>
            <a:endParaRPr sz="2800" dirty="0">
              <a:latin typeface="Arial"/>
              <a:ea typeface="Arial"/>
              <a:cs typeface="Arial"/>
              <a:sym typeface="Arial"/>
            </a:endParaRPr>
          </a:p>
          <a:p>
            <a:pPr marL="742950" lvl="1" indent="-285750" algn="l" rtl="0">
              <a:lnSpc>
                <a:spcPct val="100000"/>
              </a:lnSpc>
              <a:spcBef>
                <a:spcPts val="560"/>
              </a:spcBef>
              <a:spcAft>
                <a:spcPts val="0"/>
              </a:spcAft>
              <a:buClr>
                <a:schemeClr val="dk1"/>
              </a:buClr>
              <a:buSzPts val="2800"/>
              <a:buChar char="•"/>
            </a:pPr>
            <a:r>
              <a:rPr lang="en-US" sz="2800" b="0" i="0" u="none" dirty="0">
                <a:solidFill>
                  <a:schemeClr val="dk1"/>
                </a:solidFill>
                <a:latin typeface="Arial"/>
                <a:ea typeface="Arial"/>
                <a:cs typeface="Arial"/>
                <a:sym typeface="Arial"/>
              </a:rPr>
              <a:t>Never underestimate the bandwidth of a station wagon full of tapes hurtling down the highway.</a:t>
            </a:r>
            <a:endParaRPr dirty="0"/>
          </a:p>
        </p:txBody>
      </p:sp>
      <p:sp>
        <p:nvSpPr>
          <p:cNvPr id="226" name="Google Shape;226;p12"/>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1651130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Twisted Pairs</a:t>
            </a:r>
            <a:endParaRPr/>
          </a:p>
        </p:txBody>
      </p:sp>
      <p:sp>
        <p:nvSpPr>
          <p:cNvPr id="232" name="Google Shape;232;p13"/>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Category 5 UTP cable with four twisted pairs</a:t>
            </a:r>
            <a:endParaRPr/>
          </a:p>
        </p:txBody>
      </p:sp>
      <p:sp>
        <p:nvSpPr>
          <p:cNvPr id="233" name="Google Shape;233;p13"/>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234" name="Google Shape;234;p13"/>
          <p:cNvPicPr preferRelativeResize="0"/>
          <p:nvPr/>
        </p:nvPicPr>
        <p:blipFill rotWithShape="1">
          <a:blip r:embed="rId3">
            <a:alphaModFix/>
          </a:blip>
          <a:srcRect/>
          <a:stretch/>
        </p:blipFill>
        <p:spPr>
          <a:xfrm>
            <a:off x="225425" y="1651000"/>
            <a:ext cx="8693150" cy="3556000"/>
          </a:xfrm>
          <a:prstGeom prst="rect">
            <a:avLst/>
          </a:prstGeom>
          <a:noFill/>
          <a:ln>
            <a:noFill/>
          </a:ln>
        </p:spPr>
      </p:pic>
    </p:spTree>
    <p:extLst>
      <p:ext uri="{BB962C8B-B14F-4D97-AF65-F5344CB8AC3E}">
        <p14:creationId xmlns:p14="http://schemas.microsoft.com/office/powerpoint/2010/main" val="2667763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94b829cac6_0_2"/>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Twisted Pairs</a:t>
            </a:r>
            <a:endParaRPr/>
          </a:p>
        </p:txBody>
      </p:sp>
      <p:sp>
        <p:nvSpPr>
          <p:cNvPr id="240" name="Google Shape;240;g94b829cac6_0_2"/>
          <p:cNvSpPr txBox="1">
            <a:spLocks noGrp="1"/>
          </p:cNvSpPr>
          <p:nvPr>
            <p:ph type="body" idx="1"/>
          </p:nvPr>
        </p:nvSpPr>
        <p:spPr>
          <a:xfrm>
            <a:off x="517925" y="1280250"/>
            <a:ext cx="8229600" cy="51849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t>The delay characteristics are poor in magnetic media.</a:t>
            </a:r>
            <a:endParaRPr sz="2200" dirty="0"/>
          </a:p>
          <a:p>
            <a:pPr marL="457200" lvl="0" indent="-368300" algn="l" rtl="0">
              <a:spcBef>
                <a:spcPts val="0"/>
              </a:spcBef>
              <a:spcAft>
                <a:spcPts val="0"/>
              </a:spcAft>
              <a:buSzPts val="2200"/>
              <a:buChar char="•"/>
            </a:pPr>
            <a:r>
              <a:rPr lang="en-US" sz="2200" dirty="0">
                <a:highlight>
                  <a:srgbClr val="C0C0C0"/>
                </a:highlight>
              </a:rPr>
              <a:t>For many applications an online connection is needed</a:t>
            </a:r>
            <a:r>
              <a:rPr lang="en-US" sz="2200" dirty="0"/>
              <a:t>.</a:t>
            </a:r>
            <a:endParaRPr sz="2200" dirty="0"/>
          </a:p>
          <a:p>
            <a:pPr marL="457200" lvl="0" indent="-368300" algn="l" rtl="0">
              <a:spcBef>
                <a:spcPts val="0"/>
              </a:spcBef>
              <a:spcAft>
                <a:spcPts val="0"/>
              </a:spcAft>
              <a:buSzPts val="2200"/>
              <a:buChar char="•"/>
            </a:pPr>
            <a:r>
              <a:rPr lang="en-US" sz="2200" dirty="0">
                <a:highlight>
                  <a:srgbClr val="C0C0C0"/>
                </a:highlight>
              </a:rPr>
              <a:t>One of the oldest transmission media is twisted pair.</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A twisted pair consists of two insulated copper wires, typically about 1 mm thick</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When the wires are twisted, the waves from different twists cancel out, so the wire radiates less effectively</a:t>
            </a:r>
            <a:r>
              <a:rPr lang="en-US" sz="2200" dirty="0"/>
              <a:t>.</a:t>
            </a:r>
            <a:endParaRPr sz="2200" dirty="0"/>
          </a:p>
          <a:p>
            <a:pPr marL="457200" lvl="0" indent="-368300" algn="l" rtl="0">
              <a:spcBef>
                <a:spcPts val="0"/>
              </a:spcBef>
              <a:spcAft>
                <a:spcPts val="0"/>
              </a:spcAft>
              <a:buSzPts val="2200"/>
              <a:buChar char="•"/>
            </a:pPr>
            <a:r>
              <a:rPr lang="en-US" sz="2200" dirty="0"/>
              <a:t>A signal is usually carried as the difference in voltage between the two wires in the pair. </a:t>
            </a:r>
            <a:endParaRPr sz="2200" dirty="0"/>
          </a:p>
          <a:p>
            <a:pPr marL="457200" lvl="0" indent="-368300" algn="l" rtl="0">
              <a:spcBef>
                <a:spcPts val="0"/>
              </a:spcBef>
              <a:spcAft>
                <a:spcPts val="0"/>
              </a:spcAft>
              <a:buSzPts val="2200"/>
              <a:buChar char="•"/>
            </a:pPr>
            <a:r>
              <a:rPr lang="en-US" sz="2200" dirty="0">
                <a:highlight>
                  <a:srgbClr val="C0C0C0"/>
                </a:highlight>
              </a:rPr>
              <a:t>This provides better immunity to external noise</a:t>
            </a:r>
            <a:endParaRPr sz="2200" dirty="0">
              <a:highlight>
                <a:srgbClr val="C0C0C0"/>
              </a:highlight>
            </a:endParaRPr>
          </a:p>
          <a:p>
            <a:pPr marL="457200" lvl="0" indent="-368300" algn="l" rtl="0">
              <a:spcBef>
                <a:spcPts val="0"/>
              </a:spcBef>
              <a:spcAft>
                <a:spcPts val="0"/>
              </a:spcAft>
              <a:buSzPts val="2200"/>
              <a:buChar char="•"/>
            </a:pPr>
            <a:r>
              <a:rPr lang="en-US" sz="2200" dirty="0"/>
              <a:t>E.g.: Telephone system.</a:t>
            </a:r>
            <a:endParaRPr sz="2200" dirty="0"/>
          </a:p>
          <a:p>
            <a:pPr marL="457200" lvl="0" indent="-368300" algn="l" rtl="0">
              <a:spcBef>
                <a:spcPts val="0"/>
              </a:spcBef>
              <a:spcAft>
                <a:spcPts val="0"/>
              </a:spcAft>
              <a:buSzPts val="2200"/>
              <a:buChar char="•"/>
            </a:pPr>
            <a:r>
              <a:rPr lang="en-US" sz="2200" dirty="0"/>
              <a:t>Twisted pairs can run several kilometers without amplification, but for longer distances the signal becomes too attenuated and repeaters are needed.</a:t>
            </a:r>
            <a:endParaRPr sz="2200" dirty="0"/>
          </a:p>
          <a:p>
            <a:pPr marL="457200" lvl="0" indent="-368300" algn="l" rtl="0">
              <a:spcBef>
                <a:spcPts val="0"/>
              </a:spcBef>
              <a:spcAft>
                <a:spcPts val="0"/>
              </a:spcAft>
              <a:buSzPts val="2200"/>
              <a:buChar char="•"/>
            </a:pPr>
            <a:endParaRPr sz="2200" dirty="0"/>
          </a:p>
          <a:p>
            <a:pPr marL="0" lvl="0" indent="0" algn="l" rtl="0">
              <a:spcBef>
                <a:spcPts val="360"/>
              </a:spcBef>
              <a:spcAft>
                <a:spcPts val="0"/>
              </a:spcAft>
              <a:buNone/>
            </a:pPr>
            <a:endParaRPr dirty="0"/>
          </a:p>
        </p:txBody>
      </p:sp>
    </p:spTree>
    <p:extLst>
      <p:ext uri="{BB962C8B-B14F-4D97-AF65-F5344CB8AC3E}">
        <p14:creationId xmlns:p14="http://schemas.microsoft.com/office/powerpoint/2010/main" val="1777560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94b829cac6_0_14"/>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latin typeface="Arial"/>
                <a:ea typeface="Arial"/>
                <a:cs typeface="Arial"/>
                <a:sym typeface="Arial"/>
              </a:rPr>
              <a:t>Twisted Pairs</a:t>
            </a:r>
            <a:endParaRPr/>
          </a:p>
        </p:txBody>
      </p:sp>
      <p:sp>
        <p:nvSpPr>
          <p:cNvPr id="246" name="Google Shape;246;g94b829cac6_0_14"/>
          <p:cNvSpPr txBox="1">
            <a:spLocks noGrp="1"/>
          </p:cNvSpPr>
          <p:nvPr>
            <p:ph type="body" idx="1"/>
          </p:nvPr>
        </p:nvSpPr>
        <p:spPr>
          <a:xfrm>
            <a:off x="381000" y="1168000"/>
            <a:ext cx="8423700" cy="53865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highlight>
                  <a:srgbClr val="C0C0C0"/>
                </a:highlight>
              </a:rPr>
              <a:t>Twisted pairs can be used for transmitting either analog or digital information.</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The bandwidth depends on the thickness of the wire and the distance traveled, but several megabits/sec can be achieved for a few kilometers in many cases.</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Types:</a:t>
            </a:r>
            <a:endParaRPr sz="2200" dirty="0">
              <a:highlight>
                <a:srgbClr val="C0C0C0"/>
              </a:highlight>
            </a:endParaRPr>
          </a:p>
          <a:p>
            <a:pPr marL="914400" lvl="1" indent="-368300" algn="l" rtl="0">
              <a:spcBef>
                <a:spcPts val="0"/>
              </a:spcBef>
              <a:spcAft>
                <a:spcPts val="0"/>
              </a:spcAft>
              <a:buSzPts val="2200"/>
              <a:buChar char="–"/>
            </a:pPr>
            <a:r>
              <a:rPr lang="en-US" sz="2200" dirty="0">
                <a:highlight>
                  <a:srgbClr val="C0C0C0"/>
                </a:highlight>
              </a:rPr>
              <a:t>Category 5 :</a:t>
            </a:r>
            <a:r>
              <a:rPr lang="en-US" sz="2200" dirty="0">
                <a:highlight>
                  <a:srgbClr val="C0C0C0"/>
                </a:highlight>
                <a:latin typeface="Arial"/>
                <a:ea typeface="Arial"/>
                <a:cs typeface="Arial"/>
                <a:sym typeface="Arial"/>
              </a:rPr>
              <a:t>Four such pairs are typically grouped in a plastic sheath to protect the wires and keep them</a:t>
            </a:r>
            <a:endParaRPr sz="2200" dirty="0">
              <a:highlight>
                <a:srgbClr val="C0C0C0"/>
              </a:highlight>
              <a:latin typeface="Arial"/>
              <a:ea typeface="Arial"/>
              <a:cs typeface="Arial"/>
              <a:sym typeface="Arial"/>
            </a:endParaRPr>
          </a:p>
          <a:p>
            <a:pPr marL="914400" lvl="0" indent="0" algn="l" rtl="0">
              <a:spcBef>
                <a:spcPts val="360"/>
              </a:spcBef>
              <a:spcAft>
                <a:spcPts val="0"/>
              </a:spcAft>
              <a:buNone/>
            </a:pPr>
            <a:r>
              <a:rPr lang="en-US" sz="2200" dirty="0">
                <a:highlight>
                  <a:srgbClr val="C0C0C0"/>
                </a:highlight>
                <a:latin typeface="Arial"/>
                <a:ea typeface="Arial"/>
                <a:cs typeface="Arial"/>
                <a:sym typeface="Arial"/>
              </a:rPr>
              <a:t>together.</a:t>
            </a:r>
            <a:endParaRPr sz="2200" dirty="0">
              <a:highlight>
                <a:srgbClr val="C0C0C0"/>
              </a:highlight>
              <a:latin typeface="Arial"/>
              <a:ea typeface="Arial"/>
              <a:cs typeface="Arial"/>
              <a:sym typeface="Arial"/>
            </a:endParaRPr>
          </a:p>
          <a:p>
            <a:pPr marL="914400" lvl="1" indent="-368300" algn="l" rtl="0">
              <a:spcBef>
                <a:spcPts val="360"/>
              </a:spcBef>
              <a:spcAft>
                <a:spcPts val="0"/>
              </a:spcAft>
              <a:buSzPts val="2200"/>
              <a:buChar char="–"/>
            </a:pPr>
            <a:r>
              <a:rPr lang="en-US" sz="2200" dirty="0">
                <a:highlight>
                  <a:srgbClr val="C0C0C0"/>
                </a:highlight>
                <a:latin typeface="Arial"/>
                <a:ea typeface="Arial"/>
                <a:cs typeface="Arial"/>
                <a:sym typeface="Arial"/>
              </a:rPr>
              <a:t>Example</a:t>
            </a:r>
            <a:endParaRPr sz="2200" dirty="0">
              <a:highlight>
                <a:srgbClr val="C0C0C0"/>
              </a:highlight>
              <a:latin typeface="Arial"/>
              <a:ea typeface="Arial"/>
              <a:cs typeface="Arial"/>
              <a:sym typeface="Arial"/>
            </a:endParaRPr>
          </a:p>
          <a:p>
            <a:pPr marL="914400" lvl="1" indent="-368300" algn="l" rtl="0">
              <a:spcBef>
                <a:spcPts val="0"/>
              </a:spcBef>
              <a:spcAft>
                <a:spcPts val="0"/>
              </a:spcAft>
              <a:buSzPts val="2200"/>
              <a:buChar char="–"/>
            </a:pPr>
            <a:r>
              <a:rPr lang="en-US" sz="2200" dirty="0">
                <a:highlight>
                  <a:srgbClr val="C0C0C0"/>
                </a:highlight>
                <a:latin typeface="Arial"/>
                <a:ea typeface="Arial"/>
                <a:cs typeface="Arial"/>
                <a:sym typeface="Arial"/>
              </a:rPr>
              <a:t>LAN 100Mbps-uses two (out of the four) pairs, one pair for each direction.</a:t>
            </a:r>
            <a:endParaRPr sz="2200" dirty="0">
              <a:highlight>
                <a:srgbClr val="C0C0C0"/>
              </a:highlight>
              <a:latin typeface="Arial"/>
              <a:ea typeface="Arial"/>
              <a:cs typeface="Arial"/>
              <a:sym typeface="Arial"/>
            </a:endParaRPr>
          </a:p>
          <a:p>
            <a:pPr marL="914400" lvl="1" indent="-368300" algn="l" rtl="0">
              <a:spcBef>
                <a:spcPts val="0"/>
              </a:spcBef>
              <a:spcAft>
                <a:spcPts val="0"/>
              </a:spcAft>
              <a:buSzPts val="2200"/>
              <a:buFont typeface="Arial"/>
              <a:buChar char="–"/>
            </a:pPr>
            <a:r>
              <a:rPr lang="en-US" sz="2200" dirty="0">
                <a:highlight>
                  <a:srgbClr val="C0C0C0"/>
                </a:highlight>
                <a:latin typeface="Arial"/>
                <a:ea typeface="Arial"/>
                <a:cs typeface="Arial"/>
                <a:sym typeface="Arial"/>
              </a:rPr>
              <a:t>1-Gbps Ethernet uses all four pairs in both directions simultaneously</a:t>
            </a:r>
            <a:r>
              <a:rPr lang="en-US" sz="2200" dirty="0">
                <a:latin typeface="Arial"/>
                <a:ea typeface="Arial"/>
                <a:cs typeface="Arial"/>
                <a:sym typeface="Arial"/>
              </a:rPr>
              <a:t>.</a:t>
            </a:r>
            <a:endParaRPr sz="2200" dirty="0">
              <a:latin typeface="Arial"/>
              <a:ea typeface="Arial"/>
              <a:cs typeface="Arial"/>
              <a:sym typeface="Arial"/>
            </a:endParaRPr>
          </a:p>
          <a:p>
            <a:pPr marL="0" lvl="0" indent="0" algn="l" rtl="0">
              <a:spcBef>
                <a:spcPts val="360"/>
              </a:spcBef>
              <a:spcAft>
                <a:spcPts val="0"/>
              </a:spcAft>
              <a:buNone/>
            </a:pPr>
            <a:endParaRPr dirty="0"/>
          </a:p>
        </p:txBody>
      </p:sp>
    </p:spTree>
    <p:extLst>
      <p:ext uri="{BB962C8B-B14F-4D97-AF65-F5344CB8AC3E}">
        <p14:creationId xmlns:p14="http://schemas.microsoft.com/office/powerpoint/2010/main" val="4167864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94b829cac6_0_22"/>
          <p:cNvSpPr txBox="1">
            <a:spLocks noGrp="1"/>
          </p:cNvSpPr>
          <p:nvPr>
            <p:ph type="title"/>
          </p:nvPr>
        </p:nvSpPr>
        <p:spPr>
          <a:xfrm>
            <a:off x="381000" y="304800"/>
            <a:ext cx="8229600" cy="641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latin typeface="Arial"/>
                <a:ea typeface="Arial"/>
                <a:cs typeface="Arial"/>
                <a:sym typeface="Arial"/>
              </a:rPr>
              <a:t>Twisted Pairs</a:t>
            </a:r>
            <a:endParaRPr/>
          </a:p>
        </p:txBody>
      </p:sp>
      <p:sp>
        <p:nvSpPr>
          <p:cNvPr id="252" name="Google Shape;252;g94b829cac6_0_22"/>
          <p:cNvSpPr txBox="1">
            <a:spLocks noGrp="1"/>
          </p:cNvSpPr>
          <p:nvPr>
            <p:ph type="body" idx="1"/>
          </p:nvPr>
        </p:nvSpPr>
        <p:spPr>
          <a:xfrm>
            <a:off x="517900" y="857250"/>
            <a:ext cx="8340300" cy="5750700"/>
          </a:xfrm>
          <a:prstGeom prst="rect">
            <a:avLst/>
          </a:prstGeom>
        </p:spPr>
        <p:txBody>
          <a:bodyPr spcFirstLastPara="1" wrap="square" lIns="91425" tIns="45700" rIns="91425" bIns="45700" anchor="t" anchorCtr="0">
            <a:noAutofit/>
          </a:bodyPr>
          <a:lstStyle/>
          <a:p>
            <a:pPr marL="457200" lvl="0" indent="-361950" algn="l" rtl="0">
              <a:spcBef>
                <a:spcPts val="360"/>
              </a:spcBef>
              <a:spcAft>
                <a:spcPts val="0"/>
              </a:spcAft>
              <a:buSzPts val="2100"/>
              <a:buChar char="•"/>
            </a:pPr>
            <a:r>
              <a:rPr lang="en-US" sz="2100" dirty="0">
                <a:highlight>
                  <a:srgbClr val="C0C0C0"/>
                </a:highlight>
              </a:rPr>
              <a:t>Links that can be used in both directions at the same time, like a two-lane road, are called full-duplex lin</a:t>
            </a:r>
            <a:r>
              <a:rPr lang="en-US" sz="2100" dirty="0"/>
              <a:t>ks.</a:t>
            </a:r>
            <a:endParaRPr sz="2100" dirty="0"/>
          </a:p>
          <a:p>
            <a:pPr marL="457200" lvl="0" indent="-361950" algn="l" rtl="0">
              <a:spcBef>
                <a:spcPts val="0"/>
              </a:spcBef>
              <a:spcAft>
                <a:spcPts val="0"/>
              </a:spcAft>
              <a:buSzPts val="2100"/>
              <a:buChar char="•"/>
            </a:pPr>
            <a:r>
              <a:rPr lang="en-US" sz="2100" dirty="0"/>
              <a:t> </a:t>
            </a:r>
            <a:r>
              <a:rPr lang="en-US" sz="2100" dirty="0">
                <a:highlight>
                  <a:srgbClr val="C0C0C0"/>
                </a:highlight>
              </a:rPr>
              <a:t>Links that can be used in either direction, but only one way at a time, like a single-track railroad line. are called half-duplex links</a:t>
            </a:r>
            <a:r>
              <a:rPr lang="en-US" sz="2100" dirty="0"/>
              <a:t>.</a:t>
            </a:r>
            <a:endParaRPr sz="2100" dirty="0"/>
          </a:p>
          <a:p>
            <a:pPr marL="457200" lvl="0" indent="-361950" algn="l" rtl="0">
              <a:spcBef>
                <a:spcPts val="0"/>
              </a:spcBef>
              <a:spcAft>
                <a:spcPts val="0"/>
              </a:spcAft>
              <a:buSzPts val="2100"/>
              <a:buChar char="•"/>
            </a:pPr>
            <a:r>
              <a:rPr lang="en-US" sz="2100" dirty="0"/>
              <a:t> </a:t>
            </a:r>
            <a:r>
              <a:rPr lang="en-US" sz="2100" dirty="0">
                <a:highlight>
                  <a:srgbClr val="C0C0C0"/>
                </a:highlight>
              </a:rPr>
              <a:t>A third category consists of links that allow traffic in only one direction, like a one-way street. They are called simplex links.</a:t>
            </a:r>
            <a:endParaRPr sz="2100" dirty="0">
              <a:highlight>
                <a:srgbClr val="C0C0C0"/>
              </a:highlight>
            </a:endParaRPr>
          </a:p>
          <a:p>
            <a:pPr marL="457200" lvl="0" indent="-361950" algn="l" rtl="0">
              <a:spcBef>
                <a:spcPts val="0"/>
              </a:spcBef>
              <a:spcAft>
                <a:spcPts val="0"/>
              </a:spcAft>
              <a:buSzPts val="2100"/>
              <a:buChar char="•"/>
            </a:pPr>
            <a:r>
              <a:rPr lang="en-US" sz="2100" b="1" dirty="0">
                <a:highlight>
                  <a:srgbClr val="C0C0C0"/>
                </a:highlight>
              </a:rPr>
              <a:t>Category 3</a:t>
            </a:r>
            <a:r>
              <a:rPr lang="en-US" sz="2100" dirty="0">
                <a:highlight>
                  <a:srgbClr val="C0C0C0"/>
                </a:highlight>
              </a:rPr>
              <a:t>-Uses the same connector, but has more twists per meter.</a:t>
            </a:r>
            <a:endParaRPr sz="2100" dirty="0">
              <a:highlight>
                <a:srgbClr val="C0C0C0"/>
              </a:highlight>
            </a:endParaRPr>
          </a:p>
          <a:p>
            <a:pPr marL="457200" lvl="0" indent="-361950" algn="l" rtl="0">
              <a:spcBef>
                <a:spcPts val="0"/>
              </a:spcBef>
              <a:spcAft>
                <a:spcPts val="0"/>
              </a:spcAft>
              <a:buSzPts val="2100"/>
              <a:buChar char="•"/>
            </a:pPr>
            <a:r>
              <a:rPr lang="en-US" sz="2100" dirty="0">
                <a:highlight>
                  <a:srgbClr val="C0C0C0"/>
                </a:highlight>
              </a:rPr>
              <a:t>More twists result in less crosstalk and a better-quality signal over longer distances</a:t>
            </a:r>
            <a:endParaRPr sz="2100" dirty="0">
              <a:highlight>
                <a:srgbClr val="C0C0C0"/>
              </a:highlight>
            </a:endParaRPr>
          </a:p>
          <a:p>
            <a:pPr marL="457200" lvl="0" indent="-361950" algn="l" rtl="0">
              <a:spcBef>
                <a:spcPts val="0"/>
              </a:spcBef>
              <a:spcAft>
                <a:spcPts val="0"/>
              </a:spcAft>
              <a:buSzPts val="2100"/>
              <a:buChar char="•"/>
            </a:pPr>
            <a:r>
              <a:rPr lang="en-US" sz="2100" b="1" dirty="0"/>
              <a:t>Category 6 </a:t>
            </a:r>
            <a:r>
              <a:rPr lang="en-US" sz="2100" dirty="0"/>
              <a:t>and above are rated for signals of 500 MHz and can support the 10-Gbps links that will soon be deployed.</a:t>
            </a:r>
            <a:endParaRPr sz="2100" dirty="0"/>
          </a:p>
          <a:p>
            <a:pPr marL="457200" lvl="0" indent="-361950" algn="l" rtl="0">
              <a:spcBef>
                <a:spcPts val="0"/>
              </a:spcBef>
              <a:spcAft>
                <a:spcPts val="0"/>
              </a:spcAft>
              <a:buSzPts val="2100"/>
              <a:buChar char="•"/>
            </a:pPr>
            <a:r>
              <a:rPr lang="en-US" sz="2100" dirty="0"/>
              <a:t>These wiring types are referred to as UTP (Unshielded Twisted Pair) as they consist simply of wires and insulators.</a:t>
            </a:r>
            <a:endParaRPr sz="2100" dirty="0"/>
          </a:p>
          <a:p>
            <a:pPr marL="457200" lvl="0" indent="-361950" algn="l" rtl="0">
              <a:spcBef>
                <a:spcPts val="0"/>
              </a:spcBef>
              <a:spcAft>
                <a:spcPts val="0"/>
              </a:spcAft>
              <a:buSzPts val="2100"/>
              <a:buChar char="•"/>
            </a:pPr>
            <a:r>
              <a:rPr lang="en-US" sz="2100" b="1" dirty="0"/>
              <a:t>Category 7 </a:t>
            </a:r>
            <a:r>
              <a:rPr lang="en-US" sz="2100" dirty="0"/>
              <a:t>cables have shielding on the individual twisted pairs, as well as around the entire cable (but inside the plastic protective sheath). Shielding reduces the Susceptibility to external interference and crosstalk with other cables.</a:t>
            </a:r>
            <a:endParaRPr sz="2100" dirty="0"/>
          </a:p>
        </p:txBody>
      </p:sp>
    </p:spTree>
    <p:extLst>
      <p:ext uri="{BB962C8B-B14F-4D97-AF65-F5344CB8AC3E}">
        <p14:creationId xmlns:p14="http://schemas.microsoft.com/office/powerpoint/2010/main" val="3279918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Coaxial Cable</a:t>
            </a:r>
            <a:endParaRPr/>
          </a:p>
        </p:txBody>
      </p:sp>
      <p:sp>
        <p:nvSpPr>
          <p:cNvPr id="258" name="Google Shape;258;p14"/>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A coaxial cable</a:t>
            </a:r>
            <a:endParaRPr/>
          </a:p>
        </p:txBody>
      </p:sp>
      <p:pic>
        <p:nvPicPr>
          <p:cNvPr id="259" name="Google Shape;259;p14"/>
          <p:cNvPicPr preferRelativeResize="0"/>
          <p:nvPr/>
        </p:nvPicPr>
        <p:blipFill rotWithShape="1">
          <a:blip r:embed="rId3">
            <a:alphaModFix/>
          </a:blip>
          <a:srcRect/>
          <a:stretch/>
        </p:blipFill>
        <p:spPr>
          <a:xfrm>
            <a:off x="131762" y="2362200"/>
            <a:ext cx="8880475" cy="2133600"/>
          </a:xfrm>
          <a:prstGeom prst="rect">
            <a:avLst/>
          </a:prstGeom>
          <a:noFill/>
          <a:ln>
            <a:noFill/>
          </a:ln>
        </p:spPr>
      </p:pic>
      <p:sp>
        <p:nvSpPr>
          <p:cNvPr id="260" name="Google Shape;260;p14"/>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3536161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94b829cac6_0_33"/>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Coaxial Cable</a:t>
            </a:r>
            <a:endParaRPr/>
          </a:p>
        </p:txBody>
      </p:sp>
      <p:sp>
        <p:nvSpPr>
          <p:cNvPr id="266" name="Google Shape;266;g94b829cac6_0_33"/>
          <p:cNvSpPr txBox="1">
            <a:spLocks noGrp="1"/>
          </p:cNvSpPr>
          <p:nvPr>
            <p:ph type="body" idx="1"/>
          </p:nvPr>
        </p:nvSpPr>
        <p:spPr>
          <a:xfrm>
            <a:off x="381000" y="1107200"/>
            <a:ext cx="8441400" cy="54474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highlight>
                  <a:srgbClr val="C0C0C0"/>
                </a:highlight>
              </a:rPr>
              <a:t>It has better shielding and greater bandwidth than unshielded twisted pairs, so it can span longer distances at higher speeds.</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One kind, 50-ohm cable, is commonly used when it is intended for digital transmission.</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 The other kind, 75-ohm cable, is commonly used for analog transmission and cable television.</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A coaxial cable consists of a stiff copper wire as the core, surrounded by an insulating material. </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The insulator is encased by a cylindrical conductor, often as a</a:t>
            </a:r>
            <a:endParaRPr sz="2200" dirty="0">
              <a:highlight>
                <a:srgbClr val="C0C0C0"/>
              </a:highlight>
            </a:endParaRPr>
          </a:p>
          <a:p>
            <a:pPr marL="457200" lvl="0" indent="0" algn="l" rtl="0">
              <a:spcBef>
                <a:spcPts val="360"/>
              </a:spcBef>
              <a:spcAft>
                <a:spcPts val="0"/>
              </a:spcAft>
              <a:buNone/>
            </a:pPr>
            <a:r>
              <a:rPr lang="en-US" sz="2200" dirty="0">
                <a:highlight>
                  <a:srgbClr val="C0C0C0"/>
                </a:highlight>
              </a:rPr>
              <a:t>closely woven braided mesh. </a:t>
            </a:r>
            <a:endParaRPr sz="2200" dirty="0">
              <a:highlight>
                <a:srgbClr val="C0C0C0"/>
              </a:highlight>
            </a:endParaRPr>
          </a:p>
          <a:p>
            <a:pPr marL="457200" lvl="0" indent="-368300" algn="l" rtl="0">
              <a:spcBef>
                <a:spcPts val="360"/>
              </a:spcBef>
              <a:spcAft>
                <a:spcPts val="0"/>
              </a:spcAft>
              <a:buSzPts val="2200"/>
              <a:buChar char="•"/>
            </a:pPr>
            <a:r>
              <a:rPr lang="en-US" sz="2200" dirty="0">
                <a:highlight>
                  <a:srgbClr val="C0C0C0"/>
                </a:highlight>
              </a:rPr>
              <a:t>The outer conductor is covered in a protective plastic sheath.</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The bandwidth possible depends on the cable quality and length. </a:t>
            </a:r>
            <a:endParaRPr sz="2200" dirty="0">
              <a:highlight>
                <a:srgbClr val="C0C0C0"/>
              </a:highlight>
            </a:endParaRPr>
          </a:p>
          <a:p>
            <a:pPr marL="457200" lvl="0" indent="-368300" algn="l" rtl="0">
              <a:spcBef>
                <a:spcPts val="0"/>
              </a:spcBef>
              <a:spcAft>
                <a:spcPts val="0"/>
              </a:spcAft>
              <a:buSzPts val="2200"/>
              <a:buChar char="•"/>
            </a:pPr>
            <a:r>
              <a:rPr lang="en-US" sz="2200" dirty="0"/>
              <a:t>Modern cables have a bandwidth of up to a few GHz. </a:t>
            </a:r>
            <a:endParaRPr sz="2200" dirty="0"/>
          </a:p>
          <a:p>
            <a:pPr marL="457200" lvl="0" indent="-368300" algn="l" rtl="0">
              <a:spcBef>
                <a:spcPts val="0"/>
              </a:spcBef>
              <a:spcAft>
                <a:spcPts val="0"/>
              </a:spcAft>
              <a:buSzPts val="2200"/>
              <a:buChar char="•"/>
            </a:pPr>
            <a:r>
              <a:rPr lang="en-US" sz="2200" dirty="0">
                <a:highlight>
                  <a:srgbClr val="C0C0C0"/>
                </a:highlight>
              </a:rPr>
              <a:t>Coaxial cables used to be widely used within the telephone system for long-distance </a:t>
            </a:r>
            <a:r>
              <a:rPr lang="en-US" sz="2200" dirty="0" err="1">
                <a:highlight>
                  <a:srgbClr val="C0C0C0"/>
                </a:highlight>
              </a:rPr>
              <a:t>line,cable</a:t>
            </a:r>
            <a:r>
              <a:rPr lang="en-US" sz="2200" dirty="0">
                <a:highlight>
                  <a:srgbClr val="C0C0C0"/>
                </a:highlight>
              </a:rPr>
              <a:t> television and metropolitan area</a:t>
            </a:r>
            <a:endParaRPr sz="2200" dirty="0">
              <a:highlight>
                <a:srgbClr val="C0C0C0"/>
              </a:highlight>
            </a:endParaRPr>
          </a:p>
          <a:p>
            <a:pPr marL="457200" lvl="0" indent="-368300" algn="l" rtl="0">
              <a:spcBef>
                <a:spcPts val="0"/>
              </a:spcBef>
              <a:spcAft>
                <a:spcPts val="0"/>
              </a:spcAft>
              <a:buSzPts val="2200"/>
              <a:buChar char="•"/>
            </a:pPr>
            <a:r>
              <a:rPr lang="en-US" sz="2200" dirty="0">
                <a:highlight>
                  <a:srgbClr val="C0C0C0"/>
                </a:highlight>
              </a:rPr>
              <a:t>networks</a:t>
            </a:r>
            <a:endParaRPr sz="2200" dirty="0">
              <a:highlight>
                <a:srgbClr val="C0C0C0"/>
              </a:highlight>
            </a:endParaRPr>
          </a:p>
          <a:p>
            <a:pPr marL="457200" lvl="0" indent="-368300" algn="l" rtl="0">
              <a:spcBef>
                <a:spcPts val="0"/>
              </a:spcBef>
              <a:spcAft>
                <a:spcPts val="0"/>
              </a:spcAft>
              <a:buSzPts val="2200"/>
              <a:buChar char="•"/>
            </a:pPr>
            <a:endParaRPr sz="2200" dirty="0"/>
          </a:p>
          <a:p>
            <a:pPr marL="457200" lvl="0" indent="-368300" algn="l" rtl="0">
              <a:spcBef>
                <a:spcPts val="0"/>
              </a:spcBef>
              <a:spcAft>
                <a:spcPts val="0"/>
              </a:spcAft>
              <a:buSzPts val="2200"/>
              <a:buChar char="•"/>
            </a:pPr>
            <a:endParaRPr sz="2200" dirty="0"/>
          </a:p>
        </p:txBody>
      </p:sp>
    </p:spTree>
    <p:extLst>
      <p:ext uri="{BB962C8B-B14F-4D97-AF65-F5344CB8AC3E}">
        <p14:creationId xmlns:p14="http://schemas.microsoft.com/office/powerpoint/2010/main" val="92742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9475bf4228_0_14"/>
          <p:cNvSpPr txBox="1">
            <a:spLocks noGrp="1"/>
          </p:cNvSpPr>
          <p:nvPr>
            <p:ph type="title"/>
          </p:nvPr>
        </p:nvSpPr>
        <p:spPr>
          <a:xfrm>
            <a:off x="381000" y="304800"/>
            <a:ext cx="8229600" cy="537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 and Signals</a:t>
            </a:r>
            <a:endParaRPr/>
          </a:p>
        </p:txBody>
      </p:sp>
      <p:sp>
        <p:nvSpPr>
          <p:cNvPr id="104" name="Google Shape;104;g9475bf4228_0_14"/>
          <p:cNvSpPr txBox="1">
            <a:spLocks noGrp="1"/>
          </p:cNvSpPr>
          <p:nvPr>
            <p:ph type="body" idx="1"/>
          </p:nvPr>
        </p:nvSpPr>
        <p:spPr>
          <a:xfrm>
            <a:off x="381000" y="1002550"/>
            <a:ext cx="8394000" cy="55083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highlight>
                  <a:srgbClr val="C0C0C0"/>
                </a:highlight>
              </a:rPr>
              <a:t>To be transmitted, data must be transformed to electromagnetic signals</a:t>
            </a:r>
            <a:r>
              <a:rPr lang="en-US" sz="2400" dirty="0"/>
              <a:t>.</a:t>
            </a:r>
            <a:endParaRPr sz="2400" dirty="0"/>
          </a:p>
          <a:p>
            <a:pPr marL="457200" lvl="0" indent="-381000" algn="l" rtl="0">
              <a:spcBef>
                <a:spcPts val="0"/>
              </a:spcBef>
              <a:spcAft>
                <a:spcPts val="0"/>
              </a:spcAft>
              <a:buSzPts val="2400"/>
              <a:buChar char="•"/>
            </a:pPr>
            <a:r>
              <a:rPr lang="en-US" sz="2400" dirty="0">
                <a:highlight>
                  <a:srgbClr val="C0C0C0"/>
                </a:highlight>
              </a:rPr>
              <a:t>Both data and the signals that represent them can be either analog or digital in form</a:t>
            </a:r>
            <a:r>
              <a:rPr lang="en-US" sz="2400" dirty="0"/>
              <a:t>.</a:t>
            </a:r>
            <a:endParaRPr sz="2400" dirty="0"/>
          </a:p>
          <a:p>
            <a:pPr marL="457200" lvl="0" indent="-381000" algn="l" rtl="0">
              <a:spcBef>
                <a:spcPts val="0"/>
              </a:spcBef>
              <a:spcAft>
                <a:spcPts val="0"/>
              </a:spcAft>
              <a:buSzPts val="2400"/>
              <a:buChar char="•"/>
            </a:pPr>
            <a:r>
              <a:rPr lang="en-US" sz="2400" dirty="0"/>
              <a:t>Analog data refers to information that is continuous.</a:t>
            </a:r>
            <a:endParaRPr sz="2400" dirty="0"/>
          </a:p>
          <a:p>
            <a:pPr marL="457200" lvl="0" indent="-381000" algn="l" rtl="0">
              <a:spcBef>
                <a:spcPts val="0"/>
              </a:spcBef>
              <a:spcAft>
                <a:spcPts val="0"/>
              </a:spcAft>
              <a:buSzPts val="2400"/>
              <a:buChar char="•"/>
            </a:pPr>
            <a:r>
              <a:rPr lang="en-US" sz="2400" dirty="0"/>
              <a:t>Ex: An analog clock that has hour, minute, and second hands gives information in a continuous form.</a:t>
            </a:r>
          </a:p>
          <a:p>
            <a:pPr indent="-381000">
              <a:spcBef>
                <a:spcPts val="0"/>
              </a:spcBef>
              <a:buSzPts val="2400"/>
            </a:pPr>
            <a:r>
              <a:rPr lang="en-US" sz="2400" dirty="0"/>
              <a:t>Ex: Digital data refers to information that has discrete state.</a:t>
            </a:r>
            <a:endParaRPr sz="2400" dirty="0"/>
          </a:p>
          <a:p>
            <a:pPr marL="457200" lvl="0" indent="-381000" algn="l" rtl="0">
              <a:spcBef>
                <a:spcPts val="0"/>
              </a:spcBef>
              <a:spcAft>
                <a:spcPts val="0"/>
              </a:spcAft>
              <a:buSzPts val="2400"/>
              <a:buChar char="•"/>
            </a:pPr>
            <a:r>
              <a:rPr lang="en-US" sz="2400" dirty="0"/>
              <a:t>A digital clock that reports the hours and the minutes will change suddenly from 8:05 to 8:06.</a:t>
            </a:r>
          </a:p>
          <a:p>
            <a:pPr marL="457200" lvl="0" indent="-381000" algn="l" rtl="0">
              <a:spcBef>
                <a:spcPts val="0"/>
              </a:spcBef>
              <a:spcAft>
                <a:spcPts val="0"/>
              </a:spcAft>
              <a:buSzPts val="2400"/>
              <a:buChar char="•"/>
            </a:pPr>
            <a:r>
              <a:rPr lang="en-US" sz="2400" dirty="0">
                <a:highlight>
                  <a:srgbClr val="C0C0C0"/>
                </a:highlight>
              </a:rPr>
              <a:t>An analog signals has infinitely many levels of intensity over a period of time.</a:t>
            </a:r>
          </a:p>
          <a:p>
            <a:pPr marL="457200" lvl="0" indent="-381000" algn="l" rtl="0">
              <a:spcBef>
                <a:spcPts val="0"/>
              </a:spcBef>
              <a:spcAft>
                <a:spcPts val="0"/>
              </a:spcAft>
              <a:buSzPts val="2400"/>
              <a:buChar char="•"/>
            </a:pPr>
            <a:r>
              <a:rPr lang="en-US" sz="2400" dirty="0">
                <a:highlight>
                  <a:srgbClr val="C0C0C0"/>
                </a:highlight>
              </a:rPr>
              <a:t>A digital signal can have only a limited number of values</a:t>
            </a:r>
            <a:r>
              <a:rPr lang="en-US" sz="2400" dirty="0"/>
              <a:t>.</a:t>
            </a:r>
          </a:p>
          <a:p>
            <a:pPr marL="457200" lvl="0" indent="-381000" algn="l" rtl="0">
              <a:spcBef>
                <a:spcPts val="0"/>
              </a:spcBef>
              <a:spcAft>
                <a:spcPts val="0"/>
              </a:spcAft>
              <a:buSzPts val="2400"/>
              <a:buChar char="•"/>
            </a:pPr>
            <a:endParaRPr lang="en-US" sz="2400" dirty="0"/>
          </a:p>
          <a:p>
            <a:pPr marL="457200" lvl="0" indent="0" algn="l" rtl="0">
              <a:spcBef>
                <a:spcPts val="36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Power Lines</a:t>
            </a:r>
            <a:endParaRPr/>
          </a:p>
        </p:txBody>
      </p:sp>
      <p:sp>
        <p:nvSpPr>
          <p:cNvPr id="272" name="Google Shape;272;p15"/>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A network that uses household electrical wiring</a:t>
            </a:r>
            <a:r>
              <a:rPr lang="en-US" sz="3200" b="0" i="0" u="none">
                <a:solidFill>
                  <a:schemeClr val="dk1"/>
                </a:solidFill>
                <a:latin typeface="Times New Roman"/>
                <a:ea typeface="Times New Roman"/>
                <a:cs typeface="Times New Roman"/>
                <a:sym typeface="Times New Roman"/>
              </a:rPr>
              <a:t>.</a:t>
            </a:r>
            <a:endParaRPr/>
          </a:p>
        </p:txBody>
      </p:sp>
      <p:pic>
        <p:nvPicPr>
          <p:cNvPr id="273" name="Google Shape;273;p15"/>
          <p:cNvPicPr preferRelativeResize="0"/>
          <p:nvPr/>
        </p:nvPicPr>
        <p:blipFill rotWithShape="1">
          <a:blip r:embed="rId3">
            <a:alphaModFix/>
          </a:blip>
          <a:srcRect/>
          <a:stretch/>
        </p:blipFill>
        <p:spPr>
          <a:xfrm>
            <a:off x="300037" y="2209800"/>
            <a:ext cx="8543925" cy="2438400"/>
          </a:xfrm>
          <a:prstGeom prst="rect">
            <a:avLst/>
          </a:prstGeom>
          <a:noFill/>
          <a:ln>
            <a:noFill/>
          </a:ln>
        </p:spPr>
      </p:pic>
      <p:sp>
        <p:nvSpPr>
          <p:cNvPr id="274" name="Google Shape;274;p15"/>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338032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94b829cc02_1_3"/>
          <p:cNvSpPr txBox="1">
            <a:spLocks noGrp="1"/>
          </p:cNvSpPr>
          <p:nvPr>
            <p:ph type="title"/>
          </p:nvPr>
        </p:nvSpPr>
        <p:spPr>
          <a:xfrm>
            <a:off x="381000" y="304800"/>
            <a:ext cx="8229600" cy="405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Power Lines</a:t>
            </a:r>
            <a:endParaRPr/>
          </a:p>
        </p:txBody>
      </p:sp>
      <p:sp>
        <p:nvSpPr>
          <p:cNvPr id="280" name="Google Shape;280;g94b829cc02_1_3"/>
          <p:cNvSpPr txBox="1">
            <a:spLocks noGrp="1"/>
          </p:cNvSpPr>
          <p:nvPr>
            <p:ph type="body" idx="1"/>
          </p:nvPr>
        </p:nvSpPr>
        <p:spPr>
          <a:xfrm>
            <a:off x="381000" y="826275"/>
            <a:ext cx="8327700" cy="5800500"/>
          </a:xfrm>
          <a:prstGeom prst="rect">
            <a:avLst/>
          </a:prstGeom>
        </p:spPr>
        <p:txBody>
          <a:bodyPr spcFirstLastPara="1" wrap="square" lIns="91425" tIns="45700" rIns="91425" bIns="45700" anchor="t" anchorCtr="0">
            <a:noAutofit/>
          </a:bodyPr>
          <a:lstStyle/>
          <a:p>
            <a:pPr marL="457200" lvl="0" indent="-361950" algn="l" rtl="0">
              <a:spcBef>
                <a:spcPts val="360"/>
              </a:spcBef>
              <a:spcAft>
                <a:spcPts val="0"/>
              </a:spcAft>
              <a:buSzPts val="2100"/>
              <a:buChar char="•"/>
            </a:pPr>
            <a:r>
              <a:rPr lang="en-US" sz="2100"/>
              <a:t>Power lines have been used by electricity companies for low-rate communication such as remote metering for many years, as well in the home to control devices.</a:t>
            </a:r>
            <a:endParaRPr sz="2100"/>
          </a:p>
          <a:p>
            <a:pPr marL="457200" lvl="0" indent="-361950" algn="l" rtl="0">
              <a:spcBef>
                <a:spcPts val="0"/>
              </a:spcBef>
              <a:spcAft>
                <a:spcPts val="0"/>
              </a:spcAft>
              <a:buSzPts val="2100"/>
              <a:buChar char="•"/>
            </a:pPr>
            <a:r>
              <a:rPr lang="en-US" sz="2100"/>
              <a:t>Example:Using electrical wires inside the home.</a:t>
            </a:r>
            <a:endParaRPr sz="2100"/>
          </a:p>
          <a:p>
            <a:pPr marL="457200" lvl="0" indent="-361950" algn="l" rtl="0">
              <a:spcBef>
                <a:spcPts val="0"/>
              </a:spcBef>
              <a:spcAft>
                <a:spcPts val="0"/>
              </a:spcAft>
              <a:buSzPts val="2100"/>
              <a:buChar char="•"/>
            </a:pPr>
            <a:r>
              <a:rPr lang="en-US" sz="2100"/>
              <a:t>Plug a TV and a receiver into the wall, which you must do anyway because they need power, and they can send and receive movies over the electrical wiring.</a:t>
            </a:r>
            <a:endParaRPr sz="2100"/>
          </a:p>
          <a:p>
            <a:pPr marL="457200" lvl="0" indent="-361950" algn="l" rtl="0">
              <a:spcBef>
                <a:spcPts val="0"/>
              </a:spcBef>
              <a:spcAft>
                <a:spcPts val="0"/>
              </a:spcAft>
              <a:buSzPts val="2100"/>
              <a:buChar char="•"/>
            </a:pPr>
            <a:r>
              <a:rPr lang="en-US" sz="2100" b="1"/>
              <a:t>Disadvantages</a:t>
            </a:r>
            <a:endParaRPr sz="2100" b="1"/>
          </a:p>
          <a:p>
            <a:pPr marL="457200" lvl="0" indent="-361950" algn="l" rtl="0">
              <a:spcBef>
                <a:spcPts val="0"/>
              </a:spcBef>
              <a:spcAft>
                <a:spcPts val="0"/>
              </a:spcAft>
              <a:buSzPts val="2100"/>
              <a:buChar char="•"/>
            </a:pPr>
            <a:r>
              <a:rPr lang="en-US" sz="2100"/>
              <a:t>The electrical properties of the wiring vary from one house to the next and change as appliances are turned on and off, which causes data signals to bounce around the wiring.</a:t>
            </a:r>
            <a:endParaRPr sz="2100"/>
          </a:p>
          <a:p>
            <a:pPr marL="457200" lvl="0" indent="-361950" algn="l" rtl="0">
              <a:spcBef>
                <a:spcPts val="0"/>
              </a:spcBef>
              <a:spcAft>
                <a:spcPts val="0"/>
              </a:spcAft>
              <a:buSzPts val="2100"/>
              <a:buChar char="•"/>
            </a:pPr>
            <a:r>
              <a:rPr lang="en-US" sz="2100"/>
              <a:t>Transient currents when appliances switch on and off create electrical noise over a wide range of frequencies.</a:t>
            </a:r>
            <a:endParaRPr sz="2100"/>
          </a:p>
          <a:p>
            <a:pPr marL="457200" lvl="0" indent="-361950" algn="l" rtl="0">
              <a:spcBef>
                <a:spcPts val="0"/>
              </a:spcBef>
              <a:spcAft>
                <a:spcPts val="0"/>
              </a:spcAft>
              <a:buSzPts val="2100"/>
              <a:buChar char="•"/>
            </a:pPr>
            <a:r>
              <a:rPr lang="en-US" sz="2100"/>
              <a:t>To meet regulatory requirements, the data signal must exclude licensed frequencies.</a:t>
            </a:r>
            <a:endParaRPr sz="2100"/>
          </a:p>
          <a:p>
            <a:pPr marL="457200" lvl="0" indent="0" algn="l" rtl="0">
              <a:spcBef>
                <a:spcPts val="360"/>
              </a:spcBef>
              <a:spcAft>
                <a:spcPts val="0"/>
              </a:spcAft>
              <a:buClr>
                <a:schemeClr val="dk1"/>
              </a:buClr>
              <a:buSzPts val="1100"/>
              <a:buFont typeface="Arial"/>
              <a:buNone/>
            </a:pPr>
            <a:r>
              <a:rPr lang="en-US" sz="2100"/>
              <a:t>It is practical to send at least 100 Mbps over typical household electrical wiring by using communication schemes</a:t>
            </a:r>
            <a:endParaRPr sz="2100"/>
          </a:p>
          <a:p>
            <a:pPr marL="457200" lvl="0" indent="0" algn="l" rtl="0">
              <a:spcBef>
                <a:spcPts val="360"/>
              </a:spcBef>
              <a:spcAft>
                <a:spcPts val="0"/>
              </a:spcAft>
              <a:buNone/>
            </a:pPr>
            <a:endParaRPr sz="2200"/>
          </a:p>
          <a:p>
            <a:pPr marL="457200" lvl="0" indent="0" algn="l" rtl="0">
              <a:spcBef>
                <a:spcPts val="360"/>
              </a:spcBef>
              <a:spcAft>
                <a:spcPts val="0"/>
              </a:spcAft>
              <a:buNone/>
            </a:pPr>
            <a:endParaRPr sz="2200"/>
          </a:p>
        </p:txBody>
      </p:sp>
    </p:spTree>
    <p:extLst>
      <p:ext uri="{BB962C8B-B14F-4D97-AF65-F5344CB8AC3E}">
        <p14:creationId xmlns:p14="http://schemas.microsoft.com/office/powerpoint/2010/main" val="1583847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6"/>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Fiber Optics (1)</a:t>
            </a:r>
            <a:endParaRPr/>
          </a:p>
        </p:txBody>
      </p:sp>
      <p:sp>
        <p:nvSpPr>
          <p:cNvPr id="286" name="Google Shape;286;p16"/>
          <p:cNvSpPr txBox="1">
            <a:spLocks noGrp="1"/>
          </p:cNvSpPr>
          <p:nvPr>
            <p:ph type="body" idx="1"/>
          </p:nvPr>
        </p:nvSpPr>
        <p:spPr>
          <a:xfrm>
            <a:off x="287337" y="5029200"/>
            <a:ext cx="8856662" cy="1371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Three examples of a light ray from inside a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silica fiber impinging on the air/silica boundary</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 at different angles.</a:t>
            </a:r>
            <a:endParaRPr/>
          </a:p>
        </p:txBody>
      </p:sp>
      <p:pic>
        <p:nvPicPr>
          <p:cNvPr id="287" name="Google Shape;287;p16"/>
          <p:cNvPicPr preferRelativeResize="0"/>
          <p:nvPr/>
        </p:nvPicPr>
        <p:blipFill rotWithShape="1">
          <a:blip r:embed="rId3">
            <a:alphaModFix/>
          </a:blip>
          <a:srcRect/>
          <a:stretch/>
        </p:blipFill>
        <p:spPr>
          <a:xfrm>
            <a:off x="1524000" y="1447800"/>
            <a:ext cx="5902325" cy="3209925"/>
          </a:xfrm>
          <a:prstGeom prst="rect">
            <a:avLst/>
          </a:prstGeom>
          <a:noFill/>
          <a:ln>
            <a:noFill/>
          </a:ln>
        </p:spPr>
      </p:pic>
      <p:sp>
        <p:nvSpPr>
          <p:cNvPr id="288" name="Google Shape;288;p16"/>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2350324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94b829cc02_1_22"/>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Fiber Optics (1)</a:t>
            </a:r>
            <a:endParaRPr/>
          </a:p>
          <a:p>
            <a:pPr marL="0" lvl="0" indent="0" algn="ctr" rtl="0">
              <a:spcBef>
                <a:spcPts val="0"/>
              </a:spcBef>
              <a:spcAft>
                <a:spcPts val="0"/>
              </a:spcAft>
              <a:buNone/>
            </a:pPr>
            <a:endParaRPr/>
          </a:p>
        </p:txBody>
      </p:sp>
      <p:sp>
        <p:nvSpPr>
          <p:cNvPr id="294" name="Google Shape;294;g94b829cc02_1_22"/>
          <p:cNvSpPr txBox="1">
            <a:spLocks noGrp="1"/>
          </p:cNvSpPr>
          <p:nvPr>
            <p:ph type="body" idx="1"/>
          </p:nvPr>
        </p:nvSpPr>
        <p:spPr>
          <a:xfrm>
            <a:off x="299800" y="1023075"/>
            <a:ext cx="8638200" cy="58350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Here we see a light ray incident on the boundary at an angle α1 emerging at an angle β1. </a:t>
            </a:r>
            <a:endParaRPr sz="2400" dirty="0"/>
          </a:p>
          <a:p>
            <a:pPr marL="457200" lvl="0" indent="-381000" algn="l" rtl="0">
              <a:spcBef>
                <a:spcPts val="0"/>
              </a:spcBef>
              <a:spcAft>
                <a:spcPts val="0"/>
              </a:spcAft>
              <a:buSzPts val="2400"/>
              <a:buChar char="•"/>
            </a:pPr>
            <a:r>
              <a:rPr lang="en-US" sz="2400" dirty="0"/>
              <a:t>The amount of refraction depends on the properties of the two media (in particular, their indices of refraction). </a:t>
            </a:r>
            <a:endParaRPr sz="2400" dirty="0"/>
          </a:p>
          <a:p>
            <a:pPr marL="457200" lvl="0" indent="-381000" algn="l" rtl="0">
              <a:spcBef>
                <a:spcPts val="0"/>
              </a:spcBef>
              <a:spcAft>
                <a:spcPts val="0"/>
              </a:spcAft>
              <a:buSzPts val="2400"/>
              <a:buChar char="•"/>
            </a:pPr>
            <a:r>
              <a:rPr lang="en-US" sz="2400" dirty="0"/>
              <a:t>For angles of incidence above a certain critical value, the light is</a:t>
            </a:r>
            <a:endParaRPr sz="2400" dirty="0"/>
          </a:p>
          <a:p>
            <a:pPr marL="0" lvl="0" indent="0" algn="l" rtl="0">
              <a:spcBef>
                <a:spcPts val="360"/>
              </a:spcBef>
              <a:spcAft>
                <a:spcPts val="0"/>
              </a:spcAft>
              <a:buNone/>
            </a:pPr>
            <a:r>
              <a:rPr lang="en-US" sz="2400" dirty="0"/>
              <a:t>       refracted back into the silica; none of it escapes into the air. </a:t>
            </a:r>
            <a:endParaRPr sz="2400" dirty="0"/>
          </a:p>
          <a:p>
            <a:pPr marL="457200" lvl="0" indent="-381000" algn="l" rtl="0">
              <a:spcBef>
                <a:spcPts val="360"/>
              </a:spcBef>
              <a:spcAft>
                <a:spcPts val="0"/>
              </a:spcAft>
              <a:buSzPts val="2400"/>
              <a:buChar char="•"/>
            </a:pPr>
            <a:r>
              <a:rPr lang="en-US" sz="2400" dirty="0"/>
              <a:t>Thus, a light ray incident at or above the critical angle is trapped inside the fiber, as shown in Figure and can propagate for many kilometers with virtually no loss.</a:t>
            </a:r>
            <a:endParaRPr sz="2400" dirty="0"/>
          </a:p>
          <a:p>
            <a:pPr marL="457200" lvl="0" indent="-381000" algn="l" rtl="0">
              <a:spcBef>
                <a:spcPts val="0"/>
              </a:spcBef>
              <a:spcAft>
                <a:spcPts val="0"/>
              </a:spcAft>
              <a:buSzPts val="2400"/>
              <a:buChar char="•"/>
            </a:pPr>
            <a:r>
              <a:rPr lang="en-US" sz="2400" dirty="0"/>
              <a:t>If the fiber’s diameter is reduced to a few wavelengths of light the fiber acts like a wave guide and the light can propagate only in a straight line, without bouncing, yielding a single-mode fiber</a:t>
            </a:r>
            <a:endParaRPr sz="2400" dirty="0"/>
          </a:p>
          <a:p>
            <a:pPr marL="457200" lvl="0" indent="-381000" algn="l" rtl="0">
              <a:spcBef>
                <a:spcPts val="0"/>
              </a:spcBef>
              <a:spcAft>
                <a:spcPts val="0"/>
              </a:spcAft>
              <a:buSzPts val="2400"/>
              <a:buChar char="•"/>
            </a:pPr>
            <a:r>
              <a:rPr lang="en-US" sz="2400" dirty="0"/>
              <a:t>Currently available single-mode fibers can transmit data at 100 Gbps for 100 km without amplification.</a:t>
            </a:r>
            <a:endParaRPr sz="2400" dirty="0"/>
          </a:p>
          <a:p>
            <a:pPr marL="457200" lvl="0" indent="0" algn="l" rtl="0">
              <a:spcBef>
                <a:spcPts val="360"/>
              </a:spcBef>
              <a:spcAft>
                <a:spcPts val="0"/>
              </a:spcAft>
              <a:buNone/>
            </a:pPr>
            <a:endParaRPr sz="2400" dirty="0"/>
          </a:p>
          <a:p>
            <a:pPr marL="0" lvl="0" indent="0" algn="l" rtl="0">
              <a:spcBef>
                <a:spcPts val="360"/>
              </a:spcBef>
              <a:spcAft>
                <a:spcPts val="0"/>
              </a:spcAft>
              <a:buNone/>
            </a:pPr>
            <a:endParaRPr sz="2400" dirty="0"/>
          </a:p>
        </p:txBody>
      </p:sp>
    </p:spTree>
    <p:extLst>
      <p:ext uri="{BB962C8B-B14F-4D97-AF65-F5344CB8AC3E}">
        <p14:creationId xmlns:p14="http://schemas.microsoft.com/office/powerpoint/2010/main" val="1961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94b829cc02_1_15"/>
          <p:cNvSpPr txBox="1">
            <a:spLocks noGrp="1"/>
          </p:cNvSpPr>
          <p:nvPr>
            <p:ph type="title"/>
          </p:nvPr>
        </p:nvSpPr>
        <p:spPr>
          <a:xfrm>
            <a:off x="381000" y="304800"/>
            <a:ext cx="8229600" cy="6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Fiber Optics (1)</a:t>
            </a:r>
            <a:endParaRPr/>
          </a:p>
          <a:p>
            <a:pPr marL="0" lvl="0" indent="0" algn="ctr" rtl="0">
              <a:spcBef>
                <a:spcPts val="0"/>
              </a:spcBef>
              <a:spcAft>
                <a:spcPts val="0"/>
              </a:spcAft>
              <a:buNone/>
            </a:pPr>
            <a:endParaRPr/>
          </a:p>
        </p:txBody>
      </p:sp>
      <p:sp>
        <p:nvSpPr>
          <p:cNvPr id="294" name="Google Shape;294;g94b829cc02_1_15"/>
          <p:cNvSpPr txBox="1">
            <a:spLocks noGrp="1"/>
          </p:cNvSpPr>
          <p:nvPr>
            <p:ph type="body" idx="1"/>
          </p:nvPr>
        </p:nvSpPr>
        <p:spPr>
          <a:xfrm>
            <a:off x="300225" y="754675"/>
            <a:ext cx="8590500" cy="57894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Fiber optics are used for long-haul transmission in network backbones, highspeed LANs  and high-speed Internet access such as FttH (Fiber to the Home).</a:t>
            </a:r>
            <a:endParaRPr sz="2400"/>
          </a:p>
          <a:p>
            <a:pPr marL="457200" lvl="0" indent="-381000" algn="l" rtl="0">
              <a:spcBef>
                <a:spcPts val="0"/>
              </a:spcBef>
              <a:spcAft>
                <a:spcPts val="0"/>
              </a:spcAft>
              <a:buSzPts val="2400"/>
              <a:buChar char="•"/>
            </a:pPr>
            <a:r>
              <a:rPr lang="en-US" sz="2400"/>
              <a:t>An optical transmission system has three key components: the light source, the transmission medium, and the detector. </a:t>
            </a:r>
            <a:endParaRPr sz="2400"/>
          </a:p>
          <a:p>
            <a:pPr marL="457200" lvl="0" indent="-381000" algn="l" rtl="0">
              <a:spcBef>
                <a:spcPts val="0"/>
              </a:spcBef>
              <a:spcAft>
                <a:spcPts val="0"/>
              </a:spcAft>
              <a:buSzPts val="2400"/>
              <a:buChar char="•"/>
            </a:pPr>
            <a:r>
              <a:rPr lang="en-US" sz="2400"/>
              <a:t>Conventionally, a pulse of light indicates a 1 bit and the absence of light indicates a 0 bit. </a:t>
            </a:r>
            <a:endParaRPr sz="2400"/>
          </a:p>
          <a:p>
            <a:pPr marL="457200" lvl="0" indent="-381000" algn="l" rtl="0">
              <a:spcBef>
                <a:spcPts val="0"/>
              </a:spcBef>
              <a:spcAft>
                <a:spcPts val="0"/>
              </a:spcAft>
              <a:buSzPts val="2400"/>
              <a:buChar char="•"/>
            </a:pPr>
            <a:r>
              <a:rPr lang="en-US" sz="2400"/>
              <a:t>The transmission medium is an ultra-thin fiber of glass. </a:t>
            </a:r>
            <a:endParaRPr sz="2400"/>
          </a:p>
          <a:p>
            <a:pPr marL="457200" lvl="0" indent="-381000" algn="l" rtl="0">
              <a:spcBef>
                <a:spcPts val="0"/>
              </a:spcBef>
              <a:spcAft>
                <a:spcPts val="0"/>
              </a:spcAft>
              <a:buSzPts val="2400"/>
              <a:buChar char="•"/>
            </a:pPr>
            <a:r>
              <a:rPr lang="en-US" sz="2400"/>
              <a:t>The detector generates an electrical pulse when light falls on it. </a:t>
            </a:r>
            <a:endParaRPr sz="2400"/>
          </a:p>
          <a:p>
            <a:pPr marL="457200" lvl="0" indent="-381000" algn="l" rtl="0">
              <a:spcBef>
                <a:spcPts val="0"/>
              </a:spcBef>
              <a:spcAft>
                <a:spcPts val="0"/>
              </a:spcAft>
              <a:buSzPts val="2400"/>
              <a:buChar char="•"/>
            </a:pPr>
            <a:r>
              <a:rPr lang="en-US" sz="2400"/>
              <a:t>By attaching a light source to one end of an optical fiber and a detector to the other, we have a unidirectional data transmission system that accepts an electrical signal, converts and transmits it by light pulses, and then reconverts the output to an electrical signal at the receiving end.</a:t>
            </a:r>
            <a:endParaRPr sz="2400"/>
          </a:p>
          <a:p>
            <a:pPr marL="457200" lvl="0" indent="0" algn="l" rtl="0">
              <a:spcBef>
                <a:spcPts val="360"/>
              </a:spcBef>
              <a:spcAft>
                <a:spcPts val="0"/>
              </a:spcAft>
              <a:buNone/>
            </a:pPr>
            <a:endParaRPr sz="2400"/>
          </a:p>
          <a:p>
            <a:pPr marL="0" lvl="0" indent="0" algn="l" rtl="0">
              <a:spcBef>
                <a:spcPts val="360"/>
              </a:spcBef>
              <a:spcAft>
                <a:spcPts val="0"/>
              </a:spcAft>
              <a:buNone/>
            </a:pPr>
            <a:endParaRPr/>
          </a:p>
        </p:txBody>
      </p:sp>
    </p:spTree>
    <p:extLst>
      <p:ext uri="{BB962C8B-B14F-4D97-AF65-F5344CB8AC3E}">
        <p14:creationId xmlns:p14="http://schemas.microsoft.com/office/powerpoint/2010/main" val="2625231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Fiber Optics (2)</a:t>
            </a:r>
            <a:endParaRPr/>
          </a:p>
        </p:txBody>
      </p:sp>
      <p:sp>
        <p:nvSpPr>
          <p:cNvPr id="306" name="Google Shape;306;p17"/>
          <p:cNvSpPr txBox="1">
            <a:spLocks noGrp="1"/>
          </p:cNvSpPr>
          <p:nvPr>
            <p:ph type="body" idx="1"/>
          </p:nvPr>
        </p:nvSpPr>
        <p:spPr>
          <a:xfrm>
            <a:off x="287337" y="5181600"/>
            <a:ext cx="8856662" cy="1219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Light trapped by total internal reflection.</a:t>
            </a:r>
            <a:endParaRPr/>
          </a:p>
        </p:txBody>
      </p:sp>
      <p:sp>
        <p:nvSpPr>
          <p:cNvPr id="307" name="Google Shape;307;p17"/>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308" name="Google Shape;308;p17"/>
          <p:cNvPicPr preferRelativeResize="0"/>
          <p:nvPr/>
        </p:nvPicPr>
        <p:blipFill rotWithShape="1">
          <a:blip r:embed="rId3">
            <a:alphaModFix/>
          </a:blip>
          <a:srcRect/>
          <a:stretch/>
        </p:blipFill>
        <p:spPr>
          <a:xfrm>
            <a:off x="666750" y="2155825"/>
            <a:ext cx="7810500" cy="2546350"/>
          </a:xfrm>
          <a:prstGeom prst="rect">
            <a:avLst/>
          </a:prstGeom>
          <a:noFill/>
          <a:ln>
            <a:noFill/>
          </a:ln>
        </p:spPr>
      </p:pic>
    </p:spTree>
    <p:extLst>
      <p:ext uri="{BB962C8B-B14F-4D97-AF65-F5344CB8AC3E}">
        <p14:creationId xmlns:p14="http://schemas.microsoft.com/office/powerpoint/2010/main" val="683506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94b829cc02_1_30"/>
          <p:cNvSpPr txBox="1">
            <a:spLocks noGrp="1"/>
          </p:cNvSpPr>
          <p:nvPr>
            <p:ph type="title"/>
          </p:nvPr>
        </p:nvSpPr>
        <p:spPr>
          <a:xfrm>
            <a:off x="381000" y="304800"/>
            <a:ext cx="8229600" cy="65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Transmission of Light Through Fiber</a:t>
            </a:r>
            <a:endParaRPr/>
          </a:p>
          <a:p>
            <a:pPr marL="0" lvl="0" indent="0" algn="ctr" rtl="0">
              <a:spcBef>
                <a:spcPts val="0"/>
              </a:spcBef>
              <a:spcAft>
                <a:spcPts val="0"/>
              </a:spcAft>
              <a:buNone/>
            </a:pPr>
            <a:endParaRPr/>
          </a:p>
        </p:txBody>
      </p:sp>
      <p:sp>
        <p:nvSpPr>
          <p:cNvPr id="314" name="Google Shape;314;g94b829cc02_1_30"/>
          <p:cNvSpPr txBox="1">
            <a:spLocks noGrp="1"/>
          </p:cNvSpPr>
          <p:nvPr>
            <p:ph type="body" idx="1"/>
          </p:nvPr>
        </p:nvSpPr>
        <p:spPr>
          <a:xfrm>
            <a:off x="381000" y="816950"/>
            <a:ext cx="8425800" cy="56475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Three wavelength bands are most commonly used at present for optical communication.</a:t>
            </a:r>
            <a:endParaRPr sz="2400"/>
          </a:p>
          <a:p>
            <a:pPr marL="457200" lvl="0" indent="-381000" algn="l" rtl="0">
              <a:spcBef>
                <a:spcPts val="0"/>
              </a:spcBef>
              <a:spcAft>
                <a:spcPts val="0"/>
              </a:spcAft>
              <a:buSzPts val="2400"/>
              <a:buChar char="•"/>
            </a:pPr>
            <a:r>
              <a:rPr lang="en-US" sz="2400"/>
              <a:t>They are centered at 0.85, 1.30, and 1.55 microns, respectively. </a:t>
            </a:r>
            <a:endParaRPr sz="2400"/>
          </a:p>
          <a:p>
            <a:pPr marL="457200" lvl="0" indent="-381000" algn="l" rtl="0">
              <a:spcBef>
                <a:spcPts val="0"/>
              </a:spcBef>
              <a:spcAft>
                <a:spcPts val="0"/>
              </a:spcAft>
              <a:buSzPts val="2400"/>
              <a:buChar char="•"/>
            </a:pPr>
            <a:r>
              <a:rPr lang="en-US" sz="2400"/>
              <a:t>All three bands are 25,000 to 30,000 GHz wide. The 0.85-micron band was used first.</a:t>
            </a:r>
            <a:endParaRPr sz="2400"/>
          </a:p>
          <a:p>
            <a:pPr marL="457200" lvl="0" indent="-381000" algn="l" rtl="0">
              <a:spcBef>
                <a:spcPts val="0"/>
              </a:spcBef>
              <a:spcAft>
                <a:spcPts val="0"/>
              </a:spcAft>
              <a:buSzPts val="2400"/>
              <a:buChar char="•"/>
            </a:pPr>
            <a:r>
              <a:rPr lang="en-US" sz="2400"/>
              <a:t>It has higher attenuation and so is used for shorter distances, but at that wavelength the lasers and electronics could be made from the same material (gallium arsenide). </a:t>
            </a:r>
            <a:endParaRPr sz="2400"/>
          </a:p>
          <a:p>
            <a:pPr marL="457200" lvl="0" indent="-381000" algn="l" rtl="0">
              <a:spcBef>
                <a:spcPts val="0"/>
              </a:spcBef>
              <a:spcAft>
                <a:spcPts val="0"/>
              </a:spcAft>
              <a:buSzPts val="2400"/>
              <a:buChar char="•"/>
            </a:pPr>
            <a:r>
              <a:rPr lang="en-US" sz="2400"/>
              <a:t>The last two bands have good attenuation properties (less than 5% lossper kilometer).</a:t>
            </a:r>
            <a:endParaRPr sz="2400"/>
          </a:p>
          <a:p>
            <a:pPr marL="457200" lvl="0" indent="-381000" algn="l" rtl="0">
              <a:spcBef>
                <a:spcPts val="0"/>
              </a:spcBef>
              <a:spcAft>
                <a:spcPts val="0"/>
              </a:spcAft>
              <a:buSzPts val="2400"/>
              <a:buChar char="•"/>
            </a:pPr>
            <a:r>
              <a:rPr lang="en-US" sz="2400"/>
              <a:t> The 1.55-micron band is now widely used with erbium-doped</a:t>
            </a:r>
            <a:endParaRPr sz="2400"/>
          </a:p>
          <a:p>
            <a:pPr marL="457200" lvl="0" indent="0" algn="l" rtl="0">
              <a:spcBef>
                <a:spcPts val="360"/>
              </a:spcBef>
              <a:spcAft>
                <a:spcPts val="0"/>
              </a:spcAft>
              <a:buNone/>
            </a:pPr>
            <a:r>
              <a:rPr lang="en-US" sz="2400"/>
              <a:t>amplifiers that work directly in the optical domain.</a:t>
            </a:r>
            <a:endParaRPr sz="2400"/>
          </a:p>
          <a:p>
            <a:pPr marL="0" lvl="0" indent="0" algn="l" rtl="0">
              <a:spcBef>
                <a:spcPts val="360"/>
              </a:spcBef>
              <a:spcAft>
                <a:spcPts val="0"/>
              </a:spcAft>
              <a:buNone/>
            </a:pPr>
            <a:endParaRPr/>
          </a:p>
        </p:txBody>
      </p:sp>
    </p:spTree>
    <p:extLst>
      <p:ext uri="{BB962C8B-B14F-4D97-AF65-F5344CB8AC3E}">
        <p14:creationId xmlns:p14="http://schemas.microsoft.com/office/powerpoint/2010/main" val="1284367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8"/>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Transmission of Light Through Fiber</a:t>
            </a:r>
            <a:endParaRPr/>
          </a:p>
        </p:txBody>
      </p:sp>
      <p:sp>
        <p:nvSpPr>
          <p:cNvPr id="320" name="Google Shape;320;p18"/>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Attenuation of light through fiber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in the infrared region</a:t>
            </a:r>
            <a:endParaRPr/>
          </a:p>
        </p:txBody>
      </p:sp>
      <p:pic>
        <p:nvPicPr>
          <p:cNvPr id="321" name="Google Shape;321;p18"/>
          <p:cNvPicPr preferRelativeResize="0"/>
          <p:nvPr/>
        </p:nvPicPr>
        <p:blipFill rotWithShape="1">
          <a:blip r:embed="rId3">
            <a:alphaModFix/>
          </a:blip>
          <a:srcRect/>
          <a:stretch/>
        </p:blipFill>
        <p:spPr>
          <a:xfrm>
            <a:off x="452437" y="1233487"/>
            <a:ext cx="8239125" cy="4391025"/>
          </a:xfrm>
          <a:prstGeom prst="rect">
            <a:avLst/>
          </a:prstGeom>
          <a:noFill/>
          <a:ln>
            <a:noFill/>
          </a:ln>
        </p:spPr>
      </p:pic>
      <p:sp>
        <p:nvSpPr>
          <p:cNvPr id="322" name="Google Shape;322;p18"/>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105867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Fiber Cables (1)</a:t>
            </a:r>
            <a:endParaRPr/>
          </a:p>
        </p:txBody>
      </p:sp>
      <p:sp>
        <p:nvSpPr>
          <p:cNvPr id="328" name="Google Shape;328;p19"/>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Views of a fiber cable</a:t>
            </a:r>
            <a:endParaRPr/>
          </a:p>
        </p:txBody>
      </p:sp>
      <p:sp>
        <p:nvSpPr>
          <p:cNvPr id="329" name="Google Shape;329;p19"/>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330" name="Google Shape;330;p19"/>
          <p:cNvPicPr preferRelativeResize="0"/>
          <p:nvPr/>
        </p:nvPicPr>
        <p:blipFill rotWithShape="1">
          <a:blip r:embed="rId3">
            <a:alphaModFix/>
          </a:blip>
          <a:srcRect/>
          <a:stretch/>
        </p:blipFill>
        <p:spPr>
          <a:xfrm>
            <a:off x="0" y="2159000"/>
            <a:ext cx="9144000" cy="2540000"/>
          </a:xfrm>
          <a:prstGeom prst="rect">
            <a:avLst/>
          </a:prstGeom>
          <a:noFill/>
          <a:ln>
            <a:noFill/>
          </a:ln>
        </p:spPr>
      </p:pic>
    </p:spTree>
    <p:extLst>
      <p:ext uri="{BB962C8B-B14F-4D97-AF65-F5344CB8AC3E}">
        <p14:creationId xmlns:p14="http://schemas.microsoft.com/office/powerpoint/2010/main" val="230064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94db4ffe26_0_0"/>
          <p:cNvSpPr txBox="1">
            <a:spLocks noGrp="1"/>
          </p:cNvSpPr>
          <p:nvPr>
            <p:ph type="title"/>
          </p:nvPr>
        </p:nvSpPr>
        <p:spPr>
          <a:xfrm>
            <a:off x="381000" y="304800"/>
            <a:ext cx="8229600" cy="438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Fiber Cables (1)</a:t>
            </a:r>
            <a:endParaRPr/>
          </a:p>
        </p:txBody>
      </p:sp>
      <p:sp>
        <p:nvSpPr>
          <p:cNvPr id="336" name="Google Shape;336;g94db4ffe26_0_0"/>
          <p:cNvSpPr txBox="1">
            <a:spLocks noGrp="1"/>
          </p:cNvSpPr>
          <p:nvPr>
            <p:ph type="body" idx="1"/>
          </p:nvPr>
        </p:nvSpPr>
        <p:spPr>
          <a:xfrm>
            <a:off x="381000" y="743700"/>
            <a:ext cx="8443500" cy="58332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highlight>
                  <a:srgbClr val="C0C0C0"/>
                </a:highlight>
              </a:rPr>
              <a:t>At the center is the glass core through which the light propagates.</a:t>
            </a:r>
            <a:endParaRPr sz="2400" dirty="0">
              <a:highlight>
                <a:srgbClr val="C0C0C0"/>
              </a:highlight>
            </a:endParaRPr>
          </a:p>
          <a:p>
            <a:pPr marL="457200" lvl="0" indent="-381000" algn="l" rtl="0">
              <a:spcBef>
                <a:spcPts val="0"/>
              </a:spcBef>
              <a:spcAft>
                <a:spcPts val="0"/>
              </a:spcAft>
              <a:buSzPts val="2400"/>
              <a:buChar char="•"/>
            </a:pPr>
            <a:r>
              <a:rPr lang="en-US" sz="2400" dirty="0">
                <a:highlight>
                  <a:srgbClr val="C0C0C0"/>
                </a:highlight>
              </a:rPr>
              <a:t> In multimode fibers, the core is typically 50 microns in diameter and in single-mode fibers, the core is 8 to 10 microns.</a:t>
            </a:r>
            <a:endParaRPr sz="2400" dirty="0">
              <a:highlight>
                <a:srgbClr val="C0C0C0"/>
              </a:highlight>
            </a:endParaRPr>
          </a:p>
          <a:p>
            <a:pPr marL="457200" lvl="0" indent="-381000" algn="l" rtl="0">
              <a:spcBef>
                <a:spcPts val="0"/>
              </a:spcBef>
              <a:spcAft>
                <a:spcPts val="0"/>
              </a:spcAft>
              <a:buSzPts val="2400"/>
              <a:buChar char="•"/>
            </a:pPr>
            <a:r>
              <a:rPr lang="en-US" sz="2400" dirty="0">
                <a:highlight>
                  <a:srgbClr val="C0C0C0"/>
                </a:highlight>
              </a:rPr>
              <a:t>The core is surrounded by a glass cladding with a lower index of refraction than the core, to keep all the light in the core. </a:t>
            </a:r>
            <a:endParaRPr sz="2400" dirty="0">
              <a:highlight>
                <a:srgbClr val="C0C0C0"/>
              </a:highlight>
            </a:endParaRPr>
          </a:p>
          <a:p>
            <a:pPr marL="457200" lvl="0" indent="-381000" algn="l" rtl="0">
              <a:spcBef>
                <a:spcPts val="0"/>
              </a:spcBef>
              <a:spcAft>
                <a:spcPts val="0"/>
              </a:spcAft>
              <a:buSzPts val="2400"/>
              <a:buChar char="•"/>
            </a:pPr>
            <a:r>
              <a:rPr lang="en-US" sz="2400" dirty="0">
                <a:highlight>
                  <a:srgbClr val="C0C0C0"/>
                </a:highlight>
              </a:rPr>
              <a:t>Next comes a thin plastic jacket to  protect the cladding. </a:t>
            </a:r>
            <a:endParaRPr sz="2400" dirty="0">
              <a:highlight>
                <a:srgbClr val="C0C0C0"/>
              </a:highlight>
            </a:endParaRPr>
          </a:p>
          <a:p>
            <a:pPr marL="457200" lvl="0" indent="-381000" algn="l" rtl="0">
              <a:spcBef>
                <a:spcPts val="0"/>
              </a:spcBef>
              <a:spcAft>
                <a:spcPts val="0"/>
              </a:spcAft>
              <a:buSzPts val="2400"/>
              <a:buChar char="•"/>
            </a:pPr>
            <a:r>
              <a:rPr lang="en-US" sz="2400" dirty="0">
                <a:highlight>
                  <a:srgbClr val="C0C0C0"/>
                </a:highlight>
              </a:rPr>
              <a:t>Fibers are typically grouped in bundles, protected by an</a:t>
            </a:r>
            <a:endParaRPr sz="2400" dirty="0">
              <a:highlight>
                <a:srgbClr val="C0C0C0"/>
              </a:highlight>
            </a:endParaRPr>
          </a:p>
          <a:p>
            <a:pPr marL="457200" lvl="0" indent="0" algn="l" rtl="0">
              <a:spcBef>
                <a:spcPts val="360"/>
              </a:spcBef>
              <a:spcAft>
                <a:spcPts val="0"/>
              </a:spcAft>
              <a:buNone/>
            </a:pPr>
            <a:r>
              <a:rPr lang="en-US" sz="2400" dirty="0">
                <a:highlight>
                  <a:srgbClr val="C0C0C0"/>
                </a:highlight>
              </a:rPr>
              <a:t>outer sheath.</a:t>
            </a:r>
            <a:endParaRPr sz="2400" dirty="0">
              <a:highlight>
                <a:srgbClr val="C0C0C0"/>
              </a:highlight>
            </a:endParaRPr>
          </a:p>
          <a:p>
            <a:pPr marL="457200" lvl="0" indent="-342900" algn="l" rtl="0">
              <a:spcBef>
                <a:spcPts val="360"/>
              </a:spcBef>
              <a:spcAft>
                <a:spcPts val="0"/>
              </a:spcAft>
              <a:buSzPts val="1800"/>
              <a:buChar char="•"/>
            </a:pPr>
            <a:r>
              <a:rPr lang="en-US" sz="2400" dirty="0"/>
              <a:t>Fibers can be connected in three different ways</a:t>
            </a:r>
            <a:r>
              <a:rPr lang="en-US" dirty="0"/>
              <a:t>.</a:t>
            </a:r>
            <a:endParaRPr dirty="0"/>
          </a:p>
          <a:p>
            <a:pPr marL="914400" lvl="1" indent="-381000" algn="l" rtl="0">
              <a:spcBef>
                <a:spcPts val="0"/>
              </a:spcBef>
              <a:spcAft>
                <a:spcPts val="0"/>
              </a:spcAft>
              <a:buSzPts val="2400"/>
              <a:buChar char="–"/>
            </a:pPr>
            <a:r>
              <a:rPr lang="en-US" sz="2400" dirty="0"/>
              <a:t>T</a:t>
            </a:r>
            <a:r>
              <a:rPr lang="en-US" sz="2400" dirty="0">
                <a:latin typeface="Times New Roman"/>
                <a:ea typeface="Times New Roman"/>
                <a:cs typeface="Times New Roman"/>
                <a:sym typeface="Times New Roman"/>
              </a:rPr>
              <a:t>hey can terminate in connectors and be plugged into fiber sockets.</a:t>
            </a:r>
            <a:endParaRPr sz="2400" dirty="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They can be spliced mechanically.</a:t>
            </a:r>
            <a:endParaRPr sz="2400" dirty="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Two pieces of fiber can be fused (melted) to form a solid connection.</a:t>
            </a:r>
            <a:endParaRPr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20651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9475bf4228_0_25"/>
          <p:cNvPicPr preferRelativeResize="0"/>
          <p:nvPr/>
        </p:nvPicPr>
        <p:blipFill>
          <a:blip r:embed="rId3">
            <a:alphaModFix/>
          </a:blip>
          <a:stretch>
            <a:fillRect/>
          </a:stretch>
        </p:blipFill>
        <p:spPr>
          <a:xfrm>
            <a:off x="452500" y="1828800"/>
            <a:ext cx="7677150" cy="3695700"/>
          </a:xfrm>
          <a:prstGeom prst="rect">
            <a:avLst/>
          </a:prstGeom>
          <a:noFill/>
          <a:ln>
            <a:noFill/>
          </a:ln>
        </p:spPr>
      </p:pic>
      <p:sp>
        <p:nvSpPr>
          <p:cNvPr id="110" name="Google Shape;110;g9475bf4228_0_25"/>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 and signals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94db4ffe26_0_11"/>
          <p:cNvSpPr txBox="1">
            <a:spLocks noGrp="1"/>
          </p:cNvSpPr>
          <p:nvPr>
            <p:ph type="title"/>
          </p:nvPr>
        </p:nvSpPr>
        <p:spPr>
          <a:xfrm>
            <a:off x="381000" y="304800"/>
            <a:ext cx="8229600" cy="62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latin typeface="Arial"/>
                <a:ea typeface="Arial"/>
                <a:cs typeface="Arial"/>
                <a:sym typeface="Arial"/>
              </a:rPr>
              <a:t>Fiber Cables (1)</a:t>
            </a:r>
            <a:endParaRPr/>
          </a:p>
          <a:p>
            <a:pPr marL="0" lvl="0" indent="0" algn="ctr" rtl="0">
              <a:spcBef>
                <a:spcPts val="0"/>
              </a:spcBef>
              <a:spcAft>
                <a:spcPts val="0"/>
              </a:spcAft>
              <a:buNone/>
            </a:pPr>
            <a:endParaRPr/>
          </a:p>
        </p:txBody>
      </p:sp>
      <p:sp>
        <p:nvSpPr>
          <p:cNvPr id="342" name="Google Shape;342;g94db4ffe26_0_11"/>
          <p:cNvSpPr txBox="1">
            <a:spLocks noGrp="1"/>
          </p:cNvSpPr>
          <p:nvPr>
            <p:ph type="body" idx="1"/>
          </p:nvPr>
        </p:nvSpPr>
        <p:spPr>
          <a:xfrm>
            <a:off x="283675" y="787725"/>
            <a:ext cx="8623500" cy="58224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The  light sources are LEDs (Light Emitting Diodes) and semiconductor lasers.</a:t>
            </a:r>
            <a:endParaRPr sz="2400"/>
          </a:p>
          <a:p>
            <a:pPr marL="457200" lvl="0" indent="-381000" algn="l" rtl="0">
              <a:spcBef>
                <a:spcPts val="0"/>
              </a:spcBef>
              <a:spcAft>
                <a:spcPts val="0"/>
              </a:spcAft>
              <a:buSzPts val="2400"/>
              <a:buChar char="•"/>
            </a:pPr>
            <a:r>
              <a:rPr lang="en-US" sz="2400"/>
              <a:t> They can be tuned in wavelength by inserting Fabry-Perot or Mach-Zehnder interferometers between the source and the fiber.</a:t>
            </a:r>
            <a:endParaRPr sz="2400"/>
          </a:p>
          <a:p>
            <a:pPr marL="457200" lvl="0" indent="-381000" algn="l" rtl="0">
              <a:spcBef>
                <a:spcPts val="0"/>
              </a:spcBef>
              <a:spcAft>
                <a:spcPts val="0"/>
              </a:spcAft>
              <a:buSzPts val="2400"/>
              <a:buChar char="•"/>
            </a:pPr>
            <a:r>
              <a:rPr lang="en-US" sz="2400"/>
              <a:t>Fabry-Perot interferometers are simple resonant cavities consisting of two parallel mirrors. </a:t>
            </a:r>
            <a:endParaRPr sz="2400"/>
          </a:p>
          <a:p>
            <a:pPr marL="457200" lvl="0" indent="-381000" algn="l" rtl="0">
              <a:spcBef>
                <a:spcPts val="0"/>
              </a:spcBef>
              <a:spcAft>
                <a:spcPts val="0"/>
              </a:spcAft>
              <a:buSzPts val="2400"/>
              <a:buChar char="•"/>
            </a:pPr>
            <a:r>
              <a:rPr lang="en-US" sz="2400"/>
              <a:t>The light is incident perpendicular to the mirrors. </a:t>
            </a:r>
            <a:endParaRPr sz="2400"/>
          </a:p>
          <a:p>
            <a:pPr marL="457200" lvl="0" indent="-381000" algn="l" rtl="0">
              <a:spcBef>
                <a:spcPts val="0"/>
              </a:spcBef>
              <a:spcAft>
                <a:spcPts val="0"/>
              </a:spcAft>
              <a:buSzPts val="2400"/>
              <a:buChar char="•"/>
            </a:pPr>
            <a:r>
              <a:rPr lang="en-US" sz="2400"/>
              <a:t>The length of the cavity selects out those wavelengths that fit inside an integral number of times.</a:t>
            </a:r>
            <a:endParaRPr sz="2400"/>
          </a:p>
          <a:p>
            <a:pPr marL="457200" lvl="0" indent="-381000" algn="l" rtl="0">
              <a:spcBef>
                <a:spcPts val="0"/>
              </a:spcBef>
              <a:spcAft>
                <a:spcPts val="0"/>
              </a:spcAft>
              <a:buSzPts val="2400"/>
              <a:buChar char="•"/>
            </a:pPr>
            <a:r>
              <a:rPr lang="en-US" sz="2400"/>
              <a:t>Mach-Zehnder interferometers separate the light into two beams.</a:t>
            </a:r>
            <a:endParaRPr sz="2400"/>
          </a:p>
          <a:p>
            <a:pPr marL="457200" lvl="0" indent="-381000" algn="l" rtl="0">
              <a:spcBef>
                <a:spcPts val="0"/>
              </a:spcBef>
              <a:spcAft>
                <a:spcPts val="0"/>
              </a:spcAft>
              <a:buSzPts val="2400"/>
              <a:buChar char="•"/>
            </a:pPr>
            <a:r>
              <a:rPr lang="en-US" sz="2400"/>
              <a:t> The two beams travel slightly different distances. </a:t>
            </a:r>
            <a:endParaRPr sz="2400"/>
          </a:p>
          <a:p>
            <a:pPr marL="457200" lvl="0" indent="-381000" algn="l" rtl="0">
              <a:spcBef>
                <a:spcPts val="0"/>
              </a:spcBef>
              <a:spcAft>
                <a:spcPts val="0"/>
              </a:spcAft>
              <a:buSzPts val="2400"/>
              <a:buChar char="•"/>
            </a:pPr>
            <a:r>
              <a:rPr lang="en-US" sz="2400"/>
              <a:t>They are recombined at the end and are in phase for only certain wavelengths.</a:t>
            </a:r>
            <a:endParaRPr sz="2400"/>
          </a:p>
          <a:p>
            <a:pPr marL="457200" lvl="0" indent="-381000" algn="l" rtl="0">
              <a:spcBef>
                <a:spcPts val="0"/>
              </a:spcBef>
              <a:spcAft>
                <a:spcPts val="0"/>
              </a:spcAft>
              <a:buSzPts val="2400"/>
              <a:buChar char="•"/>
            </a:pPr>
            <a:endParaRPr sz="2400"/>
          </a:p>
        </p:txBody>
      </p:sp>
    </p:spTree>
    <p:extLst>
      <p:ext uri="{BB962C8B-B14F-4D97-AF65-F5344CB8AC3E}">
        <p14:creationId xmlns:p14="http://schemas.microsoft.com/office/powerpoint/2010/main" val="2895240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Fiber Cables (2)</a:t>
            </a:r>
            <a:endParaRPr/>
          </a:p>
        </p:txBody>
      </p:sp>
      <p:sp>
        <p:nvSpPr>
          <p:cNvPr id="348" name="Google Shape;348;p20"/>
          <p:cNvSpPr txBox="1">
            <a:spLocks noGrp="1"/>
          </p:cNvSpPr>
          <p:nvPr>
            <p:ph type="body" idx="1"/>
          </p:nvPr>
        </p:nvSpPr>
        <p:spPr>
          <a:xfrm>
            <a:off x="287337" y="5486400"/>
            <a:ext cx="8856662" cy="106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A comparison of semiconductor diodes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and LEDs as light sources</a:t>
            </a:r>
            <a:endParaRPr/>
          </a:p>
        </p:txBody>
      </p:sp>
      <p:pic>
        <p:nvPicPr>
          <p:cNvPr id="349" name="Google Shape;349;p20"/>
          <p:cNvPicPr preferRelativeResize="0"/>
          <p:nvPr/>
        </p:nvPicPr>
        <p:blipFill rotWithShape="1">
          <a:blip r:embed="rId3">
            <a:alphaModFix/>
          </a:blip>
          <a:srcRect/>
          <a:stretch/>
        </p:blipFill>
        <p:spPr>
          <a:xfrm>
            <a:off x="381000" y="1905000"/>
            <a:ext cx="8458200" cy="3036887"/>
          </a:xfrm>
          <a:prstGeom prst="rect">
            <a:avLst/>
          </a:prstGeom>
          <a:noFill/>
          <a:ln>
            <a:noFill/>
          </a:ln>
        </p:spPr>
      </p:pic>
    </p:spTree>
    <p:extLst>
      <p:ext uri="{BB962C8B-B14F-4D97-AF65-F5344CB8AC3E}">
        <p14:creationId xmlns:p14="http://schemas.microsoft.com/office/powerpoint/2010/main" val="1530869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g94db4ffe26_0_22"/>
          <p:cNvPicPr preferRelativeResize="0"/>
          <p:nvPr/>
        </p:nvPicPr>
        <p:blipFill>
          <a:blip r:embed="rId3">
            <a:alphaModFix/>
          </a:blip>
          <a:stretch>
            <a:fillRect/>
          </a:stretch>
        </p:blipFill>
        <p:spPr>
          <a:xfrm>
            <a:off x="1011825" y="955625"/>
            <a:ext cx="7420150" cy="4553250"/>
          </a:xfrm>
          <a:prstGeom prst="rect">
            <a:avLst/>
          </a:prstGeom>
          <a:noFill/>
          <a:ln>
            <a:noFill/>
          </a:ln>
        </p:spPr>
      </p:pic>
    </p:spTree>
    <p:extLst>
      <p:ext uri="{BB962C8B-B14F-4D97-AF65-F5344CB8AC3E}">
        <p14:creationId xmlns:p14="http://schemas.microsoft.com/office/powerpoint/2010/main" val="481791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94db4ffe26_0_17"/>
          <p:cNvSpPr txBox="1">
            <a:spLocks noGrp="1"/>
          </p:cNvSpPr>
          <p:nvPr>
            <p:ph type="title"/>
          </p:nvPr>
        </p:nvSpPr>
        <p:spPr>
          <a:xfrm>
            <a:off x="381000" y="304800"/>
            <a:ext cx="8229600" cy="576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Fiber Cables</a:t>
            </a:r>
            <a:endParaRPr/>
          </a:p>
        </p:txBody>
      </p:sp>
      <p:sp>
        <p:nvSpPr>
          <p:cNvPr id="360" name="Google Shape;360;g94db4ffe26_0_17"/>
          <p:cNvSpPr txBox="1">
            <a:spLocks noGrp="1"/>
          </p:cNvSpPr>
          <p:nvPr>
            <p:ph type="body" idx="1"/>
          </p:nvPr>
        </p:nvSpPr>
        <p:spPr>
          <a:xfrm>
            <a:off x="468450" y="880800"/>
            <a:ext cx="8450700" cy="5752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dirty="0"/>
              <a:t>T</a:t>
            </a:r>
            <a:r>
              <a:rPr lang="en-US" sz="2300" dirty="0"/>
              <a:t>he receiving end of an optical fiber consists of a photodiode, which gives off an electrical pulse when struck by light. </a:t>
            </a:r>
            <a:endParaRPr sz="2300" dirty="0"/>
          </a:p>
          <a:p>
            <a:pPr marL="457200" lvl="0" indent="-374650" algn="l" rtl="0">
              <a:spcBef>
                <a:spcPts val="0"/>
              </a:spcBef>
              <a:spcAft>
                <a:spcPts val="0"/>
              </a:spcAft>
              <a:buSzPts val="2300"/>
              <a:buChar char="•"/>
            </a:pPr>
            <a:r>
              <a:rPr lang="en-US" sz="2300" dirty="0"/>
              <a:t>The response time of photodiodes, which convert the signal from the optical to the electrical domain, limits data rates to</a:t>
            </a:r>
            <a:endParaRPr sz="2300" dirty="0"/>
          </a:p>
          <a:p>
            <a:pPr marL="457200" lvl="0" indent="0" algn="l" rtl="0">
              <a:spcBef>
                <a:spcPts val="360"/>
              </a:spcBef>
              <a:spcAft>
                <a:spcPts val="0"/>
              </a:spcAft>
              <a:buNone/>
            </a:pPr>
            <a:r>
              <a:rPr lang="en-US" sz="2300" dirty="0"/>
              <a:t>about 100 Gbps. </a:t>
            </a:r>
            <a:endParaRPr sz="2300" dirty="0"/>
          </a:p>
          <a:p>
            <a:pPr marL="457200" lvl="0" indent="-374650" algn="l" rtl="0">
              <a:spcBef>
                <a:spcPts val="360"/>
              </a:spcBef>
              <a:spcAft>
                <a:spcPts val="0"/>
              </a:spcAft>
              <a:buSzPts val="2300"/>
              <a:buChar char="•"/>
            </a:pPr>
            <a:r>
              <a:rPr lang="en-US" sz="2300" dirty="0"/>
              <a:t>Thermal noise is also an issue, so a pulse of light must carry</a:t>
            </a:r>
            <a:endParaRPr sz="2300" dirty="0"/>
          </a:p>
          <a:p>
            <a:pPr marL="457200" lvl="0" indent="0" algn="l" rtl="0">
              <a:spcBef>
                <a:spcPts val="360"/>
              </a:spcBef>
              <a:spcAft>
                <a:spcPts val="0"/>
              </a:spcAft>
              <a:buNone/>
            </a:pPr>
            <a:r>
              <a:rPr lang="en-US" sz="2300" dirty="0"/>
              <a:t>enough energy to be detected. By making the pulses powerful enough, the error rate can be made arbitrarily small.</a:t>
            </a:r>
            <a:endParaRPr sz="2300" dirty="0"/>
          </a:p>
          <a:p>
            <a:pPr marL="457200" lvl="0" indent="-374650" algn="l" rtl="0">
              <a:spcBef>
                <a:spcPts val="360"/>
              </a:spcBef>
              <a:spcAft>
                <a:spcPts val="0"/>
              </a:spcAft>
              <a:buSzPts val="2300"/>
              <a:buChar char="•"/>
            </a:pPr>
            <a:r>
              <a:rPr lang="en-US" sz="2300" u="sng" dirty="0">
                <a:solidFill>
                  <a:schemeClr val="hlink"/>
                </a:solidFill>
                <a:latin typeface="Arial"/>
                <a:ea typeface="Arial"/>
                <a:cs typeface="Arial"/>
                <a:sym typeface="Arial"/>
                <a:hlinkClick r:id="rId3"/>
              </a:rPr>
              <a:t>https://www.youtube.com/watch?v=0MwMkBET_5I</a:t>
            </a:r>
            <a:r>
              <a:rPr lang="en-US" sz="2300" dirty="0"/>
              <a:t>.</a:t>
            </a:r>
            <a:endParaRPr sz="2300" dirty="0"/>
          </a:p>
          <a:p>
            <a:pPr marL="457200" lvl="0" indent="-374650" algn="l" rtl="0">
              <a:spcBef>
                <a:spcPts val="0"/>
              </a:spcBef>
              <a:spcAft>
                <a:spcPts val="0"/>
              </a:spcAft>
              <a:buSzPts val="2300"/>
              <a:buChar char="•"/>
            </a:pPr>
            <a:r>
              <a:rPr lang="en-US" sz="2300" dirty="0"/>
              <a:t>Disadvantages:</a:t>
            </a:r>
            <a:endParaRPr sz="2300" dirty="0"/>
          </a:p>
          <a:p>
            <a:pPr marL="914400" lvl="1" indent="-374650" algn="l" rtl="0">
              <a:spcBef>
                <a:spcPts val="0"/>
              </a:spcBef>
              <a:spcAft>
                <a:spcPts val="0"/>
              </a:spcAft>
              <a:buSzPts val="2300"/>
              <a:buChar char="–"/>
            </a:pPr>
            <a:r>
              <a:rPr lang="en-US" sz="2300" dirty="0"/>
              <a:t>fiber is a less familiar technology.</a:t>
            </a:r>
            <a:endParaRPr sz="2300" dirty="0"/>
          </a:p>
          <a:p>
            <a:pPr marL="914400" lvl="1" indent="-374650" algn="l" rtl="0">
              <a:spcBef>
                <a:spcPts val="0"/>
              </a:spcBef>
              <a:spcAft>
                <a:spcPts val="0"/>
              </a:spcAft>
              <a:buSzPts val="2300"/>
              <a:buChar char="–"/>
            </a:pPr>
            <a:r>
              <a:rPr lang="en-US" sz="2300" dirty="0"/>
              <a:t>fibers can be damaged easily by being bent too much.</a:t>
            </a:r>
            <a:endParaRPr sz="2300" dirty="0"/>
          </a:p>
          <a:p>
            <a:pPr marL="914400" lvl="1" indent="-374650" algn="l" rtl="0">
              <a:spcBef>
                <a:spcPts val="0"/>
              </a:spcBef>
              <a:spcAft>
                <a:spcPts val="0"/>
              </a:spcAft>
              <a:buSzPts val="2300"/>
              <a:buChar char="–"/>
            </a:pPr>
            <a:r>
              <a:rPr lang="en-US" sz="2300" dirty="0"/>
              <a:t>two-way communication requires</a:t>
            </a:r>
            <a:endParaRPr sz="2300" dirty="0"/>
          </a:p>
          <a:p>
            <a:pPr marL="914400" lvl="1" indent="-374650" algn="l" rtl="0">
              <a:spcBef>
                <a:spcPts val="0"/>
              </a:spcBef>
              <a:spcAft>
                <a:spcPts val="0"/>
              </a:spcAft>
              <a:buSzPts val="2300"/>
              <a:buChar char="–"/>
            </a:pPr>
            <a:r>
              <a:rPr lang="en-US" sz="2300" dirty="0"/>
              <a:t>either two fibers or two frequency bands on one fiber</a:t>
            </a:r>
            <a:endParaRPr sz="2300" dirty="0"/>
          </a:p>
          <a:p>
            <a:pPr marL="914400" lvl="1" indent="-374650" algn="l" rtl="0">
              <a:spcBef>
                <a:spcPts val="0"/>
              </a:spcBef>
              <a:spcAft>
                <a:spcPts val="0"/>
              </a:spcAft>
              <a:buSzPts val="2300"/>
              <a:buChar char="–"/>
            </a:pPr>
            <a:r>
              <a:rPr lang="en-US" sz="2300" dirty="0"/>
              <a:t>fiber interfaces cost more than electrical interfaces</a:t>
            </a:r>
            <a:endParaRPr sz="2300" dirty="0"/>
          </a:p>
          <a:p>
            <a:pPr marL="914400" lvl="0" indent="0" algn="l" rtl="0">
              <a:spcBef>
                <a:spcPts val="360"/>
              </a:spcBef>
              <a:spcAft>
                <a:spcPts val="0"/>
              </a:spcAft>
              <a:buNone/>
            </a:pPr>
            <a:endParaRPr sz="2400" dirty="0"/>
          </a:p>
          <a:p>
            <a:pPr marL="457200" lvl="0" indent="0" algn="l" rtl="0">
              <a:spcBef>
                <a:spcPts val="360"/>
              </a:spcBef>
              <a:spcAft>
                <a:spcPts val="0"/>
              </a:spcAft>
              <a:buNone/>
            </a:pPr>
            <a:endParaRPr sz="2400" dirty="0"/>
          </a:p>
        </p:txBody>
      </p:sp>
    </p:spTree>
    <p:extLst>
      <p:ext uri="{BB962C8B-B14F-4D97-AF65-F5344CB8AC3E}">
        <p14:creationId xmlns:p14="http://schemas.microsoft.com/office/powerpoint/2010/main" val="4034606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94db4ffe26_0_33"/>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Fibre cable vs copper wire</a:t>
            </a:r>
            <a:endParaRPr/>
          </a:p>
        </p:txBody>
      </p:sp>
      <p:sp>
        <p:nvSpPr>
          <p:cNvPr id="366" name="Google Shape;366;g94db4ffe26_0_33"/>
          <p:cNvSpPr txBox="1">
            <a:spLocks noGrp="1"/>
          </p:cNvSpPr>
          <p:nvPr>
            <p:ph type="body" idx="1"/>
          </p:nvPr>
        </p:nvSpPr>
        <p:spPr>
          <a:xfrm>
            <a:off x="528600" y="1052900"/>
            <a:ext cx="4040100" cy="8034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1100"/>
              <a:buFont typeface="Arial"/>
              <a:buNone/>
            </a:pPr>
            <a:r>
              <a:rPr lang="en-US" sz="3600" b="0">
                <a:solidFill>
                  <a:srgbClr val="FF0000"/>
                </a:solidFill>
              </a:rPr>
              <a:t>Fibre cable </a:t>
            </a:r>
            <a:endParaRPr/>
          </a:p>
        </p:txBody>
      </p:sp>
      <p:sp>
        <p:nvSpPr>
          <p:cNvPr id="367" name="Google Shape;367;g94db4ffe26_0_33"/>
          <p:cNvSpPr txBox="1">
            <a:spLocks noGrp="1"/>
          </p:cNvSpPr>
          <p:nvPr>
            <p:ph type="body" idx="2"/>
          </p:nvPr>
        </p:nvSpPr>
        <p:spPr>
          <a:xfrm>
            <a:off x="457200" y="1856450"/>
            <a:ext cx="4187700" cy="47577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dirty="0">
                <a:highlight>
                  <a:srgbClr val="C0C0C0"/>
                </a:highlight>
              </a:rPr>
              <a:t>It can handle much higher bandwidth.</a:t>
            </a:r>
            <a:endParaRPr dirty="0">
              <a:highlight>
                <a:srgbClr val="C0C0C0"/>
              </a:highlight>
            </a:endParaRPr>
          </a:p>
          <a:p>
            <a:pPr marL="457200" lvl="0" indent="-381000" algn="l" rtl="0">
              <a:spcBef>
                <a:spcPts val="0"/>
              </a:spcBef>
              <a:spcAft>
                <a:spcPts val="0"/>
              </a:spcAft>
              <a:buSzPts val="2400"/>
              <a:buChar char="•"/>
            </a:pPr>
            <a:r>
              <a:rPr lang="en-US" dirty="0">
                <a:highlight>
                  <a:srgbClr val="C0C0C0"/>
                </a:highlight>
              </a:rPr>
              <a:t>Due to the low attenuation, repeaters are needed only about every 50 km on long lines</a:t>
            </a:r>
            <a:endParaRPr dirty="0">
              <a:highlight>
                <a:srgbClr val="C0C0C0"/>
              </a:highlight>
            </a:endParaRPr>
          </a:p>
          <a:p>
            <a:pPr marL="457200" lvl="0" indent="-381000" algn="l" rtl="0">
              <a:spcBef>
                <a:spcPts val="0"/>
              </a:spcBef>
              <a:spcAft>
                <a:spcPts val="0"/>
              </a:spcAft>
              <a:buSzPts val="2400"/>
              <a:buChar char="•"/>
            </a:pPr>
            <a:r>
              <a:rPr lang="en-US" dirty="0">
                <a:highlight>
                  <a:srgbClr val="C0C0C0"/>
                </a:highlight>
              </a:rPr>
              <a:t>Not being affected by power surges, electromagnetic interference, or power failures. corrosive chemicals in the air</a:t>
            </a:r>
            <a:endParaRPr dirty="0">
              <a:highlight>
                <a:srgbClr val="C0C0C0"/>
              </a:highlight>
            </a:endParaRPr>
          </a:p>
          <a:p>
            <a:pPr marL="457200" lvl="0" indent="-381000" algn="l" rtl="0">
              <a:spcBef>
                <a:spcPts val="0"/>
              </a:spcBef>
              <a:spcAft>
                <a:spcPts val="0"/>
              </a:spcAft>
              <a:buSzPts val="2400"/>
              <a:buChar char="•"/>
            </a:pPr>
            <a:r>
              <a:rPr lang="en-US" dirty="0">
                <a:highlight>
                  <a:srgbClr val="C0C0C0"/>
                </a:highlight>
              </a:rPr>
              <a:t>Low cost for installation and are difficult to tap.</a:t>
            </a:r>
            <a:endParaRPr dirty="0">
              <a:highlight>
                <a:srgbClr val="C0C0C0"/>
              </a:highlight>
            </a:endParaRPr>
          </a:p>
          <a:p>
            <a:pPr marL="457200" lvl="0" indent="0" algn="l" rtl="0">
              <a:spcBef>
                <a:spcPts val="480"/>
              </a:spcBef>
              <a:spcAft>
                <a:spcPts val="0"/>
              </a:spcAft>
              <a:buNone/>
            </a:pPr>
            <a:endParaRPr dirty="0">
              <a:highlight>
                <a:srgbClr val="C0C0C0"/>
              </a:highlight>
            </a:endParaRPr>
          </a:p>
        </p:txBody>
      </p:sp>
      <p:sp>
        <p:nvSpPr>
          <p:cNvPr id="368" name="Google Shape;368;g94db4ffe26_0_33"/>
          <p:cNvSpPr txBox="1">
            <a:spLocks noGrp="1"/>
          </p:cNvSpPr>
          <p:nvPr>
            <p:ph type="body" idx="3"/>
          </p:nvPr>
        </p:nvSpPr>
        <p:spPr>
          <a:xfrm>
            <a:off x="4757450" y="1108075"/>
            <a:ext cx="4041900" cy="1066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endParaRPr sz="3600" b="0">
              <a:solidFill>
                <a:srgbClr val="FF0000"/>
              </a:solidFill>
            </a:endParaRPr>
          </a:p>
          <a:p>
            <a:pPr marL="0" lvl="0" indent="0" algn="ctr" rtl="0">
              <a:spcBef>
                <a:spcPts val="0"/>
              </a:spcBef>
              <a:spcAft>
                <a:spcPts val="0"/>
              </a:spcAft>
              <a:buNone/>
            </a:pPr>
            <a:endParaRPr sz="3600" b="0">
              <a:solidFill>
                <a:srgbClr val="FF0000"/>
              </a:solidFill>
            </a:endParaRPr>
          </a:p>
          <a:p>
            <a:pPr marL="0" lvl="0" indent="0" algn="ctr" rtl="0">
              <a:spcBef>
                <a:spcPts val="0"/>
              </a:spcBef>
              <a:spcAft>
                <a:spcPts val="0"/>
              </a:spcAft>
              <a:buNone/>
            </a:pPr>
            <a:endParaRPr sz="3600" b="0">
              <a:solidFill>
                <a:srgbClr val="FF0000"/>
              </a:solidFill>
            </a:endParaRPr>
          </a:p>
          <a:p>
            <a:pPr marL="0" lvl="0" indent="0" algn="ctr" rtl="0">
              <a:spcBef>
                <a:spcPts val="0"/>
              </a:spcBef>
              <a:spcAft>
                <a:spcPts val="0"/>
              </a:spcAft>
              <a:buNone/>
            </a:pPr>
            <a:endParaRPr sz="3600" b="0">
              <a:solidFill>
                <a:srgbClr val="FF0000"/>
              </a:solidFill>
            </a:endParaRPr>
          </a:p>
          <a:p>
            <a:pPr marL="0" lvl="0" indent="0" algn="ctr" rtl="0">
              <a:spcBef>
                <a:spcPts val="0"/>
              </a:spcBef>
              <a:spcAft>
                <a:spcPts val="0"/>
              </a:spcAft>
              <a:buNone/>
            </a:pPr>
            <a:endParaRPr sz="3600" b="0">
              <a:solidFill>
                <a:srgbClr val="FF0000"/>
              </a:solidFill>
            </a:endParaRPr>
          </a:p>
          <a:p>
            <a:pPr marL="0" lvl="0" indent="0" algn="ctr" rtl="0">
              <a:spcBef>
                <a:spcPts val="0"/>
              </a:spcBef>
              <a:spcAft>
                <a:spcPts val="0"/>
              </a:spcAft>
              <a:buClr>
                <a:schemeClr val="dk1"/>
              </a:buClr>
              <a:buSzPts val="1100"/>
              <a:buFont typeface="Arial"/>
              <a:buNone/>
            </a:pPr>
            <a:r>
              <a:rPr lang="en-US" sz="3600" b="0">
                <a:solidFill>
                  <a:srgbClr val="FF0000"/>
                </a:solidFill>
              </a:rPr>
              <a:t>copper wire</a:t>
            </a:r>
            <a:endParaRPr sz="3600" b="0">
              <a:solidFill>
                <a:srgbClr val="FF0000"/>
              </a:solidFill>
            </a:endParaRPr>
          </a:p>
          <a:p>
            <a:pPr marL="0" lvl="0" indent="0" algn="l" rtl="0">
              <a:spcBef>
                <a:spcPts val="480"/>
              </a:spcBef>
              <a:spcAft>
                <a:spcPts val="0"/>
              </a:spcAft>
              <a:buNone/>
            </a:pPr>
            <a:endParaRPr/>
          </a:p>
        </p:txBody>
      </p:sp>
      <p:sp>
        <p:nvSpPr>
          <p:cNvPr id="369" name="Google Shape;369;g94db4ffe26_0_33"/>
          <p:cNvSpPr txBox="1">
            <a:spLocks noGrp="1"/>
          </p:cNvSpPr>
          <p:nvPr>
            <p:ph type="body" idx="4"/>
          </p:nvPr>
        </p:nvSpPr>
        <p:spPr>
          <a:xfrm>
            <a:off x="4645025" y="1742600"/>
            <a:ext cx="4041900" cy="48717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dirty="0">
                <a:highlight>
                  <a:srgbClr val="C0C0C0"/>
                </a:highlight>
              </a:rPr>
              <a:t>Bandwidth is lower than </a:t>
            </a:r>
            <a:r>
              <a:rPr lang="en-US" dirty="0" err="1">
                <a:highlight>
                  <a:srgbClr val="C0C0C0"/>
                </a:highlight>
              </a:rPr>
              <a:t>fibre</a:t>
            </a:r>
            <a:r>
              <a:rPr lang="en-US" dirty="0">
                <a:highlight>
                  <a:srgbClr val="C0C0C0"/>
                </a:highlight>
              </a:rPr>
              <a:t> cable</a:t>
            </a:r>
            <a:endParaRPr dirty="0">
              <a:highlight>
                <a:srgbClr val="C0C0C0"/>
              </a:highlight>
            </a:endParaRPr>
          </a:p>
          <a:p>
            <a:pPr marL="457200" lvl="0" indent="-381000" algn="l" rtl="0">
              <a:spcBef>
                <a:spcPts val="0"/>
              </a:spcBef>
              <a:spcAft>
                <a:spcPts val="0"/>
              </a:spcAft>
              <a:buSzPts val="2400"/>
              <a:buChar char="•"/>
            </a:pPr>
            <a:r>
              <a:rPr lang="en-US" dirty="0">
                <a:highlight>
                  <a:srgbClr val="C0C0C0"/>
                </a:highlight>
              </a:rPr>
              <a:t>High </a:t>
            </a:r>
            <a:r>
              <a:rPr lang="en-US" dirty="0" err="1">
                <a:highlight>
                  <a:srgbClr val="C0C0C0"/>
                </a:highlight>
              </a:rPr>
              <a:t>attenuation,repeaters</a:t>
            </a:r>
            <a:r>
              <a:rPr lang="en-US" dirty="0">
                <a:highlight>
                  <a:srgbClr val="C0C0C0"/>
                </a:highlight>
              </a:rPr>
              <a:t> are needed for every 5 km for copper.</a:t>
            </a:r>
            <a:endParaRPr dirty="0">
              <a:highlight>
                <a:srgbClr val="C0C0C0"/>
              </a:highlight>
            </a:endParaRPr>
          </a:p>
          <a:p>
            <a:pPr marL="457200" lvl="0" indent="-381000" algn="l" rtl="0">
              <a:spcBef>
                <a:spcPts val="0"/>
              </a:spcBef>
              <a:spcAft>
                <a:spcPts val="0"/>
              </a:spcAft>
              <a:buSzPts val="2400"/>
              <a:buChar char="•"/>
            </a:pPr>
            <a:r>
              <a:rPr lang="en-US" dirty="0">
                <a:highlight>
                  <a:srgbClr val="C0C0C0"/>
                </a:highlight>
              </a:rPr>
              <a:t>It is affected.</a:t>
            </a:r>
            <a:endParaRPr dirty="0">
              <a:highlight>
                <a:srgbClr val="C0C0C0"/>
              </a:highlight>
            </a:endParaRPr>
          </a:p>
          <a:p>
            <a:pPr marL="457200" lvl="0" indent="-381000" algn="l" rtl="0">
              <a:spcBef>
                <a:spcPts val="0"/>
              </a:spcBef>
              <a:spcAft>
                <a:spcPts val="0"/>
              </a:spcAft>
              <a:buSzPts val="2400"/>
              <a:buChar char="•"/>
            </a:pPr>
            <a:r>
              <a:rPr lang="en-US" dirty="0">
                <a:highlight>
                  <a:srgbClr val="C0C0C0"/>
                </a:highlight>
              </a:rPr>
              <a:t>High cost and wire tapping is possible.</a:t>
            </a:r>
            <a:endParaRPr dirty="0">
              <a:highlight>
                <a:srgbClr val="C0C0C0"/>
              </a:highlight>
            </a:endParaRPr>
          </a:p>
        </p:txBody>
      </p:sp>
    </p:spTree>
    <p:extLst>
      <p:ext uri="{BB962C8B-B14F-4D97-AF65-F5344CB8AC3E}">
        <p14:creationId xmlns:p14="http://schemas.microsoft.com/office/powerpoint/2010/main" val="3536927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Public Switched Telephone Network</a:t>
            </a:r>
            <a:endParaRPr/>
          </a:p>
        </p:txBody>
      </p:sp>
      <p:sp>
        <p:nvSpPr>
          <p:cNvPr id="375" name="Google Shape;375;p46"/>
          <p:cNvSpPr txBox="1">
            <a:spLocks noGrp="1"/>
          </p:cNvSpPr>
          <p:nvPr>
            <p:ph type="body" idx="1"/>
          </p:nvPr>
        </p:nvSpPr>
        <p:spPr>
          <a:xfrm>
            <a:off x="515100" y="1189825"/>
            <a:ext cx="8400300" cy="5288100"/>
          </a:xfrm>
          <a:prstGeom prst="rect">
            <a:avLst/>
          </a:prstGeom>
          <a:noFill/>
          <a:ln>
            <a:noFill/>
          </a:ln>
        </p:spPr>
        <p:txBody>
          <a:bodyPr spcFirstLastPara="1" wrap="square" lIns="91425" tIns="45700" rIns="91425" bIns="45700" anchor="t" anchorCtr="0">
            <a:noAutofit/>
          </a:bodyPr>
          <a:lstStyle/>
          <a:p>
            <a:pPr marL="342900" lvl="0" indent="-317500" algn="l" rtl="0">
              <a:lnSpc>
                <a:spcPct val="100000"/>
              </a:lnSpc>
              <a:spcBef>
                <a:spcPts val="560"/>
              </a:spcBef>
              <a:spcAft>
                <a:spcPts val="0"/>
              </a:spcAft>
              <a:buSzPts val="2400"/>
              <a:buChar char="•"/>
            </a:pPr>
            <a:r>
              <a:rPr lang="en-US" sz="2400"/>
              <a:t>When two computers owned by the same company or organization and located close to each other need to communicate, it is often easiest just to run a cable between them.</a:t>
            </a:r>
            <a:endParaRPr sz="2400"/>
          </a:p>
          <a:p>
            <a:pPr marL="342900" lvl="0" indent="-317500" algn="l" rtl="0">
              <a:lnSpc>
                <a:spcPct val="100000"/>
              </a:lnSpc>
              <a:spcBef>
                <a:spcPts val="560"/>
              </a:spcBef>
              <a:spcAft>
                <a:spcPts val="0"/>
              </a:spcAft>
              <a:buSzPts val="2400"/>
              <a:buChar char="•"/>
            </a:pPr>
            <a:r>
              <a:rPr lang="en-US" sz="2400"/>
              <a:t>When the distances are large the costs of running private cables are usually prohibitive.</a:t>
            </a:r>
            <a:endParaRPr sz="2400"/>
          </a:p>
          <a:p>
            <a:pPr marL="342900" lvl="0" indent="-317500" algn="l" rtl="0">
              <a:lnSpc>
                <a:spcPct val="100000"/>
              </a:lnSpc>
              <a:spcBef>
                <a:spcPts val="560"/>
              </a:spcBef>
              <a:spcAft>
                <a:spcPts val="0"/>
              </a:spcAft>
              <a:buSzPts val="2400"/>
              <a:buChar char="•"/>
            </a:pPr>
            <a:r>
              <a:rPr lang="en-US" sz="2400"/>
              <a:t>The network designers must rely on the existing telecommunication facilities.</a:t>
            </a:r>
            <a:endParaRPr sz="2400"/>
          </a:p>
          <a:p>
            <a:pPr marL="342900" lvl="0" indent="-317500" algn="l" rtl="0">
              <a:lnSpc>
                <a:spcPct val="100000"/>
              </a:lnSpc>
              <a:spcBef>
                <a:spcPts val="560"/>
              </a:spcBef>
              <a:spcAft>
                <a:spcPts val="0"/>
              </a:spcAft>
              <a:buSzPts val="2400"/>
              <a:buChar char="•"/>
            </a:pPr>
            <a:r>
              <a:rPr lang="en-US" sz="2400"/>
              <a:t>These facilities,  the PSTN (Public Switched Telephone Network) ,transmitting the human voice in a more-or-less recognizable form. </a:t>
            </a:r>
            <a:endParaRPr sz="2400"/>
          </a:p>
          <a:p>
            <a:pPr marL="342900" lvl="0" indent="-317500" algn="l" rtl="0">
              <a:lnSpc>
                <a:spcPct val="100000"/>
              </a:lnSpc>
              <a:spcBef>
                <a:spcPts val="560"/>
              </a:spcBef>
              <a:spcAft>
                <a:spcPts val="0"/>
              </a:spcAft>
              <a:buSzPts val="2400"/>
              <a:buChar char="•"/>
            </a:pPr>
            <a:r>
              <a:rPr lang="en-US" sz="2400"/>
              <a:t>Their suitability for use in computer-computer communication is often marginal at best.</a:t>
            </a:r>
            <a:endParaRPr/>
          </a:p>
        </p:txBody>
      </p:sp>
      <p:sp>
        <p:nvSpPr>
          <p:cNvPr id="376" name="Google Shape;376;p46"/>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621898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7"/>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Structure of the Telephone System (1)</a:t>
            </a:r>
            <a:endParaRPr/>
          </a:p>
        </p:txBody>
      </p:sp>
      <p:sp>
        <p:nvSpPr>
          <p:cNvPr id="382" name="Google Shape;382;p47"/>
          <p:cNvSpPr txBox="1">
            <a:spLocks noGrp="1"/>
          </p:cNvSpPr>
          <p:nvPr>
            <p:ph type="body" idx="1"/>
          </p:nvPr>
        </p:nvSpPr>
        <p:spPr>
          <a:xfrm>
            <a:off x="2438400" y="5257800"/>
            <a:ext cx="6705600" cy="11430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0000CC"/>
              </a:buClr>
              <a:buSzPts val="2400"/>
              <a:buFont typeface="Arial"/>
              <a:buAutoNum type="alphaLcParenBoth"/>
            </a:pPr>
            <a:r>
              <a:rPr lang="en-US" sz="2400" b="0" i="0" u="none">
                <a:solidFill>
                  <a:schemeClr val="dk1"/>
                </a:solidFill>
                <a:latin typeface="Arial"/>
                <a:ea typeface="Arial"/>
                <a:cs typeface="Arial"/>
                <a:sym typeface="Arial"/>
              </a:rPr>
              <a:t>Fully interconnected network.   </a:t>
            </a:r>
            <a:endParaRPr/>
          </a:p>
          <a:p>
            <a:pPr marL="457200" lvl="0" indent="-457200" algn="l" rtl="0">
              <a:lnSpc>
                <a:spcPct val="100000"/>
              </a:lnSpc>
              <a:spcBef>
                <a:spcPts val="480"/>
              </a:spcBef>
              <a:spcAft>
                <a:spcPts val="0"/>
              </a:spcAft>
              <a:buClr>
                <a:srgbClr val="0000CC"/>
              </a:buClr>
              <a:buSzPts val="2400"/>
              <a:buFont typeface="Arial"/>
              <a:buAutoNum type="alphaLcParenBoth"/>
            </a:pPr>
            <a:r>
              <a:rPr lang="en-US" sz="2400" b="0" i="0" u="none">
                <a:solidFill>
                  <a:schemeClr val="dk1"/>
                </a:solidFill>
                <a:latin typeface="Arial"/>
                <a:ea typeface="Arial"/>
                <a:cs typeface="Arial"/>
                <a:sym typeface="Arial"/>
              </a:rPr>
              <a:t>Centralized switch.   </a:t>
            </a:r>
            <a:endParaRPr/>
          </a:p>
          <a:p>
            <a:pPr marL="457200" lvl="0" indent="-457200" algn="l" rtl="0">
              <a:lnSpc>
                <a:spcPct val="100000"/>
              </a:lnSpc>
              <a:spcBef>
                <a:spcPts val="480"/>
              </a:spcBef>
              <a:spcAft>
                <a:spcPts val="0"/>
              </a:spcAft>
              <a:buClr>
                <a:srgbClr val="0000CC"/>
              </a:buClr>
              <a:buSzPts val="2400"/>
              <a:buFont typeface="Arial"/>
              <a:buAutoNum type="alphaLcParenBoth"/>
            </a:pPr>
            <a:r>
              <a:rPr lang="en-US" sz="2400" b="0" i="0" u="none">
                <a:solidFill>
                  <a:schemeClr val="dk1"/>
                </a:solidFill>
                <a:latin typeface="Arial"/>
                <a:ea typeface="Arial"/>
                <a:cs typeface="Arial"/>
                <a:sym typeface="Arial"/>
              </a:rPr>
              <a:t>Two-level hierarchy.</a:t>
            </a:r>
            <a:endParaRPr/>
          </a:p>
        </p:txBody>
      </p:sp>
      <p:pic>
        <p:nvPicPr>
          <p:cNvPr id="383" name="Google Shape;383;p47"/>
          <p:cNvPicPr preferRelativeResize="0"/>
          <p:nvPr/>
        </p:nvPicPr>
        <p:blipFill rotWithShape="1">
          <a:blip r:embed="rId3">
            <a:alphaModFix/>
          </a:blip>
          <a:srcRect/>
          <a:stretch/>
        </p:blipFill>
        <p:spPr>
          <a:xfrm>
            <a:off x="685800" y="1828800"/>
            <a:ext cx="7799387" cy="2733675"/>
          </a:xfrm>
          <a:prstGeom prst="rect">
            <a:avLst/>
          </a:prstGeom>
          <a:noFill/>
          <a:ln>
            <a:noFill/>
          </a:ln>
        </p:spPr>
      </p:pic>
      <p:sp>
        <p:nvSpPr>
          <p:cNvPr id="384" name="Google Shape;384;p47"/>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1832058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94fb9afc35_0_5"/>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latin typeface="Arial"/>
                <a:ea typeface="Arial"/>
                <a:cs typeface="Arial"/>
                <a:sym typeface="Arial"/>
              </a:rPr>
              <a:t>Structure of the Telephone System</a:t>
            </a:r>
            <a:endParaRPr/>
          </a:p>
        </p:txBody>
      </p:sp>
      <p:sp>
        <p:nvSpPr>
          <p:cNvPr id="390" name="Google Shape;390;g94fb9afc35_0_5"/>
          <p:cNvSpPr txBox="1">
            <a:spLocks noGrp="1"/>
          </p:cNvSpPr>
          <p:nvPr>
            <p:ph type="body" idx="1"/>
          </p:nvPr>
        </p:nvSpPr>
        <p:spPr>
          <a:xfrm>
            <a:off x="381000" y="1288975"/>
            <a:ext cx="8327700" cy="51561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If a telephone owner wanted to talk to n other telephone owners, separate wires had to be strung to all n houses.</a:t>
            </a:r>
            <a:endParaRPr sz="2400"/>
          </a:p>
          <a:p>
            <a:pPr marL="457200" lvl="0" indent="-381000" algn="l" rtl="0">
              <a:spcBef>
                <a:spcPts val="0"/>
              </a:spcBef>
              <a:spcAft>
                <a:spcPts val="0"/>
              </a:spcAft>
              <a:buSzPts val="2400"/>
              <a:buChar char="•"/>
            </a:pPr>
            <a:r>
              <a:rPr lang="en-US" sz="2400"/>
              <a:t>T solve this problem a switching office is established.</a:t>
            </a:r>
            <a:endParaRPr sz="2400"/>
          </a:p>
          <a:p>
            <a:pPr marL="457200" lvl="0" indent="-381000" algn="l" rtl="0">
              <a:spcBef>
                <a:spcPts val="0"/>
              </a:spcBef>
              <a:spcAft>
                <a:spcPts val="0"/>
              </a:spcAft>
              <a:buSzPts val="2400"/>
              <a:buChar char="•"/>
            </a:pPr>
            <a:r>
              <a:rPr lang="en-US" sz="2400"/>
              <a:t>To make a call, the customer would crank the phone to make a ringing sound in the telephone company office.</a:t>
            </a:r>
            <a:endParaRPr sz="2400"/>
          </a:p>
          <a:p>
            <a:pPr marL="457200" lvl="0" indent="-381000" algn="l" rtl="0">
              <a:spcBef>
                <a:spcPts val="0"/>
              </a:spcBef>
              <a:spcAft>
                <a:spcPts val="0"/>
              </a:spcAft>
              <a:buSzPts val="2400"/>
              <a:buChar char="•"/>
            </a:pPr>
            <a:r>
              <a:rPr lang="en-US" sz="2400"/>
              <a:t>Then the operator manually connect the caller to the callee by using a short jumper cable to connect the caller to the callee.</a:t>
            </a:r>
            <a:endParaRPr sz="2400"/>
          </a:p>
          <a:p>
            <a:pPr marL="457200" lvl="0" indent="-381000" algn="l" rtl="0">
              <a:spcBef>
                <a:spcPts val="0"/>
              </a:spcBef>
              <a:spcAft>
                <a:spcPts val="0"/>
              </a:spcAft>
              <a:buSzPts val="2400"/>
              <a:buChar char="•"/>
            </a:pPr>
            <a:r>
              <a:rPr lang="en-US" sz="2400"/>
              <a:t>For long distance communications multiple second-level offices were needed and the hierarchy grew to five levels.</a:t>
            </a:r>
            <a:endParaRPr sz="2400"/>
          </a:p>
          <a:p>
            <a:pPr marL="457200" lvl="0" indent="-381000" algn="l" rtl="0">
              <a:spcBef>
                <a:spcPts val="0"/>
              </a:spcBef>
              <a:spcAft>
                <a:spcPts val="0"/>
              </a:spcAft>
              <a:buSzPts val="2400"/>
              <a:buChar char="•"/>
            </a:pPr>
            <a:r>
              <a:rPr lang="en-US" sz="2400"/>
              <a:t>The three major parts of the telephone system were:</a:t>
            </a:r>
            <a:endParaRPr sz="2400"/>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The switching offices.</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The wires between the customers and the switching offices</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The long-distance connections between the switching offices. </a:t>
            </a:r>
            <a:endParaRPr sz="2300">
              <a:latin typeface="Times New Roman"/>
              <a:ea typeface="Times New Roman"/>
              <a:cs typeface="Times New Roman"/>
              <a:sym typeface="Times New Roman"/>
            </a:endParaRPr>
          </a:p>
          <a:p>
            <a:pPr marL="457200" lvl="0" indent="0" algn="l" rtl="0">
              <a:spcBef>
                <a:spcPts val="360"/>
              </a:spcBef>
              <a:spcAft>
                <a:spcPts val="0"/>
              </a:spcAft>
              <a:buNone/>
            </a:pPr>
            <a:endParaRPr sz="2400"/>
          </a:p>
        </p:txBody>
      </p:sp>
    </p:spTree>
    <p:extLst>
      <p:ext uri="{BB962C8B-B14F-4D97-AF65-F5344CB8AC3E}">
        <p14:creationId xmlns:p14="http://schemas.microsoft.com/office/powerpoint/2010/main" val="750759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94fb9afc35_0_16"/>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latin typeface="Arial"/>
                <a:ea typeface="Arial"/>
                <a:cs typeface="Arial"/>
                <a:sym typeface="Arial"/>
              </a:rPr>
              <a:t>Structure of the Telephone System</a:t>
            </a:r>
            <a:endParaRPr/>
          </a:p>
        </p:txBody>
      </p:sp>
      <p:sp>
        <p:nvSpPr>
          <p:cNvPr id="396" name="Google Shape;396;g94fb9afc35_0_16"/>
          <p:cNvSpPr txBox="1">
            <a:spLocks noGrp="1"/>
          </p:cNvSpPr>
          <p:nvPr>
            <p:ph type="body" idx="1"/>
          </p:nvPr>
        </p:nvSpPr>
        <p:spPr>
          <a:xfrm>
            <a:off x="234100" y="1481775"/>
            <a:ext cx="8491200" cy="49632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Each telephone has two copper wires coming out of it that go directly to the telephone company’s nearest end office</a:t>
            </a:r>
            <a:endParaRPr sz="2400"/>
          </a:p>
          <a:p>
            <a:pPr marL="457200" lvl="0" indent="-381000" algn="l" rtl="0">
              <a:spcBef>
                <a:spcPts val="0"/>
              </a:spcBef>
              <a:spcAft>
                <a:spcPts val="0"/>
              </a:spcAft>
              <a:buSzPts val="2400"/>
              <a:buChar char="•"/>
            </a:pPr>
            <a:r>
              <a:rPr lang="en-US" sz="2400"/>
              <a:t>This is also called local loop.</a:t>
            </a:r>
            <a:endParaRPr sz="2400"/>
          </a:p>
          <a:p>
            <a:pPr marL="457200" lvl="0" indent="-381000" algn="l" rtl="0">
              <a:spcBef>
                <a:spcPts val="0"/>
              </a:spcBef>
              <a:spcAft>
                <a:spcPts val="0"/>
              </a:spcAft>
              <a:buSzPts val="2400"/>
              <a:buChar char="•"/>
            </a:pPr>
            <a:r>
              <a:rPr lang="en-US" sz="2400"/>
              <a:t>Example</a:t>
            </a:r>
            <a:endParaRPr sz="2400"/>
          </a:p>
          <a:p>
            <a:pPr marL="457200" lvl="0" indent="-381000" algn="l" rtl="0">
              <a:spcBef>
                <a:spcPts val="0"/>
              </a:spcBef>
              <a:spcAft>
                <a:spcPts val="0"/>
              </a:spcAft>
              <a:buSzPts val="2400"/>
              <a:buChar char="•"/>
            </a:pPr>
            <a:r>
              <a:rPr lang="en-US" sz="2400"/>
              <a:t>Case 1:If a subscriber attached to a given end office calls another subscriber attached to the same end office, the switching mechanism within the office sets up a direct</a:t>
            </a:r>
            <a:endParaRPr sz="2400"/>
          </a:p>
          <a:p>
            <a:pPr marL="457200" lvl="0" indent="0" algn="l" rtl="0">
              <a:spcBef>
                <a:spcPts val="360"/>
              </a:spcBef>
              <a:spcAft>
                <a:spcPts val="0"/>
              </a:spcAft>
              <a:buNone/>
            </a:pPr>
            <a:r>
              <a:rPr lang="en-US" sz="2400"/>
              <a:t>electrical connection between the two local loops. This connection remains intact for the duration of the call.</a:t>
            </a:r>
            <a:endParaRPr sz="2400"/>
          </a:p>
          <a:p>
            <a:pPr marL="457200" lvl="0" indent="-381000" algn="l" rtl="0">
              <a:spcBef>
                <a:spcPts val="360"/>
              </a:spcBef>
              <a:spcAft>
                <a:spcPts val="0"/>
              </a:spcAft>
              <a:buSzPts val="2400"/>
              <a:buChar char="•"/>
            </a:pPr>
            <a:r>
              <a:rPr lang="en-US" sz="2400"/>
              <a:t>Case 2:If the called telephone is attached to another end office.</a:t>
            </a:r>
            <a:endParaRPr sz="2400"/>
          </a:p>
          <a:p>
            <a:pPr marL="914400" lvl="1" indent="-381000" algn="l" rtl="0">
              <a:spcBef>
                <a:spcPts val="0"/>
              </a:spcBef>
              <a:spcAft>
                <a:spcPts val="0"/>
              </a:spcAft>
              <a:buSzPts val="2400"/>
              <a:buChar char="–"/>
            </a:pPr>
            <a:r>
              <a:rPr lang="en-US" sz="2400"/>
              <a:t>Each end office has a number of outgoing lines to one or more nearby switching centers, called toll offices</a:t>
            </a:r>
            <a:endParaRPr sz="2400"/>
          </a:p>
          <a:p>
            <a:pPr marL="914400" lvl="0" indent="0" algn="l" rtl="0">
              <a:spcBef>
                <a:spcPts val="360"/>
              </a:spcBef>
              <a:spcAft>
                <a:spcPts val="0"/>
              </a:spcAft>
              <a:buNone/>
            </a:pPr>
            <a:endParaRPr sz="2400"/>
          </a:p>
        </p:txBody>
      </p:sp>
    </p:spTree>
    <p:extLst>
      <p:ext uri="{BB962C8B-B14F-4D97-AF65-F5344CB8AC3E}">
        <p14:creationId xmlns:p14="http://schemas.microsoft.com/office/powerpoint/2010/main" val="569754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94fb9afc35_0_25"/>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latin typeface="Arial"/>
                <a:ea typeface="Arial"/>
                <a:cs typeface="Arial"/>
                <a:sym typeface="Arial"/>
              </a:rPr>
              <a:t>Structure of the Telephone System</a:t>
            </a:r>
            <a:endParaRPr/>
          </a:p>
          <a:p>
            <a:pPr marL="0" lvl="0" indent="0" algn="ctr" rtl="0">
              <a:spcBef>
                <a:spcPts val="0"/>
              </a:spcBef>
              <a:spcAft>
                <a:spcPts val="0"/>
              </a:spcAft>
              <a:buNone/>
            </a:pPr>
            <a:endParaRPr/>
          </a:p>
        </p:txBody>
      </p:sp>
      <p:sp>
        <p:nvSpPr>
          <p:cNvPr id="402" name="Google Shape;402;g94fb9afc35_0_25"/>
          <p:cNvSpPr txBox="1">
            <a:spLocks noGrp="1"/>
          </p:cNvSpPr>
          <p:nvPr>
            <p:ph type="body" idx="1"/>
          </p:nvPr>
        </p:nvSpPr>
        <p:spPr>
          <a:xfrm>
            <a:off x="216600" y="975000"/>
            <a:ext cx="8394000" cy="56847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If both the caller’s and callee’s end offices happen to have a toll connecting trunk to the same toll office  then the connection may be established within the toll office. </a:t>
            </a:r>
            <a:endParaRPr sz="2400"/>
          </a:p>
          <a:p>
            <a:pPr marL="457200" lvl="0" indent="-381000" algn="l" rtl="0">
              <a:spcBef>
                <a:spcPts val="0"/>
              </a:spcBef>
              <a:spcAft>
                <a:spcPts val="0"/>
              </a:spcAft>
              <a:buSzPts val="2400"/>
              <a:buChar char="•"/>
            </a:pPr>
            <a:r>
              <a:rPr lang="en-US" sz="2400"/>
              <a:t>Case 3:If the caller and callee do not have a toll office in common.</a:t>
            </a:r>
            <a:endParaRPr sz="2400"/>
          </a:p>
          <a:p>
            <a:pPr marL="914400" lvl="1"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The toll offices communicate with each other via high-bandwidth intertoll trunks</a:t>
            </a:r>
            <a:endParaRPr sz="2400">
              <a:latin typeface="Times New Roman"/>
              <a:ea typeface="Times New Roman"/>
              <a:cs typeface="Times New Roman"/>
              <a:sym typeface="Times New Roman"/>
            </a:endParaRPr>
          </a:p>
          <a:p>
            <a:pPr marL="457200" lvl="0" indent="-342900" algn="l" rtl="0">
              <a:spcBef>
                <a:spcPts val="0"/>
              </a:spcBef>
              <a:spcAft>
                <a:spcPts val="0"/>
              </a:spcAft>
              <a:buSzPts val="1800"/>
              <a:buChar char="•"/>
            </a:pPr>
            <a:r>
              <a:rPr lang="en-US" sz="2400"/>
              <a:t>In summary, the telephone system consists of three major components:</a:t>
            </a:r>
            <a:endParaRPr sz="2400"/>
          </a:p>
          <a:p>
            <a:pPr marL="457200" lvl="0" indent="0" algn="l" rtl="0">
              <a:spcBef>
                <a:spcPts val="360"/>
              </a:spcBef>
              <a:spcAft>
                <a:spcPts val="0"/>
              </a:spcAft>
              <a:buNone/>
            </a:pPr>
            <a:r>
              <a:rPr lang="en-US" sz="2400"/>
              <a:t>1. Local loops (analog twisted pairs going to houses and businesses).</a:t>
            </a:r>
            <a:endParaRPr sz="2400"/>
          </a:p>
          <a:p>
            <a:pPr marL="457200" lvl="0" indent="0" algn="l" rtl="0">
              <a:spcBef>
                <a:spcPts val="360"/>
              </a:spcBef>
              <a:spcAft>
                <a:spcPts val="0"/>
              </a:spcAft>
              <a:buNone/>
            </a:pPr>
            <a:r>
              <a:rPr lang="en-US" sz="2400"/>
              <a:t>2. Trunks (digital fiber optic links connecting the switching offices).</a:t>
            </a:r>
            <a:endParaRPr sz="2400"/>
          </a:p>
          <a:p>
            <a:pPr marL="457200" lvl="0" indent="0" algn="l" rtl="0">
              <a:spcBef>
                <a:spcPts val="360"/>
              </a:spcBef>
              <a:spcAft>
                <a:spcPts val="0"/>
              </a:spcAft>
              <a:buNone/>
            </a:pPr>
            <a:r>
              <a:rPr lang="en-US" sz="2400"/>
              <a:t>3. Switching offices (where calls are moved from one trunk to another).</a:t>
            </a:r>
            <a:endParaRPr sz="2400"/>
          </a:p>
          <a:p>
            <a:pPr marL="457200" lvl="0" indent="0" algn="l" rtl="0">
              <a:spcBef>
                <a:spcPts val="360"/>
              </a:spcBef>
              <a:spcAft>
                <a:spcPts val="0"/>
              </a:spcAft>
              <a:buNone/>
            </a:pPr>
            <a:endParaRPr sz="2400"/>
          </a:p>
        </p:txBody>
      </p:sp>
    </p:spTree>
    <p:extLst>
      <p:ext uri="{BB962C8B-B14F-4D97-AF65-F5344CB8AC3E}">
        <p14:creationId xmlns:p14="http://schemas.microsoft.com/office/powerpoint/2010/main" val="136860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9475bf4228_0_33"/>
          <p:cNvSpPr txBox="1">
            <a:spLocks noGrp="1"/>
          </p:cNvSpPr>
          <p:nvPr>
            <p:ph type="title"/>
          </p:nvPr>
        </p:nvSpPr>
        <p:spPr>
          <a:xfrm>
            <a:off x="381000" y="304800"/>
            <a:ext cx="8229600" cy="819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Data and signals</a:t>
            </a:r>
            <a:endParaRPr/>
          </a:p>
          <a:p>
            <a:pPr marL="0" lvl="0" indent="0" algn="ctr" rtl="0">
              <a:spcBef>
                <a:spcPts val="0"/>
              </a:spcBef>
              <a:spcAft>
                <a:spcPts val="0"/>
              </a:spcAft>
              <a:buNone/>
            </a:pPr>
            <a:endParaRPr/>
          </a:p>
        </p:txBody>
      </p:sp>
      <p:sp>
        <p:nvSpPr>
          <p:cNvPr id="116" name="Google Shape;116;g9475bf4228_0_33"/>
          <p:cNvSpPr txBox="1">
            <a:spLocks noGrp="1"/>
          </p:cNvSpPr>
          <p:nvPr>
            <p:ph type="body" idx="1"/>
          </p:nvPr>
        </p:nvSpPr>
        <p:spPr>
          <a:xfrm>
            <a:off x="515050" y="710600"/>
            <a:ext cx="8095500" cy="57342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t>A periodic signal completes a pattern within a measurable time frame, called a period.</a:t>
            </a:r>
            <a:endParaRPr sz="2200"/>
          </a:p>
          <a:p>
            <a:pPr marL="457200" lvl="0" indent="-368300" algn="l" rtl="0">
              <a:spcBef>
                <a:spcPts val="0"/>
              </a:spcBef>
              <a:spcAft>
                <a:spcPts val="0"/>
              </a:spcAft>
              <a:buSzPts val="2200"/>
              <a:buChar char="•"/>
            </a:pPr>
            <a:r>
              <a:rPr lang="en-US" sz="2200" dirty="0"/>
              <a:t>The completion of one full pattern is called a cycle. </a:t>
            </a:r>
            <a:endParaRPr sz="2200"/>
          </a:p>
          <a:p>
            <a:pPr marL="457200" lvl="0" indent="-368300" algn="l" rtl="0">
              <a:spcBef>
                <a:spcPts val="0"/>
              </a:spcBef>
              <a:spcAft>
                <a:spcPts val="0"/>
              </a:spcAft>
              <a:buSzPts val="2200"/>
              <a:buChar char="•"/>
            </a:pPr>
            <a:r>
              <a:rPr lang="en-US" sz="2200" dirty="0"/>
              <a:t>A non periodic signal changes without exhibiting a pattern</a:t>
            </a:r>
            <a:endParaRPr sz="2200"/>
          </a:p>
          <a:p>
            <a:pPr marL="457200" lvl="0" indent="0" algn="l" rtl="0">
              <a:spcBef>
                <a:spcPts val="360"/>
              </a:spcBef>
              <a:spcAft>
                <a:spcPts val="0"/>
              </a:spcAft>
              <a:buNone/>
            </a:pPr>
            <a:r>
              <a:rPr lang="en-US" sz="2200" dirty="0"/>
              <a:t>or cycle that repeats over time.</a:t>
            </a:r>
            <a:endParaRPr sz="2200"/>
          </a:p>
          <a:p>
            <a:pPr marL="457200" lvl="0" indent="-368300" algn="l" rtl="0">
              <a:spcBef>
                <a:spcPts val="360"/>
              </a:spcBef>
              <a:spcAft>
                <a:spcPts val="0"/>
              </a:spcAft>
              <a:buSzPts val="2200"/>
              <a:buChar char="•"/>
            </a:pPr>
            <a:r>
              <a:rPr lang="en-US" sz="2200" dirty="0"/>
              <a:t>In data communications, we commonly use periodic</a:t>
            </a:r>
            <a:endParaRPr sz="2200"/>
          </a:p>
          <a:p>
            <a:pPr marL="457200" lvl="0" indent="0" algn="l" rtl="0">
              <a:spcBef>
                <a:spcPts val="360"/>
              </a:spcBef>
              <a:spcAft>
                <a:spcPts val="0"/>
              </a:spcAft>
              <a:buClr>
                <a:schemeClr val="dk1"/>
              </a:buClr>
              <a:buSzPts val="1100"/>
              <a:buFont typeface="Arial"/>
              <a:buNone/>
            </a:pPr>
            <a:r>
              <a:rPr lang="en-US" sz="2200" dirty="0"/>
              <a:t>analog signals and non periodic digital signals.</a:t>
            </a:r>
            <a:endParaRPr sz="2200"/>
          </a:p>
          <a:p>
            <a:pPr marL="457200" lvl="0" indent="-368300" algn="l" rtl="0">
              <a:spcBef>
                <a:spcPts val="360"/>
              </a:spcBef>
              <a:spcAft>
                <a:spcPts val="0"/>
              </a:spcAft>
              <a:buSzPts val="2200"/>
              <a:buChar char="•"/>
            </a:pPr>
            <a:r>
              <a:rPr lang="en-US" sz="2200" dirty="0"/>
              <a:t>The sine wave is the most fundamental form of a periodic analog signal.</a:t>
            </a:r>
            <a:endParaRPr sz="2200"/>
          </a:p>
          <a:p>
            <a:pPr marL="457200" lvl="0" indent="-368300" algn="l" rtl="0">
              <a:spcBef>
                <a:spcPts val="0"/>
              </a:spcBef>
              <a:spcAft>
                <a:spcPts val="0"/>
              </a:spcAft>
              <a:buSzPts val="2200"/>
              <a:buChar char="•"/>
            </a:pPr>
            <a:r>
              <a:rPr lang="en-US" sz="2200" dirty="0"/>
              <a:t>A sine wave can be represented by three parameters: the peak amplitude, the frequency, and the phase.</a:t>
            </a:r>
            <a:endParaRPr sz="2200"/>
          </a:p>
          <a:p>
            <a:pPr marL="457200" lvl="0" indent="-368300" algn="l" rtl="0">
              <a:spcBef>
                <a:spcPts val="0"/>
              </a:spcBef>
              <a:spcAft>
                <a:spcPts val="0"/>
              </a:spcAft>
              <a:buSzPts val="2200"/>
              <a:buChar char="•"/>
            </a:pPr>
            <a:r>
              <a:rPr lang="en-US" sz="2200" dirty="0"/>
              <a:t>Peak amplitude is normally measured in volts. Frequency refers to the number of periods in I s.</a:t>
            </a:r>
            <a:endParaRPr sz="2200"/>
          </a:p>
          <a:p>
            <a:pPr marL="457200" lvl="0" indent="-368300" algn="l" rtl="0">
              <a:spcBef>
                <a:spcPts val="0"/>
              </a:spcBef>
              <a:spcAft>
                <a:spcPts val="0"/>
              </a:spcAft>
              <a:buSzPts val="2200"/>
              <a:buChar char="•"/>
            </a:pPr>
            <a:r>
              <a:rPr lang="en-US" sz="2200" dirty="0"/>
              <a:t>The term phase describes the position of the waveform relative to time O.</a:t>
            </a:r>
            <a:endParaRPr sz="2200"/>
          </a:p>
          <a:p>
            <a:pPr marL="457200" lvl="0" indent="0" algn="l" rtl="0">
              <a:spcBef>
                <a:spcPts val="360"/>
              </a:spcBef>
              <a:spcAft>
                <a:spcPts val="0"/>
              </a:spcAft>
              <a:buNone/>
            </a:pPr>
            <a:endParaRPr sz="2400"/>
          </a:p>
          <a:p>
            <a:pPr marL="0" lvl="0" indent="0" algn="l" rtl="0">
              <a:spcBef>
                <a:spcPts val="360"/>
              </a:spcBef>
              <a:spcAft>
                <a:spcPts val="0"/>
              </a:spcAft>
              <a:buNone/>
            </a:pP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Structure of the Telephone System (2)</a:t>
            </a:r>
            <a:endParaRPr/>
          </a:p>
        </p:txBody>
      </p:sp>
      <p:sp>
        <p:nvSpPr>
          <p:cNvPr id="408" name="Google Shape;408;p48"/>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A typical circuit route for a long-distance call.</a:t>
            </a:r>
            <a:endParaRPr/>
          </a:p>
        </p:txBody>
      </p:sp>
      <p:sp>
        <p:nvSpPr>
          <p:cNvPr id="409" name="Google Shape;409;p48"/>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graphicFrame>
        <p:nvGraphicFramePr>
          <p:cNvPr id="410" name="Google Shape;410;p48"/>
          <p:cNvGraphicFramePr>
            <a:graphicFrameLocks noChangeAspect="1"/>
          </p:cNvGraphicFramePr>
          <p:nvPr/>
        </p:nvGraphicFramePr>
        <p:xfrm>
          <a:off x="868362" y="2352675"/>
          <a:ext cx="7407275" cy="2152650"/>
        </p:xfrm>
        <a:graphic>
          <a:graphicData uri="http://schemas.openxmlformats.org/presentationml/2006/ole">
            <mc:AlternateContent xmlns:mc="http://schemas.openxmlformats.org/markup-compatibility/2006">
              <mc:Choice xmlns:v="urn:schemas-microsoft-com:vml" Requires="v">
                <p:oleObj r:id="rId3" imgW="25396825" imgH="7377778" progId="">
                  <p:embed/>
                </p:oleObj>
              </mc:Choice>
              <mc:Fallback>
                <p:oleObj r:id="rId3" imgW="25396825" imgH="7377778" progId="">
                  <p:embed/>
                  <p:pic>
                    <p:nvPicPr>
                      <p:cNvPr id="410" name="Google Shape;410;p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62" y="2352675"/>
                        <a:ext cx="7407275"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5354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94fb9afc35_0_35"/>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Switching</a:t>
            </a:r>
            <a:endParaRPr/>
          </a:p>
        </p:txBody>
      </p:sp>
      <p:sp>
        <p:nvSpPr>
          <p:cNvPr id="416" name="Google Shape;416;g94fb9afc35_0_35"/>
          <p:cNvSpPr txBox="1">
            <a:spLocks noGrp="1"/>
          </p:cNvSpPr>
          <p:nvPr>
            <p:ph type="body" idx="1"/>
          </p:nvPr>
        </p:nvSpPr>
        <p:spPr>
          <a:xfrm>
            <a:off x="482000" y="1101700"/>
            <a:ext cx="8375700" cy="52605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Two different switching techniques are used by the network nowadays: circuit switching and packet switching.</a:t>
            </a:r>
            <a:endParaRPr sz="2400"/>
          </a:p>
          <a:p>
            <a:pPr marL="457200" lvl="0" indent="-381000" algn="l" rtl="0">
              <a:spcBef>
                <a:spcPts val="0"/>
              </a:spcBef>
              <a:spcAft>
                <a:spcPts val="0"/>
              </a:spcAft>
              <a:buSzPts val="2400"/>
              <a:buChar char="•"/>
            </a:pPr>
            <a:r>
              <a:rPr lang="en-US" sz="2400"/>
              <a:t> The traditional telephone system is based on circuit</a:t>
            </a:r>
            <a:endParaRPr sz="2400"/>
          </a:p>
          <a:p>
            <a:pPr marL="457200" lvl="0" indent="-381000" algn="l" rtl="0">
              <a:spcBef>
                <a:spcPts val="0"/>
              </a:spcBef>
              <a:spcAft>
                <a:spcPts val="0"/>
              </a:spcAft>
              <a:buSzPts val="2400"/>
              <a:buChar char="•"/>
            </a:pPr>
            <a:r>
              <a:rPr lang="en-US" sz="2400"/>
              <a:t>switching, but packet switching is beginning to make inroads with the rise of voice over IP technology. </a:t>
            </a:r>
            <a:endParaRPr sz="2400"/>
          </a:p>
          <a:p>
            <a:pPr marL="457200" lvl="0" indent="-381000" algn="l" rtl="0">
              <a:spcBef>
                <a:spcPts val="0"/>
              </a:spcBef>
              <a:spcAft>
                <a:spcPts val="0"/>
              </a:spcAft>
              <a:buSzPts val="2400"/>
              <a:buChar char="•"/>
            </a:pPr>
            <a:r>
              <a:rPr lang="en-US" sz="2400" b="1"/>
              <a:t>Circuit switching</a:t>
            </a:r>
            <a:endParaRPr sz="2400" b="1"/>
          </a:p>
          <a:p>
            <a:pPr marL="457200" lvl="0" indent="-381000" algn="l" rtl="0">
              <a:spcBef>
                <a:spcPts val="0"/>
              </a:spcBef>
              <a:spcAft>
                <a:spcPts val="0"/>
              </a:spcAft>
              <a:buSzPts val="2400"/>
              <a:buChar char="•"/>
            </a:pPr>
            <a:r>
              <a:rPr lang="en-US" sz="2400"/>
              <a:t>It seeks out a physical path between sender and receiver.</a:t>
            </a:r>
            <a:endParaRPr sz="2400"/>
          </a:p>
          <a:p>
            <a:pPr marL="457200" lvl="0" indent="-381000" algn="l" rtl="0">
              <a:spcBef>
                <a:spcPts val="0"/>
              </a:spcBef>
              <a:spcAft>
                <a:spcPts val="0"/>
              </a:spcAft>
              <a:buSzPts val="2400"/>
              <a:buChar char="•"/>
            </a:pPr>
            <a:r>
              <a:rPr lang="en-US" sz="2400"/>
              <a:t>Example:</a:t>
            </a:r>
            <a:endParaRPr sz="2400"/>
          </a:p>
          <a:p>
            <a:pPr marL="457200" lvl="0" indent="-381000" algn="l" rtl="0">
              <a:spcBef>
                <a:spcPts val="0"/>
              </a:spcBef>
              <a:spcAft>
                <a:spcPts val="0"/>
              </a:spcAft>
              <a:buSzPts val="2400"/>
              <a:buChar char="•"/>
            </a:pPr>
            <a:r>
              <a:rPr lang="en-US" sz="2400"/>
              <a:t>When a call passes through a switching office, a physical connection is (conceptually) established between</a:t>
            </a:r>
            <a:endParaRPr sz="2400"/>
          </a:p>
          <a:p>
            <a:pPr marL="457200" lvl="0" indent="0" algn="l" rtl="0">
              <a:spcBef>
                <a:spcPts val="360"/>
              </a:spcBef>
              <a:spcAft>
                <a:spcPts val="0"/>
              </a:spcAft>
              <a:buNone/>
            </a:pPr>
            <a:r>
              <a:rPr lang="en-US" sz="2400"/>
              <a:t>the line on which the call came in and one of the output lines, as shown by the dotted lines.</a:t>
            </a:r>
            <a:endParaRPr sz="2400"/>
          </a:p>
          <a:p>
            <a:pPr marL="457200" lvl="0" indent="-342900" algn="l" rtl="0">
              <a:spcBef>
                <a:spcPts val="360"/>
              </a:spcBef>
              <a:spcAft>
                <a:spcPts val="0"/>
              </a:spcAft>
              <a:buSzPts val="1800"/>
              <a:buChar char="•"/>
            </a:pPr>
            <a:r>
              <a:rPr lang="en-US" sz="2400"/>
              <a:t>Once a call has been set up, a dedicated path between both ends exists and will continue to exist until the call is finished</a:t>
            </a:r>
            <a:endParaRPr sz="2400"/>
          </a:p>
          <a:p>
            <a:pPr marL="457200" lvl="0" indent="-381000" algn="l" rtl="0">
              <a:spcBef>
                <a:spcPts val="0"/>
              </a:spcBef>
              <a:spcAft>
                <a:spcPts val="0"/>
              </a:spcAft>
              <a:buSzPts val="2400"/>
              <a:buChar char="•"/>
            </a:pPr>
            <a:endParaRPr sz="2400"/>
          </a:p>
        </p:txBody>
      </p:sp>
    </p:spTree>
    <p:extLst>
      <p:ext uri="{BB962C8B-B14F-4D97-AF65-F5344CB8AC3E}">
        <p14:creationId xmlns:p14="http://schemas.microsoft.com/office/powerpoint/2010/main" val="439014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61"/>
          <p:cNvPicPr preferRelativeResize="0"/>
          <p:nvPr/>
        </p:nvPicPr>
        <p:blipFill rotWithShape="1">
          <a:blip r:embed="rId3">
            <a:alphaModFix/>
          </a:blip>
          <a:srcRect/>
          <a:stretch/>
        </p:blipFill>
        <p:spPr>
          <a:xfrm>
            <a:off x="1066800" y="942975"/>
            <a:ext cx="6905625" cy="4924425"/>
          </a:xfrm>
          <a:prstGeom prst="rect">
            <a:avLst/>
          </a:prstGeom>
          <a:noFill/>
          <a:ln>
            <a:noFill/>
          </a:ln>
        </p:spPr>
      </p:pic>
      <p:sp>
        <p:nvSpPr>
          <p:cNvPr id="422" name="Google Shape;422;p61"/>
          <p:cNvSpPr txBox="1">
            <a:spLocks noGrp="1"/>
          </p:cNvSpPr>
          <p:nvPr>
            <p:ph type="title"/>
          </p:nvPr>
        </p:nvSpPr>
        <p:spPr>
          <a:xfrm>
            <a:off x="381000" y="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Circuit Switching/Packet Switching (1)</a:t>
            </a:r>
            <a:endParaRPr/>
          </a:p>
        </p:txBody>
      </p:sp>
      <p:sp>
        <p:nvSpPr>
          <p:cNvPr id="423" name="Google Shape;423;p61"/>
          <p:cNvSpPr txBox="1">
            <a:spLocks noGrp="1"/>
          </p:cNvSpPr>
          <p:nvPr>
            <p:ph type="body" idx="1"/>
          </p:nvPr>
        </p:nvSpPr>
        <p:spPr>
          <a:xfrm>
            <a:off x="0" y="5867400"/>
            <a:ext cx="9144000"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rgbClr val="0070C0"/>
                </a:solidFill>
                <a:latin typeface="Arial"/>
                <a:ea typeface="Arial"/>
                <a:cs typeface="Arial"/>
                <a:sym typeface="Arial"/>
              </a:rPr>
              <a:t>(a) </a:t>
            </a:r>
            <a:r>
              <a:rPr lang="en-US" sz="2400" b="0" i="0" u="none">
                <a:solidFill>
                  <a:schemeClr val="dk1"/>
                </a:solidFill>
                <a:latin typeface="Arial"/>
                <a:ea typeface="Arial"/>
                <a:cs typeface="Arial"/>
                <a:sym typeface="Arial"/>
              </a:rPr>
              <a:t>Circuit switching. </a:t>
            </a:r>
            <a:r>
              <a:rPr lang="en-US" sz="2400" b="0" i="0" u="none">
                <a:solidFill>
                  <a:srgbClr val="0070C0"/>
                </a:solidFill>
                <a:latin typeface="Arial"/>
                <a:ea typeface="Arial"/>
                <a:cs typeface="Arial"/>
                <a:sym typeface="Arial"/>
              </a:rPr>
              <a:t>(b) </a:t>
            </a:r>
            <a:r>
              <a:rPr lang="en-US" sz="2400" b="0" i="0" u="none">
                <a:solidFill>
                  <a:schemeClr val="dk1"/>
                </a:solidFill>
                <a:latin typeface="Arial"/>
                <a:ea typeface="Arial"/>
                <a:cs typeface="Arial"/>
                <a:sym typeface="Arial"/>
              </a:rPr>
              <a:t>Packet switching</a:t>
            </a:r>
            <a:r>
              <a:rPr lang="en-US" sz="3200" b="0" i="0" u="none">
                <a:solidFill>
                  <a:schemeClr val="dk1"/>
                </a:solidFill>
                <a:latin typeface="Times New Roman"/>
                <a:ea typeface="Times New Roman"/>
                <a:cs typeface="Times New Roman"/>
                <a:sym typeface="Times New Roman"/>
              </a:rPr>
              <a:t>.</a:t>
            </a:r>
            <a:endParaRPr/>
          </a:p>
        </p:txBody>
      </p:sp>
      <p:sp>
        <p:nvSpPr>
          <p:cNvPr id="424" name="Google Shape;424;p61"/>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spTree>
    <p:extLst>
      <p:ext uri="{BB962C8B-B14F-4D97-AF65-F5344CB8AC3E}">
        <p14:creationId xmlns:p14="http://schemas.microsoft.com/office/powerpoint/2010/main" val="3089380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94fb9afc35_0_43"/>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Switching</a:t>
            </a:r>
            <a:endParaRPr/>
          </a:p>
        </p:txBody>
      </p:sp>
      <p:sp>
        <p:nvSpPr>
          <p:cNvPr id="430" name="Google Shape;430;g94fb9afc35_0_43"/>
          <p:cNvSpPr txBox="1">
            <a:spLocks noGrp="1"/>
          </p:cNvSpPr>
          <p:nvPr>
            <p:ph type="body" idx="1"/>
          </p:nvPr>
        </p:nvSpPr>
        <p:spPr>
          <a:xfrm>
            <a:off x="381000" y="1514825"/>
            <a:ext cx="8559300" cy="50457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The elapsed time between the end of dialing and the start of ringing can easily be 10 sec, more on long-distance or international calls.</a:t>
            </a:r>
            <a:endParaRPr sz="2400"/>
          </a:p>
          <a:p>
            <a:pPr marL="457200" lvl="0" indent="-381000" algn="l" rtl="0">
              <a:spcBef>
                <a:spcPts val="0"/>
              </a:spcBef>
              <a:spcAft>
                <a:spcPts val="0"/>
              </a:spcAft>
              <a:buSzPts val="2400"/>
              <a:buChar char="•"/>
            </a:pPr>
            <a:r>
              <a:rPr lang="en-US" sz="2400"/>
              <a:t>For many computer applications (e.g., point-of-sale credit verification), long setup times are undesirable.</a:t>
            </a:r>
            <a:endParaRPr sz="2400"/>
          </a:p>
          <a:p>
            <a:pPr marL="457200" lvl="0" indent="-342900" algn="l" rtl="0">
              <a:spcBef>
                <a:spcPts val="0"/>
              </a:spcBef>
              <a:spcAft>
                <a:spcPts val="0"/>
              </a:spcAft>
              <a:buSzPts val="1800"/>
              <a:buChar char="•"/>
            </a:pPr>
            <a:r>
              <a:rPr lang="en-US"/>
              <a:t>Advantages</a:t>
            </a:r>
            <a:endParaRPr/>
          </a:p>
          <a:p>
            <a:pPr marL="457200" lvl="0" indent="-381000" algn="l" rtl="0">
              <a:spcBef>
                <a:spcPts val="0"/>
              </a:spcBef>
              <a:spcAft>
                <a:spcPts val="0"/>
              </a:spcAft>
              <a:buSzPts val="2400"/>
              <a:buChar char="•"/>
            </a:pPr>
            <a:r>
              <a:rPr lang="en-US" sz="2400"/>
              <a:t>The only delay for data is the propagation time for the</a:t>
            </a:r>
            <a:endParaRPr sz="2400"/>
          </a:p>
          <a:p>
            <a:pPr marL="457200" lvl="0" indent="0" algn="l" rtl="0">
              <a:spcBef>
                <a:spcPts val="360"/>
              </a:spcBef>
              <a:spcAft>
                <a:spcPts val="0"/>
              </a:spcAft>
              <a:buNone/>
            </a:pPr>
            <a:r>
              <a:rPr lang="en-US" sz="2400"/>
              <a:t>electromagnetic signal.</a:t>
            </a:r>
            <a:endParaRPr sz="2400"/>
          </a:p>
          <a:p>
            <a:pPr marL="457200" lvl="0" indent="-381000" algn="l" rtl="0">
              <a:spcBef>
                <a:spcPts val="360"/>
              </a:spcBef>
              <a:spcAft>
                <a:spcPts val="0"/>
              </a:spcAft>
              <a:buSzPts val="2400"/>
              <a:buChar char="•"/>
            </a:pPr>
            <a:r>
              <a:rPr lang="en-US" sz="2400"/>
              <a:t>There is no danger of congestion.</a:t>
            </a:r>
            <a:endParaRPr sz="2400"/>
          </a:p>
        </p:txBody>
      </p:sp>
    </p:spTree>
    <p:extLst>
      <p:ext uri="{BB962C8B-B14F-4D97-AF65-F5344CB8AC3E}">
        <p14:creationId xmlns:p14="http://schemas.microsoft.com/office/powerpoint/2010/main" val="2108664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94fb9afc35_0_52"/>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Switching</a:t>
            </a:r>
            <a:endParaRPr/>
          </a:p>
        </p:txBody>
      </p:sp>
      <p:sp>
        <p:nvSpPr>
          <p:cNvPr id="436" name="Google Shape;436;g94fb9afc35_0_52"/>
          <p:cNvSpPr txBox="1">
            <a:spLocks noGrp="1"/>
          </p:cNvSpPr>
          <p:nvPr>
            <p:ph type="body" idx="1"/>
          </p:nvPr>
        </p:nvSpPr>
        <p:spPr>
          <a:xfrm>
            <a:off x="217575" y="1159050"/>
            <a:ext cx="8557500" cy="5302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400" b="1"/>
              <a:t>Packet Switching</a:t>
            </a:r>
            <a:endParaRPr sz="2400" b="1"/>
          </a:p>
          <a:p>
            <a:pPr marL="457200" lvl="0" indent="-381000" algn="l" rtl="0">
              <a:spcBef>
                <a:spcPts val="360"/>
              </a:spcBef>
              <a:spcAft>
                <a:spcPts val="0"/>
              </a:spcAft>
              <a:buSzPts val="2400"/>
              <a:buChar char="•"/>
            </a:pPr>
            <a:r>
              <a:rPr lang="en-US" sz="2400"/>
              <a:t>Packets are sent as soon as they are available. </a:t>
            </a:r>
            <a:endParaRPr sz="2400"/>
          </a:p>
          <a:p>
            <a:pPr marL="457200" lvl="0" indent="-381000" algn="l" rtl="0">
              <a:spcBef>
                <a:spcPts val="0"/>
              </a:spcBef>
              <a:spcAft>
                <a:spcPts val="0"/>
              </a:spcAft>
              <a:buSzPts val="2400"/>
              <a:buChar char="•"/>
            </a:pPr>
            <a:r>
              <a:rPr lang="en-US" sz="2400"/>
              <a:t>There is no need to set up a dedicated path in advance</a:t>
            </a:r>
            <a:endParaRPr sz="2400"/>
          </a:p>
          <a:p>
            <a:pPr marL="457200" lvl="0" indent="-381000" algn="l" rtl="0">
              <a:spcBef>
                <a:spcPts val="0"/>
              </a:spcBef>
              <a:spcAft>
                <a:spcPts val="0"/>
              </a:spcAft>
              <a:buSzPts val="2400"/>
              <a:buChar char="•"/>
            </a:pPr>
            <a:r>
              <a:rPr lang="en-US" sz="2400"/>
              <a:t>It is up to routers to use store-and-forward transmission to</a:t>
            </a:r>
            <a:endParaRPr sz="2400"/>
          </a:p>
          <a:p>
            <a:pPr marL="457200" lvl="0" indent="0" algn="l" rtl="0">
              <a:spcBef>
                <a:spcPts val="360"/>
              </a:spcBef>
              <a:spcAft>
                <a:spcPts val="0"/>
              </a:spcAft>
              <a:buNone/>
            </a:pPr>
            <a:r>
              <a:rPr lang="en-US" sz="2400"/>
              <a:t>send each packet on its way to the destination on its own.</a:t>
            </a:r>
            <a:endParaRPr sz="2400"/>
          </a:p>
          <a:p>
            <a:pPr marL="457200" lvl="0" indent="-381000" algn="l" rtl="0">
              <a:spcBef>
                <a:spcPts val="360"/>
              </a:spcBef>
              <a:spcAft>
                <a:spcPts val="0"/>
              </a:spcAft>
              <a:buSzPts val="2400"/>
              <a:buChar char="•"/>
            </a:pPr>
            <a:r>
              <a:rPr lang="en-US" sz="2400"/>
              <a:t>There is no fixed path, so different packets can follow different paths, depending on network conditions at the time they are sent, and they may arrive out of order.</a:t>
            </a:r>
            <a:endParaRPr sz="2400"/>
          </a:p>
          <a:p>
            <a:pPr marL="457200" lvl="0" indent="-381000" algn="l" rtl="0">
              <a:spcBef>
                <a:spcPts val="0"/>
              </a:spcBef>
              <a:spcAft>
                <a:spcPts val="0"/>
              </a:spcAft>
              <a:buSzPts val="2400"/>
              <a:buChar char="•"/>
            </a:pPr>
            <a:r>
              <a:rPr lang="en-US" sz="2400"/>
              <a:t>Packet-switching networks place a tight upper limit on the size of packets.</a:t>
            </a:r>
            <a:endParaRPr sz="2400"/>
          </a:p>
          <a:p>
            <a:pPr marL="457200" lvl="0" indent="-381000" algn="l" rtl="0">
              <a:spcBef>
                <a:spcPts val="0"/>
              </a:spcBef>
              <a:spcAft>
                <a:spcPts val="0"/>
              </a:spcAft>
              <a:buSzPts val="2400"/>
              <a:buChar char="•"/>
            </a:pPr>
            <a:r>
              <a:rPr lang="en-US" sz="2400"/>
              <a:t>Packets may have to wait to be forwarded. This introduces queuing delay and congestion if many packets are sent at the</a:t>
            </a:r>
            <a:endParaRPr sz="2400"/>
          </a:p>
          <a:p>
            <a:pPr marL="457200" lvl="0" indent="0" algn="l" rtl="0">
              <a:spcBef>
                <a:spcPts val="360"/>
              </a:spcBef>
              <a:spcAft>
                <a:spcPts val="0"/>
              </a:spcAft>
              <a:buNone/>
            </a:pPr>
            <a:r>
              <a:rPr lang="en-US" sz="2400"/>
              <a:t>same time.</a:t>
            </a:r>
            <a:endParaRPr sz="2400"/>
          </a:p>
          <a:p>
            <a:pPr marL="457200" lvl="0" indent="0" algn="l" rtl="0">
              <a:spcBef>
                <a:spcPts val="360"/>
              </a:spcBef>
              <a:spcAft>
                <a:spcPts val="0"/>
              </a:spcAft>
              <a:buNone/>
            </a:pPr>
            <a:endParaRPr sz="2400"/>
          </a:p>
          <a:p>
            <a:pPr marL="457200" lvl="0" indent="0" algn="l" rtl="0">
              <a:spcBef>
                <a:spcPts val="360"/>
              </a:spcBef>
              <a:spcAft>
                <a:spcPts val="0"/>
              </a:spcAft>
              <a:buNone/>
            </a:pPr>
            <a:endParaRPr sz="2400"/>
          </a:p>
        </p:txBody>
      </p:sp>
    </p:spTree>
    <p:extLst>
      <p:ext uri="{BB962C8B-B14F-4D97-AF65-F5344CB8AC3E}">
        <p14:creationId xmlns:p14="http://schemas.microsoft.com/office/powerpoint/2010/main" val="3710043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94fb9afc35_0_62"/>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Switching</a:t>
            </a:r>
            <a:endParaRPr/>
          </a:p>
        </p:txBody>
      </p:sp>
      <p:sp>
        <p:nvSpPr>
          <p:cNvPr id="442" name="Google Shape;442;g94fb9afc35_0_62"/>
          <p:cNvSpPr txBox="1">
            <a:spLocks noGrp="1"/>
          </p:cNvSpPr>
          <p:nvPr>
            <p:ph type="body" idx="1"/>
          </p:nvPr>
        </p:nvSpPr>
        <p:spPr>
          <a:xfrm>
            <a:off x="148725" y="1371600"/>
            <a:ext cx="8609700" cy="53871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Packet switching does not waste bandwidth and thus is more efficient from a system perspective.</a:t>
            </a:r>
            <a:endParaRPr sz="2400"/>
          </a:p>
          <a:p>
            <a:pPr marL="457200" lvl="0" indent="-381000" algn="l" rtl="0">
              <a:spcBef>
                <a:spcPts val="0"/>
              </a:spcBef>
              <a:spcAft>
                <a:spcPts val="0"/>
              </a:spcAft>
              <a:buSzPts val="2400"/>
              <a:buChar char="•"/>
            </a:pPr>
            <a:r>
              <a:rPr lang="en-US" sz="2400"/>
              <a:t>Packet switching is more fault tolerant than circuit switching.</a:t>
            </a:r>
            <a:endParaRPr sz="2400"/>
          </a:p>
          <a:p>
            <a:pPr marL="457200" lvl="0" indent="-381000" algn="l" rtl="0">
              <a:spcBef>
                <a:spcPts val="0"/>
              </a:spcBef>
              <a:spcAft>
                <a:spcPts val="0"/>
              </a:spcAft>
              <a:buSzPts val="2400"/>
              <a:buChar char="•"/>
            </a:pPr>
            <a:r>
              <a:rPr lang="en-US" sz="2400"/>
              <a:t>With packet switching, connect time is not an issue, but the</a:t>
            </a:r>
            <a:endParaRPr sz="2400"/>
          </a:p>
          <a:p>
            <a:pPr marL="457200" lvl="0" indent="0" algn="l" rtl="0">
              <a:spcBef>
                <a:spcPts val="360"/>
              </a:spcBef>
              <a:spcAft>
                <a:spcPts val="0"/>
              </a:spcAft>
              <a:buNone/>
            </a:pPr>
            <a:r>
              <a:rPr lang="en-US" sz="2400"/>
              <a:t>volume of traffic is so charging is based on volume of traffic.</a:t>
            </a:r>
            <a:endParaRPr sz="2400"/>
          </a:p>
          <a:p>
            <a:pPr marL="457200" lvl="0" indent="0" algn="l" rtl="0">
              <a:spcBef>
                <a:spcPts val="360"/>
              </a:spcBef>
              <a:spcAft>
                <a:spcPts val="0"/>
              </a:spcAft>
              <a:buNone/>
            </a:pPr>
            <a:endParaRPr sz="2400"/>
          </a:p>
        </p:txBody>
      </p:sp>
    </p:spTree>
    <p:extLst>
      <p:ext uri="{BB962C8B-B14F-4D97-AF65-F5344CB8AC3E}">
        <p14:creationId xmlns:p14="http://schemas.microsoft.com/office/powerpoint/2010/main" val="2255838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title"/>
          </p:nvPr>
        </p:nvSpPr>
        <p:spPr>
          <a:xfrm>
            <a:off x="381000" y="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Circuit Switching/Packet Switching (2)</a:t>
            </a:r>
            <a:endParaRPr/>
          </a:p>
        </p:txBody>
      </p:sp>
      <p:sp>
        <p:nvSpPr>
          <p:cNvPr id="448" name="Google Shape;448;p62"/>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Timing of events in </a:t>
            </a:r>
            <a:r>
              <a:rPr lang="en-US" sz="2400" b="0" i="0" u="none">
                <a:solidFill>
                  <a:srgbClr val="0033CC"/>
                </a:solidFill>
                <a:latin typeface="Arial"/>
                <a:ea typeface="Arial"/>
                <a:cs typeface="Arial"/>
                <a:sym typeface="Arial"/>
              </a:rPr>
              <a:t>(a) </a:t>
            </a:r>
            <a:r>
              <a:rPr lang="en-US" sz="2400" b="0" i="0" u="none">
                <a:solidFill>
                  <a:schemeClr val="dk1"/>
                </a:solidFill>
                <a:latin typeface="Arial"/>
                <a:ea typeface="Arial"/>
                <a:cs typeface="Arial"/>
                <a:sym typeface="Arial"/>
              </a:rPr>
              <a:t>circuit switching, </a:t>
            </a:r>
            <a:br>
              <a:rPr lang="en-US" sz="2400" b="0" i="0" u="none">
                <a:solidFill>
                  <a:schemeClr val="dk1"/>
                </a:solidFill>
                <a:latin typeface="Arial"/>
                <a:ea typeface="Arial"/>
                <a:cs typeface="Arial"/>
                <a:sym typeface="Arial"/>
              </a:rPr>
            </a:br>
            <a:r>
              <a:rPr lang="en-US" sz="2400" b="0" i="0" u="none">
                <a:solidFill>
                  <a:srgbClr val="0033CC"/>
                </a:solidFill>
                <a:latin typeface="Arial"/>
                <a:ea typeface="Arial"/>
                <a:cs typeface="Arial"/>
                <a:sym typeface="Arial"/>
              </a:rPr>
              <a:t>(b) </a:t>
            </a:r>
            <a:r>
              <a:rPr lang="en-US" sz="2400" b="0" i="0" u="none">
                <a:solidFill>
                  <a:schemeClr val="dk1"/>
                </a:solidFill>
                <a:latin typeface="Arial"/>
                <a:ea typeface="Arial"/>
                <a:cs typeface="Arial"/>
                <a:sym typeface="Arial"/>
              </a:rPr>
              <a:t>packet switching</a:t>
            </a:r>
            <a:endParaRPr/>
          </a:p>
        </p:txBody>
      </p:sp>
      <p:sp>
        <p:nvSpPr>
          <p:cNvPr id="449" name="Google Shape;449;p62"/>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450" name="Google Shape;450;p62"/>
          <p:cNvPicPr preferRelativeResize="0"/>
          <p:nvPr/>
        </p:nvPicPr>
        <p:blipFill rotWithShape="1">
          <a:blip r:embed="rId3">
            <a:alphaModFix/>
          </a:blip>
          <a:srcRect/>
          <a:stretch/>
        </p:blipFill>
        <p:spPr>
          <a:xfrm>
            <a:off x="2043112" y="1081087"/>
            <a:ext cx="5057775" cy="4695825"/>
          </a:xfrm>
          <a:prstGeom prst="rect">
            <a:avLst/>
          </a:prstGeom>
          <a:noFill/>
          <a:ln>
            <a:noFill/>
          </a:ln>
        </p:spPr>
      </p:pic>
    </p:spTree>
    <p:extLst>
      <p:ext uri="{BB962C8B-B14F-4D97-AF65-F5344CB8AC3E}">
        <p14:creationId xmlns:p14="http://schemas.microsoft.com/office/powerpoint/2010/main" val="3656222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3"/>
          <p:cNvSpPr txBox="1">
            <a:spLocks noGrp="1"/>
          </p:cNvSpPr>
          <p:nvPr>
            <p:ph type="title"/>
          </p:nvPr>
        </p:nvSpPr>
        <p:spPr>
          <a:xfrm>
            <a:off x="381000" y="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Circuit Switching/Packet Switching (3)</a:t>
            </a:r>
            <a:endParaRPr/>
          </a:p>
        </p:txBody>
      </p:sp>
      <p:sp>
        <p:nvSpPr>
          <p:cNvPr id="456" name="Google Shape;456;p63"/>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0" i="0" u="none">
                <a:solidFill>
                  <a:schemeClr val="dk1"/>
                </a:solidFill>
                <a:latin typeface="Arial"/>
                <a:ea typeface="Arial"/>
                <a:cs typeface="Arial"/>
                <a:sym typeface="Arial"/>
              </a:rPr>
              <a:t>A comparison of circuit-switched and packet-switched networks.</a:t>
            </a:r>
            <a:endParaRPr/>
          </a:p>
        </p:txBody>
      </p:sp>
      <p:sp>
        <p:nvSpPr>
          <p:cNvPr id="457" name="Google Shape;457;p63"/>
          <p:cNvSpPr txBox="1"/>
          <p:nvPr/>
        </p:nvSpPr>
        <p:spPr>
          <a:xfrm>
            <a:off x="304800" y="6629400"/>
            <a:ext cx="86106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1" u="none" strike="noStrike" cap="none">
                <a:solidFill>
                  <a:schemeClr val="dk1"/>
                </a:solidFill>
                <a:latin typeface="Arial"/>
                <a:ea typeface="Arial"/>
                <a:cs typeface="Arial"/>
                <a:sym typeface="Arial"/>
              </a:rPr>
              <a:t>Computer Networks</a:t>
            </a:r>
            <a:r>
              <a:rPr lang="en-US" sz="1000" b="0" i="0" u="none" strike="noStrike" cap="none">
                <a:solidFill>
                  <a:schemeClr val="dk1"/>
                </a:solidFill>
                <a:latin typeface="Arial"/>
                <a:ea typeface="Arial"/>
                <a:cs typeface="Arial"/>
                <a:sym typeface="Arial"/>
              </a:rPr>
              <a:t>, Fifth Edition by Andrew Tanenbaum and David Wetherall, © Pearson Education-Prentice Hall, 2011</a:t>
            </a:r>
            <a:endParaRPr/>
          </a:p>
        </p:txBody>
      </p:sp>
      <p:pic>
        <p:nvPicPr>
          <p:cNvPr id="458" name="Google Shape;458;p63"/>
          <p:cNvPicPr preferRelativeResize="0"/>
          <p:nvPr/>
        </p:nvPicPr>
        <p:blipFill rotWithShape="1">
          <a:blip r:embed="rId3">
            <a:alphaModFix/>
          </a:blip>
          <a:srcRect/>
          <a:stretch/>
        </p:blipFill>
        <p:spPr>
          <a:xfrm>
            <a:off x="284162" y="1409700"/>
            <a:ext cx="8577262" cy="4059237"/>
          </a:xfrm>
          <a:prstGeom prst="rect">
            <a:avLst/>
          </a:prstGeom>
          <a:noFill/>
          <a:ln>
            <a:noFill/>
          </a:ln>
        </p:spPr>
      </p:pic>
    </p:spTree>
    <p:extLst>
      <p:ext uri="{BB962C8B-B14F-4D97-AF65-F5344CB8AC3E}">
        <p14:creationId xmlns:p14="http://schemas.microsoft.com/office/powerpoint/2010/main" val="12429735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314325"/>
            <a:ext cx="9144000" cy="1143000"/>
          </a:xfrm>
        </p:spPr>
        <p:txBody>
          <a:bodyPr/>
          <a:lstStyle/>
          <a:p>
            <a:pPr eaLnBrk="1" hangingPunct="1"/>
            <a:r>
              <a:rPr altLang="en-US">
                <a:latin typeface="Arial" panose="020B0604020202020204" pitchFamily="34" charset="0"/>
                <a:cs typeface="Arial" panose="020B0604020202020204" pitchFamily="34" charset="0"/>
              </a:rPr>
              <a:t>Digital Modulation and Multiplexing</a:t>
            </a:r>
          </a:p>
        </p:txBody>
      </p:sp>
      <p:sp>
        <p:nvSpPr>
          <p:cNvPr id="41987" name="Rectangle 3"/>
          <p:cNvSpPr>
            <a:spLocks noGrp="1" noChangeArrowheads="1"/>
          </p:cNvSpPr>
          <p:nvPr>
            <p:ph type="body" idx="1"/>
          </p:nvPr>
        </p:nvSpPr>
        <p:spPr>
          <a:xfrm>
            <a:off x="281421" y="1202315"/>
            <a:ext cx="8557779" cy="5489430"/>
          </a:xfrm>
        </p:spPr>
        <p:txBody>
          <a:bodyPr/>
          <a:lstStyle/>
          <a:p>
            <a:r>
              <a:rPr lang="en-IN" sz="2700" dirty="0"/>
              <a:t>The process of converting between bits and signals that represent them is called </a:t>
            </a:r>
            <a:r>
              <a:rPr lang="en-IN" sz="2700" b="1" dirty="0"/>
              <a:t>digital modulation</a:t>
            </a:r>
            <a:r>
              <a:rPr lang="en-IN" sz="2700" dirty="0"/>
              <a:t>.</a:t>
            </a:r>
          </a:p>
          <a:p>
            <a:r>
              <a:rPr lang="en-US" altLang="en-US" sz="2700" b="1" dirty="0">
                <a:latin typeface="Arial" panose="020B0604020202020204" pitchFamily="34" charset="0"/>
                <a:cs typeface="Arial" panose="020B0604020202020204" pitchFamily="34" charset="0"/>
              </a:rPr>
              <a:t>Baseband Transmission</a:t>
            </a:r>
            <a:r>
              <a:rPr lang="en-US" altLang="en-US" sz="2700" dirty="0">
                <a:latin typeface="Arial" panose="020B0604020202020204" pitchFamily="34" charset="0"/>
                <a:cs typeface="Arial" panose="020B0604020202020204" pitchFamily="34" charset="0"/>
              </a:rPr>
              <a:t>: I</a:t>
            </a:r>
            <a:r>
              <a:rPr lang="en-IN" sz="2700" dirty="0"/>
              <a:t>n which the signal occupies frequencies from zero up to a maximum that depends on the signalling rate.</a:t>
            </a:r>
            <a:endParaRPr lang="en-US" altLang="en-US" sz="2700" dirty="0">
              <a:latin typeface="Arial" panose="020B0604020202020204" pitchFamily="34" charset="0"/>
              <a:cs typeface="Arial" panose="020B0604020202020204" pitchFamily="34" charset="0"/>
            </a:endParaRPr>
          </a:p>
          <a:p>
            <a:r>
              <a:rPr lang="en-US" altLang="en-US" sz="2700" b="1" dirty="0">
                <a:latin typeface="Arial" panose="020B0604020202020204" pitchFamily="34" charset="0"/>
                <a:cs typeface="Arial" panose="020B0604020202020204" pitchFamily="34" charset="0"/>
              </a:rPr>
              <a:t>Passband Transmission</a:t>
            </a:r>
            <a:r>
              <a:rPr lang="en-US" altLang="en-US" sz="2700" dirty="0">
                <a:latin typeface="Arial" panose="020B0604020202020204" pitchFamily="34" charset="0"/>
                <a:cs typeface="Arial" panose="020B0604020202020204" pitchFamily="34" charset="0"/>
              </a:rPr>
              <a:t>: Schemes </a:t>
            </a:r>
            <a:r>
              <a:rPr lang="en-IN" sz="2700" dirty="0"/>
              <a:t>that regulate the amplitude, phase, or frequency of a carrier signal to convey bits.</a:t>
            </a:r>
          </a:p>
          <a:p>
            <a:r>
              <a:rPr lang="en-IN" sz="2700" b="1" dirty="0"/>
              <a:t>Multiplexing : </a:t>
            </a:r>
            <a:r>
              <a:rPr lang="en-IN" sz="2700" dirty="0"/>
              <a:t>It is convenient that a single wire to carry several signals than to install a wire for every signal. This kind of sharing is called </a:t>
            </a:r>
            <a:r>
              <a:rPr lang="en-IN" sz="2700" b="1" dirty="0"/>
              <a:t>multiplexing.</a:t>
            </a:r>
            <a:endParaRPr lang="en-US" altLang="en-US" dirty="0"/>
          </a:p>
        </p:txBody>
      </p:sp>
    </p:spTree>
    <p:extLst>
      <p:ext uri="{BB962C8B-B14F-4D97-AF65-F5344CB8AC3E}">
        <p14:creationId xmlns:p14="http://schemas.microsoft.com/office/powerpoint/2010/main" val="26660672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914400"/>
          </a:xfrm>
        </p:spPr>
        <p:txBody>
          <a:bodyPr/>
          <a:lstStyle/>
          <a:p>
            <a:r>
              <a:rPr lang="en-IN" altLang="en-US" dirty="0">
                <a:latin typeface="Arial" panose="020B0604020202020204" pitchFamily="34" charset="0"/>
                <a:cs typeface="Arial" panose="020B0604020202020204" pitchFamily="34" charset="0"/>
              </a:rPr>
              <a:t>Baseband Transmission</a:t>
            </a:r>
            <a:endParaRPr lang="en-IN" dirty="0"/>
          </a:p>
        </p:txBody>
      </p:sp>
      <p:sp>
        <p:nvSpPr>
          <p:cNvPr id="5" name="Text Placeholder 4"/>
          <p:cNvSpPr>
            <a:spLocks noGrp="1"/>
          </p:cNvSpPr>
          <p:nvPr>
            <p:ph type="body" idx="1"/>
          </p:nvPr>
        </p:nvSpPr>
        <p:spPr>
          <a:xfrm>
            <a:off x="242454" y="1219199"/>
            <a:ext cx="8368146" cy="5306291"/>
          </a:xfrm>
        </p:spPr>
        <p:txBody>
          <a:bodyPr/>
          <a:lstStyle/>
          <a:p>
            <a:r>
              <a:rPr lang="en-IN" sz="2500" dirty="0"/>
              <a:t>Use a positive voltage to represent a 1 and a negative voltage to represent a 0.</a:t>
            </a:r>
          </a:p>
          <a:p>
            <a:r>
              <a:rPr lang="en-IN" sz="2500" dirty="0"/>
              <a:t>Ex: P</a:t>
            </a:r>
            <a:r>
              <a:rPr lang="en-IN" dirty="0"/>
              <a:t>resence of light might represent a 1 and the absence of light might represent a 0.</a:t>
            </a:r>
          </a:p>
          <a:p>
            <a:r>
              <a:rPr lang="en-IN" sz="2500" dirty="0"/>
              <a:t>This scheme is called </a:t>
            </a:r>
            <a:r>
              <a:rPr lang="en-IN" sz="2500" b="1" dirty="0"/>
              <a:t>NRZ </a:t>
            </a:r>
            <a:r>
              <a:rPr lang="en-IN" sz="2500" dirty="0"/>
              <a:t>(</a:t>
            </a:r>
            <a:r>
              <a:rPr lang="en-IN" sz="2500" b="1" dirty="0"/>
              <a:t>Non-Return-to-Zero</a:t>
            </a:r>
            <a:r>
              <a:rPr lang="en-IN" sz="2500" dirty="0"/>
              <a:t>).</a:t>
            </a:r>
          </a:p>
          <a:p>
            <a:r>
              <a:rPr lang="en-IN" sz="2500" dirty="0"/>
              <a:t>The receiver converts it into bits by sampling the signal at regular intervals of time.</a:t>
            </a:r>
          </a:p>
          <a:p>
            <a:r>
              <a:rPr lang="en-IN" sz="2500" dirty="0"/>
              <a:t>Disadvantage: </a:t>
            </a:r>
          </a:p>
          <a:p>
            <a:pPr marL="571500" indent="-457200">
              <a:buFont typeface="+mj-lt"/>
              <a:buAutoNum type="arabicPeriod"/>
            </a:pPr>
            <a:r>
              <a:rPr lang="en-IN" sz="2500" dirty="0"/>
              <a:t>Bandwidth Efficiency: We need a bandwidth of at least B/2 Hz when the bit rate is B bits/sec</a:t>
            </a:r>
            <a:r>
              <a:rPr lang="en-IN" dirty="0"/>
              <a:t>. </a:t>
            </a:r>
            <a:r>
              <a:rPr lang="en-IN" sz="2500" dirty="0"/>
              <a:t>We cannot run NRZ faster without using more bandwidth.</a:t>
            </a:r>
          </a:p>
          <a:p>
            <a:endParaRPr lang="en-IN" sz="2500" dirty="0"/>
          </a:p>
        </p:txBody>
      </p:sp>
    </p:spTree>
    <p:extLst>
      <p:ext uri="{BB962C8B-B14F-4D97-AF65-F5344CB8AC3E}">
        <p14:creationId xmlns:p14="http://schemas.microsoft.com/office/powerpoint/2010/main" val="351474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2"/>
          <a:srcRect/>
          <a:stretch>
            <a:fillRect/>
          </a:stretch>
        </p:blipFill>
        <p:spPr bwMode="auto">
          <a:xfrm>
            <a:off x="766763" y="1204913"/>
            <a:ext cx="7610475" cy="444817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Arial" panose="020B0604020202020204" pitchFamily="34" charset="0"/>
                <a:cs typeface="Arial" panose="020B0604020202020204" pitchFamily="34" charset="0"/>
              </a:rPr>
              <a:t>Baseband Transmission</a:t>
            </a:r>
            <a:endParaRPr lang="en-IN" dirty="0"/>
          </a:p>
        </p:txBody>
      </p:sp>
      <p:sp>
        <p:nvSpPr>
          <p:cNvPr id="5" name="Text Placeholder 4"/>
          <p:cNvSpPr>
            <a:spLocks noGrp="1"/>
          </p:cNvSpPr>
          <p:nvPr>
            <p:ph type="body" idx="1"/>
          </p:nvPr>
        </p:nvSpPr>
        <p:spPr>
          <a:xfrm>
            <a:off x="380999" y="1233056"/>
            <a:ext cx="8582891" cy="5375562"/>
          </a:xfrm>
        </p:spPr>
        <p:txBody>
          <a:bodyPr/>
          <a:lstStyle/>
          <a:p>
            <a:r>
              <a:rPr lang="en-IN" sz="2500" dirty="0"/>
              <a:t>By using four voltages, for instance, we can send 2 bits at once as a single </a:t>
            </a:r>
            <a:r>
              <a:rPr lang="en-IN" sz="2500" b="1" dirty="0"/>
              <a:t>symbol</a:t>
            </a:r>
            <a:r>
              <a:rPr lang="en-IN" sz="2500" dirty="0"/>
              <a:t>.</a:t>
            </a:r>
          </a:p>
          <a:p>
            <a:r>
              <a:rPr lang="en-IN" sz="2500" dirty="0"/>
              <a:t>The rate at which the signal changes is then half the bit rate, so the needed bandwidth has been reduced.</a:t>
            </a:r>
          </a:p>
          <a:p>
            <a:r>
              <a:rPr lang="en-IN" sz="2500" b="1" dirty="0"/>
              <a:t>Clock recovery</a:t>
            </a:r>
            <a:r>
              <a:rPr lang="en-IN" sz="2500" dirty="0"/>
              <a:t>: The receiver must know when one symbol ends and the next symbol begins to correctly decode the bits. With NRZ, in which the symbols are simply voltage levels, a long run of 0s or 1s leaves the signal unchanged.</a:t>
            </a:r>
          </a:p>
          <a:p>
            <a:r>
              <a:rPr lang="en-IN" sz="2500" dirty="0"/>
              <a:t>A clever trick here is to mix the clock signal with the data signal by </a:t>
            </a:r>
            <a:r>
              <a:rPr lang="en-IN" sz="2500" dirty="0" err="1"/>
              <a:t>XORing</a:t>
            </a:r>
            <a:r>
              <a:rPr lang="en-IN" sz="2500" dirty="0"/>
              <a:t> them together so that no extra line is needed.  </a:t>
            </a:r>
          </a:p>
          <a:p>
            <a:r>
              <a:rPr lang="en-IN" sz="2500" dirty="0"/>
              <a:t>This scheme is called Manchester encoding and was used for classic Ethernet.</a:t>
            </a:r>
          </a:p>
        </p:txBody>
      </p:sp>
    </p:spTree>
    <p:extLst>
      <p:ext uri="{BB962C8B-B14F-4D97-AF65-F5344CB8AC3E}">
        <p14:creationId xmlns:p14="http://schemas.microsoft.com/office/powerpoint/2010/main" val="22180783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942109"/>
          </a:xfrm>
        </p:spPr>
        <p:txBody>
          <a:bodyPr/>
          <a:lstStyle/>
          <a:p>
            <a:r>
              <a:rPr lang="en-IN" altLang="en-US" dirty="0">
                <a:latin typeface="Arial" panose="020B0604020202020204" pitchFamily="34" charset="0"/>
                <a:cs typeface="Arial" panose="020B0604020202020204" pitchFamily="34" charset="0"/>
              </a:rPr>
              <a:t>Baseband Transmission</a:t>
            </a:r>
            <a:endParaRPr lang="en-IN" dirty="0"/>
          </a:p>
        </p:txBody>
      </p:sp>
      <p:sp>
        <p:nvSpPr>
          <p:cNvPr id="5" name="Text Placeholder 4"/>
          <p:cNvSpPr>
            <a:spLocks noGrp="1"/>
          </p:cNvSpPr>
          <p:nvPr>
            <p:ph type="body" idx="1"/>
          </p:nvPr>
        </p:nvSpPr>
        <p:spPr>
          <a:xfrm>
            <a:off x="381000" y="1246909"/>
            <a:ext cx="8347364" cy="4754562"/>
          </a:xfrm>
        </p:spPr>
        <p:txBody>
          <a:bodyPr/>
          <a:lstStyle/>
          <a:p>
            <a:r>
              <a:rPr lang="en-IN" sz="2500" dirty="0"/>
              <a:t>The downside of Manchester encoding is that it requires twice as much bandwidth as NRZ because of the clock.</a:t>
            </a:r>
          </a:p>
          <a:p>
            <a:r>
              <a:rPr lang="en-IN" sz="2500" dirty="0"/>
              <a:t>We can simplify the situation by coding a 1 as    a transition and a 0 as no transition, or vice versa. This coding is called </a:t>
            </a:r>
            <a:r>
              <a:rPr lang="en-IN" sz="2500" b="1" dirty="0"/>
              <a:t>NRZI </a:t>
            </a:r>
            <a:r>
              <a:rPr lang="en-IN" sz="2500" dirty="0"/>
              <a:t>(</a:t>
            </a:r>
            <a:r>
              <a:rPr lang="en-IN" sz="2500" b="1" dirty="0"/>
              <a:t>Non-Return-to-Zero Inverted</a:t>
            </a:r>
            <a:r>
              <a:rPr lang="en-IN" sz="2500" dirty="0"/>
              <a:t>), a twist on NRZ.</a:t>
            </a:r>
          </a:p>
          <a:p>
            <a:r>
              <a:rPr lang="en-IN" sz="2500" dirty="0"/>
              <a:t>Example: USB .</a:t>
            </a:r>
          </a:p>
          <a:p>
            <a:r>
              <a:rPr lang="en-IN" sz="2500" dirty="0"/>
              <a:t>Example coding:4B/5B.</a:t>
            </a:r>
          </a:p>
          <a:p>
            <a:pPr lvl="1"/>
            <a:r>
              <a:rPr lang="en-IN" sz="2400" dirty="0"/>
              <a:t>This scheme adds 25% overhead, which is better than the 100% overhead of Manchester encoding.</a:t>
            </a:r>
          </a:p>
          <a:p>
            <a:pPr lvl="1"/>
            <a:r>
              <a:rPr lang="en-IN" sz="2400" dirty="0"/>
              <a:t>There are still some codes left and can be used as control signals.</a:t>
            </a:r>
          </a:p>
          <a:p>
            <a:pPr lvl="1"/>
            <a:endParaRPr lang="en-IN" sz="2100" dirty="0"/>
          </a:p>
        </p:txBody>
      </p:sp>
    </p:spTree>
    <p:extLst>
      <p:ext uri="{BB962C8B-B14F-4D97-AF65-F5344CB8AC3E}">
        <p14:creationId xmlns:p14="http://schemas.microsoft.com/office/powerpoint/2010/main" val="665720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0"/>
            <a:ext cx="8229600" cy="1066800"/>
          </a:xfrm>
        </p:spPr>
        <p:txBody>
          <a:bodyPr/>
          <a:lstStyle/>
          <a:p>
            <a:pPr eaLnBrk="1" hangingPunct="1"/>
            <a:r>
              <a:rPr altLang="en-US">
                <a:latin typeface="Arial" panose="020B0604020202020204" pitchFamily="34" charset="0"/>
                <a:cs typeface="Arial" panose="020B0604020202020204" pitchFamily="34" charset="0"/>
              </a:rPr>
              <a:t>Clock Recovery</a:t>
            </a:r>
          </a:p>
        </p:txBody>
      </p:sp>
      <p:sp>
        <p:nvSpPr>
          <p:cNvPr id="44035" name="Rectangle 3"/>
          <p:cNvSpPr>
            <a:spLocks noGrp="1" noChangeArrowheads="1"/>
          </p:cNvSpPr>
          <p:nvPr>
            <p:ph type="body" idx="1"/>
          </p:nvPr>
        </p:nvSpPr>
        <p:spPr>
          <a:xfrm>
            <a:off x="0" y="5638800"/>
            <a:ext cx="8856663"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4B/5B mapping</a:t>
            </a:r>
            <a:r>
              <a:rPr lang="en-US" altLang="en-US"/>
              <a:t>.</a:t>
            </a:r>
          </a:p>
        </p:txBody>
      </p:sp>
      <p:sp>
        <p:nvSpPr>
          <p:cNvPr id="44036"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pic>
        <p:nvPicPr>
          <p:cNvPr id="440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258888"/>
            <a:ext cx="8401050"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017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Arial" panose="020B0604020202020204" pitchFamily="34" charset="0"/>
                <a:cs typeface="Arial" panose="020B0604020202020204" pitchFamily="34" charset="0"/>
              </a:rPr>
              <a:t>Baseband Transmission</a:t>
            </a:r>
            <a:endParaRPr lang="en-IN" dirty="0"/>
          </a:p>
        </p:txBody>
      </p:sp>
      <p:sp>
        <p:nvSpPr>
          <p:cNvPr id="5" name="Text Placeholder 4"/>
          <p:cNvSpPr>
            <a:spLocks noGrp="1"/>
          </p:cNvSpPr>
          <p:nvPr>
            <p:ph type="body" idx="1"/>
          </p:nvPr>
        </p:nvSpPr>
        <p:spPr>
          <a:xfrm>
            <a:off x="381000" y="1371601"/>
            <a:ext cx="8229600" cy="5195454"/>
          </a:xfrm>
        </p:spPr>
        <p:txBody>
          <a:bodyPr/>
          <a:lstStyle/>
          <a:p>
            <a:r>
              <a:rPr lang="en-IN" sz="2500" dirty="0"/>
              <a:t>Scrambling: A </a:t>
            </a:r>
            <a:r>
              <a:rPr lang="en-IN" sz="2500" b="1" dirty="0"/>
              <a:t>scrambler </a:t>
            </a:r>
            <a:r>
              <a:rPr lang="en-IN" sz="2500" dirty="0"/>
              <a:t>works by </a:t>
            </a:r>
            <a:r>
              <a:rPr lang="en-IN" sz="2500" dirty="0" err="1"/>
              <a:t>XORing</a:t>
            </a:r>
            <a:r>
              <a:rPr lang="en-IN" sz="2500" dirty="0"/>
              <a:t> the data with a pseudorandom sequence before it is transmitted. </a:t>
            </a:r>
          </a:p>
          <a:p>
            <a:r>
              <a:rPr lang="en-IN" sz="2500" dirty="0"/>
              <a:t>The receiver then XORs the incoming bits with the same pseudorandom sequence to recover the real data.</a:t>
            </a:r>
          </a:p>
          <a:p>
            <a:r>
              <a:rPr lang="en-IN" sz="2500" dirty="0"/>
              <a:t>Balanced </a:t>
            </a:r>
            <a:r>
              <a:rPr lang="en-IN" sz="2500" dirty="0" err="1"/>
              <a:t>Signals:Signals</a:t>
            </a:r>
            <a:r>
              <a:rPr lang="en-IN" sz="2500" dirty="0"/>
              <a:t> that have as much positive voltage as negative voltage even over short periods of time are called </a:t>
            </a:r>
            <a:r>
              <a:rPr lang="en-IN" sz="2500" b="1" dirty="0"/>
              <a:t>balanced signals.</a:t>
            </a:r>
          </a:p>
          <a:p>
            <a:r>
              <a:rPr lang="en-IN" sz="2500" dirty="0"/>
              <a:t>Balancing helps to provide transitions for clock recovery since there is a mix of positive and negative voltages.</a:t>
            </a:r>
          </a:p>
          <a:p>
            <a:r>
              <a:rPr lang="en-IN" sz="2500" dirty="0"/>
              <a:t> It also provides a simple way to calibrate receivers</a:t>
            </a:r>
          </a:p>
          <a:p>
            <a:pPr marL="114300" indent="0">
              <a:buNone/>
            </a:pPr>
            <a:r>
              <a:rPr lang="en-IN" sz="2500" dirty="0"/>
              <a:t>     because the average of the signal can be measured and </a:t>
            </a:r>
          </a:p>
          <a:p>
            <a:pPr marL="114300" indent="0">
              <a:buNone/>
            </a:pPr>
            <a:r>
              <a:rPr lang="en-IN" sz="2500" dirty="0"/>
              <a:t>     used as a decision threshold to decode symbols.</a:t>
            </a:r>
          </a:p>
        </p:txBody>
      </p:sp>
    </p:spTree>
    <p:extLst>
      <p:ext uri="{BB962C8B-B14F-4D97-AF65-F5344CB8AC3E}">
        <p14:creationId xmlns:p14="http://schemas.microsoft.com/office/powerpoint/2010/main" val="16494908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altLang="en-US" dirty="0">
                <a:latin typeface="Arial" panose="020B0604020202020204" pitchFamily="34" charset="0"/>
                <a:cs typeface="Arial" panose="020B0604020202020204" pitchFamily="34" charset="0"/>
              </a:rPr>
              <a:t>Baseband Transmission</a:t>
            </a:r>
            <a:endParaRPr lang="en-IN" dirty="0"/>
          </a:p>
        </p:txBody>
      </p:sp>
      <p:sp>
        <p:nvSpPr>
          <p:cNvPr id="7" name="Text Placeholder 6"/>
          <p:cNvSpPr>
            <a:spLocks noGrp="1"/>
          </p:cNvSpPr>
          <p:nvPr>
            <p:ph type="body" idx="1"/>
          </p:nvPr>
        </p:nvSpPr>
        <p:spPr>
          <a:xfrm>
            <a:off x="505690" y="1219200"/>
            <a:ext cx="8104909" cy="4920817"/>
          </a:xfrm>
        </p:spPr>
        <p:txBody>
          <a:bodyPr/>
          <a:lstStyle/>
          <a:p>
            <a:r>
              <a:rPr lang="en-IN" sz="2500" dirty="0"/>
              <a:t>A straightforward way to construct a balanced code is to use two voltage levels to represent a logical 1, (say +1 V or −1 V) with 0 V representing a logical zero.</a:t>
            </a:r>
          </a:p>
          <a:p>
            <a:r>
              <a:rPr lang="en-IN" sz="2500" dirty="0"/>
              <a:t>This scheme is called </a:t>
            </a:r>
            <a:r>
              <a:rPr lang="en-IN" sz="2500" b="1" dirty="0"/>
              <a:t>bipolar encoding</a:t>
            </a:r>
            <a:r>
              <a:rPr lang="en-IN" sz="2500" dirty="0"/>
              <a:t>. In telephone networks it is called </a:t>
            </a:r>
            <a:r>
              <a:rPr lang="en-IN" sz="2500" b="1" dirty="0"/>
              <a:t>AMI </a:t>
            </a:r>
            <a:r>
              <a:rPr lang="en-IN" sz="2500" dirty="0"/>
              <a:t>(</a:t>
            </a:r>
            <a:r>
              <a:rPr lang="en-IN" sz="2500" b="1" dirty="0"/>
              <a:t>Alternate Mark Inversion</a:t>
            </a:r>
            <a:r>
              <a:rPr lang="en-IN" sz="2500" dirty="0"/>
              <a:t>).</a:t>
            </a:r>
          </a:p>
          <a:p>
            <a:r>
              <a:rPr lang="en-IN" sz="2500" dirty="0"/>
              <a:t>Bipolar encoding adds a voltage level to achieve balance. Alternatively we can use a mapping like 4B/5B to achieve balance.</a:t>
            </a:r>
          </a:p>
          <a:p>
            <a:r>
              <a:rPr lang="en-IN" sz="2500" dirty="0"/>
              <a:t>Example of this kind of balanced code is the </a:t>
            </a:r>
            <a:r>
              <a:rPr lang="en-IN" sz="2500" b="1" dirty="0"/>
              <a:t>8B/10B </a:t>
            </a:r>
            <a:r>
              <a:rPr lang="en-IN" sz="2500" dirty="0"/>
              <a:t>line code. It maps 8 bits of input to 10 bits of output, so it is 80% efficient, just like the 4B/5B line code.</a:t>
            </a:r>
          </a:p>
        </p:txBody>
      </p:sp>
    </p:spTree>
    <p:extLst>
      <p:ext uri="{BB962C8B-B14F-4D97-AF65-F5344CB8AC3E}">
        <p14:creationId xmlns:p14="http://schemas.microsoft.com/office/powerpoint/2010/main" val="3368337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304800"/>
            <a:ext cx="8229600" cy="914400"/>
          </a:xfrm>
        </p:spPr>
        <p:txBody>
          <a:bodyPr/>
          <a:lstStyle/>
          <a:p>
            <a:pPr eaLnBrk="1" hangingPunct="1"/>
            <a:r>
              <a:rPr altLang="en-US" dirty="0">
                <a:latin typeface="Arial" panose="020B0604020202020204" pitchFamily="34" charset="0"/>
                <a:cs typeface="Arial" panose="020B0604020202020204" pitchFamily="34" charset="0"/>
              </a:rPr>
              <a:t>Baseband Transmission</a:t>
            </a:r>
          </a:p>
        </p:txBody>
      </p:sp>
      <p:sp>
        <p:nvSpPr>
          <p:cNvPr id="43011" name="Rectangle 3"/>
          <p:cNvSpPr>
            <a:spLocks noGrp="1" noChangeArrowheads="1"/>
          </p:cNvSpPr>
          <p:nvPr>
            <p:ph type="body" idx="1"/>
          </p:nvPr>
        </p:nvSpPr>
        <p:spPr>
          <a:xfrm>
            <a:off x="287338" y="5486400"/>
            <a:ext cx="8856662" cy="1066800"/>
          </a:xfrm>
        </p:spPr>
        <p:txBody>
          <a:bodyPr/>
          <a:lstStyle/>
          <a:p>
            <a:pPr marL="0" indent="0" algn="ctr">
              <a:buFont typeface="Arial" panose="020B0604020202020204" pitchFamily="34" charset="0"/>
              <a:buNone/>
            </a:pPr>
            <a:r>
              <a:rPr lang="it-IT" altLang="en-US" sz="2400">
                <a:latin typeface="Arial" panose="020B0604020202020204" pitchFamily="34" charset="0"/>
                <a:cs typeface="Arial" panose="020B0604020202020204" pitchFamily="34" charset="0"/>
              </a:rPr>
              <a:t>Line codes: </a:t>
            </a:r>
            <a:r>
              <a:rPr lang="it-IT" altLang="en-US" sz="2400">
                <a:solidFill>
                  <a:srgbClr val="0033CC"/>
                </a:solidFill>
                <a:latin typeface="Arial" panose="020B0604020202020204" pitchFamily="34" charset="0"/>
                <a:cs typeface="Arial" panose="020B0604020202020204" pitchFamily="34" charset="0"/>
              </a:rPr>
              <a:t>(a) </a:t>
            </a:r>
            <a:r>
              <a:rPr lang="it-IT" altLang="en-US" sz="2400">
                <a:latin typeface="Arial" panose="020B0604020202020204" pitchFamily="34" charset="0"/>
                <a:cs typeface="Arial" panose="020B0604020202020204" pitchFamily="34" charset="0"/>
              </a:rPr>
              <a:t>Bits, </a:t>
            </a:r>
            <a:r>
              <a:rPr lang="it-IT" altLang="en-US" sz="2400">
                <a:solidFill>
                  <a:srgbClr val="0033CC"/>
                </a:solidFill>
                <a:latin typeface="Arial" panose="020B0604020202020204" pitchFamily="34" charset="0"/>
                <a:cs typeface="Arial" panose="020B0604020202020204" pitchFamily="34" charset="0"/>
              </a:rPr>
              <a:t>(b) </a:t>
            </a:r>
            <a:r>
              <a:rPr lang="it-IT" altLang="en-US" sz="2400">
                <a:latin typeface="Arial" panose="020B0604020202020204" pitchFamily="34" charset="0"/>
                <a:cs typeface="Arial" panose="020B0604020202020204" pitchFamily="34" charset="0"/>
              </a:rPr>
              <a:t>NRZ, </a:t>
            </a:r>
            <a:r>
              <a:rPr lang="it-IT" altLang="en-US" sz="2400">
                <a:solidFill>
                  <a:srgbClr val="0033CC"/>
                </a:solidFill>
                <a:latin typeface="Arial" panose="020B0604020202020204" pitchFamily="34" charset="0"/>
                <a:cs typeface="Arial" panose="020B0604020202020204" pitchFamily="34" charset="0"/>
              </a:rPr>
              <a:t>(c) </a:t>
            </a:r>
            <a:r>
              <a:rPr lang="it-IT" altLang="en-US" sz="2400">
                <a:latin typeface="Arial" panose="020B0604020202020204" pitchFamily="34" charset="0"/>
                <a:cs typeface="Arial" panose="020B0604020202020204" pitchFamily="34" charset="0"/>
              </a:rPr>
              <a:t>NRZI, </a:t>
            </a:r>
            <a:br>
              <a:rPr lang="it-IT" altLang="en-US" sz="2400">
                <a:latin typeface="Arial" panose="020B0604020202020204" pitchFamily="34" charset="0"/>
                <a:cs typeface="Arial" panose="020B0604020202020204" pitchFamily="34" charset="0"/>
              </a:rPr>
            </a:br>
            <a:r>
              <a:rPr lang="it-IT" altLang="en-US" sz="2400">
                <a:solidFill>
                  <a:srgbClr val="0033CC"/>
                </a:solidFill>
                <a:latin typeface="Arial" panose="020B0604020202020204" pitchFamily="34" charset="0"/>
                <a:cs typeface="Arial" panose="020B0604020202020204" pitchFamily="34" charset="0"/>
              </a:rPr>
              <a:t>(d) </a:t>
            </a:r>
            <a:r>
              <a:rPr lang="it-IT" altLang="en-US" sz="2400">
                <a:latin typeface="Arial" panose="020B0604020202020204" pitchFamily="34" charset="0"/>
                <a:cs typeface="Arial" panose="020B0604020202020204" pitchFamily="34" charset="0"/>
              </a:rPr>
              <a:t>Manchester, </a:t>
            </a:r>
            <a:r>
              <a:rPr lang="it-IT" altLang="en-US" sz="2400">
                <a:solidFill>
                  <a:srgbClr val="0033CC"/>
                </a:solidFill>
                <a:latin typeface="Arial" panose="020B0604020202020204" pitchFamily="34" charset="0"/>
                <a:cs typeface="Arial" panose="020B0604020202020204" pitchFamily="34" charset="0"/>
              </a:rPr>
              <a:t>(e) </a:t>
            </a:r>
            <a:r>
              <a:rPr lang="it-IT" altLang="en-US" sz="2400">
                <a:latin typeface="Arial" panose="020B0604020202020204" pitchFamily="34" charset="0"/>
                <a:cs typeface="Arial" panose="020B0604020202020204" pitchFamily="34" charset="0"/>
              </a:rPr>
              <a:t>Bipolar </a:t>
            </a:r>
            <a:r>
              <a:rPr lang="en-US" altLang="en-US" sz="2400">
                <a:latin typeface="Arial" panose="020B0604020202020204" pitchFamily="34" charset="0"/>
                <a:cs typeface="Arial" panose="020B0604020202020204" pitchFamily="34" charset="0"/>
              </a:rPr>
              <a:t>or AMI.</a:t>
            </a:r>
          </a:p>
        </p:txBody>
      </p:sp>
      <p:pic>
        <p:nvPicPr>
          <p:cNvPr id="43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09725"/>
            <a:ext cx="61912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25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914400"/>
          </a:xfrm>
        </p:spPr>
        <p:txBody>
          <a:bodyPr/>
          <a:lstStyle/>
          <a:p>
            <a:r>
              <a:rPr lang="en-IN" altLang="en-US" dirty="0">
                <a:latin typeface="Arial" panose="020B0604020202020204" pitchFamily="34" charset="0"/>
                <a:cs typeface="Arial" panose="020B0604020202020204" pitchFamily="34" charset="0"/>
              </a:rPr>
              <a:t>Passband Transmission</a:t>
            </a:r>
            <a:endParaRPr lang="en-IN" dirty="0"/>
          </a:p>
        </p:txBody>
      </p:sp>
      <p:sp>
        <p:nvSpPr>
          <p:cNvPr id="5" name="Text Placeholder 4"/>
          <p:cNvSpPr>
            <a:spLocks noGrp="1"/>
          </p:cNvSpPr>
          <p:nvPr>
            <p:ph type="body" idx="1"/>
          </p:nvPr>
        </p:nvSpPr>
        <p:spPr>
          <a:xfrm>
            <a:off x="381000" y="1094509"/>
            <a:ext cx="8499764" cy="5472545"/>
          </a:xfrm>
        </p:spPr>
        <p:txBody>
          <a:bodyPr/>
          <a:lstStyle/>
          <a:p>
            <a:r>
              <a:rPr lang="en-IN" sz="2500" dirty="0"/>
              <a:t>For wireless channels, it is not practical to send very low frequency signals because the size of the antenna needs to be a fraction of the signal wavelength, which becomes large.</a:t>
            </a:r>
          </a:p>
          <a:p>
            <a:r>
              <a:rPr lang="en-IN" sz="2500" dirty="0"/>
              <a:t>Digital modulation is accomplished with passband transmission by regulating or modulating a carrier signal that sits in the passband. </a:t>
            </a:r>
          </a:p>
          <a:p>
            <a:r>
              <a:rPr lang="en-IN" sz="2500" dirty="0"/>
              <a:t>We can modulate the amplitude, frequency, or phase of the carrier signal. </a:t>
            </a:r>
          </a:p>
          <a:p>
            <a:r>
              <a:rPr lang="en-IN" sz="2500" dirty="0"/>
              <a:t>In </a:t>
            </a:r>
            <a:r>
              <a:rPr lang="en-IN" sz="2500" b="1" dirty="0"/>
              <a:t>ASK </a:t>
            </a:r>
            <a:r>
              <a:rPr lang="en-IN" sz="2500" dirty="0"/>
              <a:t>(</a:t>
            </a:r>
            <a:r>
              <a:rPr lang="en-IN" sz="2500" b="1" dirty="0"/>
              <a:t>Amplitude Shift Keying</a:t>
            </a:r>
            <a:r>
              <a:rPr lang="en-IN" sz="2500" dirty="0"/>
              <a:t>), two different amplitudes are used to represent 0 and 1. </a:t>
            </a:r>
          </a:p>
          <a:p>
            <a:r>
              <a:rPr lang="en-IN" sz="2500" dirty="0"/>
              <a:t>More than two levels can be used to represent more symbols. Similarly, with </a:t>
            </a:r>
            <a:r>
              <a:rPr lang="en-IN" sz="2500" b="1" dirty="0"/>
              <a:t>FSK </a:t>
            </a:r>
            <a:r>
              <a:rPr lang="en-IN" sz="2500" dirty="0"/>
              <a:t>(</a:t>
            </a:r>
            <a:r>
              <a:rPr lang="en-IN" sz="2500" b="1" dirty="0"/>
              <a:t>Frequency Shift Keying</a:t>
            </a:r>
            <a:r>
              <a:rPr lang="en-IN" sz="2500" dirty="0"/>
              <a:t>), two or more different tones are used.</a:t>
            </a:r>
            <a:r>
              <a:rPr lang="en-IN" dirty="0"/>
              <a:t> </a:t>
            </a:r>
            <a:endParaRPr lang="en-IN" sz="2500" dirty="0"/>
          </a:p>
        </p:txBody>
      </p:sp>
    </p:spTree>
    <p:extLst>
      <p:ext uri="{BB962C8B-B14F-4D97-AF65-F5344CB8AC3E}">
        <p14:creationId xmlns:p14="http://schemas.microsoft.com/office/powerpoint/2010/main" val="2755983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Arial" panose="020B0604020202020204" pitchFamily="34" charset="0"/>
                <a:cs typeface="Arial" panose="020B0604020202020204" pitchFamily="34" charset="0"/>
              </a:rPr>
              <a:t>Passband Transmission</a:t>
            </a:r>
            <a:endParaRPr lang="en-IN" dirty="0"/>
          </a:p>
        </p:txBody>
      </p:sp>
      <p:sp>
        <p:nvSpPr>
          <p:cNvPr id="5" name="Text Placeholder 4"/>
          <p:cNvSpPr>
            <a:spLocks noGrp="1"/>
          </p:cNvSpPr>
          <p:nvPr>
            <p:ph type="body" idx="1"/>
          </p:nvPr>
        </p:nvSpPr>
        <p:spPr>
          <a:xfrm>
            <a:off x="381000" y="1371600"/>
            <a:ext cx="8229600" cy="5181600"/>
          </a:xfrm>
        </p:spPr>
        <p:txBody>
          <a:bodyPr/>
          <a:lstStyle/>
          <a:p>
            <a:r>
              <a:rPr lang="en-IN" sz="2500" dirty="0"/>
              <a:t>In the simplest form of </a:t>
            </a:r>
            <a:r>
              <a:rPr lang="en-IN" sz="2500" b="1" dirty="0"/>
              <a:t>PSK </a:t>
            </a:r>
            <a:r>
              <a:rPr lang="en-IN" sz="2500" dirty="0"/>
              <a:t>(</a:t>
            </a:r>
            <a:r>
              <a:rPr lang="en-IN" sz="2500" b="1" dirty="0"/>
              <a:t>Phase Shift Keying</a:t>
            </a:r>
            <a:r>
              <a:rPr lang="en-IN" sz="2500" dirty="0"/>
              <a:t>), the carrier wave is systematically shifted 0 or 180 degrees at each symbol period. </a:t>
            </a:r>
          </a:p>
          <a:p>
            <a:r>
              <a:rPr lang="en-IN" sz="2500" dirty="0"/>
              <a:t>Because there are two phases, it is called </a:t>
            </a:r>
            <a:r>
              <a:rPr lang="en-IN" sz="2500" b="1" dirty="0"/>
              <a:t>BPSK </a:t>
            </a:r>
            <a:r>
              <a:rPr lang="en-IN" sz="2500" dirty="0"/>
              <a:t>(</a:t>
            </a:r>
            <a:r>
              <a:rPr lang="en-IN" sz="2500" b="1" dirty="0"/>
              <a:t>Binary Phase Shift Keying</a:t>
            </a:r>
            <a:r>
              <a:rPr lang="en-IN" sz="2500" dirty="0"/>
              <a:t>).</a:t>
            </a:r>
          </a:p>
          <a:p>
            <a:r>
              <a:rPr lang="en-IN" sz="2500" dirty="0"/>
              <a:t>For more efficient usage of channel bandwidth use four</a:t>
            </a:r>
          </a:p>
          <a:p>
            <a:r>
              <a:rPr lang="en-IN" sz="2500" dirty="0"/>
              <a:t>shifts, e.g., 45, 135, 225, or 315 degrees, to transmit 2 bits of information per symbol.</a:t>
            </a:r>
          </a:p>
          <a:p>
            <a:r>
              <a:rPr lang="en-IN" sz="2500" dirty="0"/>
              <a:t>This version is called </a:t>
            </a:r>
            <a:r>
              <a:rPr lang="en-IN" sz="2500" b="1" dirty="0"/>
              <a:t>QPSK </a:t>
            </a:r>
            <a:r>
              <a:rPr lang="en-IN" sz="2500" dirty="0"/>
              <a:t>(</a:t>
            </a:r>
            <a:r>
              <a:rPr lang="en-IN" sz="2500" b="1" dirty="0"/>
              <a:t>Quadrature Phase Shift Keying</a:t>
            </a:r>
            <a:r>
              <a:rPr lang="en-IN" sz="2500" dirty="0"/>
              <a:t>).</a:t>
            </a:r>
          </a:p>
          <a:p>
            <a:r>
              <a:rPr lang="en-IN" sz="2500" dirty="0"/>
              <a:t>We can combine these schemes and use more levels to transmit more bits per symbol.</a:t>
            </a:r>
          </a:p>
          <a:p>
            <a:endParaRPr lang="en-IN" dirty="0"/>
          </a:p>
        </p:txBody>
      </p:sp>
    </p:spTree>
    <p:extLst>
      <p:ext uri="{BB962C8B-B14F-4D97-AF65-F5344CB8AC3E}">
        <p14:creationId xmlns:p14="http://schemas.microsoft.com/office/powerpoint/2010/main" val="2214103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0"/>
            <a:ext cx="8229600" cy="838200"/>
          </a:xfrm>
        </p:spPr>
        <p:txBody>
          <a:bodyPr/>
          <a:lstStyle/>
          <a:p>
            <a:pPr eaLnBrk="1" hangingPunct="1"/>
            <a:r>
              <a:rPr altLang="en-US" dirty="0">
                <a:latin typeface="Arial" panose="020B0604020202020204" pitchFamily="34" charset="0"/>
                <a:cs typeface="Arial" panose="020B0604020202020204" pitchFamily="34" charset="0"/>
              </a:rPr>
              <a:t>Passband Transmission (1)</a:t>
            </a:r>
          </a:p>
        </p:txBody>
      </p:sp>
      <p:sp>
        <p:nvSpPr>
          <p:cNvPr id="45059" name="Rectangle 3"/>
          <p:cNvSpPr>
            <a:spLocks noGrp="1" noChangeArrowheads="1"/>
          </p:cNvSpPr>
          <p:nvPr>
            <p:ph type="body" idx="1"/>
          </p:nvPr>
        </p:nvSpPr>
        <p:spPr>
          <a:xfrm>
            <a:off x="287338" y="5486400"/>
            <a:ext cx="8856662" cy="1371600"/>
          </a:xfrm>
        </p:spPr>
        <p:txBody>
          <a:bodyPr/>
          <a:lstStyle/>
          <a:p>
            <a:pPr marL="0" indent="0" algn="ctr">
              <a:buFont typeface="Arial" panose="020B0604020202020204" pitchFamily="34" charset="0"/>
              <a:buNone/>
            </a:pPr>
            <a:r>
              <a:rPr lang="en-US" altLang="en-US" sz="2400">
                <a:solidFill>
                  <a:srgbClr val="0033CC"/>
                </a:solidFill>
                <a:latin typeface="Arial" panose="020B0604020202020204" pitchFamily="34" charset="0"/>
                <a:cs typeface="Arial" panose="020B0604020202020204" pitchFamily="34" charset="0"/>
              </a:rPr>
              <a:t>(a) </a:t>
            </a:r>
            <a:r>
              <a:rPr lang="en-US" altLang="en-US" sz="2400">
                <a:latin typeface="Arial" panose="020B0604020202020204" pitchFamily="34" charset="0"/>
                <a:cs typeface="Arial" panose="020B0604020202020204" pitchFamily="34" charset="0"/>
              </a:rPr>
              <a:t>A binary signal. </a:t>
            </a:r>
            <a:r>
              <a:rPr lang="en-US" altLang="en-US" sz="2400">
                <a:solidFill>
                  <a:srgbClr val="0033CC"/>
                </a:solidFill>
                <a:latin typeface="Arial" panose="020B0604020202020204" pitchFamily="34" charset="0"/>
                <a:cs typeface="Arial" panose="020B0604020202020204" pitchFamily="34" charset="0"/>
              </a:rPr>
              <a:t>(b) </a:t>
            </a:r>
            <a:r>
              <a:rPr lang="en-US" altLang="en-US" sz="2400">
                <a:latin typeface="Arial" panose="020B0604020202020204" pitchFamily="34" charset="0"/>
                <a:cs typeface="Arial" panose="020B0604020202020204" pitchFamily="34" charset="0"/>
              </a:rPr>
              <a:t>Amplitude shift keying.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(c) </a:t>
            </a:r>
            <a:r>
              <a:rPr lang="en-US" altLang="en-US" sz="2400">
                <a:latin typeface="Arial" panose="020B0604020202020204" pitchFamily="34" charset="0"/>
                <a:cs typeface="Arial" panose="020B0604020202020204" pitchFamily="34" charset="0"/>
              </a:rPr>
              <a:t>Frequency  shift keying. (d) Phase shift keying.</a:t>
            </a: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48768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31726542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942109"/>
          </a:xfrm>
        </p:spPr>
        <p:txBody>
          <a:bodyPr/>
          <a:lstStyle/>
          <a:p>
            <a:r>
              <a:rPr lang="en-IN" altLang="en-US" dirty="0">
                <a:latin typeface="Arial" panose="020B0604020202020204" pitchFamily="34" charset="0"/>
                <a:cs typeface="Arial" panose="020B0604020202020204" pitchFamily="34" charset="0"/>
              </a:rPr>
              <a:t>Passband Transmission</a:t>
            </a:r>
            <a:endParaRPr lang="en-IN" dirty="0"/>
          </a:p>
        </p:txBody>
      </p:sp>
      <p:sp>
        <p:nvSpPr>
          <p:cNvPr id="5" name="Text Placeholder 4"/>
          <p:cNvSpPr>
            <a:spLocks noGrp="1"/>
          </p:cNvSpPr>
          <p:nvPr>
            <p:ph type="body" idx="1"/>
          </p:nvPr>
        </p:nvSpPr>
        <p:spPr>
          <a:xfrm>
            <a:off x="381000" y="1246909"/>
            <a:ext cx="8229600" cy="5375564"/>
          </a:xfrm>
        </p:spPr>
        <p:txBody>
          <a:bodyPr/>
          <a:lstStyle/>
          <a:p>
            <a:r>
              <a:rPr lang="en-IN" sz="2500" dirty="0"/>
              <a:t>Three examples are taken..</a:t>
            </a:r>
          </a:p>
          <a:p>
            <a:r>
              <a:rPr lang="en-IN" sz="2500" dirty="0"/>
              <a:t> In each example, the points give the legal amplitude and phase combinations of each symbol. </a:t>
            </a:r>
          </a:p>
          <a:p>
            <a:r>
              <a:rPr lang="en-IN" sz="2500" dirty="0"/>
              <a:t>In Example 1we see equidistant dots at 45, 135, 225, and 315 degrees. </a:t>
            </a:r>
          </a:p>
          <a:p>
            <a:r>
              <a:rPr lang="en-IN" sz="2500" dirty="0"/>
              <a:t>The phase of a dot is indicated by the angle a line from it to the origin makes with the positive x-axis.</a:t>
            </a:r>
          </a:p>
          <a:p>
            <a:r>
              <a:rPr lang="en-IN" sz="2500" dirty="0"/>
              <a:t> The amplitude of a dot is the distance from the origin. </a:t>
            </a:r>
          </a:p>
          <a:p>
            <a:r>
              <a:rPr lang="en-IN" sz="2500" dirty="0"/>
              <a:t> This figure is a representation of QPSK.</a:t>
            </a:r>
          </a:p>
          <a:p>
            <a:r>
              <a:rPr lang="en-IN" sz="2500" dirty="0"/>
              <a:t> This kind of diagram is called a </a:t>
            </a:r>
            <a:r>
              <a:rPr lang="en-IN" sz="2500" b="1" dirty="0"/>
              <a:t>constellation diagram</a:t>
            </a:r>
            <a:r>
              <a:rPr lang="en-IN" sz="2500" dirty="0"/>
              <a:t>.</a:t>
            </a:r>
          </a:p>
          <a:p>
            <a:r>
              <a:rPr lang="en-IN" sz="2500" dirty="0"/>
              <a:t>Example 2: Sixteen combinations of amplitudes and phase are used, so the modulation scheme can be used to transmit</a:t>
            </a:r>
          </a:p>
        </p:txBody>
      </p:sp>
    </p:spTree>
    <p:extLst>
      <p:ext uri="{BB962C8B-B14F-4D97-AF65-F5344CB8AC3E}">
        <p14:creationId xmlns:p14="http://schemas.microsoft.com/office/powerpoint/2010/main" val="123919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94760ed114_0_2"/>
          <p:cNvPicPr preferRelativeResize="0"/>
          <p:nvPr/>
        </p:nvPicPr>
        <p:blipFill>
          <a:blip r:embed="rId3">
            <a:alphaModFix/>
          </a:blip>
          <a:stretch>
            <a:fillRect/>
          </a:stretch>
        </p:blipFill>
        <p:spPr>
          <a:xfrm>
            <a:off x="661000" y="1030250"/>
            <a:ext cx="3911000" cy="3695975"/>
          </a:xfrm>
          <a:prstGeom prst="rect">
            <a:avLst/>
          </a:prstGeom>
          <a:noFill/>
          <a:ln>
            <a:noFill/>
          </a:ln>
        </p:spPr>
      </p:pic>
      <p:pic>
        <p:nvPicPr>
          <p:cNvPr id="122" name="Google Shape;122;g94760ed114_0_2"/>
          <p:cNvPicPr preferRelativeResize="0"/>
          <p:nvPr/>
        </p:nvPicPr>
        <p:blipFill>
          <a:blip r:embed="rId4">
            <a:alphaModFix/>
          </a:blip>
          <a:stretch>
            <a:fillRect/>
          </a:stretch>
        </p:blipFill>
        <p:spPr>
          <a:xfrm>
            <a:off x="4891500" y="1077825"/>
            <a:ext cx="4133150" cy="3800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Arial" panose="020B0604020202020204" pitchFamily="34" charset="0"/>
                <a:cs typeface="Arial" panose="020B0604020202020204" pitchFamily="34" charset="0"/>
              </a:rPr>
              <a:t>Passband Transmission</a:t>
            </a:r>
            <a:endParaRPr lang="en-IN" dirty="0"/>
          </a:p>
        </p:txBody>
      </p:sp>
      <p:sp>
        <p:nvSpPr>
          <p:cNvPr id="5" name="Text Placeholder 4"/>
          <p:cNvSpPr>
            <a:spLocks noGrp="1"/>
          </p:cNvSpPr>
          <p:nvPr>
            <p:ph type="body" idx="1"/>
          </p:nvPr>
        </p:nvSpPr>
        <p:spPr>
          <a:xfrm>
            <a:off x="381000" y="1371600"/>
            <a:ext cx="8229600" cy="5070763"/>
          </a:xfrm>
        </p:spPr>
        <p:txBody>
          <a:bodyPr/>
          <a:lstStyle/>
          <a:p>
            <a:r>
              <a:rPr lang="en-IN" sz="2500" dirty="0"/>
              <a:t>bits per symbol. It is called </a:t>
            </a:r>
            <a:r>
              <a:rPr lang="en-IN" sz="2500" b="1" dirty="0"/>
              <a:t>QAM-16</a:t>
            </a:r>
            <a:r>
              <a:rPr lang="en-IN" sz="2500" dirty="0"/>
              <a:t>, where QAM stands for </a:t>
            </a:r>
            <a:r>
              <a:rPr lang="en-IN" sz="2500" b="1" dirty="0"/>
              <a:t>Quadrature Amplitude Modulation</a:t>
            </a:r>
            <a:r>
              <a:rPr lang="en-IN" sz="2500" dirty="0"/>
              <a:t>. </a:t>
            </a:r>
          </a:p>
          <a:p>
            <a:r>
              <a:rPr lang="en-IN" sz="2500" dirty="0"/>
              <a:t>Example 3: It is a still denser modulation scheme with 64</a:t>
            </a:r>
          </a:p>
          <a:p>
            <a:r>
              <a:rPr lang="en-IN" sz="2500" dirty="0"/>
              <a:t>different combinations, so 6 bits can be transmitted per symbol. It is called </a:t>
            </a:r>
            <a:r>
              <a:rPr lang="en-IN" sz="2500" b="1" dirty="0"/>
              <a:t>QAM-64</a:t>
            </a:r>
            <a:r>
              <a:rPr lang="en-IN" sz="2500" dirty="0"/>
              <a:t>.</a:t>
            </a:r>
          </a:p>
          <a:p>
            <a:r>
              <a:rPr lang="en-IN" sz="2400" dirty="0"/>
              <a:t>A better solution is to map bits to symbols  so that adjacent symbols differ in only 1 bit position. </a:t>
            </a:r>
          </a:p>
          <a:p>
            <a:r>
              <a:rPr lang="en-IN" sz="2400" dirty="0"/>
              <a:t>This mapping is called a </a:t>
            </a:r>
            <a:r>
              <a:rPr lang="en-IN" sz="2400" b="1" dirty="0" err="1"/>
              <a:t>Gray</a:t>
            </a:r>
            <a:r>
              <a:rPr lang="en-IN" sz="2400" b="1" dirty="0"/>
              <a:t> code</a:t>
            </a:r>
            <a:r>
              <a:rPr lang="en-IN" sz="2400" dirty="0"/>
              <a:t>. </a:t>
            </a:r>
          </a:p>
          <a:p>
            <a:r>
              <a:rPr lang="en-IN" sz="2400" dirty="0"/>
              <a:t>Example: QAM-16 constellation that has been </a:t>
            </a:r>
            <a:r>
              <a:rPr lang="en-IN" sz="2400" dirty="0" err="1"/>
              <a:t>Gray</a:t>
            </a:r>
            <a:r>
              <a:rPr lang="en-IN" sz="2400" dirty="0"/>
              <a:t> coded. </a:t>
            </a:r>
          </a:p>
        </p:txBody>
      </p:sp>
    </p:spTree>
    <p:extLst>
      <p:ext uri="{BB962C8B-B14F-4D97-AF65-F5344CB8AC3E}">
        <p14:creationId xmlns:p14="http://schemas.microsoft.com/office/powerpoint/2010/main" val="243147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Passband Transmission (2)</a:t>
            </a:r>
          </a:p>
        </p:txBody>
      </p:sp>
      <p:sp>
        <p:nvSpPr>
          <p:cNvPr id="46083" name="Rectangle 3"/>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solidFill>
                  <a:srgbClr val="0033CC"/>
                </a:solidFill>
                <a:latin typeface="Arial" panose="020B0604020202020204" pitchFamily="34" charset="0"/>
                <a:cs typeface="Arial" panose="020B0604020202020204" pitchFamily="34" charset="0"/>
              </a:rPr>
              <a:t> </a:t>
            </a:r>
            <a:r>
              <a:rPr lang="pt-BR" altLang="en-US" sz="2400">
                <a:solidFill>
                  <a:srgbClr val="0033CC"/>
                </a:solidFill>
                <a:latin typeface="Arial" panose="020B0604020202020204" pitchFamily="34" charset="0"/>
                <a:cs typeface="Arial" panose="020B0604020202020204" pitchFamily="34" charset="0"/>
              </a:rPr>
              <a:t>(a) </a:t>
            </a:r>
            <a:r>
              <a:rPr lang="pt-BR" altLang="en-US" sz="2400">
                <a:latin typeface="Arial" panose="020B0604020202020204" pitchFamily="34" charset="0"/>
                <a:cs typeface="Arial" panose="020B0604020202020204" pitchFamily="34" charset="0"/>
              </a:rPr>
              <a:t>QPSK. </a:t>
            </a:r>
            <a:r>
              <a:rPr lang="pt-BR" altLang="en-US" sz="2400">
                <a:solidFill>
                  <a:srgbClr val="0033CC"/>
                </a:solidFill>
                <a:latin typeface="Arial" panose="020B0604020202020204" pitchFamily="34" charset="0"/>
                <a:cs typeface="Arial" panose="020B0604020202020204" pitchFamily="34" charset="0"/>
              </a:rPr>
              <a:t>(b) </a:t>
            </a:r>
            <a:r>
              <a:rPr lang="pt-BR" altLang="en-US" sz="2400">
                <a:latin typeface="Arial" panose="020B0604020202020204" pitchFamily="34" charset="0"/>
                <a:cs typeface="Arial" panose="020B0604020202020204" pitchFamily="34" charset="0"/>
              </a:rPr>
              <a:t>QAM-16. </a:t>
            </a:r>
            <a:r>
              <a:rPr lang="pt-BR" altLang="en-US" sz="2400">
                <a:solidFill>
                  <a:srgbClr val="0033CC"/>
                </a:solidFill>
                <a:latin typeface="Arial" panose="020B0604020202020204" pitchFamily="34" charset="0"/>
                <a:cs typeface="Arial" panose="020B0604020202020204" pitchFamily="34" charset="0"/>
              </a:rPr>
              <a:t>(c) </a:t>
            </a:r>
            <a:r>
              <a:rPr lang="pt-BR" altLang="en-US" sz="2400">
                <a:latin typeface="Arial" panose="020B0604020202020204" pitchFamily="34" charset="0"/>
                <a:cs typeface="Arial" panose="020B0604020202020204" pitchFamily="34" charset="0"/>
              </a:rPr>
              <a:t>QAM-64.</a:t>
            </a:r>
            <a:endParaRPr lang="en-US" altLang="en-US" sz="2400">
              <a:latin typeface="Arial" panose="020B0604020202020204" pitchFamily="34" charset="0"/>
              <a:cs typeface="Arial" panose="020B0604020202020204" pitchFamily="34" charset="0"/>
            </a:endParaRP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866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1299444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Frequency Division Multiplexing (1)</a:t>
            </a:r>
          </a:p>
        </p:txBody>
      </p:sp>
      <p:sp>
        <p:nvSpPr>
          <p:cNvPr id="47107" name="Rectangle 3"/>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Gray-coded QAM-16.</a:t>
            </a: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1676400"/>
            <a:ext cx="6945312"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19442816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Arial" panose="020B0604020202020204" pitchFamily="34" charset="0"/>
                <a:cs typeface="Arial" panose="020B0604020202020204" pitchFamily="34" charset="0"/>
              </a:rPr>
              <a:t>Frequency Division Multiplexing</a:t>
            </a:r>
            <a:endParaRPr lang="en-IN" dirty="0"/>
          </a:p>
        </p:txBody>
      </p:sp>
      <p:sp>
        <p:nvSpPr>
          <p:cNvPr id="5" name="Text Placeholder 4"/>
          <p:cNvSpPr>
            <a:spLocks noGrp="1"/>
          </p:cNvSpPr>
          <p:nvPr>
            <p:ph type="body" idx="1"/>
          </p:nvPr>
        </p:nvSpPr>
        <p:spPr>
          <a:xfrm>
            <a:off x="380999" y="1371600"/>
            <a:ext cx="8485909" cy="5181600"/>
          </a:xfrm>
        </p:spPr>
        <p:txBody>
          <a:bodyPr/>
          <a:lstStyle/>
          <a:p>
            <a:r>
              <a:rPr lang="en-IN" sz="2500" b="1" dirty="0"/>
              <a:t>FDM </a:t>
            </a:r>
            <a:r>
              <a:rPr lang="en-IN" sz="2500" dirty="0"/>
              <a:t>(</a:t>
            </a:r>
            <a:r>
              <a:rPr lang="en-IN" sz="2500" b="1" dirty="0"/>
              <a:t>Frequency Division Multiplexing</a:t>
            </a:r>
            <a:r>
              <a:rPr lang="en-IN" sz="2500" dirty="0"/>
              <a:t>) takes advantage of passband transmission to share a channel. </a:t>
            </a:r>
          </a:p>
          <a:p>
            <a:r>
              <a:rPr lang="en-IN" sz="2500" dirty="0"/>
              <a:t>It divides the spectrum into frequency bands, with each user having exclusive possession of some band in which to send their signal.</a:t>
            </a:r>
          </a:p>
          <a:p>
            <a:r>
              <a:rPr lang="en-IN" sz="2500" dirty="0"/>
              <a:t>AM radio broadcasting illustrates FDM. The allocated spectrum is about 1 MHz, roughly 500 to 1500 kHz. </a:t>
            </a:r>
          </a:p>
          <a:p>
            <a:r>
              <a:rPr lang="en-IN" sz="2500" dirty="0"/>
              <a:t>Different frequencies are allocated to different logical channels (stations), each operating in a portion of the spectrum, with the inter channel separation great enough to prevent interference.</a:t>
            </a:r>
          </a:p>
        </p:txBody>
      </p:sp>
    </p:spTree>
    <p:extLst>
      <p:ext uri="{BB962C8B-B14F-4D97-AF65-F5344CB8AC3E}">
        <p14:creationId xmlns:p14="http://schemas.microsoft.com/office/powerpoint/2010/main" val="3319764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956ceb390f_0_0"/>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FDM</a:t>
            </a:r>
            <a:endParaRPr/>
          </a:p>
        </p:txBody>
      </p:sp>
      <p:sp>
        <p:nvSpPr>
          <p:cNvPr id="471" name="Google Shape;471;g956ceb390f_0_0"/>
          <p:cNvSpPr txBox="1">
            <a:spLocks noGrp="1"/>
          </p:cNvSpPr>
          <p:nvPr>
            <p:ph type="body" idx="1"/>
          </p:nvPr>
        </p:nvSpPr>
        <p:spPr>
          <a:xfrm>
            <a:off x="381000" y="1288975"/>
            <a:ext cx="8344200" cy="49035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We show three voice-grade telephone channels multiplexed using FDM. </a:t>
            </a:r>
            <a:endParaRPr sz="2400" dirty="0"/>
          </a:p>
          <a:p>
            <a:pPr marL="457200" lvl="0" indent="-381000" algn="l" rtl="0">
              <a:spcBef>
                <a:spcPts val="0"/>
              </a:spcBef>
              <a:spcAft>
                <a:spcPts val="0"/>
              </a:spcAft>
              <a:buSzPts val="2400"/>
              <a:buChar char="•"/>
            </a:pPr>
            <a:r>
              <a:rPr lang="en-US" sz="2400" dirty="0"/>
              <a:t>Filters limit the usable bandwidth to about 3100 Hz per voice-grade channel. </a:t>
            </a:r>
            <a:endParaRPr sz="2400" dirty="0"/>
          </a:p>
          <a:p>
            <a:pPr marL="457200" lvl="0" indent="-381000" algn="l" rtl="0">
              <a:spcBef>
                <a:spcPts val="0"/>
              </a:spcBef>
              <a:spcAft>
                <a:spcPts val="0"/>
              </a:spcAft>
              <a:buSzPts val="2400"/>
              <a:buChar char="•"/>
            </a:pPr>
            <a:r>
              <a:rPr lang="en-US" sz="2400" dirty="0"/>
              <a:t>When many channels are multiplexed together 4000 Hz is allocated per channel. </a:t>
            </a:r>
            <a:endParaRPr sz="2400" dirty="0"/>
          </a:p>
          <a:p>
            <a:pPr marL="457200" lvl="0" indent="-381000" algn="l" rtl="0">
              <a:spcBef>
                <a:spcPts val="0"/>
              </a:spcBef>
              <a:spcAft>
                <a:spcPts val="0"/>
              </a:spcAft>
              <a:buSzPts val="2400"/>
              <a:buChar char="•"/>
            </a:pPr>
            <a:r>
              <a:rPr lang="en-US" sz="2400" dirty="0"/>
              <a:t>The excess is called a guard band.  It keeps the channels well separated.</a:t>
            </a:r>
            <a:endParaRPr sz="2400" dirty="0"/>
          </a:p>
          <a:p>
            <a:pPr marL="457200" lvl="0" indent="-381000" algn="l" rtl="0">
              <a:spcBef>
                <a:spcPts val="0"/>
              </a:spcBef>
              <a:spcAft>
                <a:spcPts val="0"/>
              </a:spcAft>
              <a:buSzPts val="2400"/>
              <a:buChar char="•"/>
            </a:pPr>
            <a:r>
              <a:rPr lang="en-US" sz="2400" dirty="0"/>
              <a:t> First the voice channels are raised in frequency, each by a different amount. </a:t>
            </a:r>
            <a:endParaRPr sz="2400" dirty="0"/>
          </a:p>
          <a:p>
            <a:pPr marL="457200" lvl="0" indent="-381000" algn="l" rtl="0">
              <a:spcBef>
                <a:spcPts val="0"/>
              </a:spcBef>
              <a:spcAft>
                <a:spcPts val="0"/>
              </a:spcAft>
              <a:buSzPts val="2400"/>
              <a:buChar char="•"/>
            </a:pPr>
            <a:r>
              <a:rPr lang="en-US" sz="2400" dirty="0"/>
              <a:t>Then they can be combined because no two channels now occupy the same portion of the spectrum.  </a:t>
            </a:r>
            <a:endParaRPr sz="2400" dirty="0"/>
          </a:p>
          <a:p>
            <a:pPr marL="457200" lvl="0" indent="0" algn="l" rtl="0">
              <a:spcBef>
                <a:spcPts val="360"/>
              </a:spcBef>
              <a:spcAft>
                <a:spcPts val="0"/>
              </a:spcAft>
              <a:buNone/>
            </a:pPr>
            <a:endParaRPr sz="2400" dirty="0"/>
          </a:p>
        </p:txBody>
      </p:sp>
    </p:spTree>
    <p:extLst>
      <p:ext uri="{BB962C8B-B14F-4D97-AF65-F5344CB8AC3E}">
        <p14:creationId xmlns:p14="http://schemas.microsoft.com/office/powerpoint/2010/main" val="3046552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956ceb390f_0_6"/>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OFDM</a:t>
            </a:r>
            <a:endParaRPr/>
          </a:p>
        </p:txBody>
      </p:sp>
      <p:sp>
        <p:nvSpPr>
          <p:cNvPr id="477" name="Google Shape;477;g956ceb390f_0_6"/>
          <p:cNvSpPr txBox="1">
            <a:spLocks noGrp="1"/>
          </p:cNvSpPr>
          <p:nvPr>
            <p:ph type="body" idx="1"/>
          </p:nvPr>
        </p:nvSpPr>
        <p:spPr>
          <a:xfrm>
            <a:off x="381000" y="1173300"/>
            <a:ext cx="8460000" cy="53541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The channel bandwidth is divided into many subcarriers that independently send data</a:t>
            </a:r>
            <a:endParaRPr sz="2400"/>
          </a:p>
          <a:p>
            <a:pPr marL="457200" lvl="0" indent="-381000" algn="l" rtl="0">
              <a:spcBef>
                <a:spcPts val="0"/>
              </a:spcBef>
              <a:spcAft>
                <a:spcPts val="0"/>
              </a:spcAft>
              <a:buSzPts val="2400"/>
              <a:buChar char="•"/>
            </a:pPr>
            <a:r>
              <a:rPr lang="en-US" sz="2400"/>
              <a:t>signals from each subcarrier extend into adjacent ones.</a:t>
            </a:r>
            <a:endParaRPr sz="2400"/>
          </a:p>
          <a:p>
            <a:pPr marL="457200" lvl="0" indent="-381000" algn="l" rtl="0">
              <a:spcBef>
                <a:spcPts val="0"/>
              </a:spcBef>
              <a:spcAft>
                <a:spcPts val="0"/>
              </a:spcAft>
              <a:buSzPts val="2400"/>
              <a:buChar char="•"/>
            </a:pPr>
            <a:r>
              <a:rPr lang="en-US" sz="2400"/>
              <a:t>The subcarriers can therefore be sampled at their center frequencies without interference from their neighbors. </a:t>
            </a:r>
            <a:endParaRPr sz="2400"/>
          </a:p>
          <a:p>
            <a:pPr marL="457200" lvl="0" indent="-381000" algn="l" rtl="0">
              <a:spcBef>
                <a:spcPts val="0"/>
              </a:spcBef>
              <a:spcAft>
                <a:spcPts val="0"/>
              </a:spcAft>
              <a:buSzPts val="2400"/>
              <a:buChar char="•"/>
            </a:pPr>
            <a:r>
              <a:rPr lang="en-US" sz="2400"/>
              <a:t>To make this work, a guard time is needed to repeat a portion of the symbol signals in time so that they have the desired frequency response.</a:t>
            </a:r>
            <a:endParaRPr sz="2400"/>
          </a:p>
          <a:p>
            <a:pPr marL="457200" lvl="0" indent="-381000" algn="l" rtl="0">
              <a:spcBef>
                <a:spcPts val="0"/>
              </a:spcBef>
              <a:spcAft>
                <a:spcPts val="0"/>
              </a:spcAft>
              <a:buSzPts val="2400"/>
              <a:buChar char="•"/>
            </a:pPr>
            <a:r>
              <a:rPr lang="en-US" sz="2400"/>
              <a:t>OFDM is used in 802.11, cable networks and power line networking, and is planned for fourth-generation cellular systems. </a:t>
            </a:r>
            <a:endParaRPr sz="2400"/>
          </a:p>
          <a:p>
            <a:pPr marL="457200" lvl="0" indent="-381000" algn="l" rtl="0">
              <a:spcBef>
                <a:spcPts val="0"/>
              </a:spcBef>
              <a:spcAft>
                <a:spcPts val="0"/>
              </a:spcAft>
              <a:buSzPts val="2400"/>
              <a:buChar char="•"/>
            </a:pPr>
            <a:r>
              <a:rPr lang="en-US" sz="2400"/>
              <a:t>Usually, one high-rate stream of digital information</a:t>
            </a:r>
            <a:endParaRPr sz="2400"/>
          </a:p>
          <a:p>
            <a:pPr marL="457200" lvl="0" indent="-381000" algn="l" rtl="0">
              <a:spcBef>
                <a:spcPts val="0"/>
              </a:spcBef>
              <a:spcAft>
                <a:spcPts val="0"/>
              </a:spcAft>
              <a:buSzPts val="2400"/>
              <a:buChar char="•"/>
            </a:pPr>
            <a:r>
              <a:rPr lang="en-US" sz="2400"/>
              <a:t>is split into many low-rate streams that are transmitted on the subcarriers in parallel.</a:t>
            </a:r>
            <a:endParaRPr sz="2400"/>
          </a:p>
          <a:p>
            <a:pPr marL="457200" lvl="0" indent="-381000" algn="l" rtl="0">
              <a:spcBef>
                <a:spcPts val="0"/>
              </a:spcBef>
              <a:spcAft>
                <a:spcPts val="0"/>
              </a:spcAft>
              <a:buSzPts val="2400"/>
              <a:buChar char="•"/>
            </a:pPr>
            <a:endParaRPr sz="2400"/>
          </a:p>
        </p:txBody>
      </p:sp>
    </p:spTree>
    <p:extLst>
      <p:ext uri="{BB962C8B-B14F-4D97-AF65-F5344CB8AC3E}">
        <p14:creationId xmlns:p14="http://schemas.microsoft.com/office/powerpoint/2010/main" val="3116927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0"/>
            <a:ext cx="8229600" cy="1066800"/>
          </a:xfrm>
        </p:spPr>
        <p:txBody>
          <a:bodyPr/>
          <a:lstStyle/>
          <a:p>
            <a:pPr eaLnBrk="1" hangingPunct="1"/>
            <a:r>
              <a:rPr altLang="en-US" dirty="0">
                <a:latin typeface="Arial" panose="020B0604020202020204" pitchFamily="34" charset="0"/>
                <a:cs typeface="Arial" panose="020B0604020202020204" pitchFamily="34" charset="0"/>
              </a:rPr>
              <a:t>Frequency Division Multiplexing (2)</a:t>
            </a:r>
          </a:p>
        </p:txBody>
      </p:sp>
      <p:sp>
        <p:nvSpPr>
          <p:cNvPr id="48131" name="Rectangle 3"/>
          <p:cNvSpPr>
            <a:spLocks noGrp="1" noChangeArrowheads="1"/>
          </p:cNvSpPr>
          <p:nvPr>
            <p:ph type="body" idx="1"/>
          </p:nvPr>
        </p:nvSpPr>
        <p:spPr>
          <a:xfrm>
            <a:off x="287338" y="5105400"/>
            <a:ext cx="8856662" cy="838200"/>
          </a:xfrm>
        </p:spPr>
        <p:txBody>
          <a:bodyPr/>
          <a:lstStyle/>
          <a:p>
            <a:pPr marL="0" indent="0" algn="ctr">
              <a:buFont typeface="Arial" panose="020B0604020202020204" pitchFamily="34" charset="0"/>
              <a:buNone/>
            </a:pPr>
            <a:r>
              <a:rPr lang="en-US" altLang="en-US" sz="2400">
                <a:latin typeface="Arial" panose="020B0604020202020204" pitchFamily="34" charset="0"/>
                <a:cs typeface="Arial" panose="020B0604020202020204" pitchFamily="34" charset="0"/>
              </a:rPr>
              <a:t>Frequency division multiplexing.</a:t>
            </a:r>
            <a:r>
              <a:rPr lang="en-US" altLang="en-US" sz="2400">
                <a:solidFill>
                  <a:srgbClr val="0070C0"/>
                </a:solidFill>
                <a:latin typeface="Arial" panose="020B0604020202020204" pitchFamily="34" charset="0"/>
                <a:cs typeface="Arial" panose="020B0604020202020204" pitchFamily="34" charset="0"/>
              </a:rPr>
              <a:t> </a:t>
            </a:r>
            <a:r>
              <a:rPr lang="en-US" altLang="en-US" sz="2400">
                <a:solidFill>
                  <a:srgbClr val="0033CC"/>
                </a:solidFill>
                <a:latin typeface="Arial" panose="020B0604020202020204" pitchFamily="34" charset="0"/>
                <a:cs typeface="Arial" panose="020B0604020202020204" pitchFamily="34" charset="0"/>
              </a:rPr>
              <a:t>(a) </a:t>
            </a:r>
            <a:r>
              <a:rPr lang="en-US" altLang="en-US" sz="2400">
                <a:latin typeface="Arial" panose="020B0604020202020204" pitchFamily="34" charset="0"/>
                <a:cs typeface="Arial" panose="020B0604020202020204" pitchFamily="34" charset="0"/>
              </a:rPr>
              <a:t>The original bandwidths.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(b) </a:t>
            </a:r>
            <a:r>
              <a:rPr lang="en-US" altLang="en-US" sz="2400">
                <a:latin typeface="Arial" panose="020B0604020202020204" pitchFamily="34" charset="0"/>
                <a:cs typeface="Arial" panose="020B0604020202020204" pitchFamily="34" charset="0"/>
              </a:rPr>
              <a:t>The bandwidths raised in frequency.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(c) </a:t>
            </a:r>
            <a:r>
              <a:rPr lang="en-US" altLang="en-US" sz="2400">
                <a:latin typeface="Arial" panose="020B0604020202020204" pitchFamily="34" charset="0"/>
                <a:cs typeface="Arial" panose="020B0604020202020204" pitchFamily="34" charset="0"/>
              </a:rPr>
              <a:t>The multiplexed channel.</a:t>
            </a: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69246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36073304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Frequency Division Multiplexing (3)</a:t>
            </a:r>
          </a:p>
        </p:txBody>
      </p:sp>
      <p:sp>
        <p:nvSpPr>
          <p:cNvPr id="49155" name="Rectangle 3"/>
          <p:cNvSpPr>
            <a:spLocks noGrp="1" noChangeArrowheads="1"/>
          </p:cNvSpPr>
          <p:nvPr>
            <p:ph type="body" idx="1"/>
          </p:nvPr>
        </p:nvSpPr>
        <p:spPr>
          <a:xfrm>
            <a:off x="287338" y="5410200"/>
            <a:ext cx="8856662" cy="838200"/>
          </a:xfrm>
        </p:spPr>
        <p:txBody>
          <a:bodyPr/>
          <a:lstStyle/>
          <a:p>
            <a:pPr marL="0" indent="0" algn="ctr" eaLnBrk="1" hangingPunct="1">
              <a:buFontTx/>
              <a:buNone/>
            </a:pPr>
            <a:r>
              <a:rPr lang="en-US" altLang="en-US" sz="2400">
                <a:latin typeface="Arial" panose="020B0604020202020204" pitchFamily="34" charset="0"/>
                <a:cs typeface="Arial" panose="020B0604020202020204" pitchFamily="34" charset="0"/>
              </a:rPr>
              <a:t>Orthogonal frequency division </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multiplexing (OFDM).</a:t>
            </a:r>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762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2738243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956ceb390f_0_15"/>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TDM</a:t>
            </a:r>
            <a:endParaRPr/>
          </a:p>
        </p:txBody>
      </p:sp>
      <p:sp>
        <p:nvSpPr>
          <p:cNvPr id="483" name="Google Shape;483;g956ceb390f_0_15"/>
          <p:cNvSpPr txBox="1">
            <a:spLocks noGrp="1"/>
          </p:cNvSpPr>
          <p:nvPr>
            <p:ph type="body" idx="1"/>
          </p:nvPr>
        </p:nvSpPr>
        <p:spPr>
          <a:xfrm>
            <a:off x="531550" y="1498300"/>
            <a:ext cx="7543800" cy="50457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the users take turns (in a round-robin fashion), each one periodically getting the entire bandwidth for a little burst of time. </a:t>
            </a:r>
            <a:endParaRPr sz="2400"/>
          </a:p>
          <a:p>
            <a:pPr marL="457200" lvl="0" indent="-381000" algn="l" rtl="0">
              <a:spcBef>
                <a:spcPts val="0"/>
              </a:spcBef>
              <a:spcAft>
                <a:spcPts val="0"/>
              </a:spcAft>
              <a:buSzPts val="2400"/>
              <a:buChar char="•"/>
            </a:pPr>
            <a:r>
              <a:rPr lang="en-US" sz="2400"/>
              <a:t>An example of three streams being multiplexed</a:t>
            </a:r>
            <a:endParaRPr sz="2400"/>
          </a:p>
          <a:p>
            <a:pPr marL="457200" lvl="0" indent="-381000" algn="l" rtl="0">
              <a:spcBef>
                <a:spcPts val="0"/>
              </a:spcBef>
              <a:spcAft>
                <a:spcPts val="0"/>
              </a:spcAft>
              <a:buSzPts val="2400"/>
              <a:buChar char="•"/>
            </a:pPr>
            <a:r>
              <a:rPr lang="en-US" sz="2400"/>
              <a:t>with TDM is shown in Figure.</a:t>
            </a:r>
            <a:endParaRPr sz="2400"/>
          </a:p>
          <a:p>
            <a:pPr marL="457200" lvl="0" indent="-381000" algn="l" rtl="0">
              <a:spcBef>
                <a:spcPts val="0"/>
              </a:spcBef>
              <a:spcAft>
                <a:spcPts val="0"/>
              </a:spcAft>
              <a:buSzPts val="2400"/>
              <a:buChar char="•"/>
            </a:pPr>
            <a:r>
              <a:rPr lang="en-US" sz="2400"/>
              <a:t> Bits from each input stream are taken in a fixed time slot and output to the aggregate stream.</a:t>
            </a:r>
            <a:endParaRPr sz="2400"/>
          </a:p>
          <a:p>
            <a:pPr marL="457200" lvl="0" indent="-381000" algn="l" rtl="0">
              <a:spcBef>
                <a:spcPts val="0"/>
              </a:spcBef>
              <a:spcAft>
                <a:spcPts val="0"/>
              </a:spcAft>
              <a:buSzPts val="2400"/>
              <a:buChar char="•"/>
            </a:pPr>
            <a:r>
              <a:rPr lang="en-US" sz="2400"/>
              <a:t> This stream runs at the sum rate of the individual streams.</a:t>
            </a:r>
            <a:endParaRPr sz="2400"/>
          </a:p>
          <a:p>
            <a:pPr marL="457200" lvl="0" indent="-381000" algn="l" rtl="0">
              <a:spcBef>
                <a:spcPts val="0"/>
              </a:spcBef>
              <a:spcAft>
                <a:spcPts val="0"/>
              </a:spcAft>
              <a:buSzPts val="2400"/>
              <a:buChar char="•"/>
            </a:pPr>
            <a:r>
              <a:rPr lang="en-US" sz="2400"/>
              <a:t> For this to work, the streams must be synchronized</a:t>
            </a:r>
            <a:endParaRPr sz="2400"/>
          </a:p>
          <a:p>
            <a:pPr marL="457200" lvl="0" indent="0" algn="l" rtl="0">
              <a:spcBef>
                <a:spcPts val="360"/>
              </a:spcBef>
              <a:spcAft>
                <a:spcPts val="0"/>
              </a:spcAft>
              <a:buNone/>
            </a:pPr>
            <a:r>
              <a:rPr lang="en-US" sz="2400"/>
              <a:t>in time. </a:t>
            </a:r>
            <a:endParaRPr sz="2400"/>
          </a:p>
          <a:p>
            <a:pPr marL="457200" lvl="0" indent="-381000" algn="l" rtl="0">
              <a:spcBef>
                <a:spcPts val="360"/>
              </a:spcBef>
              <a:spcAft>
                <a:spcPts val="0"/>
              </a:spcAft>
              <a:buSzPts val="2400"/>
              <a:buChar char="•"/>
            </a:pPr>
            <a:endParaRPr sz="2400"/>
          </a:p>
        </p:txBody>
      </p:sp>
    </p:spTree>
    <p:extLst>
      <p:ext uri="{BB962C8B-B14F-4D97-AF65-F5344CB8AC3E}">
        <p14:creationId xmlns:p14="http://schemas.microsoft.com/office/powerpoint/2010/main" val="36057507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956ceb390f_0_21"/>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TDM</a:t>
            </a:r>
            <a:endParaRPr dirty="0"/>
          </a:p>
        </p:txBody>
      </p:sp>
      <p:sp>
        <p:nvSpPr>
          <p:cNvPr id="489" name="Google Shape;489;g956ceb390f_0_21"/>
          <p:cNvSpPr txBox="1">
            <a:spLocks noGrp="1"/>
          </p:cNvSpPr>
          <p:nvPr>
            <p:ph type="body" idx="1"/>
          </p:nvPr>
        </p:nvSpPr>
        <p:spPr>
          <a:xfrm>
            <a:off x="381000" y="1564400"/>
            <a:ext cx="8327700" cy="5062200"/>
          </a:xfrm>
          <a:prstGeom prst="rect">
            <a:avLst/>
          </a:prstGeom>
        </p:spPr>
        <p:txBody>
          <a:bodyPr spcFirstLastPara="1" wrap="square" lIns="91425" tIns="45700" rIns="91425" bIns="45700" anchor="t" anchorCtr="0">
            <a:noAutofit/>
          </a:bodyPr>
          <a:lstStyle/>
          <a:p>
            <a:pPr marL="457200" lvl="0" indent="-406400" algn="l" rtl="0">
              <a:spcBef>
                <a:spcPts val="360"/>
              </a:spcBef>
              <a:spcAft>
                <a:spcPts val="0"/>
              </a:spcAft>
              <a:buSzPts val="2800"/>
              <a:buChar char="•"/>
            </a:pPr>
            <a:r>
              <a:rPr lang="en-US" sz="2800"/>
              <a:t>Small intervals of guard time analogous to a frequency guard band may be added to accommodate small timing variations.</a:t>
            </a:r>
            <a:endParaRPr sz="2800"/>
          </a:p>
          <a:p>
            <a:pPr marL="457200" lvl="0" indent="-406400" algn="l" rtl="0">
              <a:spcBef>
                <a:spcPts val="0"/>
              </a:spcBef>
              <a:spcAft>
                <a:spcPts val="0"/>
              </a:spcAft>
              <a:buSzPts val="2800"/>
              <a:buChar char="•"/>
            </a:pPr>
            <a:r>
              <a:rPr lang="en-US" sz="2800"/>
              <a:t>STDM:The individual streams contribute to the multiplexed stream not on a fixed schedule, but according to the statistics of their demand.</a:t>
            </a:r>
            <a:endParaRPr sz="2800"/>
          </a:p>
          <a:p>
            <a:pPr marL="457200" lvl="0" indent="-342900" algn="l" rtl="0">
              <a:spcBef>
                <a:spcPts val="0"/>
              </a:spcBef>
              <a:spcAft>
                <a:spcPts val="0"/>
              </a:spcAft>
              <a:buSzPts val="1800"/>
              <a:buChar char="•"/>
            </a:pPr>
            <a:endParaRPr/>
          </a:p>
        </p:txBody>
      </p:sp>
    </p:spTree>
    <p:extLst>
      <p:ext uri="{BB962C8B-B14F-4D97-AF65-F5344CB8AC3E}">
        <p14:creationId xmlns:p14="http://schemas.microsoft.com/office/powerpoint/2010/main" val="421892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94760ed114_0_12"/>
          <p:cNvPicPr preferRelativeResize="0"/>
          <p:nvPr/>
        </p:nvPicPr>
        <p:blipFill>
          <a:blip r:embed="rId3">
            <a:alphaModFix/>
          </a:blip>
          <a:stretch>
            <a:fillRect/>
          </a:stretch>
        </p:blipFill>
        <p:spPr>
          <a:xfrm>
            <a:off x="1600200" y="685800"/>
            <a:ext cx="5654400" cy="47675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Time Division Multiplexing</a:t>
            </a:r>
          </a:p>
        </p:txBody>
      </p:sp>
      <p:sp>
        <p:nvSpPr>
          <p:cNvPr id="50179" name="Rectangle 3"/>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Time Division Multiplexing (TDM).</a:t>
            </a: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2590800"/>
            <a:ext cx="79978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37600179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956ceb390f_0_27"/>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CDMA</a:t>
            </a:r>
            <a:endParaRPr/>
          </a:p>
        </p:txBody>
      </p:sp>
      <p:sp>
        <p:nvSpPr>
          <p:cNvPr id="495" name="Google Shape;495;g956ceb390f_0_27"/>
          <p:cNvSpPr txBox="1">
            <a:spLocks noGrp="1"/>
          </p:cNvSpPr>
          <p:nvPr>
            <p:ph type="body" idx="1"/>
          </p:nvPr>
        </p:nvSpPr>
        <p:spPr>
          <a:xfrm>
            <a:off x="250650" y="1184325"/>
            <a:ext cx="8656500" cy="5326500"/>
          </a:xfrm>
          <a:prstGeom prst="rect">
            <a:avLst/>
          </a:prstGeom>
        </p:spPr>
        <p:txBody>
          <a:bodyPr spcFirstLastPara="1" wrap="square" lIns="91425" tIns="45700" rIns="91425" bIns="45700" anchor="t" anchorCtr="0">
            <a:noAutofit/>
          </a:bodyPr>
          <a:lstStyle/>
          <a:p>
            <a:pPr marL="457200" lvl="0" indent="-387350" algn="l" rtl="0">
              <a:spcBef>
                <a:spcPts val="360"/>
              </a:spcBef>
              <a:spcAft>
                <a:spcPts val="0"/>
              </a:spcAft>
              <a:buSzPts val="2500"/>
              <a:buChar char="•"/>
            </a:pPr>
            <a:r>
              <a:rPr lang="en-US" sz="2500"/>
              <a:t>CDMA allows each station to transmit over the entire frequency spectrum all the time.</a:t>
            </a:r>
            <a:endParaRPr sz="2500"/>
          </a:p>
          <a:p>
            <a:pPr marL="457200" lvl="0" indent="-387350" algn="l" rtl="0">
              <a:spcBef>
                <a:spcPts val="0"/>
              </a:spcBef>
              <a:spcAft>
                <a:spcPts val="0"/>
              </a:spcAft>
              <a:buSzPts val="2500"/>
              <a:buChar char="•"/>
            </a:pPr>
            <a:r>
              <a:rPr lang="en-US" sz="2500"/>
              <a:t> Multiple simultaneous transmissions are separated using coding theory.</a:t>
            </a:r>
            <a:endParaRPr sz="2500"/>
          </a:p>
          <a:p>
            <a:pPr marL="457200" lvl="0" indent="-387350" algn="l" rtl="0">
              <a:spcBef>
                <a:spcPts val="0"/>
              </a:spcBef>
              <a:spcAft>
                <a:spcPts val="0"/>
              </a:spcAft>
              <a:buSzPts val="2500"/>
              <a:buChar char="•"/>
            </a:pPr>
            <a:r>
              <a:rPr lang="en-US" sz="2500"/>
              <a:t>TDM is comparable to pairs of people in the room taking turns speaking. </a:t>
            </a:r>
            <a:endParaRPr sz="2500"/>
          </a:p>
          <a:p>
            <a:pPr marL="457200" lvl="0" indent="-387350" algn="l" rtl="0">
              <a:spcBef>
                <a:spcPts val="0"/>
              </a:spcBef>
              <a:spcAft>
                <a:spcPts val="0"/>
              </a:spcAft>
              <a:buSzPts val="2500"/>
              <a:buChar char="•"/>
            </a:pPr>
            <a:r>
              <a:rPr lang="en-US" sz="2500"/>
              <a:t>FDM is comparable to the pairs of people speaking at different pitches,</a:t>
            </a:r>
            <a:endParaRPr sz="2500"/>
          </a:p>
          <a:p>
            <a:pPr marL="457200" lvl="0" indent="-387350" algn="l" rtl="0">
              <a:spcBef>
                <a:spcPts val="0"/>
              </a:spcBef>
              <a:spcAft>
                <a:spcPts val="0"/>
              </a:spcAft>
              <a:buSzPts val="2500"/>
              <a:buChar char="•"/>
            </a:pPr>
            <a:r>
              <a:rPr lang="en-US" sz="2500"/>
              <a:t>CDMA is comparable to each pair of people talking at once, but in a different language.</a:t>
            </a:r>
            <a:endParaRPr sz="2500"/>
          </a:p>
          <a:p>
            <a:pPr marL="457200" lvl="0" indent="-387350" algn="l" rtl="0">
              <a:spcBef>
                <a:spcPts val="0"/>
              </a:spcBef>
              <a:spcAft>
                <a:spcPts val="0"/>
              </a:spcAft>
              <a:buSzPts val="2500"/>
              <a:buChar char="•"/>
            </a:pPr>
            <a:endParaRPr sz="2500"/>
          </a:p>
          <a:p>
            <a:pPr marL="457200" lvl="0" indent="0" algn="l" rtl="0">
              <a:spcBef>
                <a:spcPts val="360"/>
              </a:spcBef>
              <a:spcAft>
                <a:spcPts val="0"/>
              </a:spcAft>
              <a:buNone/>
            </a:pPr>
            <a:endParaRPr/>
          </a:p>
          <a:p>
            <a:pPr marL="457200" lvl="0" indent="-342900" algn="l" rtl="0">
              <a:spcBef>
                <a:spcPts val="360"/>
              </a:spcBef>
              <a:spcAft>
                <a:spcPts val="0"/>
              </a:spcAft>
              <a:buSzPts val="1800"/>
              <a:buChar char="•"/>
            </a:pPr>
            <a:endParaRPr/>
          </a:p>
        </p:txBody>
      </p:sp>
    </p:spTree>
    <p:extLst>
      <p:ext uri="{BB962C8B-B14F-4D97-AF65-F5344CB8AC3E}">
        <p14:creationId xmlns:p14="http://schemas.microsoft.com/office/powerpoint/2010/main" val="30593012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956ceb390f_0_35"/>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CDMA</a:t>
            </a:r>
            <a:endParaRPr/>
          </a:p>
        </p:txBody>
      </p:sp>
      <p:sp>
        <p:nvSpPr>
          <p:cNvPr id="501" name="Google Shape;501;g956ceb390f_0_35"/>
          <p:cNvSpPr txBox="1">
            <a:spLocks noGrp="1"/>
          </p:cNvSpPr>
          <p:nvPr>
            <p:ph type="body" idx="1"/>
          </p:nvPr>
        </p:nvSpPr>
        <p:spPr>
          <a:xfrm>
            <a:off x="267175" y="1148050"/>
            <a:ext cx="8507700" cy="5445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each bit time is subdivided into m short intervals called chips.</a:t>
            </a:r>
            <a:endParaRPr sz="2400"/>
          </a:p>
          <a:p>
            <a:pPr marL="457200" lvl="0" indent="-381000" algn="l" rtl="0">
              <a:spcBef>
                <a:spcPts val="0"/>
              </a:spcBef>
              <a:spcAft>
                <a:spcPts val="0"/>
              </a:spcAft>
              <a:buSzPts val="2400"/>
              <a:buChar char="•"/>
            </a:pPr>
            <a:r>
              <a:rPr lang="en-US" sz="2400"/>
              <a:t>Typically, there are 64 or 128 chips per bit, but in the example given here we will use 8 chips/bit for simplicity.</a:t>
            </a:r>
            <a:endParaRPr sz="2400"/>
          </a:p>
          <a:p>
            <a:pPr marL="457200" lvl="0" indent="-381000" algn="l" rtl="0">
              <a:spcBef>
                <a:spcPts val="0"/>
              </a:spcBef>
              <a:spcAft>
                <a:spcPts val="0"/>
              </a:spcAft>
              <a:buSzPts val="2400"/>
              <a:buChar char="•"/>
            </a:pPr>
            <a:r>
              <a:rPr lang="en-US" sz="2400"/>
              <a:t> Each station is assigned a unique m-bit code called a chip sequence.</a:t>
            </a:r>
            <a:endParaRPr sz="2400"/>
          </a:p>
          <a:p>
            <a:pPr marL="457200" lvl="0" indent="-381000" algn="l" rtl="0">
              <a:spcBef>
                <a:spcPts val="0"/>
              </a:spcBef>
              <a:spcAft>
                <a:spcPts val="0"/>
              </a:spcAft>
              <a:buSzPts val="2400"/>
              <a:buChar char="•"/>
            </a:pPr>
            <a:r>
              <a:rPr lang="en-US" sz="2400"/>
              <a:t>EXAMPLE:for m = 8, if station A is assigned the chip sequence (−1 −1 −1 +1 +1 −1 +1 +1), it can send a 1 bit by transmiting the chip sequence and a 0 by transmitting (+1 +1 +1 −1 −1 +1 −1 −1).</a:t>
            </a:r>
            <a:endParaRPr sz="2400"/>
          </a:p>
          <a:p>
            <a:pPr marL="457200" lvl="0" indent="-381000" algn="l" rtl="0">
              <a:spcBef>
                <a:spcPts val="0"/>
              </a:spcBef>
              <a:spcAft>
                <a:spcPts val="0"/>
              </a:spcAft>
              <a:buSzPts val="2400"/>
              <a:buChar char="•"/>
            </a:pPr>
            <a:r>
              <a:rPr lang="en-US" sz="2400"/>
              <a:t>The bandwidth needed for CDMA is greater by a factor of m than the bandwidth needed for a station not using CDMA</a:t>
            </a:r>
            <a:endParaRPr sz="2400"/>
          </a:p>
          <a:p>
            <a:pPr marL="457200" lvl="0" indent="-342900" algn="l" rtl="0">
              <a:spcBef>
                <a:spcPts val="0"/>
              </a:spcBef>
              <a:spcAft>
                <a:spcPts val="0"/>
              </a:spcAft>
              <a:buSzPts val="1800"/>
              <a:buChar char="•"/>
            </a:pPr>
            <a:endParaRPr/>
          </a:p>
        </p:txBody>
      </p:sp>
    </p:spTree>
    <p:extLst>
      <p:ext uri="{BB962C8B-B14F-4D97-AF65-F5344CB8AC3E}">
        <p14:creationId xmlns:p14="http://schemas.microsoft.com/office/powerpoint/2010/main" val="24344161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956ceb390f_0_43"/>
          <p:cNvSpPr txBox="1">
            <a:spLocks noGrp="1"/>
          </p:cNvSpPr>
          <p:nvPr>
            <p:ph type="body" idx="1"/>
          </p:nvPr>
        </p:nvSpPr>
        <p:spPr>
          <a:xfrm>
            <a:off x="201075" y="1531350"/>
            <a:ext cx="7543800" cy="42975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Let us use the symbol S to indicate the m-chip vector for station S, and S for its negation. </a:t>
            </a:r>
            <a:endParaRPr sz="2400" dirty="0"/>
          </a:p>
          <a:p>
            <a:pPr marL="457200" lvl="0" indent="-381000" algn="l" rtl="0">
              <a:spcBef>
                <a:spcPts val="0"/>
              </a:spcBef>
              <a:spcAft>
                <a:spcPts val="0"/>
              </a:spcAft>
              <a:buSzPts val="2400"/>
              <a:buChar char="•"/>
            </a:pPr>
            <a:r>
              <a:rPr lang="en-US" sz="2400" dirty="0"/>
              <a:t>All chip sequences are pairwise orthogonal, by which we mean that the normalized inner product of any two distinct chip sequences, S and T (written as S T), is 0.</a:t>
            </a:r>
            <a:endParaRPr sz="2400" dirty="0"/>
          </a:p>
          <a:p>
            <a:pPr marL="457200" lvl="0" indent="-381000" algn="l" rtl="0">
              <a:spcBef>
                <a:spcPts val="0"/>
              </a:spcBef>
              <a:spcAft>
                <a:spcPts val="0"/>
              </a:spcAft>
              <a:buSzPts val="2400"/>
              <a:buChar char="•"/>
            </a:pPr>
            <a:r>
              <a:rPr lang="en-US" sz="2400" dirty="0"/>
              <a:t>The normalized inner product of any chip sequence with itself is 1:</a:t>
            </a:r>
            <a:endParaRPr sz="2400" dirty="0"/>
          </a:p>
          <a:p>
            <a:pPr marL="457200" lvl="0" indent="-381000" algn="l" rtl="0">
              <a:spcBef>
                <a:spcPts val="0"/>
              </a:spcBef>
              <a:spcAft>
                <a:spcPts val="0"/>
              </a:spcAft>
              <a:buSzPts val="2400"/>
              <a:buChar char="•"/>
            </a:pPr>
            <a:r>
              <a:rPr lang="en-US" sz="2400" dirty="0"/>
              <a:t>When two or more stations transmit simultaneously, their bipolar sequences add linearly.</a:t>
            </a:r>
            <a:endParaRPr sz="2400" dirty="0"/>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p:txBody>
      </p:sp>
      <p:sp>
        <p:nvSpPr>
          <p:cNvPr id="507" name="Google Shape;507;g956ceb390f_0_43"/>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CDMA</a:t>
            </a:r>
            <a:endParaRPr dirty="0"/>
          </a:p>
        </p:txBody>
      </p:sp>
    </p:spTree>
    <p:extLst>
      <p:ext uri="{BB962C8B-B14F-4D97-AF65-F5344CB8AC3E}">
        <p14:creationId xmlns:p14="http://schemas.microsoft.com/office/powerpoint/2010/main" val="22737198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Code Division Multiplexing (1)</a:t>
            </a:r>
          </a:p>
        </p:txBody>
      </p:sp>
      <p:sp>
        <p:nvSpPr>
          <p:cNvPr id="51203" name="Rectangle 3"/>
          <p:cNvSpPr>
            <a:spLocks noGrp="1" noChangeArrowheads="1"/>
          </p:cNvSpPr>
          <p:nvPr>
            <p:ph type="body" idx="1"/>
          </p:nvPr>
        </p:nvSpPr>
        <p:spPr>
          <a:xfrm>
            <a:off x="1143000" y="5410200"/>
            <a:ext cx="8001000" cy="1143000"/>
          </a:xfrm>
        </p:spPr>
        <p:txBody>
          <a:bodyPr/>
          <a:lstStyle/>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Chip sequences for four stations. </a:t>
            </a:r>
          </a:p>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Signals the sequences represent</a:t>
            </a:r>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2438400"/>
            <a:ext cx="83169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39814064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Code Division Multiplexing (2)</a:t>
            </a:r>
          </a:p>
        </p:txBody>
      </p:sp>
      <p:sp>
        <p:nvSpPr>
          <p:cNvPr id="52227" name="Rectangle 3"/>
          <p:cNvSpPr>
            <a:spLocks noGrp="1" noChangeArrowheads="1"/>
          </p:cNvSpPr>
          <p:nvPr>
            <p:ph type="body" idx="1"/>
          </p:nvPr>
        </p:nvSpPr>
        <p:spPr>
          <a:xfrm>
            <a:off x="1143000" y="5410200"/>
            <a:ext cx="8001000" cy="1143000"/>
          </a:xfrm>
        </p:spPr>
        <p:txBody>
          <a:bodyPr/>
          <a:lstStyle/>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Six examples of transmissions. </a:t>
            </a:r>
          </a:p>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Recovery of station C’s</a:t>
            </a: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2362200"/>
            <a:ext cx="8845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5"/>
          <p:cNvSpPr>
            <a:spLocks noGrp="1" noChangeArrowheads="1"/>
          </p:cNvSpPr>
          <p:nvPr>
            <p:ph type="ftr" sz="quarter" idx="11"/>
          </p:nvPr>
        </p:nvSpPr>
        <p:spPr bwMode="auto">
          <a:xfrm>
            <a:off x="304800" y="6629400"/>
            <a:ext cx="8610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000" i="1"/>
              <a:t>Computer Networks</a:t>
            </a:r>
            <a:r>
              <a:rPr lang="en-US" altLang="en-US" sz="1000"/>
              <a:t>, Fifth Edition by Andrew Tanenbaum and David Wetherall, © Pearson Education-Prentice Hall, 2011</a:t>
            </a:r>
          </a:p>
        </p:txBody>
      </p:sp>
    </p:spTree>
    <p:extLst>
      <p:ext uri="{BB962C8B-B14F-4D97-AF65-F5344CB8AC3E}">
        <p14:creationId xmlns:p14="http://schemas.microsoft.com/office/powerpoint/2010/main" val="265922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94760ed114_0_16"/>
          <p:cNvSpPr txBox="1">
            <a:spLocks noGrp="1"/>
          </p:cNvSpPr>
          <p:nvPr>
            <p:ph type="title"/>
          </p:nvPr>
        </p:nvSpPr>
        <p:spPr>
          <a:xfrm>
            <a:off x="381000" y="304800"/>
            <a:ext cx="8229600" cy="786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 and Signals</a:t>
            </a:r>
            <a:endParaRPr/>
          </a:p>
        </p:txBody>
      </p:sp>
      <p:sp>
        <p:nvSpPr>
          <p:cNvPr id="133" name="Google Shape;133;g94760ed114_0_16"/>
          <p:cNvSpPr txBox="1">
            <a:spLocks noGrp="1"/>
          </p:cNvSpPr>
          <p:nvPr>
            <p:ph type="body" idx="1"/>
          </p:nvPr>
        </p:nvSpPr>
        <p:spPr>
          <a:xfrm>
            <a:off x="448950" y="1288975"/>
            <a:ext cx="8392200" cy="52221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t>Wavelength: The wavelength is the distance a simple signal can travel in one period.</a:t>
            </a:r>
            <a:endParaRPr sz="2200" dirty="0"/>
          </a:p>
          <a:p>
            <a:pPr marL="0" lvl="0" indent="0" algn="l" rtl="0">
              <a:spcBef>
                <a:spcPts val="360"/>
              </a:spcBef>
              <a:spcAft>
                <a:spcPts val="0"/>
              </a:spcAft>
              <a:buNone/>
            </a:pPr>
            <a:endParaRPr sz="2200" dirty="0"/>
          </a:p>
          <a:p>
            <a:pPr marL="0" lvl="0" indent="0" algn="l" rtl="0">
              <a:spcBef>
                <a:spcPts val="360"/>
              </a:spcBef>
              <a:spcAft>
                <a:spcPts val="0"/>
              </a:spcAft>
              <a:buNone/>
            </a:pPr>
            <a:endParaRPr sz="2200" dirty="0"/>
          </a:p>
          <a:p>
            <a:pPr marL="0" lvl="0" indent="0" algn="l" rtl="0">
              <a:spcBef>
                <a:spcPts val="360"/>
              </a:spcBef>
              <a:spcAft>
                <a:spcPts val="0"/>
              </a:spcAft>
              <a:buNone/>
            </a:pPr>
            <a:endParaRPr sz="2200" dirty="0"/>
          </a:p>
          <a:p>
            <a:pPr marL="914400" lvl="0" indent="0" algn="l" rtl="0">
              <a:spcBef>
                <a:spcPts val="360"/>
              </a:spcBef>
              <a:spcAft>
                <a:spcPts val="0"/>
              </a:spcAft>
              <a:buNone/>
            </a:pPr>
            <a:endParaRPr sz="2200" dirty="0"/>
          </a:p>
          <a:p>
            <a:pPr marL="457200" lvl="0" indent="-368300" algn="l" rtl="0">
              <a:spcBef>
                <a:spcPts val="360"/>
              </a:spcBef>
              <a:spcAft>
                <a:spcPts val="0"/>
              </a:spcAft>
              <a:buSzPts val="2200"/>
              <a:buChar char="•"/>
            </a:pPr>
            <a:r>
              <a:rPr lang="en-US" sz="2200" dirty="0"/>
              <a:t>A single frequency sine wave is not useful in data communications; we need to send a composite signal, a signal made of many simple sine waves.</a:t>
            </a:r>
            <a:endParaRPr sz="2200" dirty="0"/>
          </a:p>
          <a:p>
            <a:pPr marL="457200" lvl="0" indent="-368300" algn="l" rtl="0">
              <a:spcBef>
                <a:spcPts val="0"/>
              </a:spcBef>
              <a:spcAft>
                <a:spcPts val="0"/>
              </a:spcAft>
              <a:buSzPts val="2200"/>
              <a:buChar char="•"/>
            </a:pPr>
            <a:r>
              <a:rPr lang="en-US" sz="2200" dirty="0"/>
              <a:t>Bandwidth :The bandwidth of a composite signal is the difference between the highest and the lowest frequencies contained in that signal.</a:t>
            </a:r>
            <a:endParaRPr sz="2200" dirty="0"/>
          </a:p>
        </p:txBody>
      </p:sp>
      <p:pic>
        <p:nvPicPr>
          <p:cNvPr id="134" name="Google Shape;134;g94760ed114_0_16"/>
          <p:cNvPicPr preferRelativeResize="0"/>
          <p:nvPr/>
        </p:nvPicPr>
        <p:blipFill>
          <a:blip r:embed="rId3">
            <a:alphaModFix/>
          </a:blip>
          <a:stretch>
            <a:fillRect/>
          </a:stretch>
        </p:blipFill>
        <p:spPr>
          <a:xfrm>
            <a:off x="2326125" y="2420050"/>
            <a:ext cx="4498825" cy="1206325"/>
          </a:xfrm>
          <a:prstGeom prst="rect">
            <a:avLst/>
          </a:prstGeom>
          <a:noFill/>
          <a:ln>
            <a:noFill/>
          </a:ln>
        </p:spPr>
      </p:pic>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TotalTime>
  <Words>6266</Words>
  <Application>Microsoft Office PowerPoint</Application>
  <PresentationFormat>On-screen Show (4:3)</PresentationFormat>
  <Paragraphs>485</Paragraphs>
  <Slides>85</Slides>
  <Notes>60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0</vt:i4>
      </vt:variant>
      <vt:variant>
        <vt:lpstr>Slide Titles</vt:lpstr>
      </vt:variant>
      <vt:variant>
        <vt:i4>85</vt:i4>
      </vt:variant>
    </vt:vector>
  </HeadingPairs>
  <TitlesOfParts>
    <vt:vector size="91" baseType="lpstr">
      <vt:lpstr>Arial</vt:lpstr>
      <vt:lpstr>Calibri</vt:lpstr>
      <vt:lpstr>Times New Roman</vt:lpstr>
      <vt:lpstr>Wingdings</vt:lpstr>
      <vt:lpstr>Tannenbaum</vt:lpstr>
      <vt:lpstr>Custom Design</vt:lpstr>
      <vt:lpstr>The Physical Layer</vt:lpstr>
      <vt:lpstr>The Physical Layer</vt:lpstr>
      <vt:lpstr>Data and Signals</vt:lpstr>
      <vt:lpstr>Data and signals</vt:lpstr>
      <vt:lpstr>Data and signals </vt:lpstr>
      <vt:lpstr>PowerPoint Presentation</vt:lpstr>
      <vt:lpstr>PowerPoint Presentation</vt:lpstr>
      <vt:lpstr>PowerPoint Presentation</vt:lpstr>
      <vt:lpstr>Data and Signals</vt:lpstr>
      <vt:lpstr>Theoretical Basis for Data Communication</vt:lpstr>
      <vt:lpstr>Fourier Analysis</vt:lpstr>
      <vt:lpstr>Fourier Analysis</vt:lpstr>
      <vt:lpstr>  Bandwidth-Limited Signals (1)  </vt:lpstr>
      <vt:lpstr>Bandwidth-Limited Signals (1) </vt:lpstr>
      <vt:lpstr>Bandwidth-Limited Signals (2)</vt:lpstr>
      <vt:lpstr>Bandwidth-Limited Signals (3)</vt:lpstr>
      <vt:lpstr>Bandwidth-Limited Signals (4)</vt:lpstr>
      <vt:lpstr>Bandwidth-Limited Signals (5)</vt:lpstr>
      <vt:lpstr>Bandwidth-Limited Signals (6)</vt:lpstr>
      <vt:lpstr>Bandwidth-Limited Signals</vt:lpstr>
      <vt:lpstr>The Maximum Data Rate of a Channel</vt:lpstr>
      <vt:lpstr>Guided Transmission Media</vt:lpstr>
      <vt:lpstr>Magnetic Media</vt:lpstr>
      <vt:lpstr>Twisted Pairs</vt:lpstr>
      <vt:lpstr>Twisted Pairs</vt:lpstr>
      <vt:lpstr>Twisted Pairs</vt:lpstr>
      <vt:lpstr>Twisted Pairs</vt:lpstr>
      <vt:lpstr>Coaxial Cable</vt:lpstr>
      <vt:lpstr>Coaxial Cable</vt:lpstr>
      <vt:lpstr>Power Lines</vt:lpstr>
      <vt:lpstr>Power Lines</vt:lpstr>
      <vt:lpstr>Fiber Optics (1)</vt:lpstr>
      <vt:lpstr>Fiber Optics (1) </vt:lpstr>
      <vt:lpstr>Fiber Optics (1) </vt:lpstr>
      <vt:lpstr>Fiber Optics (2)</vt:lpstr>
      <vt:lpstr>Transmission of Light Through Fiber </vt:lpstr>
      <vt:lpstr>Transmission of Light Through Fiber</vt:lpstr>
      <vt:lpstr>Fiber Cables (1)</vt:lpstr>
      <vt:lpstr>Fiber Cables (1)</vt:lpstr>
      <vt:lpstr>Fiber Cables (1) </vt:lpstr>
      <vt:lpstr>Fiber Cables (2)</vt:lpstr>
      <vt:lpstr>PowerPoint Presentation</vt:lpstr>
      <vt:lpstr>Fiber Cables</vt:lpstr>
      <vt:lpstr>Fibre cable vs copper wire</vt:lpstr>
      <vt:lpstr>The Public Switched Telephone Network</vt:lpstr>
      <vt:lpstr>Structure of the Telephone System (1)</vt:lpstr>
      <vt:lpstr>Structure of the Telephone System</vt:lpstr>
      <vt:lpstr>Structure of the Telephone System</vt:lpstr>
      <vt:lpstr>Structure of the Telephone System </vt:lpstr>
      <vt:lpstr>Structure of the Telephone System (2)</vt:lpstr>
      <vt:lpstr>Switching</vt:lpstr>
      <vt:lpstr>Circuit Switching/Packet Switching (1)</vt:lpstr>
      <vt:lpstr>Switching</vt:lpstr>
      <vt:lpstr>Switching</vt:lpstr>
      <vt:lpstr>Switching</vt:lpstr>
      <vt:lpstr>Circuit Switching/Packet Switching (2)</vt:lpstr>
      <vt:lpstr>Circuit Switching/Packet Switching (3)</vt:lpstr>
      <vt:lpstr>Digital Modulation and Multiplexing</vt:lpstr>
      <vt:lpstr>Baseband Transmission</vt:lpstr>
      <vt:lpstr>Baseband Transmission</vt:lpstr>
      <vt:lpstr>Baseband Transmission</vt:lpstr>
      <vt:lpstr>Clock Recovery</vt:lpstr>
      <vt:lpstr>Baseband Transmission</vt:lpstr>
      <vt:lpstr>Baseband Transmission</vt:lpstr>
      <vt:lpstr>Baseband Transmission</vt:lpstr>
      <vt:lpstr>Passband Transmission</vt:lpstr>
      <vt:lpstr>Passband Transmission</vt:lpstr>
      <vt:lpstr>Passband Transmission (1)</vt:lpstr>
      <vt:lpstr>Passband Transmission</vt:lpstr>
      <vt:lpstr>Passband Transmission</vt:lpstr>
      <vt:lpstr>Passband Transmission (2)</vt:lpstr>
      <vt:lpstr>Frequency Division Multiplexing (1)</vt:lpstr>
      <vt:lpstr>Frequency Division Multiplexing</vt:lpstr>
      <vt:lpstr>FDM</vt:lpstr>
      <vt:lpstr>OFDM</vt:lpstr>
      <vt:lpstr>Frequency Division Multiplexing (2)</vt:lpstr>
      <vt:lpstr>Frequency Division Multiplexing (3)</vt:lpstr>
      <vt:lpstr>TDM</vt:lpstr>
      <vt:lpstr>TDM</vt:lpstr>
      <vt:lpstr>Time Division Multiplexing</vt:lpstr>
      <vt:lpstr>CDMA</vt:lpstr>
      <vt:lpstr>CDMA</vt:lpstr>
      <vt:lpstr>CDMA</vt:lpstr>
      <vt:lpstr>Code Division Multiplexing (1)</vt:lpstr>
      <vt:lpstr>Code Division Multiplexing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Physical Layer</dc:title>
  <dc:creator>Steve_2</dc:creator>
  <cp:lastModifiedBy>Bhimani Praveena</cp:lastModifiedBy>
  <cp:revision>64</cp:revision>
  <dcterms:created xsi:type="dcterms:W3CDTF">2010-05-05T13:59:50Z</dcterms:created>
  <dcterms:modified xsi:type="dcterms:W3CDTF">2023-03-08T19:58:34Z</dcterms:modified>
</cp:coreProperties>
</file>