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 id="2147483656" r:id="rId5"/>
  </p:sldMasterIdLst>
  <p:notesMasterIdLst>
    <p:notesMasterId r:id="rId1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85" r:id="rId128"/>
  </p:sldIdLst>
  <p:sldSz cx="9144000" cy="6858000" type="screen4x3"/>
  <p:notesSz cx="6858000" cy="9144000"/>
  <p:embeddedFontLst>
    <p:embeddedFont>
      <p:font typeface="Arimo" panose="020B0604020202020204" charset="0"/>
      <p:regular r:id="rId130"/>
      <p:bold r:id="rId131"/>
      <p:italic r:id="rId132"/>
      <p:boldItalic r:id="rId133"/>
    </p:embeddedFont>
    <p:embeddedFont>
      <p:font typeface="Calibri" panose="020F0502020204030204" pitchFamily="34" charset="0"/>
      <p:regular r:id="rId134"/>
      <p:bold r:id="rId135"/>
      <p:italic r:id="rId136"/>
      <p:boldItalic r:id="rId1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5" roundtripDataSignature="AMtx7mhRKAYyY7Yfys6ab4pFJx+aeXAK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8FF7A0-4BCB-4927-BF51-E3A7125E46F5}">
  <a:tblStyle styleId="{718FF7A0-4BCB-4927-BF51-E3A7125E46F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9486591-B305-4890-A7F6-993598176D4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061" autoAdjust="0"/>
    <p:restoredTop sz="94660"/>
  </p:normalViewPr>
  <p:slideViewPr>
    <p:cSldViewPr snapToGrid="0">
      <p:cViewPr varScale="1">
        <p:scale>
          <a:sx n="92" d="100"/>
          <a:sy n="92" d="100"/>
        </p:scale>
        <p:origin x="1790"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9"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font" Target="fonts/font5.fntdata"/><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notesMaster" Target="notesMasters/notesMaster1.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font" Target="fonts/font1.fntdata"/><Relationship Id="rId135" Type="http://schemas.openxmlformats.org/officeDocument/2006/relationships/font" Target="fonts/font6.fntdata"/><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font" Target="fonts/font2.fntdata"/><Relationship Id="rId136" Type="http://schemas.openxmlformats.org/officeDocument/2006/relationships/font" Target="fonts/font7.fntdata"/><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font" Target="fonts/font8.fntdata"/><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font" Target="fonts/font3.fntdata"/><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font" Target="fonts/font4.fntdata"/><Relationship Id="rId16"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759195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863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94359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95358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6" name="Google Shape;706;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349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4" name="Google Shape;714;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401994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2" name="Google Shape;722;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5594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0" name="Google Shape;730;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2027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8" name="Google Shape;73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8336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2351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997637c08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997637c08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98451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9" name="Google Shape;759;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73992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065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31964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2970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997637c081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997637c08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59804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8" name="Google Shape;788;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935777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6" name="Google Shape;796;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70245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4" name="Google Shape;804;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1392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2" name="Google Shape;812;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89882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4549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8" name="Google Shape;828;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1256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6" name="Google Shape;836;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099226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997637c081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997637c08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191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76268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997637c081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997637c08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29694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997637c081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997637c08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77313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1" name="Google Shape;861;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78749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5" name="Google Shape;915;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36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306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545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283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90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848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1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12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505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3e5ba3272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3e5ba327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094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13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99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122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136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41ecae30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41ecae3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380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41ecae309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41ecae30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528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9342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721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13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97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289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6992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7318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383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9580f637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9580f6375b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722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72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703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2552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721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01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627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029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886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9" name="Google Shape;30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47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41ecae30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41ecae30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494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9580f6375b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9580f6375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580f6382c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580f6382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741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580f638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9580f6382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5138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271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028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95b5e8de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95b5e8de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254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314f4e64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9314f4e64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2537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5b5e8de64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5b5e8de6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8945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95b5e8de6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95b5e8de6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392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5b5e8de6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5b5e8de6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564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95b5e8de64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95b5e8de6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7025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664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95b5e8de64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95b5e8de6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69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95b5e8de64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95b5e8de6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9096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47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5b5e8de64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95b5e8de6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31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7b00d6f7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97b00d6f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924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314f4e6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9314f4e64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226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95b5e8de64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95b5e8de6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0770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5b5e8de64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95b5e8de6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9628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5b5e8de64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5b5e8de6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4718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8501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976e7eb1b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976e7eb1b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3769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976e7eb1b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976e7eb1b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9087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0651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2735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8300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529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5988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76e9704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g976e9704d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8549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976e9704d5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976e9704d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7439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976e9704d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g976e9704d5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57394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0716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976e9704d5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76e9704d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7793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76e9704d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g976e9704d5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319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73895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976e9704d5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976e9704d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3197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76e9704d5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76e9704d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186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976e9704d5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976e9704d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76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1973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4795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9" name="Google Shape;569;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0602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977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976e9704d5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976e9704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3887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8b9a2719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8b9a271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0029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98b9a27196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98b9a2719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6438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98b9a27196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98b9a2719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4676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8" name="Google Shape;60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217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531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98b9a27196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98b9a2719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289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49994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0328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46765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0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1466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98b9a27196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98b9a2719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9951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98b9a27196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98b9a2719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375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98b9a27196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98b9a2719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1482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997637c081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997637c08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3009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4" name="Google Shape;684;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64859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34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 name="Google Shape;11;p1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Arial"/>
              <a:buNone/>
              <a:defRPr/>
            </a:lvl1pPr>
            <a:lvl2pPr lvl="1" algn="ctr">
              <a:spcBef>
                <a:spcPts val="400"/>
              </a:spcBef>
              <a:spcAft>
                <a:spcPts val="0"/>
              </a:spcAft>
              <a:buSzPts val="2000"/>
              <a:buFont typeface="Arial"/>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1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114"/>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 name="Google Shape;22;p1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116"/>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16"/>
          <p:cNvSpPr txBox="1">
            <a:spLocks noGrp="1"/>
          </p:cNvSpPr>
          <p:nvPr>
            <p:ph type="body" idx="1"/>
          </p:nvPr>
        </p:nvSpPr>
        <p:spPr>
          <a:xfrm>
            <a:off x="1143000" y="1828800"/>
            <a:ext cx="7543800" cy="429736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116"/>
          <p:cNvSpPr txBox="1">
            <a:spLocks noGrp="1"/>
          </p:cNvSpPr>
          <p:nvPr>
            <p:ph type="ftr" idx="11"/>
          </p:nvPr>
        </p:nvSpPr>
        <p:spPr>
          <a:xfrm>
            <a:off x="0" y="6629400"/>
            <a:ext cx="9144000" cy="228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i="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11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1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1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1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Arial"/>
              <a:buNone/>
              <a:defRPr/>
            </a:lvl1pPr>
            <a:lvl2pPr lvl="1" algn="ctr">
              <a:spcBef>
                <a:spcPts val="400"/>
              </a:spcBef>
              <a:spcAft>
                <a:spcPts val="0"/>
              </a:spcAft>
              <a:buSzPts val="2000"/>
              <a:buFont typeface="Arial"/>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FF0000"/>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FF0000"/>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FF0000"/>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FF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7" name="Google Shape;7;p11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Arial"/>
              <a:buAutoNum type="alphaLcParen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11"/>
          <p:cNvSpPr txBox="1"/>
          <p:nvPr/>
        </p:nvSpPr>
        <p:spPr>
          <a:xfrm>
            <a:off x="0" y="6629400"/>
            <a:ext cx="914400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1" u="none" strike="noStrike" cap="none">
                <a:solidFill>
                  <a:schemeClr val="dk1"/>
                </a:solidFill>
                <a:latin typeface="Arial"/>
                <a:ea typeface="Arial"/>
                <a:cs typeface="Arial"/>
                <a:sym typeface="Arial"/>
              </a:rPr>
              <a:t>Computer Networks</a:t>
            </a:r>
            <a:r>
              <a:rPr lang="en-US" sz="1200" b="0" i="0" u="none" strike="noStrike" cap="none">
                <a:solidFill>
                  <a:schemeClr val="dk1"/>
                </a:solidFill>
                <a:latin typeface="Arial"/>
                <a:ea typeface="Arial"/>
                <a:cs typeface="Arial"/>
                <a:sym typeface="Arial"/>
              </a:rPr>
              <a:t>, Fifth Edition by Andrew Tanenbaum and David Wetherall, © Pearson Education-Prentice Hall, 2011</a:t>
            </a:r>
            <a:endParaRPr/>
          </a:p>
          <a:p>
            <a:pPr marL="0" marR="0" lvl="0" indent="0" algn="l" rtl="0">
              <a:lnSpc>
                <a:spcPct val="100000"/>
              </a:lnSpc>
              <a:spcBef>
                <a:spcPts val="0"/>
              </a:spcBef>
              <a:spcAft>
                <a:spcPts val="0"/>
              </a:spcAft>
              <a:buNone/>
            </a:pPr>
            <a:endParaRPr sz="12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Google Shape;13;p113"/>
          <p:cNvSpPr txBox="1"/>
          <p:nvPr/>
        </p:nvSpPr>
        <p:spPr>
          <a:xfrm>
            <a:off x="0" y="6629400"/>
            <a:ext cx="914400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1" u="none">
                <a:solidFill>
                  <a:schemeClr val="dk1"/>
                </a:solidFill>
                <a:latin typeface="Arial"/>
                <a:ea typeface="Arial"/>
                <a:cs typeface="Arial"/>
                <a:sym typeface="Arial"/>
              </a:rPr>
              <a:t>Computer Networks</a:t>
            </a:r>
            <a:r>
              <a:rPr lang="en-US" sz="1200" b="0" i="0" u="none">
                <a:solidFill>
                  <a:schemeClr val="dk1"/>
                </a:solidFill>
                <a:latin typeface="Arial"/>
                <a:ea typeface="Arial"/>
                <a:cs typeface="Arial"/>
                <a:sym typeface="Arial"/>
              </a:rPr>
              <a:t>, Fifth Edition by Andrew Tanenbaum and David Wetherall, © Pearson Education-Prentice Hall, 2011</a:t>
            </a:r>
            <a:endParaRPr/>
          </a:p>
          <a:p>
            <a:pPr marL="0" marR="0" lvl="0" indent="0" algn="l" rtl="0">
              <a:lnSpc>
                <a:spcPct val="100000"/>
              </a:lnSpc>
              <a:spcBef>
                <a:spcPts val="0"/>
              </a:spcBef>
              <a:spcAft>
                <a:spcPts val="0"/>
              </a:spcAft>
              <a:buNone/>
            </a:pPr>
            <a:endParaRPr sz="1200" b="0" i="0" u="none">
              <a:solidFill>
                <a:schemeClr val="dk1"/>
              </a:solidFill>
              <a:latin typeface="Arial"/>
              <a:ea typeface="Arial"/>
              <a:cs typeface="Arial"/>
              <a:sym typeface="Arial"/>
            </a:endParaRPr>
          </a:p>
        </p:txBody>
      </p:sp>
      <p:sp>
        <p:nvSpPr>
          <p:cNvPr id="14" name="Google Shape;14;p11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FF0000"/>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FF0000"/>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FF0000"/>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FF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15" name="Google Shape;15;p11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Arial"/>
              <a:buAutoNum type="alphaLcParen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1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1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1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800"/>
              <a:buFont typeface="Arial"/>
              <a:buNone/>
              <a:defRPr sz="1800" b="0" i="0" u="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11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3600" b="0" i="0" u="none" strike="noStrike" cap="none">
                <a:solidFill>
                  <a:srgbClr val="FF0000"/>
                </a:solidFill>
                <a:latin typeface="Times New Roman"/>
                <a:ea typeface="Times New Roman"/>
                <a:cs typeface="Times New Roman"/>
                <a:sym typeface="Times New Roman"/>
              </a:defRPr>
            </a:lvl9pPr>
          </a:lstStyle>
          <a:p>
            <a:endParaRPr/>
          </a:p>
        </p:txBody>
      </p:sp>
      <p:sp>
        <p:nvSpPr>
          <p:cNvPr id="27" name="Google Shape;27;p115"/>
          <p:cNvSpPr txBox="1">
            <a:spLocks noGrp="1"/>
          </p:cNvSpPr>
          <p:nvPr>
            <p:ph type="body" idx="1"/>
          </p:nvPr>
        </p:nvSpPr>
        <p:spPr>
          <a:xfrm>
            <a:off x="1143000" y="1828800"/>
            <a:ext cx="7543800" cy="42973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00CC"/>
              </a:buClr>
              <a:buSzPts val="3200"/>
              <a:buFont typeface="Arial"/>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Google Shape;28;p115"/>
          <p:cNvSpPr txBox="1">
            <a:spLocks noGrp="1"/>
          </p:cNvSpPr>
          <p:nvPr>
            <p:ph type="ftr" idx="11"/>
          </p:nvPr>
        </p:nvSpPr>
        <p:spPr>
          <a:xfrm>
            <a:off x="0" y="6629400"/>
            <a:ext cx="9144000" cy="2286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1"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117"/>
          <p:cNvSpPr txBox="1"/>
          <p:nvPr/>
        </p:nvSpPr>
        <p:spPr>
          <a:xfrm>
            <a:off x="0" y="6629400"/>
            <a:ext cx="914400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1" u="none">
                <a:solidFill>
                  <a:schemeClr val="dk1"/>
                </a:solidFill>
                <a:latin typeface="Arial"/>
                <a:ea typeface="Arial"/>
                <a:cs typeface="Arial"/>
                <a:sym typeface="Arial"/>
              </a:rPr>
              <a:t>Computer Networks</a:t>
            </a:r>
            <a:r>
              <a:rPr lang="en-US" sz="1200" b="0" i="0" u="none">
                <a:solidFill>
                  <a:schemeClr val="dk1"/>
                </a:solidFill>
                <a:latin typeface="Arial"/>
                <a:ea typeface="Arial"/>
                <a:cs typeface="Arial"/>
                <a:sym typeface="Arial"/>
              </a:rPr>
              <a:t>, Fifth Edition by Andrew Tanenbaum and David Wetherall, © Pearson Education-Prentice Hall, 2011</a:t>
            </a:r>
            <a:endParaRPr/>
          </a:p>
          <a:p>
            <a:pPr marL="0" marR="0" lvl="0" indent="0" algn="l" rtl="0">
              <a:lnSpc>
                <a:spcPct val="100000"/>
              </a:lnSpc>
              <a:spcBef>
                <a:spcPts val="0"/>
              </a:spcBef>
              <a:spcAft>
                <a:spcPts val="0"/>
              </a:spcAft>
              <a:buNone/>
            </a:pPr>
            <a:endParaRPr sz="1200" b="0" i="0" u="none">
              <a:solidFill>
                <a:schemeClr val="dk1"/>
              </a:solidFill>
              <a:latin typeface="Arial"/>
              <a:ea typeface="Arial"/>
              <a:cs typeface="Arial"/>
              <a:sym typeface="Arial"/>
            </a:endParaRPr>
          </a:p>
        </p:txBody>
      </p:sp>
      <p:sp>
        <p:nvSpPr>
          <p:cNvPr id="35" name="Google Shape;35;p11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FF0000"/>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FF0000"/>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FF0000"/>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FF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36" name="Google Shape;36;p11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Arial"/>
              <a:buAutoNum type="alphaLcParen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7" name="Google Shape;37;p1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1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1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chemeClr val="dk1"/>
              </a:buClr>
              <a:buSzPts val="1800"/>
              <a:buFont typeface="Times New Roman"/>
              <a:buNone/>
              <a:defRPr sz="1800" b="0" i="0" u="none">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11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FF0000"/>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FF0000"/>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FF0000"/>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FF0000"/>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FF0000"/>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48" name="Google Shape;48;p11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accent2"/>
              </a:buClr>
              <a:buSzPts val="2400"/>
              <a:buFont typeface="Arial"/>
              <a:buAutoNum type="alphaLcParen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119"/>
          <p:cNvSpPr txBox="1"/>
          <p:nvPr/>
        </p:nvSpPr>
        <p:spPr>
          <a:xfrm>
            <a:off x="0" y="6629400"/>
            <a:ext cx="914400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1" u="none">
                <a:solidFill>
                  <a:schemeClr val="dk1"/>
                </a:solidFill>
                <a:latin typeface="Arial"/>
                <a:ea typeface="Arial"/>
                <a:cs typeface="Arial"/>
                <a:sym typeface="Arial"/>
              </a:rPr>
              <a:t>Computer Networks</a:t>
            </a:r>
            <a:r>
              <a:rPr lang="en-US" sz="1200" b="0" i="0" u="none">
                <a:solidFill>
                  <a:schemeClr val="dk1"/>
                </a:solidFill>
                <a:latin typeface="Arial"/>
                <a:ea typeface="Arial"/>
                <a:cs typeface="Arial"/>
                <a:sym typeface="Arial"/>
              </a:rPr>
              <a:t>, Fifth Edition by Andrew Tanenbaum and David Wetherall, © Pearson Education-Prentice Hall, 2011</a:t>
            </a:r>
            <a:endParaRPr/>
          </a:p>
          <a:p>
            <a:pPr marL="0" marR="0" lvl="0" indent="0" algn="l" rtl="0">
              <a:lnSpc>
                <a:spcPct val="100000"/>
              </a:lnSpc>
              <a:spcBef>
                <a:spcPts val="0"/>
              </a:spcBef>
              <a:spcAft>
                <a:spcPts val="0"/>
              </a:spcAft>
              <a:buNone/>
            </a:pPr>
            <a:endParaRPr sz="12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8.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Data Link Layer</a:t>
            </a:r>
            <a:endParaRPr/>
          </a:p>
        </p:txBody>
      </p:sp>
      <p:sp>
        <p:nvSpPr>
          <p:cNvPr id="58" name="Google Shape;58;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Chapter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3"/>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Acknowledged Connection Oriented  Service</a:t>
            </a:r>
            <a:endParaRPr/>
          </a:p>
        </p:txBody>
      </p:sp>
      <p:sp>
        <p:nvSpPr>
          <p:cNvPr id="114" name="Google Shape;114;p13"/>
          <p:cNvSpPr txBox="1">
            <a:spLocks noGrp="1"/>
          </p:cNvSpPr>
          <p:nvPr>
            <p:ph type="body" idx="1"/>
          </p:nvPr>
        </p:nvSpPr>
        <p:spPr>
          <a:xfrm>
            <a:off x="381000" y="1547875"/>
            <a:ext cx="8229600" cy="5045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Source and Destination establish a connection first.</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Each frame sent is numbered</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Data link layer guarantees that each frame sent is indeed received.</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It guarantees that each frame is received only once and that all frames are received in the correct order.</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Examples: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Satellite channel communication,</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Long-distance telephone communication, etc.</a:t>
            </a:r>
            <a:endParaRPr sz="2000" b="0" i="0" u="none" strike="noStrike" cap="none">
              <a:solidFill>
                <a:schemeClr val="dk1"/>
              </a:solidFill>
              <a:latin typeface="Calibri"/>
              <a:ea typeface="Calibri"/>
              <a:cs typeface="Calibri"/>
              <a:sym typeface="Calibri"/>
            </a:endParaRPr>
          </a:p>
          <a:p>
            <a:pPr marL="342900" marR="0" lvl="0" indent="-292100" algn="l" rtl="0">
              <a:lnSpc>
                <a:spcPct val="100000"/>
              </a:lnSpc>
              <a:spcBef>
                <a:spcPts val="400"/>
              </a:spcBef>
              <a:spcAft>
                <a:spcPts val="0"/>
              </a:spcAft>
              <a:buSzPts val="2000"/>
              <a:buChar char="•"/>
            </a:pPr>
            <a:r>
              <a:rPr lang="en-US" sz="2000"/>
              <a:t>Phases of transfer</a:t>
            </a:r>
            <a:endParaRPr sz="2000"/>
          </a:p>
          <a:p>
            <a:pPr marL="742950" marR="0" lvl="1" indent="-298450" algn="l" rtl="0">
              <a:lnSpc>
                <a:spcPct val="100000"/>
              </a:lnSpc>
              <a:spcBef>
                <a:spcPts val="400"/>
              </a:spcBef>
              <a:spcAft>
                <a:spcPts val="0"/>
              </a:spcAft>
              <a:buSzPts val="2000"/>
              <a:buChar char="–"/>
            </a:pPr>
            <a:r>
              <a:rPr lang="en-US" sz="2000"/>
              <a:t>Connection is established and initialize variables and counters to keep track of which frames have been received and which ones have not.</a:t>
            </a:r>
            <a:endParaRPr sz="2000"/>
          </a:p>
          <a:p>
            <a:pPr marL="742950" marR="0" lvl="1" indent="-298450" algn="l" rtl="0">
              <a:lnSpc>
                <a:spcPct val="100000"/>
              </a:lnSpc>
              <a:spcBef>
                <a:spcPts val="400"/>
              </a:spcBef>
              <a:spcAft>
                <a:spcPts val="0"/>
              </a:spcAft>
              <a:buSzPts val="2000"/>
              <a:buChar char="–"/>
            </a:pPr>
            <a:r>
              <a:rPr lang="en-US" sz="2000"/>
              <a:t>one or more frames are actually transmitted.</a:t>
            </a:r>
            <a:endParaRPr sz="2000"/>
          </a:p>
          <a:p>
            <a:pPr marL="742950" marR="0" lvl="1" indent="-298450" algn="l" rtl="0">
              <a:lnSpc>
                <a:spcPct val="100000"/>
              </a:lnSpc>
              <a:spcBef>
                <a:spcPts val="400"/>
              </a:spcBef>
              <a:spcAft>
                <a:spcPts val="0"/>
              </a:spcAft>
              <a:buSzPts val="2000"/>
              <a:buChar char="–"/>
            </a:pPr>
            <a:r>
              <a:rPr lang="en-US" sz="2000"/>
              <a:t>The connection is released, freeing up the variables, buffers, and other resources used to maintain the connection.</a:t>
            </a:r>
            <a:endParaRPr sz="2000"/>
          </a:p>
          <a:p>
            <a:pPr marL="742950" marR="0" lvl="1" indent="-298450" algn="l" rtl="0">
              <a:lnSpc>
                <a:spcPct val="100000"/>
              </a:lnSpc>
              <a:spcBef>
                <a:spcPts val="400"/>
              </a:spcBef>
              <a:spcAft>
                <a:spcPts val="0"/>
              </a:spcAft>
              <a:buSzPts val="2000"/>
              <a:buChar char="–"/>
            </a:pPr>
            <a:endParaRPr sz="2000"/>
          </a:p>
          <a:p>
            <a:pPr marL="342900" marR="0" lvl="0" indent="-215900" algn="l" rtl="0">
              <a:spcBef>
                <a:spcPts val="400"/>
              </a:spcBef>
              <a:spcAft>
                <a:spcPts val="0"/>
              </a:spcAft>
              <a:buClr>
                <a:srgbClr val="0000CC"/>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(3)</a:t>
            </a:r>
            <a:endParaRPr/>
          </a:p>
        </p:txBody>
      </p:sp>
      <p:sp>
        <p:nvSpPr>
          <p:cNvPr id="701" name="Google Shape;701;p8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go-back-n.</a:t>
            </a:r>
            <a:endParaRPr/>
          </a:p>
        </p:txBody>
      </p:sp>
      <p:pic>
        <p:nvPicPr>
          <p:cNvPr id="702" name="Google Shape;702;p85"/>
          <p:cNvPicPr preferRelativeResize="0"/>
          <p:nvPr/>
        </p:nvPicPr>
        <p:blipFill rotWithShape="1">
          <a:blip r:embed="rId3">
            <a:alphaModFix/>
          </a:blip>
          <a:srcRect/>
          <a:stretch/>
        </p:blipFill>
        <p:spPr>
          <a:xfrm>
            <a:off x="333375" y="1371600"/>
            <a:ext cx="8634412" cy="4191000"/>
          </a:xfrm>
          <a:prstGeom prst="rect">
            <a:avLst/>
          </a:prstGeom>
          <a:noFill/>
          <a:ln>
            <a:noFill/>
          </a:ln>
        </p:spPr>
      </p:pic>
      <p:sp>
        <p:nvSpPr>
          <p:cNvPr id="703" name="Google Shape;703;p85"/>
          <p:cNvSpPr txBox="1"/>
          <p:nvPr/>
        </p:nvSpPr>
        <p:spPr>
          <a:xfrm>
            <a:off x="609600" y="51054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8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(4)</a:t>
            </a:r>
            <a:endParaRPr/>
          </a:p>
        </p:txBody>
      </p:sp>
      <p:sp>
        <p:nvSpPr>
          <p:cNvPr id="709" name="Google Shape;709;p86"/>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go-back-n.</a:t>
            </a:r>
            <a:endParaRPr/>
          </a:p>
        </p:txBody>
      </p:sp>
      <p:sp>
        <p:nvSpPr>
          <p:cNvPr id="710" name="Google Shape;710;p86"/>
          <p:cNvSpPr txBox="1"/>
          <p:nvPr/>
        </p:nvSpPr>
        <p:spPr>
          <a:xfrm>
            <a:off x="533400" y="46482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711" name="Google Shape;711;p86"/>
          <p:cNvPicPr preferRelativeResize="0"/>
          <p:nvPr/>
        </p:nvPicPr>
        <p:blipFill rotWithShape="1">
          <a:blip r:embed="rId3">
            <a:alphaModFix/>
          </a:blip>
          <a:srcRect/>
          <a:stretch/>
        </p:blipFill>
        <p:spPr>
          <a:xfrm>
            <a:off x="482600" y="1981200"/>
            <a:ext cx="8107362" cy="2719387"/>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8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(5)</a:t>
            </a:r>
            <a:endParaRPr/>
          </a:p>
        </p:txBody>
      </p:sp>
      <p:sp>
        <p:nvSpPr>
          <p:cNvPr id="717" name="Google Shape;717;p8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go-back-n.</a:t>
            </a:r>
            <a:endParaRPr/>
          </a:p>
        </p:txBody>
      </p:sp>
      <p:sp>
        <p:nvSpPr>
          <p:cNvPr id="718" name="Google Shape;718;p87"/>
          <p:cNvSpPr txBox="1"/>
          <p:nvPr/>
        </p:nvSpPr>
        <p:spPr>
          <a:xfrm>
            <a:off x="533400" y="46482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719" name="Google Shape;719;p87"/>
          <p:cNvPicPr preferRelativeResize="0"/>
          <p:nvPr/>
        </p:nvPicPr>
        <p:blipFill rotWithShape="1">
          <a:blip r:embed="rId3">
            <a:alphaModFix/>
          </a:blip>
          <a:srcRect/>
          <a:stretch/>
        </p:blipFill>
        <p:spPr>
          <a:xfrm>
            <a:off x="265112" y="1981200"/>
            <a:ext cx="8883650" cy="2662237"/>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(6)</a:t>
            </a:r>
            <a:endParaRPr/>
          </a:p>
        </p:txBody>
      </p:sp>
      <p:sp>
        <p:nvSpPr>
          <p:cNvPr id="725" name="Google Shape;725;p8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go-back-n.</a:t>
            </a:r>
            <a:endParaRPr/>
          </a:p>
        </p:txBody>
      </p:sp>
      <p:sp>
        <p:nvSpPr>
          <p:cNvPr id="726" name="Google Shape;726;p88"/>
          <p:cNvSpPr txBox="1"/>
          <p:nvPr/>
        </p:nvSpPr>
        <p:spPr>
          <a:xfrm>
            <a:off x="533400" y="46482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727" name="Google Shape;727;p88"/>
          <p:cNvPicPr preferRelativeResize="0"/>
          <p:nvPr/>
        </p:nvPicPr>
        <p:blipFill rotWithShape="1">
          <a:blip r:embed="rId3">
            <a:alphaModFix/>
          </a:blip>
          <a:srcRect/>
          <a:stretch/>
        </p:blipFill>
        <p:spPr>
          <a:xfrm>
            <a:off x="381000" y="2200275"/>
            <a:ext cx="8528050" cy="22479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8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(7)</a:t>
            </a:r>
            <a:endParaRPr/>
          </a:p>
        </p:txBody>
      </p:sp>
      <p:sp>
        <p:nvSpPr>
          <p:cNvPr id="733" name="Google Shape;733;p8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go-back-n.</a:t>
            </a:r>
            <a:endParaRPr/>
          </a:p>
        </p:txBody>
      </p:sp>
      <p:sp>
        <p:nvSpPr>
          <p:cNvPr id="734" name="Google Shape;734;p89"/>
          <p:cNvSpPr txBox="1"/>
          <p:nvPr/>
        </p:nvSpPr>
        <p:spPr>
          <a:xfrm>
            <a:off x="533400" y="51816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735" name="Google Shape;735;p89"/>
          <p:cNvPicPr preferRelativeResize="0"/>
          <p:nvPr/>
        </p:nvPicPr>
        <p:blipFill rotWithShape="1">
          <a:blip r:embed="rId3">
            <a:alphaModFix/>
          </a:blip>
          <a:srcRect/>
          <a:stretch/>
        </p:blipFill>
        <p:spPr>
          <a:xfrm>
            <a:off x="304800" y="1219200"/>
            <a:ext cx="8524875" cy="41306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(8)</a:t>
            </a:r>
            <a:endParaRPr/>
          </a:p>
        </p:txBody>
      </p:sp>
      <p:sp>
        <p:nvSpPr>
          <p:cNvPr id="741" name="Google Shape;741;p9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go-back-n.</a:t>
            </a:r>
            <a:endParaRPr/>
          </a:p>
        </p:txBody>
      </p:sp>
      <p:sp>
        <p:nvSpPr>
          <p:cNvPr id="742" name="Google Shape;742;p90"/>
          <p:cNvSpPr txBox="1"/>
          <p:nvPr/>
        </p:nvSpPr>
        <p:spPr>
          <a:xfrm>
            <a:off x="533400" y="53340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743" name="Google Shape;743;p90"/>
          <p:cNvPicPr preferRelativeResize="0"/>
          <p:nvPr/>
        </p:nvPicPr>
        <p:blipFill rotWithShape="1">
          <a:blip r:embed="rId3">
            <a:alphaModFix/>
          </a:blip>
          <a:srcRect/>
          <a:stretch/>
        </p:blipFill>
        <p:spPr>
          <a:xfrm>
            <a:off x="762000" y="1066800"/>
            <a:ext cx="7773987" cy="44005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9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(9)</a:t>
            </a:r>
            <a:endParaRPr/>
          </a:p>
        </p:txBody>
      </p:sp>
      <p:sp>
        <p:nvSpPr>
          <p:cNvPr id="749" name="Google Shape;749;p9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go-back-n.</a:t>
            </a:r>
            <a:endParaRPr/>
          </a:p>
        </p:txBody>
      </p:sp>
      <p:pic>
        <p:nvPicPr>
          <p:cNvPr id="750" name="Google Shape;750;p91"/>
          <p:cNvPicPr preferRelativeResize="0"/>
          <p:nvPr/>
        </p:nvPicPr>
        <p:blipFill rotWithShape="1">
          <a:blip r:embed="rId3">
            <a:alphaModFix/>
          </a:blip>
          <a:srcRect/>
          <a:stretch/>
        </p:blipFill>
        <p:spPr>
          <a:xfrm>
            <a:off x="609600" y="2438400"/>
            <a:ext cx="6276975" cy="20669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997637c081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Protocol Using Go-Back-N</a:t>
            </a:r>
            <a:endParaRPr/>
          </a:p>
        </p:txBody>
      </p:sp>
      <p:sp>
        <p:nvSpPr>
          <p:cNvPr id="756" name="Google Shape;756;g997637c081_0_11"/>
          <p:cNvSpPr txBox="1">
            <a:spLocks noGrp="1"/>
          </p:cNvSpPr>
          <p:nvPr>
            <p:ph type="body" idx="1"/>
          </p:nvPr>
        </p:nvSpPr>
        <p:spPr>
          <a:xfrm>
            <a:off x="0" y="955725"/>
            <a:ext cx="9144000" cy="5489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Protocol 5 has multiple outstanding frames, it logically needs multiple timers, one per outstanding frame.</a:t>
            </a:r>
            <a:endParaRPr/>
          </a:p>
          <a:p>
            <a:pPr marL="457200" lvl="0" indent="-342900" algn="l" rtl="0">
              <a:spcBef>
                <a:spcPts val="0"/>
              </a:spcBef>
              <a:spcAft>
                <a:spcPts val="0"/>
              </a:spcAft>
              <a:buSzPts val="1800"/>
              <a:buChar char="●"/>
            </a:pPr>
            <a:r>
              <a:rPr lang="en-US"/>
              <a:t>These timers can easily be simulated in software using a single hardware clock that causes interrupts periodically.</a:t>
            </a:r>
            <a:endParaRPr/>
          </a:p>
          <a:p>
            <a:pPr marL="457200" lvl="0" indent="-342900" algn="l" rtl="0">
              <a:spcBef>
                <a:spcPts val="0"/>
              </a:spcBef>
              <a:spcAft>
                <a:spcPts val="0"/>
              </a:spcAft>
              <a:buSzPts val="1800"/>
              <a:buChar char="●"/>
            </a:pPr>
            <a:r>
              <a:rPr lang="en-US"/>
              <a:t>The pending timeouts form a linked list, with each node of the list containing the number of clock ticks until the timer expires, the frame being timed, and a pointer to the next node.</a:t>
            </a:r>
            <a:endParaRPr/>
          </a:p>
          <a:p>
            <a:pPr marL="457200" lvl="0" indent="-342900" algn="l" rtl="0">
              <a:spcBef>
                <a:spcPts val="0"/>
              </a:spcBef>
              <a:spcAft>
                <a:spcPts val="0"/>
              </a:spcAft>
              <a:buSzPts val="1800"/>
              <a:buChar char="●"/>
            </a:pPr>
            <a:r>
              <a:rPr lang="en-US"/>
              <a:t>Example: The real time is 10:00:00.000; three timeouts are pending, at 10:00:00.005, 10:00:00.013, and 10:00:00.019. </a:t>
            </a:r>
            <a:endParaRPr/>
          </a:p>
          <a:p>
            <a:pPr marL="457200" lvl="0" indent="-342900" algn="l" rtl="0">
              <a:spcBef>
                <a:spcPts val="0"/>
              </a:spcBef>
              <a:spcAft>
                <a:spcPts val="0"/>
              </a:spcAft>
              <a:buSzPts val="1800"/>
              <a:buChar char="●"/>
            </a:pPr>
            <a:r>
              <a:rPr lang="en-US"/>
              <a:t>Every time the hardware clock ticks, the real time is updated and the tick counter at the head of the list is decremented. </a:t>
            </a:r>
            <a:endParaRPr/>
          </a:p>
          <a:p>
            <a:pPr marL="457200" lvl="0" indent="-342900" algn="l" rtl="0">
              <a:spcBef>
                <a:spcPts val="0"/>
              </a:spcBef>
              <a:spcAft>
                <a:spcPts val="0"/>
              </a:spcAft>
              <a:buSzPts val="1800"/>
              <a:buChar char="●"/>
            </a:pPr>
            <a:r>
              <a:rPr lang="en-US"/>
              <a:t>When the tick counter becomes zero, a timeout is caused and the node is removed from the list.</a:t>
            </a:r>
            <a:endParaRPr/>
          </a:p>
          <a:p>
            <a:pPr marL="457200" lvl="0" indent="0" algn="l" rtl="0">
              <a:spcBef>
                <a:spcPts val="360"/>
              </a:spcBef>
              <a:spcAft>
                <a:spcPts val="0"/>
              </a:spcAft>
              <a:buNone/>
            </a:pP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9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(10)</a:t>
            </a:r>
            <a:endParaRPr/>
          </a:p>
        </p:txBody>
      </p:sp>
      <p:sp>
        <p:nvSpPr>
          <p:cNvPr id="762" name="Google Shape;762;p92"/>
          <p:cNvSpPr txBox="1">
            <a:spLocks noGrp="1"/>
          </p:cNvSpPr>
          <p:nvPr>
            <p:ph type="body" idx="1"/>
          </p:nvPr>
        </p:nvSpPr>
        <p:spPr>
          <a:xfrm>
            <a:off x="0" y="55626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Simulation of multiple timers in software. </a:t>
            </a:r>
            <a:r>
              <a:rPr lang="en-US" sz="2400" b="0" i="0" u="none" strike="noStrike" cap="none">
                <a:solidFill>
                  <a:srgbClr val="0033CC"/>
                </a:solidFill>
                <a:latin typeface="Arial"/>
                <a:ea typeface="Arial"/>
                <a:cs typeface="Arial"/>
                <a:sym typeface="Arial"/>
              </a:rPr>
              <a:t>(a) </a:t>
            </a:r>
            <a:r>
              <a:rPr lang="en-US" sz="2400" b="0" i="0" u="none" strike="noStrike" cap="none">
                <a:solidFill>
                  <a:schemeClr val="dk1"/>
                </a:solidFill>
                <a:latin typeface="Arial"/>
                <a:ea typeface="Arial"/>
                <a:cs typeface="Arial"/>
                <a:sym typeface="Arial"/>
              </a:rPr>
              <a:t>The queued</a:t>
            </a: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Arial"/>
                <a:ea typeface="Arial"/>
                <a:cs typeface="Arial"/>
                <a:sym typeface="Arial"/>
              </a:rPr>
              <a:t>timeouts  </a:t>
            </a:r>
            <a:r>
              <a:rPr lang="en-US" sz="2400" b="0" i="0" u="none" strike="noStrike" cap="none">
                <a:solidFill>
                  <a:srgbClr val="0033CC"/>
                </a:solidFill>
                <a:latin typeface="Arial"/>
                <a:ea typeface="Arial"/>
                <a:cs typeface="Arial"/>
                <a:sym typeface="Arial"/>
              </a:rPr>
              <a:t>(b) </a:t>
            </a:r>
            <a:r>
              <a:rPr lang="en-US" sz="2400" b="0" i="0" u="none" strike="noStrike" cap="none">
                <a:solidFill>
                  <a:schemeClr val="dk1"/>
                </a:solidFill>
                <a:latin typeface="Arial"/>
                <a:ea typeface="Arial"/>
                <a:cs typeface="Arial"/>
                <a:sym typeface="Arial"/>
              </a:rPr>
              <a:t>The situation after the first timeout has expired.</a:t>
            </a:r>
            <a:endParaRPr/>
          </a:p>
        </p:txBody>
      </p:sp>
      <p:pic>
        <p:nvPicPr>
          <p:cNvPr id="763" name="Google Shape;763;p92"/>
          <p:cNvPicPr preferRelativeResize="0"/>
          <p:nvPr/>
        </p:nvPicPr>
        <p:blipFill rotWithShape="1">
          <a:blip r:embed="rId3">
            <a:alphaModFix/>
          </a:blip>
          <a:srcRect/>
          <a:stretch/>
        </p:blipFill>
        <p:spPr>
          <a:xfrm>
            <a:off x="357187" y="1752600"/>
            <a:ext cx="8529637" cy="323850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(1)</a:t>
            </a:r>
            <a:endParaRPr/>
          </a:p>
        </p:txBody>
      </p:sp>
      <p:sp>
        <p:nvSpPr>
          <p:cNvPr id="769" name="Google Shape;769;p9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pic>
        <p:nvPicPr>
          <p:cNvPr id="770" name="Google Shape;770;p93"/>
          <p:cNvPicPr preferRelativeResize="0"/>
          <p:nvPr/>
        </p:nvPicPr>
        <p:blipFill rotWithShape="1">
          <a:blip r:embed="rId3">
            <a:alphaModFix/>
          </a:blip>
          <a:srcRect/>
          <a:stretch/>
        </p:blipFill>
        <p:spPr>
          <a:xfrm>
            <a:off x="330200" y="1447800"/>
            <a:ext cx="8602662" cy="3757612"/>
          </a:xfrm>
          <a:prstGeom prst="rect">
            <a:avLst/>
          </a:prstGeom>
          <a:noFill/>
          <a:ln>
            <a:noFill/>
          </a:ln>
        </p:spPr>
      </p:pic>
      <p:sp>
        <p:nvSpPr>
          <p:cNvPr id="771" name="Google Shape;771;p93"/>
          <p:cNvSpPr txBox="1"/>
          <p:nvPr/>
        </p:nvSpPr>
        <p:spPr>
          <a:xfrm>
            <a:off x="381000" y="51816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Framing</a:t>
            </a:r>
            <a:endParaRPr/>
          </a:p>
        </p:txBody>
      </p:sp>
      <p:sp>
        <p:nvSpPr>
          <p:cNvPr id="120" name="Google Shape;120;p15"/>
          <p:cNvSpPr txBox="1">
            <a:spLocks noGrp="1"/>
          </p:cNvSpPr>
          <p:nvPr>
            <p:ph type="body" idx="1"/>
          </p:nvPr>
        </p:nvSpPr>
        <p:spPr>
          <a:xfrm>
            <a:off x="630700" y="1465250"/>
            <a:ext cx="8229600" cy="5062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To provide service to the network layer the data link layer must use the service provided to it by physical layer.</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Stream of data bits provided to data link layer is not guaranteed to be without errors.</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Errors could be: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Number of received bits does not match number of transmitted bits (deletion or insertion)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Bit Value</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It is up to data link layer to correct the errors if necessary.</a:t>
            </a:r>
            <a:endParaRPr sz="2000" b="0" i="0" u="none">
              <a:solidFill>
                <a:schemeClr val="dk1"/>
              </a:solidFill>
              <a:latin typeface="Arial"/>
              <a:ea typeface="Arial"/>
              <a:cs typeface="Arial"/>
              <a:sym typeface="Arial"/>
            </a:endParaRPr>
          </a:p>
          <a:p>
            <a:pPr marL="342900" lvl="0" indent="-292100" algn="l" rtl="0">
              <a:spcBef>
                <a:spcPts val="0"/>
              </a:spcBef>
              <a:spcAft>
                <a:spcPts val="0"/>
              </a:spcAft>
              <a:buSzPts val="2000"/>
              <a:buChar char="•"/>
            </a:pPr>
            <a:r>
              <a:rPr lang="en-US" sz="2000"/>
              <a:t>Transmission of the data link layer starts with breaking up the bit stream </a:t>
            </a:r>
            <a:endParaRPr/>
          </a:p>
          <a:p>
            <a:pPr marL="742950" lvl="1" indent="-298450" algn="l" rtl="0">
              <a:spcBef>
                <a:spcPts val="400"/>
              </a:spcBef>
              <a:spcAft>
                <a:spcPts val="0"/>
              </a:spcAft>
              <a:buSzPts val="2000"/>
              <a:buChar char="–"/>
            </a:pPr>
            <a:r>
              <a:rPr lang="en-US" sz="2000"/>
              <a:t>into discrete frames</a:t>
            </a:r>
            <a:endParaRPr/>
          </a:p>
          <a:p>
            <a:pPr marL="742950" lvl="1" indent="-298450" algn="l" rtl="0">
              <a:spcBef>
                <a:spcPts val="400"/>
              </a:spcBef>
              <a:spcAft>
                <a:spcPts val="0"/>
              </a:spcAft>
              <a:buSzPts val="2000"/>
              <a:buChar char="–"/>
            </a:pPr>
            <a:r>
              <a:rPr lang="en-US" sz="2000"/>
              <a:t>Computation of a checksum for each frame, and</a:t>
            </a:r>
            <a:endParaRPr/>
          </a:p>
          <a:p>
            <a:pPr marL="742950" lvl="1" indent="-298450" algn="l" rtl="0">
              <a:spcBef>
                <a:spcPts val="400"/>
              </a:spcBef>
              <a:spcAft>
                <a:spcPts val="0"/>
              </a:spcAft>
              <a:buSzPts val="2000"/>
              <a:buChar char="–"/>
            </a:pPr>
            <a:r>
              <a:rPr lang="en-US" sz="2000"/>
              <a:t>Include the checksum into the frame before it is transmitted.</a:t>
            </a:r>
            <a:endParaRPr/>
          </a:p>
          <a:p>
            <a:pPr marL="342900" marR="0" lvl="0" indent="-342900" algn="l" rtl="0">
              <a:lnSpc>
                <a:spcPct val="100000"/>
              </a:lnSpc>
              <a:spcBef>
                <a:spcPts val="400"/>
              </a:spcBef>
              <a:spcAft>
                <a:spcPts val="0"/>
              </a:spcAft>
              <a:buSzPts val="2000"/>
              <a:buChar char="•"/>
            </a:pPr>
            <a:endParaRPr sz="20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9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(2)</a:t>
            </a:r>
            <a:endParaRPr/>
          </a:p>
        </p:txBody>
      </p:sp>
      <p:sp>
        <p:nvSpPr>
          <p:cNvPr id="777" name="Google Shape;777;p94"/>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sp>
        <p:nvSpPr>
          <p:cNvPr id="778" name="Google Shape;778;p94"/>
          <p:cNvSpPr txBox="1"/>
          <p:nvPr/>
        </p:nvSpPr>
        <p:spPr>
          <a:xfrm>
            <a:off x="381000" y="51816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779" name="Google Shape;779;p94"/>
          <p:cNvPicPr preferRelativeResize="0"/>
          <p:nvPr/>
        </p:nvPicPr>
        <p:blipFill rotWithShape="1">
          <a:blip r:embed="rId3">
            <a:alphaModFix/>
          </a:blip>
          <a:srcRect/>
          <a:stretch/>
        </p:blipFill>
        <p:spPr>
          <a:xfrm>
            <a:off x="207962" y="1676400"/>
            <a:ext cx="8691562" cy="3338512"/>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g997637c081_0_2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Selective Repeat</a:t>
            </a:r>
            <a:endParaRPr/>
          </a:p>
        </p:txBody>
      </p:sp>
      <p:sp>
        <p:nvSpPr>
          <p:cNvPr id="785" name="Google Shape;785;g997637c081_0_20"/>
          <p:cNvSpPr txBox="1">
            <a:spLocks noGrp="1"/>
          </p:cNvSpPr>
          <p:nvPr>
            <p:ph type="body" idx="1"/>
          </p:nvPr>
        </p:nvSpPr>
        <p:spPr>
          <a:xfrm>
            <a:off x="0" y="856575"/>
            <a:ext cx="9144000" cy="5753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go-back-n protocol works well if errors are rare, but if the line is poor it wastes a lot of bandwidth on retransmitted frames.</a:t>
            </a:r>
            <a:endParaRPr/>
          </a:p>
          <a:p>
            <a:pPr marL="457200" lvl="0" indent="-342900" algn="l" rtl="0">
              <a:spcBef>
                <a:spcPts val="0"/>
              </a:spcBef>
              <a:spcAft>
                <a:spcPts val="0"/>
              </a:spcAft>
              <a:buSzPts val="1800"/>
              <a:buChar char="●"/>
            </a:pPr>
            <a:r>
              <a:rPr lang="en-US"/>
              <a:t>The sender’s window size starts out at 0 and grows to some predefined maximum.</a:t>
            </a:r>
            <a:endParaRPr/>
          </a:p>
          <a:p>
            <a:pPr marL="457200" lvl="0" indent="-342900" algn="l" rtl="0">
              <a:spcBef>
                <a:spcPts val="0"/>
              </a:spcBef>
              <a:spcAft>
                <a:spcPts val="0"/>
              </a:spcAft>
              <a:buSzPts val="1800"/>
              <a:buChar char="●"/>
            </a:pPr>
            <a:r>
              <a:rPr lang="en-US"/>
              <a:t>The receiver’s window, in contrast, is always fixed in size and equal to the predetermined maximum. </a:t>
            </a:r>
            <a:endParaRPr/>
          </a:p>
          <a:p>
            <a:pPr marL="457200" lvl="0" indent="-342900" algn="l" rtl="0">
              <a:spcBef>
                <a:spcPts val="0"/>
              </a:spcBef>
              <a:spcAft>
                <a:spcPts val="0"/>
              </a:spcAft>
              <a:buSzPts val="1800"/>
              <a:buChar char="●"/>
            </a:pPr>
            <a:r>
              <a:rPr lang="en-US"/>
              <a:t>The receiver has a buffer reserved for each sequence number within its fixed window.</a:t>
            </a:r>
            <a:endParaRPr/>
          </a:p>
          <a:p>
            <a:pPr marL="457200" lvl="0" indent="-342900" algn="l" rtl="0">
              <a:spcBef>
                <a:spcPts val="0"/>
              </a:spcBef>
              <a:spcAft>
                <a:spcPts val="0"/>
              </a:spcAft>
              <a:buSzPts val="1800"/>
              <a:buChar char="●"/>
            </a:pPr>
            <a:r>
              <a:rPr lang="en-US"/>
              <a:t>Associated with each buffer is a bit (arrived ) telling whether the buffer is full or empty.</a:t>
            </a:r>
            <a:endParaRPr/>
          </a:p>
          <a:p>
            <a:pPr marL="457200" lvl="0" indent="-342900" algn="l" rtl="0">
              <a:spcBef>
                <a:spcPts val="0"/>
              </a:spcBef>
              <a:spcAft>
                <a:spcPts val="0"/>
              </a:spcAft>
              <a:buSzPts val="1800"/>
              <a:buChar char="●"/>
            </a:pPr>
            <a:r>
              <a:rPr lang="en-US"/>
              <a:t> Whenever a frame arrives, its sequence number is checked by the function between to see if it falls within the window. If so and if it has not already been received, it is accepted and stored.</a:t>
            </a:r>
            <a:endParaRPr/>
          </a:p>
          <a:p>
            <a:pPr marL="457200" lvl="0" indent="-342900" algn="l" rtl="0">
              <a:spcBef>
                <a:spcPts val="0"/>
              </a:spcBef>
              <a:spcAft>
                <a:spcPts val="0"/>
              </a:spcAft>
              <a:buSzPts val="1800"/>
              <a:buChar char="●"/>
            </a:pP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9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(3)</a:t>
            </a:r>
            <a:endParaRPr/>
          </a:p>
        </p:txBody>
      </p:sp>
      <p:sp>
        <p:nvSpPr>
          <p:cNvPr id="791" name="Google Shape;791;p9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sp>
        <p:nvSpPr>
          <p:cNvPr id="792" name="Google Shape;792;p95"/>
          <p:cNvSpPr txBox="1"/>
          <p:nvPr/>
        </p:nvSpPr>
        <p:spPr>
          <a:xfrm>
            <a:off x="381000" y="51816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793" name="Google Shape;793;p95"/>
          <p:cNvPicPr preferRelativeResize="0"/>
          <p:nvPr/>
        </p:nvPicPr>
        <p:blipFill rotWithShape="1">
          <a:blip r:embed="rId3">
            <a:alphaModFix/>
          </a:blip>
          <a:srcRect/>
          <a:stretch/>
        </p:blipFill>
        <p:spPr>
          <a:xfrm>
            <a:off x="258762" y="1447800"/>
            <a:ext cx="8885237" cy="302895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9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(4)</a:t>
            </a:r>
            <a:endParaRPr/>
          </a:p>
        </p:txBody>
      </p:sp>
      <p:sp>
        <p:nvSpPr>
          <p:cNvPr id="799" name="Google Shape;799;p96"/>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sp>
        <p:nvSpPr>
          <p:cNvPr id="800" name="Google Shape;800;p96"/>
          <p:cNvSpPr txBox="1"/>
          <p:nvPr/>
        </p:nvSpPr>
        <p:spPr>
          <a:xfrm>
            <a:off x="457200" y="41148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801" name="Google Shape;801;p96"/>
          <p:cNvPicPr preferRelativeResize="0"/>
          <p:nvPr/>
        </p:nvPicPr>
        <p:blipFill rotWithShape="1">
          <a:blip r:embed="rId3">
            <a:alphaModFix/>
          </a:blip>
          <a:srcRect/>
          <a:stretch/>
        </p:blipFill>
        <p:spPr>
          <a:xfrm>
            <a:off x="263525" y="2209800"/>
            <a:ext cx="8880475" cy="22098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9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(5)</a:t>
            </a:r>
            <a:endParaRPr/>
          </a:p>
        </p:txBody>
      </p:sp>
      <p:sp>
        <p:nvSpPr>
          <p:cNvPr id="807" name="Google Shape;807;p9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sp>
        <p:nvSpPr>
          <p:cNvPr id="808" name="Google Shape;808;p97"/>
          <p:cNvSpPr txBox="1"/>
          <p:nvPr/>
        </p:nvSpPr>
        <p:spPr>
          <a:xfrm>
            <a:off x="457200" y="42672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809" name="Google Shape;809;p97"/>
          <p:cNvPicPr preferRelativeResize="0"/>
          <p:nvPr/>
        </p:nvPicPr>
        <p:blipFill rotWithShape="1">
          <a:blip r:embed="rId3">
            <a:alphaModFix/>
          </a:blip>
          <a:srcRect/>
          <a:stretch/>
        </p:blipFill>
        <p:spPr>
          <a:xfrm>
            <a:off x="92075" y="1752600"/>
            <a:ext cx="9051925" cy="22860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9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(6)</a:t>
            </a:r>
            <a:endParaRPr/>
          </a:p>
        </p:txBody>
      </p:sp>
      <p:sp>
        <p:nvSpPr>
          <p:cNvPr id="815" name="Google Shape;815;p9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sp>
        <p:nvSpPr>
          <p:cNvPr id="816" name="Google Shape;816;p98"/>
          <p:cNvSpPr txBox="1"/>
          <p:nvPr/>
        </p:nvSpPr>
        <p:spPr>
          <a:xfrm>
            <a:off x="457200" y="42672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817" name="Google Shape;817;p98"/>
          <p:cNvPicPr preferRelativeResize="0"/>
          <p:nvPr/>
        </p:nvPicPr>
        <p:blipFill rotWithShape="1">
          <a:blip r:embed="rId3">
            <a:alphaModFix/>
          </a:blip>
          <a:srcRect/>
          <a:stretch/>
        </p:blipFill>
        <p:spPr>
          <a:xfrm>
            <a:off x="307975" y="1981200"/>
            <a:ext cx="8836025" cy="24765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9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(7)</a:t>
            </a:r>
            <a:endParaRPr/>
          </a:p>
        </p:txBody>
      </p:sp>
      <p:sp>
        <p:nvSpPr>
          <p:cNvPr id="823" name="Google Shape;823;p9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sp>
        <p:nvSpPr>
          <p:cNvPr id="824" name="Google Shape;824;p99"/>
          <p:cNvSpPr txBox="1"/>
          <p:nvPr/>
        </p:nvSpPr>
        <p:spPr>
          <a:xfrm>
            <a:off x="533400" y="44958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825" name="Google Shape;825;p99"/>
          <p:cNvPicPr preferRelativeResize="0"/>
          <p:nvPr/>
        </p:nvPicPr>
        <p:blipFill rotWithShape="1">
          <a:blip r:embed="rId3">
            <a:alphaModFix/>
          </a:blip>
          <a:srcRect/>
          <a:stretch/>
        </p:blipFill>
        <p:spPr>
          <a:xfrm>
            <a:off x="309562" y="1905000"/>
            <a:ext cx="8631237" cy="2709862"/>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0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(8)</a:t>
            </a:r>
            <a:endParaRPr/>
          </a:p>
        </p:txBody>
      </p:sp>
      <p:sp>
        <p:nvSpPr>
          <p:cNvPr id="831" name="Google Shape;831;p100"/>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sp>
        <p:nvSpPr>
          <p:cNvPr id="832" name="Google Shape;832;p100"/>
          <p:cNvSpPr txBox="1"/>
          <p:nvPr/>
        </p:nvSpPr>
        <p:spPr>
          <a:xfrm>
            <a:off x="533400" y="44958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833" name="Google Shape;833;p100"/>
          <p:cNvPicPr preferRelativeResize="0"/>
          <p:nvPr/>
        </p:nvPicPr>
        <p:blipFill rotWithShape="1">
          <a:blip r:embed="rId3">
            <a:alphaModFix/>
          </a:blip>
          <a:srcRect/>
          <a:stretch/>
        </p:blipFill>
        <p:spPr>
          <a:xfrm>
            <a:off x="261937" y="1905000"/>
            <a:ext cx="8751887" cy="2852737"/>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0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(9)</a:t>
            </a:r>
            <a:endParaRPr/>
          </a:p>
        </p:txBody>
      </p:sp>
      <p:sp>
        <p:nvSpPr>
          <p:cNvPr id="839" name="Google Shape;839;p10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protocol using selective repeat.</a:t>
            </a:r>
            <a:endParaRPr/>
          </a:p>
        </p:txBody>
      </p:sp>
      <p:pic>
        <p:nvPicPr>
          <p:cNvPr id="840" name="Google Shape;840;p101"/>
          <p:cNvPicPr preferRelativeResize="0"/>
          <p:nvPr/>
        </p:nvPicPr>
        <p:blipFill rotWithShape="1">
          <a:blip r:embed="rId3">
            <a:alphaModFix/>
          </a:blip>
          <a:srcRect/>
          <a:stretch/>
        </p:blipFill>
        <p:spPr>
          <a:xfrm>
            <a:off x="84137" y="2286000"/>
            <a:ext cx="9059862" cy="2190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g997637c081_0_2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Selective repeat</a:t>
            </a:r>
            <a:endParaRPr/>
          </a:p>
        </p:txBody>
      </p:sp>
      <p:sp>
        <p:nvSpPr>
          <p:cNvPr id="846" name="Google Shape;846;g997637c081_0_28"/>
          <p:cNvSpPr txBox="1">
            <a:spLocks noGrp="1"/>
          </p:cNvSpPr>
          <p:nvPr>
            <p:ph type="body" idx="1"/>
          </p:nvPr>
        </p:nvSpPr>
        <p:spPr>
          <a:xfrm>
            <a:off x="0" y="875850"/>
            <a:ext cx="9144000" cy="5701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Trouble with sequence numbers:</a:t>
            </a:r>
            <a:endParaRPr/>
          </a:p>
          <a:p>
            <a:pPr marL="457200" lvl="0" indent="-342900" algn="l" rtl="0">
              <a:spcBef>
                <a:spcPts val="0"/>
              </a:spcBef>
              <a:spcAft>
                <a:spcPts val="0"/>
              </a:spcAft>
              <a:buSzPts val="1800"/>
              <a:buChar char="●"/>
            </a:pPr>
            <a:r>
              <a:rPr lang="en-US"/>
              <a:t>Example: Suppose that we have a 3-bit sequence number, so that the sender is permitted to transmit up to seven frames.</a:t>
            </a:r>
            <a:endParaRPr/>
          </a:p>
          <a:p>
            <a:pPr marL="457200" lvl="0" indent="-342900" algn="l" rtl="0">
              <a:spcBef>
                <a:spcPts val="0"/>
              </a:spcBef>
              <a:spcAft>
                <a:spcPts val="0"/>
              </a:spcAft>
              <a:buSzPts val="1800"/>
              <a:buChar char="●"/>
            </a:pPr>
            <a:r>
              <a:rPr lang="en-US"/>
              <a:t>The sender now transmits frames 0 through 6.</a:t>
            </a:r>
            <a:endParaRPr/>
          </a:p>
          <a:p>
            <a:pPr marL="457200" lvl="0" indent="-342900" algn="l" rtl="0">
              <a:spcBef>
                <a:spcPts val="0"/>
              </a:spcBef>
              <a:spcAft>
                <a:spcPts val="0"/>
              </a:spcAft>
              <a:buSzPts val="1800"/>
              <a:buChar char="●"/>
            </a:pPr>
            <a:r>
              <a:rPr lang="en-US"/>
              <a:t>The receiver’s window allows it to accept any frame with a</a:t>
            </a:r>
            <a:endParaRPr/>
          </a:p>
          <a:p>
            <a:pPr marL="457200" lvl="0" indent="-342900" algn="l" rtl="0">
              <a:spcBef>
                <a:spcPts val="0"/>
              </a:spcBef>
              <a:spcAft>
                <a:spcPts val="0"/>
              </a:spcAft>
              <a:buSzPts val="1800"/>
              <a:buChar char="●"/>
            </a:pPr>
            <a:r>
              <a:rPr lang="en-US"/>
              <a:t>sequence number between 0 and 6 inclusive. </a:t>
            </a:r>
            <a:endParaRPr/>
          </a:p>
          <a:p>
            <a:pPr marL="457200" lvl="0" indent="-342900" algn="l" rtl="0">
              <a:spcBef>
                <a:spcPts val="0"/>
              </a:spcBef>
              <a:spcAft>
                <a:spcPts val="0"/>
              </a:spcAft>
              <a:buSzPts val="1800"/>
              <a:buChar char="●"/>
            </a:pPr>
            <a:r>
              <a:rPr lang="en-US"/>
              <a:t>All seven frames arrive correctly, so the receiver acknowledges them and advances its window to allow receipt of 7, 0,</a:t>
            </a:r>
            <a:endParaRPr/>
          </a:p>
          <a:p>
            <a:pPr marL="457200" lvl="0" indent="0" algn="l" rtl="0">
              <a:spcBef>
                <a:spcPts val="360"/>
              </a:spcBef>
              <a:spcAft>
                <a:spcPts val="0"/>
              </a:spcAft>
              <a:buNone/>
            </a:pPr>
            <a:r>
              <a:rPr lang="en-US"/>
              <a:t>1, 2, 3, 4, or 5,</a:t>
            </a:r>
            <a:endParaRPr/>
          </a:p>
          <a:p>
            <a:pPr marL="457200" lvl="0" indent="-342900" algn="l" rtl="0">
              <a:spcBef>
                <a:spcPts val="360"/>
              </a:spcBef>
              <a:spcAft>
                <a:spcPts val="0"/>
              </a:spcAft>
              <a:buSzPts val="1800"/>
              <a:buChar char="●"/>
            </a:pPr>
            <a:r>
              <a:rPr lang="en-US"/>
              <a:t>The ack frame was lost .</a:t>
            </a:r>
            <a:endParaRPr/>
          </a:p>
          <a:p>
            <a:pPr marL="457200" lvl="0" indent="-342900" algn="l" rtl="0">
              <a:spcBef>
                <a:spcPts val="0"/>
              </a:spcBef>
              <a:spcAft>
                <a:spcPts val="0"/>
              </a:spcAft>
              <a:buSzPts val="1800"/>
              <a:buChar char="●"/>
            </a:pPr>
            <a:r>
              <a:rPr lang="en-US"/>
              <a:t>The sender eventually times out and retransmits frame 0. </a:t>
            </a:r>
            <a:endParaRPr/>
          </a:p>
          <a:p>
            <a:pPr marL="457200" lvl="0" indent="-342900" algn="l" rtl="0">
              <a:spcBef>
                <a:spcPts val="0"/>
              </a:spcBef>
              <a:spcAft>
                <a:spcPts val="0"/>
              </a:spcAft>
              <a:buSzPts val="1800"/>
              <a:buChar char="●"/>
            </a:pPr>
            <a:r>
              <a:rPr lang="en-US"/>
              <a:t>When this frame arrives at the receiver as it falls within the new window, so it is accepted as a new frame.</a:t>
            </a:r>
            <a:endParaRPr/>
          </a:p>
          <a:p>
            <a:pPr marL="457200" lvl="0" indent="-342900" algn="l" rtl="0">
              <a:spcBef>
                <a:spcPts val="0"/>
              </a:spcBef>
              <a:spcAft>
                <a:spcPts val="0"/>
              </a:spcAft>
              <a:buSzPts val="1800"/>
              <a:buChar char="●"/>
            </a:pPr>
            <a:r>
              <a:rPr lang="en-US"/>
              <a:t> The receiver then sends a (piggybacked) acknowledgement </a:t>
            </a:r>
            <a:endParaRPr/>
          </a:p>
          <a:p>
            <a:pPr marL="457200" lvl="0" indent="0" algn="l" rtl="0">
              <a:spcBef>
                <a:spcPts val="360"/>
              </a:spcBef>
              <a:spcAft>
                <a:spcPts val="0"/>
              </a:spcAft>
              <a:buNone/>
            </a:pPr>
            <a:r>
              <a:rPr lang="en-US"/>
              <a:t>  for frame 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Framing</a:t>
            </a:r>
            <a:endParaRPr/>
          </a:p>
        </p:txBody>
      </p:sp>
      <p:sp>
        <p:nvSpPr>
          <p:cNvPr id="126" name="Google Shape;126;p16"/>
          <p:cNvSpPr txBox="1">
            <a:spLocks noGrp="1"/>
          </p:cNvSpPr>
          <p:nvPr>
            <p:ph type="body" idx="1"/>
          </p:nvPr>
        </p:nvSpPr>
        <p:spPr>
          <a:xfrm>
            <a:off x="614200" y="1371600"/>
            <a:ext cx="8144100" cy="5189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Receiver computes its checksum error for a receiving frame and if it is different from the checksum that is being transmitted will have to deal with the error.</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Framing is more difficult than one could think!</a:t>
            </a: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SzPts val="2000"/>
              <a:buChar char="•"/>
            </a:pPr>
            <a:r>
              <a:rPr lang="en-US" sz="2000"/>
              <a:t>Framing methods</a:t>
            </a:r>
            <a:endParaRPr sz="2000"/>
          </a:p>
          <a:p>
            <a:pPr marL="342900" marR="0" lvl="0" indent="0" algn="l" rtl="0">
              <a:lnSpc>
                <a:spcPct val="100000"/>
              </a:lnSpc>
              <a:spcBef>
                <a:spcPts val="400"/>
              </a:spcBef>
              <a:spcAft>
                <a:spcPts val="0"/>
              </a:spcAft>
              <a:buNone/>
            </a:pPr>
            <a:r>
              <a:rPr lang="en-US" sz="2000"/>
              <a:t>1.Byte count.</a:t>
            </a:r>
            <a:endParaRPr sz="2000"/>
          </a:p>
          <a:p>
            <a:pPr marL="342900" marR="0" lvl="0" indent="0" algn="l" rtl="0">
              <a:lnSpc>
                <a:spcPct val="100000"/>
              </a:lnSpc>
              <a:spcBef>
                <a:spcPts val="400"/>
              </a:spcBef>
              <a:spcAft>
                <a:spcPts val="0"/>
              </a:spcAft>
              <a:buNone/>
            </a:pPr>
            <a:r>
              <a:rPr lang="en-US" sz="2000"/>
              <a:t>2. Flag bytes with byte stuffing.</a:t>
            </a:r>
            <a:endParaRPr sz="2000"/>
          </a:p>
          <a:p>
            <a:pPr marL="342900" marR="0" lvl="0" indent="0" algn="l" rtl="0">
              <a:lnSpc>
                <a:spcPct val="100000"/>
              </a:lnSpc>
              <a:spcBef>
                <a:spcPts val="400"/>
              </a:spcBef>
              <a:spcAft>
                <a:spcPts val="0"/>
              </a:spcAft>
              <a:buNone/>
            </a:pPr>
            <a:r>
              <a:rPr lang="en-US" sz="2000"/>
              <a:t>3. Flag bits with bit stuffing.</a:t>
            </a:r>
            <a:endParaRPr sz="2000"/>
          </a:p>
          <a:p>
            <a:pPr marL="342900" marR="0" lvl="0" indent="0" algn="l" rtl="0">
              <a:lnSpc>
                <a:spcPct val="100000"/>
              </a:lnSpc>
              <a:spcBef>
                <a:spcPts val="400"/>
              </a:spcBef>
              <a:spcAft>
                <a:spcPts val="0"/>
              </a:spcAft>
              <a:buNone/>
            </a:pPr>
            <a:r>
              <a:rPr lang="en-US" sz="2000"/>
              <a:t>4. Physical layer coding violations.</a:t>
            </a:r>
            <a:endParaRPr sz="2000"/>
          </a:p>
          <a:p>
            <a:pPr marL="342900" marR="0" lvl="0" indent="-342900" algn="l" rtl="0">
              <a:lnSpc>
                <a:spcPct val="100000"/>
              </a:lnSpc>
              <a:spcBef>
                <a:spcPts val="400"/>
              </a:spcBef>
              <a:spcAft>
                <a:spcPts val="0"/>
              </a:spcAft>
              <a:buSzPts val="2000"/>
              <a:buChar char="•"/>
            </a:pPr>
            <a:endParaRPr sz="20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g997637c081_0_3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Selective repeat</a:t>
            </a:r>
            <a:endParaRPr/>
          </a:p>
          <a:p>
            <a:pPr marL="0" lvl="0" indent="0" algn="ctr" rtl="0">
              <a:spcBef>
                <a:spcPts val="0"/>
              </a:spcBef>
              <a:spcAft>
                <a:spcPts val="0"/>
              </a:spcAft>
              <a:buNone/>
            </a:pPr>
            <a:endParaRPr/>
          </a:p>
        </p:txBody>
      </p:sp>
      <p:sp>
        <p:nvSpPr>
          <p:cNvPr id="852" name="Google Shape;852;g997637c081_0_38"/>
          <p:cNvSpPr txBox="1">
            <a:spLocks noGrp="1"/>
          </p:cNvSpPr>
          <p:nvPr>
            <p:ph type="body" idx="1"/>
          </p:nvPr>
        </p:nvSpPr>
        <p:spPr>
          <a:xfrm>
            <a:off x="0" y="906150"/>
            <a:ext cx="9144000" cy="5604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sender now  learnt that all its transmitted frames  arrived</a:t>
            </a:r>
            <a:endParaRPr/>
          </a:p>
          <a:p>
            <a:pPr marL="457200" lvl="0" indent="-342900" algn="l" rtl="0">
              <a:spcBef>
                <a:spcPts val="0"/>
              </a:spcBef>
              <a:spcAft>
                <a:spcPts val="0"/>
              </a:spcAft>
              <a:buSzPts val="1800"/>
              <a:buChar char="●"/>
            </a:pPr>
            <a:r>
              <a:rPr lang="en-US"/>
              <a:t>correctly, so it advances its window and immediately sends frames 7, 0, 1, 2, 3, 4, and 5.</a:t>
            </a:r>
            <a:endParaRPr/>
          </a:p>
          <a:p>
            <a:pPr marL="457200" lvl="0" indent="-342900" algn="l" rtl="0">
              <a:spcBef>
                <a:spcPts val="0"/>
              </a:spcBef>
              <a:spcAft>
                <a:spcPts val="0"/>
              </a:spcAft>
              <a:buSzPts val="1800"/>
              <a:buChar char="●"/>
            </a:pPr>
            <a:r>
              <a:rPr lang="en-US"/>
              <a:t>Frame 7 will be accepted by the receiver and its packet will be passed directly to the network layer.</a:t>
            </a:r>
            <a:endParaRPr/>
          </a:p>
          <a:p>
            <a:pPr marL="457200" lvl="0" indent="-342900" algn="l" rtl="0">
              <a:spcBef>
                <a:spcPts val="0"/>
              </a:spcBef>
              <a:spcAft>
                <a:spcPts val="0"/>
              </a:spcAft>
              <a:buSzPts val="1800"/>
              <a:buChar char="●"/>
            </a:pPr>
            <a:r>
              <a:rPr lang="en-US"/>
              <a:t> Immediately thereafter, the receiving data link layer checks to see if it has a valid frame 0 already, discovers that it does, and passes the old buffered packet to the network layer.</a:t>
            </a:r>
            <a:endParaRPr/>
          </a:p>
          <a:p>
            <a:pPr marL="457200" lvl="0" indent="-342900" algn="l" rtl="0">
              <a:spcBef>
                <a:spcPts val="0"/>
              </a:spcBef>
              <a:spcAft>
                <a:spcPts val="0"/>
              </a:spcAft>
              <a:buSzPts val="1800"/>
              <a:buChar char="●"/>
            </a:pPr>
            <a:r>
              <a:rPr lang="en-US"/>
              <a:t>Consequently, the network layer gets an incorrect packet, and the protocol fails.</a:t>
            </a:r>
            <a:endParaRPr/>
          </a:p>
          <a:p>
            <a:pPr marL="457200" lvl="0" indent="-342900" algn="l" rtl="0">
              <a:spcBef>
                <a:spcPts val="0"/>
              </a:spcBef>
              <a:spcAft>
                <a:spcPts val="0"/>
              </a:spcAft>
              <a:buSzPts val="1800"/>
              <a:buChar char="●"/>
            </a:pPr>
            <a:r>
              <a:rPr lang="en-US"/>
              <a:t>Solution:make sure that after the receiver has advanced</a:t>
            </a:r>
            <a:endParaRPr/>
          </a:p>
          <a:p>
            <a:pPr marL="457200" lvl="0" indent="0" algn="l" rtl="0">
              <a:spcBef>
                <a:spcPts val="360"/>
              </a:spcBef>
              <a:spcAft>
                <a:spcPts val="0"/>
              </a:spcAft>
              <a:buNone/>
            </a:pPr>
            <a:r>
              <a:rPr lang="en-US"/>
              <a:t> its window there is no overlap with the original window.</a:t>
            </a:r>
            <a:endParaRPr/>
          </a:p>
          <a:p>
            <a:pPr marL="457200" lvl="0" indent="-342900" algn="l" rtl="0">
              <a:spcBef>
                <a:spcPts val="360"/>
              </a:spcBef>
              <a:spcAft>
                <a:spcPts val="0"/>
              </a:spcAft>
              <a:buSzPts val="1800"/>
              <a:buChar char="●"/>
            </a:pPr>
            <a:r>
              <a:rPr lang="en-US"/>
              <a:t>The maximum window size should be at most half the range of</a:t>
            </a:r>
            <a:endParaRPr/>
          </a:p>
          <a:p>
            <a:pPr marL="457200" lvl="0" indent="0" algn="l" rtl="0">
              <a:spcBef>
                <a:spcPts val="360"/>
              </a:spcBef>
              <a:spcAft>
                <a:spcPts val="0"/>
              </a:spcAft>
              <a:buNone/>
            </a:pPr>
            <a:r>
              <a:rPr lang="en-US"/>
              <a:t>the sequence numbers.</a:t>
            </a:r>
            <a:endParaRPr/>
          </a:p>
          <a:p>
            <a:pPr marL="457200" lvl="0" indent="0" algn="l" rtl="0">
              <a:spcBef>
                <a:spcPts val="360"/>
              </a:spcBef>
              <a:spcAft>
                <a:spcPts val="0"/>
              </a:spcAft>
              <a:buNone/>
            </a:pP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g997637c081_0_4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Selective Repeat</a:t>
            </a:r>
            <a:endParaRPr/>
          </a:p>
        </p:txBody>
      </p:sp>
      <p:sp>
        <p:nvSpPr>
          <p:cNvPr id="858" name="Google Shape;858;g997637c081_0_48"/>
          <p:cNvSpPr txBox="1">
            <a:spLocks noGrp="1"/>
          </p:cNvSpPr>
          <p:nvPr>
            <p:ph type="body" idx="1"/>
          </p:nvPr>
        </p:nvSpPr>
        <p:spPr>
          <a:xfrm>
            <a:off x="82625" y="1143000"/>
            <a:ext cx="9144000" cy="5268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number of buffers needed is equal to the window size, not to the range of sequence numbers.</a:t>
            </a:r>
            <a:endParaRPr/>
          </a:p>
          <a:p>
            <a:pPr marL="457200" lvl="0" indent="-342900" algn="l" rtl="0">
              <a:spcBef>
                <a:spcPts val="0"/>
              </a:spcBef>
              <a:spcAft>
                <a:spcPts val="0"/>
              </a:spcAft>
              <a:buSzPts val="1800"/>
              <a:buChar char="●"/>
            </a:pPr>
            <a:r>
              <a:rPr lang="en-US"/>
              <a:t>The number of timers needed is equal to the number of</a:t>
            </a:r>
            <a:endParaRPr/>
          </a:p>
          <a:p>
            <a:pPr marL="457200" lvl="0" indent="0" algn="l" rtl="0">
              <a:spcBef>
                <a:spcPts val="360"/>
              </a:spcBef>
              <a:spcAft>
                <a:spcPts val="0"/>
              </a:spcAft>
              <a:buNone/>
            </a:pPr>
            <a:r>
              <a:rPr lang="en-US"/>
              <a:t>buffers, not to the size of the sequence space.</a:t>
            </a:r>
            <a:endParaRPr/>
          </a:p>
          <a:p>
            <a:pPr marL="457200" lvl="0" indent="-342900" algn="l" rtl="0">
              <a:spcBef>
                <a:spcPts val="360"/>
              </a:spcBef>
              <a:spcAft>
                <a:spcPts val="0"/>
              </a:spcAft>
              <a:buSzPts val="1800"/>
              <a:buChar char="●"/>
            </a:pPr>
            <a:r>
              <a:rPr lang="en-US"/>
              <a:t>An auxiliary timer is started by start ack timer after</a:t>
            </a:r>
            <a:endParaRPr/>
          </a:p>
          <a:p>
            <a:pPr marL="457200" lvl="0" indent="0" algn="l" rtl="0">
              <a:spcBef>
                <a:spcPts val="360"/>
              </a:spcBef>
              <a:spcAft>
                <a:spcPts val="0"/>
              </a:spcAft>
              <a:buNone/>
            </a:pPr>
            <a:r>
              <a:rPr lang="en-US"/>
              <a:t>an in-sequence data frame arrives.</a:t>
            </a:r>
            <a:endParaRPr/>
          </a:p>
          <a:p>
            <a:pPr marL="457200" lvl="0" indent="-342900" algn="l" rtl="0">
              <a:spcBef>
                <a:spcPts val="360"/>
              </a:spcBef>
              <a:spcAft>
                <a:spcPts val="0"/>
              </a:spcAft>
              <a:buSzPts val="1800"/>
              <a:buChar char="●"/>
            </a:pPr>
            <a:r>
              <a:rPr lang="en-US"/>
              <a:t> If no reverse traffic has presented itself before this timer expires, a separate acknowledgement frame is sent. </a:t>
            </a:r>
            <a:endParaRPr/>
          </a:p>
          <a:p>
            <a:pPr marL="457200" lvl="0" indent="-342900" algn="l" rtl="0">
              <a:spcBef>
                <a:spcPts val="0"/>
              </a:spcBef>
              <a:spcAft>
                <a:spcPts val="0"/>
              </a:spcAft>
              <a:buSzPts val="1800"/>
              <a:buChar char="●"/>
            </a:pPr>
            <a:r>
              <a:rPr lang="en-US"/>
              <a:t>An interrupt due to the auxiliary timer is called an ack timeout event.</a:t>
            </a:r>
            <a:endParaRPr/>
          </a:p>
          <a:p>
            <a:pPr marL="457200" lvl="0" indent="-342900" algn="l" rtl="0">
              <a:spcBef>
                <a:spcPts val="0"/>
              </a:spcBef>
              <a:spcAft>
                <a:spcPts val="0"/>
              </a:spcAft>
              <a:buSzPts val="1800"/>
              <a:buChar char="●"/>
            </a:pPr>
            <a:r>
              <a:rPr lang="en-US"/>
              <a:t>The receiver has reason to suspect that an error has occurred, it sends a negative acknowledgement (NAK) frame back to the sender.</a:t>
            </a:r>
            <a:endParaRPr/>
          </a:p>
          <a:p>
            <a:pPr marL="457200" lvl="0" indent="0" algn="l" rtl="0">
              <a:spcBef>
                <a:spcPts val="360"/>
              </a:spcBef>
              <a:spcAft>
                <a:spcPts val="0"/>
              </a:spcAft>
              <a:buNone/>
            </a:pP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0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Selective Repeat (10)</a:t>
            </a:r>
            <a:endParaRPr/>
          </a:p>
        </p:txBody>
      </p:sp>
      <p:sp>
        <p:nvSpPr>
          <p:cNvPr id="864" name="Google Shape;864;p102"/>
          <p:cNvSpPr txBox="1">
            <a:spLocks noGrp="1"/>
          </p:cNvSpPr>
          <p:nvPr>
            <p:ph type="body" idx="1"/>
          </p:nvPr>
        </p:nvSpPr>
        <p:spPr>
          <a:xfrm>
            <a:off x="228600" y="4191000"/>
            <a:ext cx="8915400" cy="23622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2400"/>
              <a:buFont typeface="Times New Roman"/>
              <a:buAutoNum type="alphaLcParenR"/>
            </a:pPr>
            <a:r>
              <a:rPr lang="en-US" sz="2400" b="0" i="0" u="none" strike="noStrike" cap="none">
                <a:solidFill>
                  <a:schemeClr val="dk1"/>
                </a:solidFill>
                <a:latin typeface="Arial"/>
                <a:ea typeface="Arial"/>
                <a:cs typeface="Arial"/>
                <a:sym typeface="Arial"/>
              </a:rPr>
              <a:t>Initial situation with a window of size 7</a:t>
            </a:r>
            <a:endParaRPr/>
          </a:p>
          <a:p>
            <a:pPr marL="609600" marR="0" lvl="0" indent="-609600" algn="l" rtl="0">
              <a:lnSpc>
                <a:spcPct val="100000"/>
              </a:lnSpc>
              <a:spcBef>
                <a:spcPts val="480"/>
              </a:spcBef>
              <a:spcAft>
                <a:spcPts val="0"/>
              </a:spcAft>
              <a:buClr>
                <a:schemeClr val="accent2"/>
              </a:buClr>
              <a:buSzPts val="2400"/>
              <a:buFont typeface="Arial"/>
              <a:buAutoNum type="alphaLcParenR"/>
            </a:pPr>
            <a:r>
              <a:rPr lang="en-US" sz="2400" b="0" i="0" u="none" strike="noStrike" cap="none">
                <a:solidFill>
                  <a:schemeClr val="dk1"/>
                </a:solidFill>
                <a:latin typeface="Arial"/>
                <a:ea typeface="Arial"/>
                <a:cs typeface="Arial"/>
                <a:sym typeface="Arial"/>
              </a:rPr>
              <a:t>After 7 frames sent and received but not acknowledged.</a:t>
            </a:r>
            <a:endParaRPr/>
          </a:p>
          <a:p>
            <a:pPr marL="609600" marR="0" lvl="0" indent="-609600" algn="l" rtl="0">
              <a:lnSpc>
                <a:spcPct val="100000"/>
              </a:lnSpc>
              <a:spcBef>
                <a:spcPts val="480"/>
              </a:spcBef>
              <a:spcAft>
                <a:spcPts val="0"/>
              </a:spcAft>
              <a:buClr>
                <a:schemeClr val="accent2"/>
              </a:buClr>
              <a:buSzPts val="2400"/>
              <a:buFont typeface="Arial"/>
              <a:buAutoNum type="alphaLcParenR"/>
            </a:pPr>
            <a:r>
              <a:rPr lang="en-US" sz="2400" b="0" i="0" u="none" strike="noStrike" cap="none">
                <a:solidFill>
                  <a:schemeClr val="dk1"/>
                </a:solidFill>
                <a:latin typeface="Arial"/>
                <a:ea typeface="Arial"/>
                <a:cs typeface="Arial"/>
                <a:sym typeface="Arial"/>
              </a:rPr>
              <a:t>Initial situation with a window size of 4.</a:t>
            </a:r>
            <a:endParaRPr/>
          </a:p>
          <a:p>
            <a:pPr marL="609600" marR="0" lvl="0" indent="-609600" algn="l" rtl="0">
              <a:lnSpc>
                <a:spcPct val="100000"/>
              </a:lnSpc>
              <a:spcBef>
                <a:spcPts val="480"/>
              </a:spcBef>
              <a:spcAft>
                <a:spcPts val="0"/>
              </a:spcAft>
              <a:buClr>
                <a:schemeClr val="accent2"/>
              </a:buClr>
              <a:buSzPts val="2400"/>
              <a:buFont typeface="Arial"/>
              <a:buAutoNum type="alphaLcParenR"/>
            </a:pPr>
            <a:r>
              <a:rPr lang="en-US" sz="2400" b="0" i="0" u="none" strike="noStrike" cap="none">
                <a:solidFill>
                  <a:schemeClr val="dk1"/>
                </a:solidFill>
                <a:latin typeface="Arial"/>
                <a:ea typeface="Arial"/>
                <a:cs typeface="Arial"/>
                <a:sym typeface="Arial"/>
              </a:rPr>
              <a:t>After 4 frames sent and received but not acknowledged.</a:t>
            </a:r>
            <a:endParaRPr/>
          </a:p>
        </p:txBody>
      </p:sp>
      <p:pic>
        <p:nvPicPr>
          <p:cNvPr id="865" name="Google Shape;865;p102"/>
          <p:cNvPicPr preferRelativeResize="0"/>
          <p:nvPr/>
        </p:nvPicPr>
        <p:blipFill rotWithShape="1">
          <a:blip r:embed="rId3">
            <a:alphaModFix/>
          </a:blip>
          <a:srcRect/>
          <a:stretch/>
        </p:blipFill>
        <p:spPr>
          <a:xfrm>
            <a:off x="228600" y="1219200"/>
            <a:ext cx="8594725" cy="251460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1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End</a:t>
            </a:r>
            <a:endParaRPr/>
          </a:p>
        </p:txBody>
      </p:sp>
      <p:sp>
        <p:nvSpPr>
          <p:cNvPr id="918" name="Google Shape;918;p11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Font typeface="Arial"/>
              <a:buNone/>
            </a:pPr>
            <a:r>
              <a:rPr lang="en-US" sz="2400" b="0" i="0" u="none">
                <a:solidFill>
                  <a:schemeClr val="dk1"/>
                </a:solidFill>
                <a:latin typeface="Arial"/>
                <a:ea typeface="Arial"/>
                <a:cs typeface="Arial"/>
                <a:sym typeface="Arial"/>
              </a:rPr>
              <a:t>Chapter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Byte Count Framing Method</a:t>
            </a:r>
            <a:endParaRPr/>
          </a:p>
        </p:txBody>
      </p:sp>
      <p:sp>
        <p:nvSpPr>
          <p:cNvPr id="132" name="Google Shape;132;p18"/>
          <p:cNvSpPr txBox="1">
            <a:spLocks noGrp="1"/>
          </p:cNvSpPr>
          <p:nvPr>
            <p:ph type="body" idx="1"/>
          </p:nvPr>
        </p:nvSpPr>
        <p:spPr>
          <a:xfrm>
            <a:off x="723900" y="1371600"/>
            <a:ext cx="7543800" cy="4297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It uses a field in the header to specify the number of bytes in the frame. </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Once the header information is being received it will be used to determine end of the frame.</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See figure in the next slide:</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Trouble with this algorithm is that when the count is incorrectly received the destination will get out of synch with transmission.</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Destination may be able to detect that the frame is in error but it does not have a means (in this algorithm) how to correct it.</a:t>
            </a:r>
            <a:endParaRPr sz="20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400"/>
              </a:spcBef>
              <a:spcAft>
                <a:spcPts val="0"/>
              </a:spcAft>
              <a:buSzPts val="2000"/>
              <a:buChar char="–"/>
            </a:pPr>
            <a:r>
              <a:rPr lang="en-US" sz="2000"/>
              <a:t>Example:In the second frame instead  of  5 the byte count was 7(i bit flip).Unable to locate correct start of next frame.</a:t>
            </a:r>
            <a:endParaRPr sz="2000"/>
          </a:p>
          <a:p>
            <a:pPr marL="742950" marR="0" lvl="1" indent="-285750" algn="l" rtl="0">
              <a:lnSpc>
                <a:spcPct val="100000"/>
              </a:lnSpc>
              <a:spcBef>
                <a:spcPts val="400"/>
              </a:spcBef>
              <a:spcAft>
                <a:spcPts val="0"/>
              </a:spcAft>
              <a:buSzPts val="2000"/>
              <a:buChar char="–"/>
            </a:pP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Framing (1)</a:t>
            </a:r>
            <a:endParaRPr/>
          </a:p>
        </p:txBody>
      </p:sp>
      <p:sp>
        <p:nvSpPr>
          <p:cNvPr id="138" name="Google Shape;138;p1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A byte stream. </a:t>
            </a:r>
            <a:r>
              <a:rPr lang="en-US" sz="2400" b="0" i="0" u="none">
                <a:solidFill>
                  <a:srgbClr val="0033CC"/>
                </a:solidFill>
                <a:latin typeface="Arial"/>
                <a:ea typeface="Arial"/>
                <a:cs typeface="Arial"/>
                <a:sym typeface="Arial"/>
              </a:rPr>
              <a:t>(a)</a:t>
            </a:r>
            <a:r>
              <a:rPr lang="en-US" sz="2400" b="0" i="0" u="none">
                <a:solidFill>
                  <a:schemeClr val="dk1"/>
                </a:solidFill>
                <a:latin typeface="Arial"/>
                <a:ea typeface="Arial"/>
                <a:cs typeface="Arial"/>
                <a:sym typeface="Arial"/>
              </a:rPr>
              <a:t> Without errors. </a:t>
            </a:r>
            <a:r>
              <a:rPr lang="en-US" sz="2400" b="0" i="0" u="none">
                <a:solidFill>
                  <a:srgbClr val="0033CC"/>
                </a:solidFill>
                <a:latin typeface="Arial"/>
                <a:ea typeface="Arial"/>
                <a:cs typeface="Arial"/>
                <a:sym typeface="Arial"/>
              </a:rPr>
              <a:t>(b)</a:t>
            </a:r>
            <a:r>
              <a:rPr lang="en-US" sz="2400" b="0" i="0" u="none">
                <a:solidFill>
                  <a:schemeClr val="dk1"/>
                </a:solidFill>
                <a:latin typeface="Arial"/>
                <a:ea typeface="Arial"/>
                <a:cs typeface="Arial"/>
                <a:sym typeface="Arial"/>
              </a:rPr>
              <a:t> With one error.</a:t>
            </a:r>
            <a:endParaRPr/>
          </a:p>
        </p:txBody>
      </p:sp>
      <p:pic>
        <p:nvPicPr>
          <p:cNvPr id="139" name="Google Shape;139;p19"/>
          <p:cNvPicPr preferRelativeResize="0"/>
          <p:nvPr/>
        </p:nvPicPr>
        <p:blipFill rotWithShape="1">
          <a:blip r:embed="rId3">
            <a:alphaModFix/>
          </a:blip>
          <a:srcRect/>
          <a:stretch/>
        </p:blipFill>
        <p:spPr>
          <a:xfrm>
            <a:off x="595312" y="1371600"/>
            <a:ext cx="7953375"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Flag Bytes with Byte St</a:t>
            </a:r>
            <a:r>
              <a:rPr lang="en-US"/>
              <a:t>u</a:t>
            </a:r>
            <a:r>
              <a:rPr lang="en-US" sz="3600" b="0" i="0" u="none">
                <a:solidFill>
                  <a:srgbClr val="FF0000"/>
                </a:solidFill>
                <a:latin typeface="Arial"/>
                <a:ea typeface="Arial"/>
                <a:cs typeface="Arial"/>
                <a:sym typeface="Arial"/>
              </a:rPr>
              <a:t>ffing Framing Method</a:t>
            </a:r>
            <a:endParaRPr/>
          </a:p>
        </p:txBody>
      </p:sp>
      <p:sp>
        <p:nvSpPr>
          <p:cNvPr id="145" name="Google Shape;145;p20"/>
          <p:cNvSpPr txBox="1">
            <a:spLocks noGrp="1"/>
          </p:cNvSpPr>
          <p:nvPr>
            <p:ph type="body" idx="1"/>
          </p:nvPr>
        </p:nvSpPr>
        <p:spPr>
          <a:xfrm>
            <a:off x="481975" y="1465250"/>
            <a:ext cx="8325900" cy="509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This methods gets around the boundary detection of the frame by having each appended by the frame start and frame end special bytes.</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If they are the same (beginning and ending byte in the frame) they are called </a:t>
            </a:r>
            <a:r>
              <a:rPr lang="en-US" sz="2000" b="1" i="0" u="none">
                <a:solidFill>
                  <a:srgbClr val="0033CC"/>
                </a:solidFill>
                <a:latin typeface="Arial"/>
                <a:ea typeface="Arial"/>
                <a:cs typeface="Arial"/>
                <a:sym typeface="Arial"/>
              </a:rPr>
              <a:t>flag byte</a:t>
            </a:r>
            <a:r>
              <a:rPr lang="en-US" sz="2000" b="0" i="0" u="none">
                <a:solidFill>
                  <a:schemeClr val="dk1"/>
                </a:solidFill>
                <a:latin typeface="Arial"/>
                <a:ea typeface="Arial"/>
                <a:cs typeface="Arial"/>
                <a:sym typeface="Arial"/>
              </a:rPr>
              <a:t>.</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In the next slide figure this byte is shown as FLAG.</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If the actual data contains a byte that is identical to the FLAG byte (e.g., picture, data stream, etc.) the convention that can be used is to have escape character inserted just before the “FLAG” character.</a:t>
            </a: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SzPts val="2000"/>
              <a:buChar char="•"/>
            </a:pPr>
            <a:r>
              <a:rPr lang="en-US" sz="2000"/>
              <a:t>The data link layer on the receiving end removes the escape bytes before giving the data to the network layer. </a:t>
            </a:r>
            <a:endParaRPr sz="2000"/>
          </a:p>
          <a:p>
            <a:pPr marL="342900" marR="0" lvl="0" indent="-342900" algn="l" rtl="0">
              <a:lnSpc>
                <a:spcPct val="100000"/>
              </a:lnSpc>
              <a:spcBef>
                <a:spcPts val="400"/>
              </a:spcBef>
              <a:spcAft>
                <a:spcPts val="0"/>
              </a:spcAft>
              <a:buSzPts val="2000"/>
              <a:buChar char="•"/>
            </a:pPr>
            <a:r>
              <a:rPr lang="en-US" sz="2000"/>
              <a:t>This technique is called byte stuffing.</a:t>
            </a:r>
            <a:endParaRPr sz="2000"/>
          </a:p>
          <a:p>
            <a:pPr marL="342900" marR="0" lvl="0" indent="-342900" algn="l" rtl="0">
              <a:lnSpc>
                <a:spcPct val="100000"/>
              </a:lnSpc>
              <a:spcBef>
                <a:spcPts val="400"/>
              </a:spcBef>
              <a:spcAft>
                <a:spcPts val="0"/>
              </a:spcAft>
              <a:buSzPts val="2000"/>
              <a:buChar char="•"/>
            </a:pP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Framing (2)</a:t>
            </a:r>
            <a:endParaRPr/>
          </a:p>
        </p:txBody>
      </p:sp>
      <p:sp>
        <p:nvSpPr>
          <p:cNvPr id="151" name="Google Shape;151;p21"/>
          <p:cNvSpPr txBox="1">
            <a:spLocks noGrp="1"/>
          </p:cNvSpPr>
          <p:nvPr>
            <p:ph type="body" idx="1"/>
          </p:nvPr>
        </p:nvSpPr>
        <p:spPr>
          <a:xfrm>
            <a:off x="0" y="5181600"/>
            <a:ext cx="9144000" cy="8382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2200"/>
              <a:buFont typeface="Arial"/>
              <a:buAutoNum type="alphaLcParenR"/>
            </a:pPr>
            <a:r>
              <a:rPr lang="en-US" sz="2200" b="0" i="0" u="none">
                <a:solidFill>
                  <a:schemeClr val="dk1"/>
                </a:solidFill>
                <a:latin typeface="Arial"/>
                <a:ea typeface="Arial"/>
                <a:cs typeface="Arial"/>
                <a:sym typeface="Arial"/>
              </a:rPr>
              <a:t>A frame delimited by flag bytes.</a:t>
            </a:r>
            <a:endParaRPr/>
          </a:p>
          <a:p>
            <a:pPr marL="609600" marR="0" lvl="0" indent="-609600" algn="l" rtl="0">
              <a:lnSpc>
                <a:spcPct val="100000"/>
              </a:lnSpc>
              <a:spcBef>
                <a:spcPts val="440"/>
              </a:spcBef>
              <a:spcAft>
                <a:spcPts val="0"/>
              </a:spcAft>
              <a:buClr>
                <a:schemeClr val="accent2"/>
              </a:buClr>
              <a:buSzPts val="2200"/>
              <a:buFont typeface="Arial"/>
              <a:buAutoNum type="alphaLcParenR"/>
            </a:pPr>
            <a:r>
              <a:rPr lang="en-US" sz="2200" b="0" i="0" u="none">
                <a:solidFill>
                  <a:schemeClr val="dk1"/>
                </a:solidFill>
                <a:latin typeface="Arial"/>
                <a:ea typeface="Arial"/>
                <a:cs typeface="Arial"/>
                <a:sym typeface="Arial"/>
              </a:rPr>
              <a:t>Four examples of byte sequences before and after byte stuffing.</a:t>
            </a:r>
            <a:endParaRPr/>
          </a:p>
        </p:txBody>
      </p:sp>
      <p:pic>
        <p:nvPicPr>
          <p:cNvPr id="152" name="Google Shape;152;p21"/>
          <p:cNvPicPr preferRelativeResize="0"/>
          <p:nvPr/>
        </p:nvPicPr>
        <p:blipFill rotWithShape="1">
          <a:blip r:embed="rId3">
            <a:alphaModFix/>
          </a:blip>
          <a:srcRect/>
          <a:stretch/>
        </p:blipFill>
        <p:spPr>
          <a:xfrm>
            <a:off x="1295400" y="1066800"/>
            <a:ext cx="6324600" cy="4044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Flag Bits with Bit Stuffing Framing Method</a:t>
            </a:r>
            <a:endParaRPr/>
          </a:p>
        </p:txBody>
      </p:sp>
      <p:sp>
        <p:nvSpPr>
          <p:cNvPr id="158" name="Google Shape;158;p22"/>
          <p:cNvSpPr txBox="1">
            <a:spLocks noGrp="1"/>
          </p:cNvSpPr>
          <p:nvPr>
            <p:ph type="body" idx="1"/>
          </p:nvPr>
        </p:nvSpPr>
        <p:spPr>
          <a:xfrm>
            <a:off x="681300" y="1481775"/>
            <a:ext cx="8229600" cy="4979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This methods achieves the same thing as Byte Stuffing method by using Bits (1) instead of Bytes (8 Bits).</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It was developed for High-level Data Link Control (HDLC) protocol.</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Each frames begins and ends with a special bit pattern:</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01111110 or 0x7E &lt;- Flag Byte</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Whenever the sender’s data link layer encounters five consecutive 1s in the data it automatically stuffs a 0 bit into the outgoing bit stream.</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USB uses bit stuffing.</a:t>
            </a:r>
            <a:endParaRPr sz="20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400"/>
              </a:spcBef>
              <a:spcAft>
                <a:spcPts val="0"/>
              </a:spcAft>
              <a:buSzPts val="2000"/>
              <a:buChar char="–"/>
            </a:pPr>
            <a:r>
              <a:rPr lang="en-US" sz="2000"/>
              <a:t>When the receiver sees five consecutive incoming 1 bits, followed by a 0 bit, it automatically destuffs (i.e., deletes) the 0 bit.</a:t>
            </a:r>
            <a:endParaRPr sz="2000"/>
          </a:p>
          <a:p>
            <a:pPr marL="742950" marR="0" lvl="1" indent="-285750" algn="l" rtl="0">
              <a:lnSpc>
                <a:spcPct val="100000"/>
              </a:lnSpc>
              <a:spcBef>
                <a:spcPts val="400"/>
              </a:spcBef>
              <a:spcAft>
                <a:spcPts val="0"/>
              </a:spcAft>
              <a:buSzPts val="2000"/>
              <a:buChar char="–"/>
            </a:pPr>
            <a:r>
              <a:rPr lang="en-US" sz="2000"/>
              <a:t>If the user data contain the flag pattern, 01111110, this flag is transmitted as 011111010 but stored in the receiver’s memory as 01111110.</a:t>
            </a:r>
            <a:endParaRPr sz="2000"/>
          </a:p>
          <a:p>
            <a:pPr marL="742950" marR="0" lvl="1" indent="-285750" algn="l" rtl="0">
              <a:lnSpc>
                <a:spcPct val="100000"/>
              </a:lnSpc>
              <a:spcBef>
                <a:spcPts val="400"/>
              </a:spcBef>
              <a:spcAft>
                <a:spcPts val="0"/>
              </a:spcAft>
              <a:buSzPts val="2000"/>
              <a:buChar char="–"/>
            </a:pPr>
            <a:r>
              <a:rPr lang="en-US" sz="2000"/>
              <a:t>With bit stuffing, the boundary between two frames can be unambiguously recognized by the flag pattern</a:t>
            </a:r>
            <a:endParaRPr sz="2000"/>
          </a:p>
          <a:p>
            <a:pPr marL="742950" marR="0" lvl="0" indent="0" algn="l" rtl="0">
              <a:lnSpc>
                <a:spcPct val="100000"/>
              </a:lnSpc>
              <a:spcBef>
                <a:spcPts val="400"/>
              </a:spcBef>
              <a:spcAft>
                <a:spcPts val="0"/>
              </a:spcAft>
              <a:buNone/>
            </a:pP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Framing (3)</a:t>
            </a:r>
            <a:endParaRPr/>
          </a:p>
        </p:txBody>
      </p:sp>
      <p:sp>
        <p:nvSpPr>
          <p:cNvPr id="164" name="Google Shape;164;p23"/>
          <p:cNvSpPr txBox="1">
            <a:spLocks noGrp="1"/>
          </p:cNvSpPr>
          <p:nvPr>
            <p:ph type="body" idx="1"/>
          </p:nvPr>
        </p:nvSpPr>
        <p:spPr>
          <a:xfrm>
            <a:off x="0" y="51816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200"/>
              <a:buFont typeface="Arial"/>
              <a:buNone/>
            </a:pPr>
            <a:r>
              <a:rPr lang="en-US" sz="2200" b="0" i="0" u="none">
                <a:solidFill>
                  <a:schemeClr val="dk1"/>
                </a:solidFill>
                <a:latin typeface="Arial"/>
                <a:ea typeface="Arial"/>
                <a:cs typeface="Arial"/>
                <a:sym typeface="Arial"/>
              </a:rPr>
              <a:t>Bit stuffing. </a:t>
            </a:r>
            <a:r>
              <a:rPr lang="en-US" sz="2200" b="0" i="0" u="none">
                <a:solidFill>
                  <a:srgbClr val="0033CC"/>
                </a:solidFill>
                <a:latin typeface="Arial"/>
                <a:ea typeface="Arial"/>
                <a:cs typeface="Arial"/>
                <a:sym typeface="Arial"/>
              </a:rPr>
              <a:t>(a) </a:t>
            </a:r>
            <a:r>
              <a:rPr lang="en-US" sz="2200" b="0" i="0" u="none">
                <a:solidFill>
                  <a:schemeClr val="dk1"/>
                </a:solidFill>
                <a:latin typeface="Arial"/>
                <a:ea typeface="Arial"/>
                <a:cs typeface="Arial"/>
                <a:sym typeface="Arial"/>
              </a:rPr>
              <a:t>The original data. </a:t>
            </a:r>
            <a:r>
              <a:rPr lang="en-US" sz="2200" b="0" i="0" u="none">
                <a:solidFill>
                  <a:srgbClr val="0033CC"/>
                </a:solidFill>
                <a:latin typeface="Arial"/>
                <a:ea typeface="Arial"/>
                <a:cs typeface="Arial"/>
                <a:sym typeface="Arial"/>
              </a:rPr>
              <a:t>(b) </a:t>
            </a:r>
            <a:r>
              <a:rPr lang="en-US" sz="2200" b="0" i="0" u="none">
                <a:solidFill>
                  <a:schemeClr val="dk1"/>
                </a:solidFill>
                <a:latin typeface="Arial"/>
                <a:ea typeface="Arial"/>
                <a:cs typeface="Arial"/>
                <a:sym typeface="Arial"/>
              </a:rPr>
              <a:t>The data as they appear on</a:t>
            </a:r>
            <a:endParaRPr/>
          </a:p>
          <a:p>
            <a:pPr marL="609600" marR="0" lvl="0" indent="-609600" algn="ctr" rtl="0">
              <a:lnSpc>
                <a:spcPct val="100000"/>
              </a:lnSpc>
              <a:spcBef>
                <a:spcPts val="440"/>
              </a:spcBef>
              <a:spcAft>
                <a:spcPts val="0"/>
              </a:spcAft>
              <a:buClr>
                <a:schemeClr val="accent2"/>
              </a:buClr>
              <a:buSzPts val="2200"/>
              <a:buFont typeface="Arial"/>
              <a:buNone/>
            </a:pPr>
            <a:r>
              <a:rPr lang="en-US" sz="2200" b="0" i="0" u="none">
                <a:solidFill>
                  <a:schemeClr val="dk1"/>
                </a:solidFill>
                <a:latin typeface="Arial"/>
                <a:ea typeface="Arial"/>
                <a:cs typeface="Arial"/>
                <a:sym typeface="Arial"/>
              </a:rPr>
              <a:t>the line. </a:t>
            </a:r>
            <a:r>
              <a:rPr lang="en-US" sz="2200" b="0" i="0" u="none">
                <a:solidFill>
                  <a:srgbClr val="0033CC"/>
                </a:solidFill>
                <a:latin typeface="Arial"/>
                <a:ea typeface="Arial"/>
                <a:cs typeface="Arial"/>
                <a:sym typeface="Arial"/>
              </a:rPr>
              <a:t>(c) </a:t>
            </a:r>
            <a:r>
              <a:rPr lang="en-US" sz="2200" b="0" i="0" u="none">
                <a:solidFill>
                  <a:schemeClr val="dk1"/>
                </a:solidFill>
                <a:latin typeface="Arial"/>
                <a:ea typeface="Arial"/>
                <a:cs typeface="Arial"/>
                <a:sym typeface="Arial"/>
              </a:rPr>
              <a:t>The data as they are stored in the receiver’s memory after destuffing.</a:t>
            </a:r>
            <a:endParaRPr/>
          </a:p>
        </p:txBody>
      </p:sp>
      <p:pic>
        <p:nvPicPr>
          <p:cNvPr id="165" name="Google Shape;165;p23"/>
          <p:cNvPicPr preferRelativeResize="0"/>
          <p:nvPr/>
        </p:nvPicPr>
        <p:blipFill rotWithShape="1">
          <a:blip r:embed="rId3">
            <a:alphaModFix/>
          </a:blip>
          <a:srcRect/>
          <a:stretch/>
        </p:blipFill>
        <p:spPr>
          <a:xfrm>
            <a:off x="1828800" y="1905000"/>
            <a:ext cx="5541962" cy="229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Framing</a:t>
            </a:r>
            <a:endParaRPr/>
          </a:p>
        </p:txBody>
      </p:sp>
      <p:sp>
        <p:nvSpPr>
          <p:cNvPr id="171" name="Google Shape;171;p24"/>
          <p:cNvSpPr txBox="1">
            <a:spLocks noGrp="1"/>
          </p:cNvSpPr>
          <p:nvPr>
            <p:ph type="body" idx="1"/>
          </p:nvPr>
        </p:nvSpPr>
        <p:spPr>
          <a:xfrm>
            <a:off x="381000" y="1200850"/>
            <a:ext cx="8460000" cy="5475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a:t>With both bit and byte stuffing, a side effect is that the length of a frame now depends on the contents of the data it carries.</a:t>
            </a:r>
            <a:endParaRPr sz="2000"/>
          </a:p>
          <a:p>
            <a:pPr marL="342900" marR="0" lvl="0" indent="-342900" algn="l" rtl="0">
              <a:lnSpc>
                <a:spcPct val="100000"/>
              </a:lnSpc>
              <a:spcBef>
                <a:spcPts val="0"/>
              </a:spcBef>
              <a:spcAft>
                <a:spcPts val="0"/>
              </a:spcAft>
              <a:buSzPts val="2000"/>
              <a:buChar char="•"/>
            </a:pPr>
            <a:r>
              <a:rPr lang="en-US" sz="2000"/>
              <a:t>Example:100 bytes of the data then the frame size is 100 bytes if no flag bytes otherwise 200 bytes.</a:t>
            </a:r>
            <a:endParaRPr sz="2000"/>
          </a:p>
          <a:p>
            <a:pPr marL="342900" marR="0" lvl="0" indent="-342900" algn="l" rtl="0">
              <a:lnSpc>
                <a:spcPct val="100000"/>
              </a:lnSpc>
              <a:spcBef>
                <a:spcPts val="400"/>
              </a:spcBef>
              <a:spcAft>
                <a:spcPts val="0"/>
              </a:spcAft>
              <a:buClr>
                <a:srgbClr val="0000CC"/>
              </a:buClr>
              <a:buSzPts val="2000"/>
              <a:buFont typeface="Arial"/>
              <a:buChar char="•"/>
            </a:pPr>
            <a:r>
              <a:rPr lang="en-US" sz="2000"/>
              <a:t>Physical layer coding violations:</a:t>
            </a:r>
            <a:endParaRPr sz="2000"/>
          </a:p>
          <a:p>
            <a:pPr marL="742950" marR="0" lvl="1" indent="-298450" algn="l" rtl="0">
              <a:lnSpc>
                <a:spcPct val="100000"/>
              </a:lnSpc>
              <a:spcBef>
                <a:spcPts val="400"/>
              </a:spcBef>
              <a:spcAft>
                <a:spcPts val="0"/>
              </a:spcAft>
              <a:buSzPts val="2000"/>
              <a:buChar char="–"/>
            </a:pPr>
            <a:r>
              <a:rPr lang="en-US" sz="2000"/>
              <a:t>Example:In the 4B/5B line code 4 data bits are mapped to 5 signal bits to ensure sufficient bit transitions. </a:t>
            </a:r>
            <a:endParaRPr sz="2000"/>
          </a:p>
          <a:p>
            <a:pPr marL="742950" marR="0" lvl="1" indent="-298450" algn="l" rtl="0">
              <a:lnSpc>
                <a:spcPct val="100000"/>
              </a:lnSpc>
              <a:spcBef>
                <a:spcPts val="400"/>
              </a:spcBef>
              <a:spcAft>
                <a:spcPts val="0"/>
              </a:spcAft>
              <a:buSzPts val="2000"/>
              <a:buChar char="–"/>
            </a:pPr>
            <a:r>
              <a:rPr lang="en-US" sz="2000"/>
              <a:t>This means that 16 out of the 32 signal possibilities are not used. </a:t>
            </a:r>
            <a:endParaRPr sz="2000"/>
          </a:p>
          <a:p>
            <a:pPr marL="742950" marR="0" lvl="1" indent="-298450" algn="l" rtl="0">
              <a:lnSpc>
                <a:spcPct val="100000"/>
              </a:lnSpc>
              <a:spcBef>
                <a:spcPts val="400"/>
              </a:spcBef>
              <a:spcAft>
                <a:spcPts val="0"/>
              </a:spcAft>
              <a:buSzPts val="2000"/>
              <a:buChar char="–"/>
            </a:pPr>
            <a:r>
              <a:rPr lang="en-US" sz="2000"/>
              <a:t>We can use some reserved signals to indicate the start and end of frames.</a:t>
            </a:r>
            <a:endParaRPr sz="2000"/>
          </a:p>
          <a:p>
            <a:pPr marL="742950" marR="0" lvl="1" indent="-298450" algn="l" rtl="0">
              <a:lnSpc>
                <a:spcPct val="100000"/>
              </a:lnSpc>
              <a:spcBef>
                <a:spcPts val="400"/>
              </a:spcBef>
              <a:spcAft>
                <a:spcPts val="0"/>
              </a:spcAft>
              <a:buSzPts val="2000"/>
              <a:buChar char="–"/>
            </a:pPr>
            <a:r>
              <a:rPr lang="en-US" sz="2000"/>
              <a:t> In effect, we are using ‘‘coding violations’’ to delimit frames. </a:t>
            </a:r>
            <a:endParaRPr sz="2000"/>
          </a:p>
          <a:p>
            <a:pPr marL="742950" marR="0" lvl="1" indent="-298450" algn="l" rtl="0">
              <a:lnSpc>
                <a:spcPct val="100000"/>
              </a:lnSpc>
              <a:spcBef>
                <a:spcPts val="400"/>
              </a:spcBef>
              <a:spcAft>
                <a:spcPts val="0"/>
              </a:spcAft>
              <a:buSzPts val="2000"/>
              <a:buChar char="–"/>
            </a:pPr>
            <a:r>
              <a:rPr lang="en-US" sz="2000"/>
              <a:t>The beauty of this scheme is that, because they are reserved signals, it is easy to find the start and end of frames and there is no need to stuff the data.</a:t>
            </a:r>
            <a:endParaRPr sz="2000"/>
          </a:p>
          <a:p>
            <a:pPr marL="342900" marR="0" lvl="0" indent="0" algn="l" rtl="0">
              <a:lnSpc>
                <a:spcPct val="100000"/>
              </a:lnSpc>
              <a:spcBef>
                <a:spcPts val="40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Data Link Layer</a:t>
            </a:r>
            <a:endParaRPr/>
          </a:p>
        </p:txBody>
      </p:sp>
      <p:sp>
        <p:nvSpPr>
          <p:cNvPr id="64" name="Google Shape;64;p3"/>
          <p:cNvSpPr txBox="1">
            <a:spLocks noGrp="1"/>
          </p:cNvSpPr>
          <p:nvPr>
            <p:ph type="body" idx="1"/>
          </p:nvPr>
        </p:nvSpPr>
        <p:spPr>
          <a:xfrm>
            <a:off x="448925" y="1280250"/>
            <a:ext cx="8375700" cy="5280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strike="noStrike" cap="none" dirty="0">
                <a:solidFill>
                  <a:schemeClr val="dk1"/>
                </a:solidFill>
                <a:latin typeface="Arial"/>
                <a:ea typeface="Arial"/>
                <a:cs typeface="Arial"/>
                <a:sym typeface="Arial"/>
              </a:rPr>
              <a:t>Algorithms for achieving:</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Reliable</a:t>
            </a:r>
            <a:r>
              <a:rPr lang="en-US" sz="2000" dirty="0"/>
              <a:t> data transfer</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Efficient</a:t>
            </a:r>
            <a:r>
              <a:rPr lang="en-US" sz="2000" dirty="0"/>
              <a:t> </a:t>
            </a:r>
            <a:r>
              <a:rPr lang="en-US" sz="2000" b="0" i="0" u="none" strike="noStrike" cap="none" dirty="0">
                <a:solidFill>
                  <a:schemeClr val="dk1"/>
                </a:solidFill>
                <a:latin typeface="Calibri"/>
                <a:ea typeface="Calibri"/>
                <a:cs typeface="Calibri"/>
                <a:sym typeface="Calibri"/>
              </a:rPr>
              <a:t>communication of a whole units – frames (as opposed to bits – Physical Layer) between two machines.</a:t>
            </a:r>
            <a:endParaRPr dirty="0"/>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dirty="0">
                <a:solidFill>
                  <a:schemeClr val="dk1"/>
                </a:solidFill>
                <a:latin typeface="Arial"/>
                <a:ea typeface="Arial"/>
                <a:cs typeface="Arial"/>
                <a:sym typeface="Arial"/>
              </a:rPr>
              <a:t>Two machines are connected by a communication channel that acts conceptually like a wire (e.g., telephone line, coaxial cable) or wireless channel.</a:t>
            </a:r>
            <a:endParaRPr dirty="0"/>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dirty="0">
                <a:solidFill>
                  <a:schemeClr val="dk1"/>
                </a:solidFill>
                <a:latin typeface="Arial"/>
                <a:ea typeface="Arial"/>
                <a:cs typeface="Arial"/>
                <a:sym typeface="Arial"/>
              </a:rPr>
              <a:t>Essential property of a channel that makes it “wire-like” connection is that the bits are delivered in exactly the same order in which they are sent.</a:t>
            </a:r>
            <a:endParaRPr sz="2000" b="0" i="0" u="none" strike="noStrike" cap="none" dirty="0">
              <a:solidFill>
                <a:schemeClr val="dk1"/>
              </a:solidFill>
              <a:latin typeface="Arial"/>
              <a:ea typeface="Arial"/>
              <a:cs typeface="Arial"/>
              <a:sym typeface="Arial"/>
            </a:endParaRPr>
          </a:p>
          <a:p>
            <a:pPr marL="342900" lvl="0" indent="-292100" algn="l" rtl="0">
              <a:spcBef>
                <a:spcPts val="0"/>
              </a:spcBef>
              <a:spcAft>
                <a:spcPts val="0"/>
              </a:spcAft>
              <a:buSzPts val="2000"/>
              <a:buChar char="•"/>
            </a:pPr>
            <a:r>
              <a:rPr lang="en-US" sz="2000" dirty="0"/>
              <a:t>For ideal channel (no distortion, unlimited bandwidth and no delay) the job of data link layer would be trivial.</a:t>
            </a:r>
            <a:endParaRPr dirty="0"/>
          </a:p>
          <a:p>
            <a:pPr marL="342900" lvl="0" indent="-292100" algn="l" rtl="0">
              <a:spcBef>
                <a:spcPts val="400"/>
              </a:spcBef>
              <a:spcAft>
                <a:spcPts val="0"/>
              </a:spcAft>
              <a:buSzPts val="2000"/>
              <a:buChar char="•"/>
            </a:pPr>
            <a:r>
              <a:rPr lang="en-US" sz="2000" dirty="0"/>
              <a:t>However, limited bandwidth, distortions and delay makes this job very difficult. </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93e5ba3272_0_3"/>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Framing</a:t>
            </a:r>
            <a:endParaRPr/>
          </a:p>
        </p:txBody>
      </p:sp>
      <p:sp>
        <p:nvSpPr>
          <p:cNvPr id="177" name="Google Shape;177;g93e5ba3272_0_3"/>
          <p:cNvSpPr txBox="1">
            <a:spLocks noGrp="1"/>
          </p:cNvSpPr>
          <p:nvPr>
            <p:ph type="body" idx="1"/>
          </p:nvPr>
        </p:nvSpPr>
        <p:spPr>
          <a:xfrm>
            <a:off x="381000" y="1371600"/>
            <a:ext cx="8361000" cy="48750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en-US"/>
              <a:t>Ethernet and 802.11:</a:t>
            </a:r>
            <a:endParaRPr/>
          </a:p>
          <a:p>
            <a:pPr marL="914400" lvl="1" indent="-342900" algn="l" rtl="0">
              <a:spcBef>
                <a:spcPts val="0"/>
              </a:spcBef>
              <a:spcAft>
                <a:spcPts val="0"/>
              </a:spcAft>
              <a:buSzPts val="1800"/>
              <a:buChar char="–"/>
            </a:pPr>
            <a:r>
              <a:rPr lang="en-US"/>
              <a:t>Frame begin with a well-defined pattern called a preamble. </a:t>
            </a:r>
            <a:endParaRPr/>
          </a:p>
          <a:p>
            <a:pPr marL="914400" lvl="1" indent="-342900" algn="l" rtl="0">
              <a:spcBef>
                <a:spcPts val="0"/>
              </a:spcBef>
              <a:spcAft>
                <a:spcPts val="0"/>
              </a:spcAft>
              <a:buSzPts val="1800"/>
              <a:buChar char="–"/>
            </a:pPr>
            <a:r>
              <a:rPr lang="en-US"/>
              <a:t>This pattern might be quite long (72 bits is typical for 802.11) to allow the receiver to prepare for an incoming packet.</a:t>
            </a:r>
            <a:endParaRPr/>
          </a:p>
          <a:p>
            <a:pPr marL="914400" lvl="1" indent="-342900" algn="l" rtl="0">
              <a:spcBef>
                <a:spcPts val="0"/>
              </a:spcBef>
              <a:spcAft>
                <a:spcPts val="0"/>
              </a:spcAft>
              <a:buSzPts val="1800"/>
              <a:buChar char="–"/>
            </a:pPr>
            <a:r>
              <a:rPr lang="en-US"/>
              <a:t> The preamble is then followed by a length (i.e., count) field in the header that is used to locate the end of the frame.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Control</a:t>
            </a:r>
            <a:endParaRPr/>
          </a:p>
        </p:txBody>
      </p:sp>
      <p:sp>
        <p:nvSpPr>
          <p:cNvPr id="183" name="Google Shape;183;p25"/>
          <p:cNvSpPr txBox="1">
            <a:spLocks noGrp="1"/>
          </p:cNvSpPr>
          <p:nvPr>
            <p:ph type="body" idx="1"/>
          </p:nvPr>
        </p:nvSpPr>
        <p:spPr>
          <a:xfrm>
            <a:off x="381000" y="1171575"/>
            <a:ext cx="8542800" cy="5438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After solving the marking of the frame with start and end the data link layer has to handle eventual errors in transmission or detection.</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Ensuring that all frames are delivered to the network layer at the destination and in proper order.</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Unacknowledged connectionless service: </a:t>
            </a:r>
            <a:r>
              <a:rPr lang="en-US" sz="2000"/>
              <a:t>I</a:t>
            </a:r>
            <a:r>
              <a:rPr lang="en-US" sz="2000" b="0" i="0" u="none">
                <a:solidFill>
                  <a:schemeClr val="dk1"/>
                </a:solidFill>
                <a:latin typeface="Arial"/>
                <a:ea typeface="Arial"/>
                <a:cs typeface="Arial"/>
                <a:sym typeface="Arial"/>
              </a:rPr>
              <a:t>t is OK for the sender to output frames regardless of its reception.</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Reliable connection-oriented service: </a:t>
            </a:r>
            <a:r>
              <a:rPr lang="en-US" sz="2000"/>
              <a:t>I</a:t>
            </a:r>
            <a:r>
              <a:rPr lang="en-US" sz="2000" b="0" i="0" u="none">
                <a:solidFill>
                  <a:schemeClr val="dk1"/>
                </a:solidFill>
                <a:latin typeface="Arial"/>
                <a:ea typeface="Arial"/>
                <a:cs typeface="Arial"/>
                <a:sym typeface="Arial"/>
              </a:rPr>
              <a:t>t is NOT OK.</a:t>
            </a:r>
            <a:endParaRPr sz="2000" b="0" i="0" u="none">
              <a:solidFill>
                <a:schemeClr val="dk1"/>
              </a:solidFill>
              <a:latin typeface="Arial"/>
              <a:ea typeface="Arial"/>
              <a:cs typeface="Arial"/>
              <a:sym typeface="Arial"/>
            </a:endParaRPr>
          </a:p>
          <a:p>
            <a:pPr marL="342900" lvl="0" indent="-292100" algn="l" rtl="0">
              <a:spcBef>
                <a:spcPts val="0"/>
              </a:spcBef>
              <a:spcAft>
                <a:spcPts val="0"/>
              </a:spcAft>
              <a:buSzPts val="2000"/>
              <a:buChar char="•"/>
            </a:pPr>
            <a:r>
              <a:rPr lang="en-US" sz="2000"/>
              <a:t>Reliable connection-oriented service usually will provide a sender with some feedback about what is happening at the other end of the line.</a:t>
            </a:r>
            <a:endParaRPr/>
          </a:p>
          <a:p>
            <a:pPr marL="742950" lvl="1" indent="-298450" algn="l" rtl="0">
              <a:spcBef>
                <a:spcPts val="400"/>
              </a:spcBef>
              <a:spcAft>
                <a:spcPts val="0"/>
              </a:spcAft>
              <a:buSzPts val="2000"/>
              <a:buChar char="–"/>
            </a:pPr>
            <a:r>
              <a:rPr lang="en-US" sz="2000"/>
              <a:t>Receiver Sends Back Special Control Frames.</a:t>
            </a:r>
            <a:endParaRPr/>
          </a:p>
          <a:p>
            <a:pPr marL="742950" lvl="1" indent="-298450" algn="l" rtl="0">
              <a:spcBef>
                <a:spcPts val="400"/>
              </a:spcBef>
              <a:spcAft>
                <a:spcPts val="0"/>
              </a:spcAft>
              <a:buSzPts val="2000"/>
              <a:buChar char="–"/>
            </a:pPr>
            <a:r>
              <a:rPr lang="en-US" sz="2000"/>
              <a:t>If the Sender receives positive Acknowledgment it will know that the frame has arrived safely.</a:t>
            </a:r>
            <a:endParaRPr sz="2000"/>
          </a:p>
          <a:p>
            <a:pPr marL="742950" lvl="1" indent="-298450" algn="l" rtl="0">
              <a:spcBef>
                <a:spcPts val="400"/>
              </a:spcBef>
              <a:spcAft>
                <a:spcPts val="0"/>
              </a:spcAft>
              <a:buSzPts val="2000"/>
              <a:buChar char="–"/>
            </a:pPr>
            <a:r>
              <a:rPr lang="en-US" sz="2000"/>
              <a:t>A negative acknowledgement means that something has gone wrong and the frame must be transmitted again.</a:t>
            </a:r>
            <a:endParaRPr sz="2000"/>
          </a:p>
          <a:p>
            <a:pPr marL="342900" marR="0" lvl="0" indent="-342900" algn="l" rtl="0">
              <a:lnSpc>
                <a:spcPct val="100000"/>
              </a:lnSpc>
              <a:spcBef>
                <a:spcPts val="400"/>
              </a:spcBef>
              <a:spcAft>
                <a:spcPts val="0"/>
              </a:spcAft>
              <a:buSzPts val="2000"/>
              <a:buChar char="•"/>
            </a:pPr>
            <a:r>
              <a:rPr lang="en-US" sz="2000"/>
              <a:t>Hardware troubles may cause a frame to vanish completely.</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Control</a:t>
            </a:r>
            <a:endParaRPr/>
          </a:p>
        </p:txBody>
      </p:sp>
      <p:sp>
        <p:nvSpPr>
          <p:cNvPr id="189" name="Google Shape;189;p26"/>
          <p:cNvSpPr txBox="1">
            <a:spLocks noGrp="1"/>
          </p:cNvSpPr>
          <p:nvPr>
            <p:ph type="body" idx="1"/>
          </p:nvPr>
        </p:nvSpPr>
        <p:spPr>
          <a:xfrm>
            <a:off x="381000" y="1280325"/>
            <a:ext cx="8509500" cy="5263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a:t>So introduce timers into the data link layer.</a:t>
            </a:r>
            <a:endParaRPr sz="2000"/>
          </a:p>
          <a:p>
            <a:pPr marL="342900" marR="0" lvl="0" indent="-342900" algn="l" rtl="0">
              <a:lnSpc>
                <a:spcPct val="100000"/>
              </a:lnSpc>
              <a:spcBef>
                <a:spcPts val="0"/>
              </a:spcBef>
              <a:spcAft>
                <a:spcPts val="0"/>
              </a:spcAft>
              <a:buSzPts val="2000"/>
              <a:buChar char="•"/>
            </a:pPr>
            <a:r>
              <a:rPr lang="en-US" sz="2000"/>
              <a:t>Sender transmits a frame and  generally  starts a timer.</a:t>
            </a:r>
            <a:endParaRPr sz="2000"/>
          </a:p>
          <a:p>
            <a:pPr marL="342900" marR="0" lvl="0" indent="-342900" algn="l" rtl="0">
              <a:lnSpc>
                <a:spcPct val="100000"/>
              </a:lnSpc>
              <a:spcBef>
                <a:spcPts val="0"/>
              </a:spcBef>
              <a:spcAft>
                <a:spcPts val="0"/>
              </a:spcAft>
              <a:buSzPts val="2000"/>
              <a:buChar char="•"/>
            </a:pPr>
            <a:r>
              <a:rPr lang="en-US" sz="2000"/>
              <a:t>The timer is set to expire after an interval long enough for the frame to reach the destination, be processed there, and have the acknowledgement propagate back to the sender. </a:t>
            </a:r>
            <a:endParaRPr sz="2000"/>
          </a:p>
          <a:p>
            <a:pPr marL="342900" marR="0" lvl="0" indent="-342900" algn="l" rtl="0">
              <a:lnSpc>
                <a:spcPct val="100000"/>
              </a:lnSpc>
              <a:spcBef>
                <a:spcPts val="0"/>
              </a:spcBef>
              <a:spcAft>
                <a:spcPts val="0"/>
              </a:spcAft>
              <a:buSzPts val="2000"/>
              <a:buChar char="•"/>
            </a:pPr>
            <a:r>
              <a:rPr lang="en-US" sz="2000"/>
              <a:t>If either the frame or the acknowledgement is lost, the timer will go off, alerting the sender to a potential problem. </a:t>
            </a:r>
            <a:endParaRPr sz="2000"/>
          </a:p>
          <a:p>
            <a:pPr marL="342900" marR="0" lvl="0" indent="-342900" algn="l" rtl="0">
              <a:lnSpc>
                <a:spcPct val="100000"/>
              </a:lnSpc>
              <a:spcBef>
                <a:spcPts val="0"/>
              </a:spcBef>
              <a:spcAft>
                <a:spcPts val="0"/>
              </a:spcAft>
              <a:buSzPts val="2000"/>
              <a:buChar char="•"/>
            </a:pPr>
            <a:r>
              <a:rPr lang="en-US" sz="2000"/>
              <a:t>The obvious solution is to just transmit the frame again.</a:t>
            </a:r>
            <a:endParaRPr sz="2000"/>
          </a:p>
          <a:p>
            <a:pPr marL="342900" marR="0" lvl="0" indent="-342900" algn="l" rtl="0">
              <a:lnSpc>
                <a:spcPct val="100000"/>
              </a:lnSpc>
              <a:spcBef>
                <a:spcPts val="0"/>
              </a:spcBef>
              <a:spcAft>
                <a:spcPts val="0"/>
              </a:spcAft>
              <a:buSzPts val="2000"/>
              <a:buChar char="•"/>
            </a:pPr>
            <a:r>
              <a:rPr lang="en-US" sz="2000"/>
              <a:t>Sometimes  receiver  accept the same frame two or more times and may pass it to the network layer more than once.</a:t>
            </a:r>
            <a:endParaRPr sz="2000"/>
          </a:p>
          <a:p>
            <a:pPr marL="342900" marR="0" lvl="0" indent="-342900" algn="l" rtl="0">
              <a:lnSpc>
                <a:spcPct val="100000"/>
              </a:lnSpc>
              <a:spcBef>
                <a:spcPts val="0"/>
              </a:spcBef>
              <a:spcAft>
                <a:spcPts val="0"/>
              </a:spcAft>
              <a:buSzPts val="2000"/>
              <a:buChar char="•"/>
            </a:pPr>
            <a:r>
              <a:rPr lang="en-US" sz="2000"/>
              <a:t>Assign sequence numbers to outgoing frames, so that the receiver can distinguish retransmissions from originals.</a:t>
            </a:r>
            <a:endParaRPr sz="2000"/>
          </a:p>
          <a:p>
            <a:pPr marL="342900" marR="0" lvl="0" indent="-342900" algn="l" rtl="0">
              <a:lnSpc>
                <a:spcPct val="100000"/>
              </a:lnSpc>
              <a:spcBef>
                <a:spcPts val="0"/>
              </a:spcBef>
              <a:spcAft>
                <a:spcPts val="0"/>
              </a:spcAft>
              <a:buSzPts val="2000"/>
              <a:buChar char="•"/>
            </a:pPr>
            <a:r>
              <a:rPr lang="en-US" sz="2000"/>
              <a:t>Managing the timers and sequence numbers so as to ensure that each frame is ultimately passed to the network layer at the destination exactly once is the duty of data link layer.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Flow Control</a:t>
            </a:r>
            <a:endParaRPr/>
          </a:p>
        </p:txBody>
      </p:sp>
      <p:sp>
        <p:nvSpPr>
          <p:cNvPr id="195" name="Google Shape;195;p27"/>
          <p:cNvSpPr txBox="1">
            <a:spLocks noGrp="1"/>
          </p:cNvSpPr>
          <p:nvPr>
            <p:ph type="body" idx="1"/>
          </p:nvPr>
        </p:nvSpPr>
        <p:spPr>
          <a:xfrm>
            <a:off x="168000" y="1134750"/>
            <a:ext cx="8689500" cy="554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Important Design issue for the cases when the sender is running on a fast powerful computer and receiver is running on a slow low-end machine.</a:t>
            </a:r>
            <a:endParaRPr sz="20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SzPts val="2000"/>
              <a:buChar char="•"/>
            </a:pPr>
            <a:r>
              <a:rPr lang="en-US" sz="2000"/>
              <a:t>Example:Mobile phone requests a web page from powerful server.</a:t>
            </a:r>
            <a:endParaRPr sz="2000"/>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Two approaches:</a:t>
            </a:r>
            <a:endParaRPr/>
          </a:p>
          <a:p>
            <a:pPr marL="285750" marR="0" lvl="0" indent="0" algn="l" rtl="0">
              <a:lnSpc>
                <a:spcPct val="100000"/>
              </a:lnSpc>
              <a:spcBef>
                <a:spcPts val="400"/>
              </a:spcBef>
              <a:spcAft>
                <a:spcPts val="0"/>
              </a:spcAft>
              <a:buNone/>
            </a:pPr>
            <a:r>
              <a:rPr lang="en-US" sz="2000" b="1"/>
              <a:t>Feedback-based flow control:</a:t>
            </a:r>
            <a:endParaRPr b="1"/>
          </a:p>
          <a:p>
            <a:pPr marL="742950" lvl="1" indent="-298450" algn="l" rtl="0">
              <a:spcBef>
                <a:spcPts val="0"/>
              </a:spcBef>
              <a:spcAft>
                <a:spcPts val="0"/>
              </a:spcAft>
              <a:buSzPts val="2000"/>
              <a:buAutoNum type="arabicPeriod"/>
            </a:pPr>
            <a:r>
              <a:rPr lang="en-US" sz="2000"/>
              <a:t>Receiver sends back information to the sender giving it permission to send more data, or</a:t>
            </a:r>
            <a:endParaRPr/>
          </a:p>
          <a:p>
            <a:pPr marL="742950" lvl="1" indent="-298450" algn="l" rtl="0">
              <a:spcBef>
                <a:spcPts val="400"/>
              </a:spcBef>
              <a:spcAft>
                <a:spcPts val="0"/>
              </a:spcAft>
              <a:buSzPts val="2000"/>
              <a:buAutoNum type="arabicPeriod"/>
            </a:pPr>
            <a:r>
              <a:rPr lang="en-US" sz="2000"/>
              <a:t>Telling sender how receiver is doing.</a:t>
            </a:r>
            <a:endParaRPr sz="2000"/>
          </a:p>
          <a:p>
            <a:pPr marL="0" lvl="0" indent="0" algn="l" rtl="0">
              <a:spcBef>
                <a:spcPts val="0"/>
              </a:spcBef>
              <a:spcAft>
                <a:spcPts val="0"/>
              </a:spcAft>
              <a:buNone/>
            </a:pPr>
            <a:r>
              <a:rPr lang="en-US" sz="3600">
                <a:solidFill>
                  <a:srgbClr val="FF0000"/>
                </a:solidFill>
              </a:rPr>
              <a:t>  </a:t>
            </a:r>
            <a:r>
              <a:rPr lang="en-US" sz="2000" b="1">
                <a:solidFill>
                  <a:srgbClr val="000000"/>
                </a:solidFill>
              </a:rPr>
              <a:t>Rate-based Flow Control</a:t>
            </a:r>
            <a:endParaRPr sz="2000" b="1">
              <a:solidFill>
                <a:srgbClr val="000000"/>
              </a:solidFill>
            </a:endParaRPr>
          </a:p>
          <a:p>
            <a:pPr marL="914400" lvl="0" indent="-355600" algn="l" rtl="0">
              <a:spcBef>
                <a:spcPts val="0"/>
              </a:spcBef>
              <a:spcAft>
                <a:spcPts val="0"/>
              </a:spcAft>
              <a:buSzPts val="2000"/>
              <a:buAutoNum type="arabicPeriod"/>
            </a:pPr>
            <a:r>
              <a:rPr lang="en-US" sz="2000"/>
              <a:t>Built in mechanism that limits the rate at which sender may transmit data, without the need for feedback from the receiver.</a:t>
            </a:r>
            <a:endParaRPr sz="2000"/>
          </a:p>
          <a:p>
            <a:pPr marL="342900" lvl="0" indent="0" algn="l" rtl="0">
              <a:spcBef>
                <a:spcPts val="400"/>
              </a:spcBef>
              <a:spcAft>
                <a:spcPts val="0"/>
              </a:spcAft>
              <a:buNone/>
            </a:pPr>
            <a:endParaRPr sz="2000"/>
          </a:p>
          <a:p>
            <a:pPr marL="742950" marR="0" lvl="0" indent="0" algn="l" rtl="0">
              <a:lnSpc>
                <a:spcPct val="100000"/>
              </a:lnSpc>
              <a:spcBef>
                <a:spcPts val="400"/>
              </a:spcBef>
              <a:spcAft>
                <a:spcPts val="0"/>
              </a:spcAft>
              <a:buNone/>
            </a:pP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and Correction</a:t>
            </a:r>
            <a:endParaRPr/>
          </a:p>
        </p:txBody>
      </p:sp>
      <p:sp>
        <p:nvSpPr>
          <p:cNvPr id="201" name="Google Shape;201;p30"/>
          <p:cNvSpPr txBox="1">
            <a:spLocks noGrp="1"/>
          </p:cNvSpPr>
          <p:nvPr>
            <p:ph type="body" idx="1"/>
          </p:nvPr>
        </p:nvSpPr>
        <p:spPr>
          <a:xfrm>
            <a:off x="381000" y="1132300"/>
            <a:ext cx="8566500" cy="5565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800"/>
              <a:buFont typeface="Arial"/>
              <a:buChar char="•"/>
            </a:pPr>
            <a:r>
              <a:rPr lang="en-US" sz="2800" b="0" i="0" u="none">
                <a:solidFill>
                  <a:schemeClr val="dk1"/>
                </a:solidFill>
                <a:latin typeface="Arial"/>
                <a:ea typeface="Arial"/>
                <a:cs typeface="Arial"/>
                <a:sym typeface="Arial"/>
              </a:rPr>
              <a:t>Two basic strategies to deal with errors:</a:t>
            </a:r>
            <a:endParaRPr/>
          </a:p>
          <a:p>
            <a:pPr marL="971550" marR="0" lvl="1" indent="-514350" algn="l" rtl="0">
              <a:lnSpc>
                <a:spcPct val="100000"/>
              </a:lnSpc>
              <a:spcBef>
                <a:spcPts val="56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Include enough redundant information  to enable the receiver to deduce what the transmitted data must have been.</a:t>
            </a:r>
            <a:br>
              <a:rPr lang="en-US" sz="2800" b="0" i="0" u="none" strike="noStrike" cap="none">
                <a:solidFill>
                  <a:schemeClr val="dk1"/>
                </a:solidFill>
                <a:latin typeface="Calibri"/>
                <a:ea typeface="Calibri"/>
                <a:cs typeface="Calibri"/>
                <a:sym typeface="Calibri"/>
              </a:rPr>
            </a:br>
            <a:br>
              <a:rPr lang="en-US" sz="800" b="0" i="0" u="none" strike="noStrike" cap="none">
                <a:solidFill>
                  <a:schemeClr val="dk1"/>
                </a:solidFill>
                <a:latin typeface="Calibri"/>
                <a:ea typeface="Calibri"/>
                <a:cs typeface="Calibri"/>
                <a:sym typeface="Calibri"/>
              </a:rPr>
            </a:br>
            <a:r>
              <a:rPr lang="en-US" sz="2800" b="1" i="0" u="none" strike="noStrike" cap="none">
                <a:solidFill>
                  <a:srgbClr val="0033CC"/>
                </a:solidFill>
                <a:latin typeface="Calibri"/>
                <a:ea typeface="Calibri"/>
                <a:cs typeface="Calibri"/>
                <a:sym typeface="Calibri"/>
              </a:rPr>
              <a:t>Error correcting codes</a:t>
            </a:r>
            <a:r>
              <a:rPr lang="en-US" b="1">
                <a:solidFill>
                  <a:srgbClr val="0033CC"/>
                </a:solidFill>
              </a:rPr>
              <a:t> also called Forward Error Correction</a:t>
            </a:r>
            <a:endParaRPr/>
          </a:p>
          <a:p>
            <a:pPr marL="971550" marR="0" lvl="1" indent="-514350" algn="l" rtl="0">
              <a:lnSpc>
                <a:spcPct val="100000"/>
              </a:lnSpc>
              <a:spcBef>
                <a:spcPts val="56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Include only enough redundancy to allow the receiver to deduce that an error has occurred (but not which error).</a:t>
            </a:r>
            <a:r>
              <a:rPr lang="en-US" sz="800" b="0" i="0" u="none" strike="noStrike" cap="none">
                <a:solidFill>
                  <a:schemeClr val="dk1"/>
                </a:solidFill>
                <a:latin typeface="Calibri"/>
                <a:ea typeface="Calibri"/>
                <a:cs typeface="Calibri"/>
                <a:sym typeface="Calibri"/>
              </a:rPr>
              <a:t> </a:t>
            </a:r>
            <a:br>
              <a:rPr lang="en-US" sz="800" b="0" i="0" u="none" strike="noStrike" cap="none">
                <a:solidFill>
                  <a:schemeClr val="dk1"/>
                </a:solidFill>
                <a:latin typeface="Calibri"/>
                <a:ea typeface="Calibri"/>
                <a:cs typeface="Calibri"/>
                <a:sym typeface="Calibri"/>
              </a:rPr>
            </a:br>
            <a:br>
              <a:rPr lang="en-US" sz="800" b="0" i="0" u="none" strike="noStrike" cap="none">
                <a:solidFill>
                  <a:schemeClr val="dk1"/>
                </a:solidFill>
                <a:latin typeface="Calibri"/>
                <a:ea typeface="Calibri"/>
                <a:cs typeface="Calibri"/>
                <a:sym typeface="Calibri"/>
              </a:rPr>
            </a:br>
            <a:r>
              <a:rPr lang="en-US" sz="2800" b="1" i="0" u="none" strike="noStrike" cap="none">
                <a:solidFill>
                  <a:srgbClr val="0033CC"/>
                </a:solidFill>
                <a:latin typeface="Calibri"/>
                <a:ea typeface="Calibri"/>
                <a:cs typeface="Calibri"/>
                <a:sym typeface="Calibri"/>
              </a:rPr>
              <a:t>Error detecting codes.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941ecae309_0_0"/>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Error Detection and Correction</a:t>
            </a:r>
            <a:endParaRPr/>
          </a:p>
        </p:txBody>
      </p:sp>
      <p:sp>
        <p:nvSpPr>
          <p:cNvPr id="207" name="Google Shape;207;g941ecae309_0_0"/>
          <p:cNvSpPr txBox="1">
            <a:spLocks noGrp="1"/>
          </p:cNvSpPr>
          <p:nvPr>
            <p:ph type="body" idx="1"/>
          </p:nvPr>
        </p:nvSpPr>
        <p:spPr>
          <a:xfrm>
            <a:off x="381000" y="1285875"/>
            <a:ext cx="8477400" cy="51258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en-US"/>
              <a:t>Highly reliable, such as fiber, it is cheaper to use an error-detecting code and just retransmit the occasional block found to be faulty. </a:t>
            </a:r>
            <a:endParaRPr/>
          </a:p>
          <a:p>
            <a:pPr marL="457200" lvl="0" indent="-406400" algn="l" rtl="0">
              <a:spcBef>
                <a:spcPts val="0"/>
              </a:spcBef>
              <a:spcAft>
                <a:spcPts val="0"/>
              </a:spcAft>
              <a:buSzPts val="2800"/>
              <a:buChar char="•"/>
            </a:pPr>
            <a:r>
              <a:rPr lang="en-US"/>
              <a:t>FEC is used on noisy channels because retransmissions are just as likely to be in error as the first transmission.</a:t>
            </a:r>
            <a:endParaRPr/>
          </a:p>
          <a:p>
            <a:pPr marL="457200" lvl="0" indent="-406400" algn="l" rtl="0">
              <a:spcBef>
                <a:spcPts val="0"/>
              </a:spcBef>
              <a:spcAft>
                <a:spcPts val="0"/>
              </a:spcAft>
              <a:buSzPts val="2800"/>
              <a:buChar char="•"/>
            </a:pPr>
            <a:r>
              <a:rPr lang="en-US"/>
              <a:t>Example:Wireless Links.</a:t>
            </a:r>
            <a:endParaRPr/>
          </a:p>
          <a:p>
            <a:pPr marL="457200" lvl="0" indent="-406400" algn="l" rtl="0">
              <a:spcBef>
                <a:spcPts val="0"/>
              </a:spcBef>
              <a:spcAft>
                <a:spcPts val="0"/>
              </a:spcAft>
              <a:buSzPts val="2800"/>
              <a:buChar char="•"/>
            </a:pPr>
            <a:r>
              <a:rPr lang="en-US"/>
              <a:t>Neither error-correcting codes nor error-detecting codes can handle all possible errors since the redundant bits that offer protection are as likely to be received in error as the data bits</a:t>
            </a:r>
            <a:endParaRPr/>
          </a:p>
          <a:p>
            <a:pPr marL="457200" lvl="0" indent="0" algn="l" rtl="0">
              <a:spcBef>
                <a:spcPts val="560"/>
              </a:spcBef>
              <a:spcAft>
                <a:spcPts val="0"/>
              </a:spcAft>
              <a:buNone/>
            </a:pPr>
            <a:endParaRPr/>
          </a:p>
          <a:p>
            <a:pPr marL="0" lvl="0" indent="0" algn="l" rtl="0">
              <a:spcBef>
                <a:spcPts val="56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41ecae309_0_7"/>
          <p:cNvSpPr txBox="1">
            <a:spLocks noGrp="1"/>
          </p:cNvSpPr>
          <p:nvPr>
            <p:ph type="title"/>
          </p:nvPr>
        </p:nvSpPr>
        <p:spPr>
          <a:xfrm>
            <a:off x="381000" y="304800"/>
            <a:ext cx="8229600" cy="1066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Error Detection and Correction</a:t>
            </a:r>
            <a:endParaRPr/>
          </a:p>
        </p:txBody>
      </p:sp>
      <p:sp>
        <p:nvSpPr>
          <p:cNvPr id="213" name="Google Shape;213;g941ecae309_0_7"/>
          <p:cNvSpPr txBox="1">
            <a:spLocks noGrp="1"/>
          </p:cNvSpPr>
          <p:nvPr>
            <p:ph type="body" idx="1"/>
          </p:nvPr>
        </p:nvSpPr>
        <p:spPr>
          <a:xfrm>
            <a:off x="381000" y="1280250"/>
            <a:ext cx="8495100" cy="52920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US"/>
              <a:t>Types of errors:</a:t>
            </a:r>
            <a:endParaRPr/>
          </a:p>
          <a:p>
            <a:pPr marL="457200" lvl="0" indent="-387350" algn="l" rtl="0">
              <a:spcBef>
                <a:spcPts val="560"/>
              </a:spcBef>
              <a:spcAft>
                <a:spcPts val="0"/>
              </a:spcAft>
              <a:buSzPts val="2500"/>
              <a:buChar char="•"/>
            </a:pPr>
            <a:r>
              <a:rPr lang="en-US" sz="2500"/>
              <a:t>Thermal Noise: Overwhelm the signal briefly and occasionally, giving rise to isolated single-bit errors.</a:t>
            </a:r>
            <a:endParaRPr sz="2500"/>
          </a:p>
          <a:p>
            <a:pPr marL="457200" lvl="0" indent="-387350" algn="l" rtl="0">
              <a:spcBef>
                <a:spcPts val="0"/>
              </a:spcBef>
              <a:spcAft>
                <a:spcPts val="0"/>
              </a:spcAft>
              <a:buSzPts val="2500"/>
              <a:buChar char="•"/>
            </a:pPr>
            <a:r>
              <a:rPr lang="en-US" sz="2500"/>
              <a:t>Deep fade on a wireless channel or transient electrical interference on a wired channel causes more bit errors.</a:t>
            </a:r>
            <a:endParaRPr sz="2500"/>
          </a:p>
          <a:p>
            <a:pPr marL="457200" lvl="0" indent="-387350" algn="l" rtl="0">
              <a:spcBef>
                <a:spcPts val="0"/>
              </a:spcBef>
              <a:spcAft>
                <a:spcPts val="0"/>
              </a:spcAft>
              <a:buSzPts val="2500"/>
              <a:buChar char="•"/>
            </a:pPr>
            <a:r>
              <a:rPr lang="en-US" sz="2500"/>
              <a:t>The disadvantage of burst errors is that when they do occur they are much harder to correct than isolated errors</a:t>
            </a:r>
            <a:endParaRPr sz="2500"/>
          </a:p>
          <a:p>
            <a:pPr marL="457200" lvl="0" indent="-387350" algn="l" rtl="0">
              <a:spcBef>
                <a:spcPts val="0"/>
              </a:spcBef>
              <a:spcAft>
                <a:spcPts val="0"/>
              </a:spcAft>
              <a:buSzPts val="2500"/>
              <a:buChar char="•"/>
            </a:pPr>
            <a:r>
              <a:rPr lang="en-US" sz="2500"/>
              <a:t>Erasure channel:The physical layer received an analog signal that was far from the expected value for a 0 or 1 and declared the bit to be lost</a:t>
            </a:r>
            <a:endParaRPr sz="2500"/>
          </a:p>
          <a:p>
            <a:pPr marL="457200" lvl="0" indent="0" algn="l" rtl="0">
              <a:spcBef>
                <a:spcPts val="560"/>
              </a:spcBef>
              <a:spcAft>
                <a:spcPts val="0"/>
              </a:spcAft>
              <a:buNone/>
            </a:pP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and Correction</a:t>
            </a:r>
            <a:endParaRPr/>
          </a:p>
        </p:txBody>
      </p:sp>
      <p:sp>
        <p:nvSpPr>
          <p:cNvPr id="219" name="Google Shape;219;p31"/>
          <p:cNvSpPr txBox="1">
            <a:spLocks noGrp="1"/>
          </p:cNvSpPr>
          <p:nvPr>
            <p:ph type="body" idx="1"/>
          </p:nvPr>
        </p:nvSpPr>
        <p:spPr>
          <a:xfrm>
            <a:off x="303600" y="1280325"/>
            <a:ext cx="8429700" cy="5184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Error codes are examined in Link Layer because this is the first place that we have run up against the problem of reliability transmitting groups of bits.</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Codes are reused because reliability is an overall concern.</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error correcting code are also seen in the physical layer for noise channels.</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Commonly they  are used in link, network and transport layer.</a:t>
            </a:r>
            <a:endParaRPr sz="2400" b="0" i="0" u="none" strike="noStrike" cap="none">
              <a:solidFill>
                <a:schemeClr val="dk1"/>
              </a:solidFill>
              <a:latin typeface="Calibri"/>
              <a:ea typeface="Calibri"/>
              <a:cs typeface="Calibri"/>
              <a:sym typeface="Calibri"/>
            </a:endParaRPr>
          </a:p>
          <a:p>
            <a:pPr marL="342900" lvl="0" indent="-317500" algn="l" rtl="0">
              <a:spcBef>
                <a:spcPts val="0"/>
              </a:spcBef>
              <a:spcAft>
                <a:spcPts val="0"/>
              </a:spcAft>
              <a:buSzPts val="2400"/>
              <a:buChar char="•"/>
            </a:pPr>
            <a:r>
              <a:rPr lang="en-US" sz="2400"/>
              <a:t>Error codes have been developed after long fundamental research conducted in mathematics.</a:t>
            </a:r>
            <a:endParaRPr/>
          </a:p>
          <a:p>
            <a:pPr marL="342900" lvl="0" indent="-317500" algn="l" rtl="0">
              <a:spcBef>
                <a:spcPts val="480"/>
              </a:spcBef>
              <a:spcAft>
                <a:spcPts val="0"/>
              </a:spcAft>
              <a:buSzPts val="2400"/>
              <a:buChar char="•"/>
            </a:pPr>
            <a:r>
              <a:rPr lang="en-US" sz="2400"/>
              <a:t>Many protocol standards get codes from the large field in mathematics. </a:t>
            </a:r>
            <a:endParaRPr/>
          </a:p>
          <a:p>
            <a:pPr marL="342900" marR="0" lvl="0" indent="0" algn="l" rtl="0">
              <a:lnSpc>
                <a:spcPct val="100000"/>
              </a:lnSpc>
              <a:spcBef>
                <a:spcPts val="480"/>
              </a:spcBef>
              <a:spcAft>
                <a:spcPts val="0"/>
              </a:spcAft>
              <a:buNone/>
            </a:pP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&amp; Correction Code</a:t>
            </a:r>
            <a:endParaRPr/>
          </a:p>
        </p:txBody>
      </p:sp>
      <p:sp>
        <p:nvSpPr>
          <p:cNvPr id="225" name="Google Shape;225;p34"/>
          <p:cNvSpPr txBox="1">
            <a:spLocks noGrp="1"/>
          </p:cNvSpPr>
          <p:nvPr>
            <p:ph type="body" idx="1"/>
          </p:nvPr>
        </p:nvSpPr>
        <p:spPr>
          <a:xfrm>
            <a:off x="1143000" y="1828800"/>
            <a:ext cx="7543800" cy="4297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All the codes presented in previous slide add redundancy to the information that is being sent.</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A frame consists of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1" i="1" u="none" strike="noStrike" cap="none">
                <a:solidFill>
                  <a:schemeClr val="dk1"/>
                </a:solidFill>
                <a:latin typeface="Times New Roman"/>
                <a:ea typeface="Times New Roman"/>
                <a:cs typeface="Times New Roman"/>
                <a:sym typeface="Times New Roman"/>
              </a:rPr>
              <a:t>m</a:t>
            </a:r>
            <a:r>
              <a:rPr lang="en-US" sz="2000" b="0" i="0" u="none" strike="noStrike" cap="none">
                <a:solidFill>
                  <a:schemeClr val="dk1"/>
                </a:solidFill>
                <a:latin typeface="Calibri"/>
                <a:ea typeface="Calibri"/>
                <a:cs typeface="Calibri"/>
                <a:sym typeface="Calibri"/>
              </a:rPr>
              <a:t> data bits (message) and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1" i="1" u="none" strike="noStrike" cap="none">
                <a:solidFill>
                  <a:schemeClr val="dk1"/>
                </a:solidFill>
                <a:latin typeface="Times New Roman"/>
                <a:ea typeface="Times New Roman"/>
                <a:cs typeface="Times New Roman"/>
                <a:sym typeface="Times New Roman"/>
              </a:rPr>
              <a:t>r</a:t>
            </a:r>
            <a:r>
              <a:rPr lang="en-US" sz="2000" b="0" i="0" u="none" strike="noStrike" cap="none">
                <a:solidFill>
                  <a:schemeClr val="dk1"/>
                </a:solidFill>
                <a:latin typeface="Calibri"/>
                <a:ea typeface="Calibri"/>
                <a:cs typeface="Calibri"/>
                <a:sym typeface="Calibri"/>
              </a:rPr>
              <a:t> redundant bits (check).</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1" i="1" u="none">
                <a:solidFill>
                  <a:schemeClr val="dk1"/>
                </a:solidFill>
                <a:latin typeface="Arial"/>
                <a:ea typeface="Arial"/>
                <a:cs typeface="Arial"/>
                <a:sym typeface="Arial"/>
              </a:rPr>
              <a:t>Block code</a:t>
            </a:r>
            <a:r>
              <a:rPr lang="en-US" sz="2000" b="0" i="0" u="none">
                <a:solidFill>
                  <a:schemeClr val="dk1"/>
                </a:solidFill>
                <a:latin typeface="Arial"/>
                <a:ea typeface="Arial"/>
                <a:cs typeface="Arial"/>
                <a:sym typeface="Arial"/>
              </a:rPr>
              <a:t> - the </a:t>
            </a:r>
            <a:r>
              <a:rPr lang="en-US" sz="2000" b="1" i="1" u="none">
                <a:solidFill>
                  <a:schemeClr val="dk1"/>
                </a:solidFill>
                <a:latin typeface="Times New Roman"/>
                <a:ea typeface="Times New Roman"/>
                <a:cs typeface="Times New Roman"/>
                <a:sym typeface="Times New Roman"/>
              </a:rPr>
              <a:t>r</a:t>
            </a:r>
            <a:r>
              <a:rPr lang="en-US" sz="2000" b="0" i="0" u="none">
                <a:solidFill>
                  <a:schemeClr val="dk1"/>
                </a:solidFill>
                <a:latin typeface="Arial"/>
                <a:ea typeface="Arial"/>
                <a:cs typeface="Arial"/>
                <a:sym typeface="Arial"/>
              </a:rPr>
              <a:t> check bits are computed solely as function of the </a:t>
            </a:r>
            <a:r>
              <a:rPr lang="en-US" sz="2000" b="1" i="1" u="none">
                <a:solidFill>
                  <a:schemeClr val="dk1"/>
                </a:solidFill>
                <a:latin typeface="Times New Roman"/>
                <a:ea typeface="Times New Roman"/>
                <a:cs typeface="Times New Roman"/>
                <a:sym typeface="Times New Roman"/>
              </a:rPr>
              <a:t>m</a:t>
            </a:r>
            <a:r>
              <a:rPr lang="en-US" sz="2000" b="0" i="0" u="none">
                <a:solidFill>
                  <a:schemeClr val="dk1"/>
                </a:solidFill>
                <a:latin typeface="Arial"/>
                <a:ea typeface="Arial"/>
                <a:cs typeface="Arial"/>
                <a:sym typeface="Arial"/>
              </a:rPr>
              <a:t> data bits with which they are associated.</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1" i="1" u="none">
                <a:solidFill>
                  <a:schemeClr val="dk1"/>
                </a:solidFill>
                <a:latin typeface="Arial"/>
                <a:ea typeface="Arial"/>
                <a:cs typeface="Arial"/>
                <a:sym typeface="Arial"/>
              </a:rPr>
              <a:t>Systemic code</a:t>
            </a:r>
            <a:r>
              <a:rPr lang="en-US" sz="2000" b="1" i="1" u="none">
                <a:solidFill>
                  <a:schemeClr val="dk1"/>
                </a:solidFill>
                <a:latin typeface="Calibri"/>
                <a:ea typeface="Calibri"/>
                <a:cs typeface="Calibri"/>
                <a:sym typeface="Calibri"/>
              </a:rPr>
              <a:t> </a:t>
            </a:r>
            <a:r>
              <a:rPr lang="en-US" sz="2000" b="0" i="0" u="none">
                <a:solidFill>
                  <a:schemeClr val="dk1"/>
                </a:solidFill>
                <a:latin typeface="Arial"/>
                <a:ea typeface="Arial"/>
                <a:cs typeface="Arial"/>
                <a:sym typeface="Arial"/>
              </a:rPr>
              <a:t>– the m data bits are send directly along with the check bits.</a:t>
            </a: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0000CC"/>
              </a:buClr>
              <a:buSzPts val="2000"/>
              <a:buFont typeface="Arial"/>
              <a:buChar char="•"/>
            </a:pPr>
            <a:r>
              <a:rPr lang="en-US" sz="2000" b="1" i="1" u="none">
                <a:solidFill>
                  <a:schemeClr val="dk1"/>
                </a:solidFill>
                <a:latin typeface="Arial"/>
                <a:ea typeface="Arial"/>
                <a:cs typeface="Arial"/>
                <a:sym typeface="Arial"/>
              </a:rPr>
              <a:t>Linear code</a:t>
            </a:r>
            <a:r>
              <a:rPr lang="en-US" sz="2000" b="0" i="0" u="none">
                <a:solidFill>
                  <a:schemeClr val="dk1"/>
                </a:solidFill>
                <a:latin typeface="Arial"/>
                <a:ea typeface="Arial"/>
                <a:cs typeface="Arial"/>
                <a:sym typeface="Arial"/>
              </a:rPr>
              <a:t> – the </a:t>
            </a:r>
            <a:r>
              <a:rPr lang="en-US" sz="2000" b="1" i="1" u="none">
                <a:solidFill>
                  <a:schemeClr val="dk1"/>
                </a:solidFill>
                <a:latin typeface="Times New Roman"/>
                <a:ea typeface="Times New Roman"/>
                <a:cs typeface="Times New Roman"/>
                <a:sym typeface="Times New Roman"/>
              </a:rPr>
              <a:t>r</a:t>
            </a:r>
            <a:r>
              <a:rPr lang="en-US" sz="2000" b="0" i="0" u="none">
                <a:solidFill>
                  <a:schemeClr val="dk1"/>
                </a:solidFill>
                <a:latin typeface="Arial"/>
                <a:ea typeface="Arial"/>
                <a:cs typeface="Arial"/>
                <a:sym typeface="Arial"/>
              </a:rPr>
              <a:t> check bits are computed as a linear function of the </a:t>
            </a:r>
            <a:r>
              <a:rPr lang="en-US" sz="2000" b="1" i="1" u="none">
                <a:solidFill>
                  <a:schemeClr val="dk1"/>
                </a:solidFill>
                <a:latin typeface="Times New Roman"/>
                <a:ea typeface="Times New Roman"/>
                <a:cs typeface="Times New Roman"/>
                <a:sym typeface="Times New Roman"/>
              </a:rPr>
              <a:t>m</a:t>
            </a:r>
            <a:r>
              <a:rPr lang="en-US" sz="2000" b="0" i="0" u="none">
                <a:solidFill>
                  <a:schemeClr val="dk1"/>
                </a:solidFill>
                <a:latin typeface="Arial"/>
                <a:ea typeface="Arial"/>
                <a:cs typeface="Arial"/>
                <a:sym typeface="Arial"/>
              </a:rPr>
              <a:t> data bits.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&amp; Correction Code</a:t>
            </a:r>
            <a:endParaRPr/>
          </a:p>
        </p:txBody>
      </p:sp>
      <p:sp>
        <p:nvSpPr>
          <p:cNvPr id="231" name="Google Shape;231;p35"/>
          <p:cNvSpPr txBox="1">
            <a:spLocks noGrp="1"/>
          </p:cNvSpPr>
          <p:nvPr>
            <p:ph type="body" idx="1"/>
          </p:nvPr>
        </p:nvSpPr>
        <p:spPr>
          <a:xfrm>
            <a:off x="381000" y="1371600"/>
            <a:ext cx="8441400" cy="5093400"/>
          </a:xfrm>
          <a:prstGeom prst="rect">
            <a:avLst/>
          </a:prstGeom>
          <a:noFill/>
          <a:ln>
            <a:noFill/>
          </a:ln>
        </p:spPr>
        <p:txBody>
          <a:bodyPr spcFirstLastPara="1" wrap="square" lIns="91425" tIns="45700" rIns="91425" bIns="45700" anchor="t" anchorCtr="0">
            <a:noAutofit/>
          </a:bodyPr>
          <a:lstStyle/>
          <a:p>
            <a:pPr marL="342900" marR="0" lvl="0" indent="-330200" algn="l" rtl="0">
              <a:lnSpc>
                <a:spcPct val="100000"/>
              </a:lnSpc>
              <a:spcBef>
                <a:spcPts val="0"/>
              </a:spcBef>
              <a:spcAft>
                <a:spcPts val="0"/>
              </a:spcAft>
              <a:buClr>
                <a:srgbClr val="0000CC"/>
              </a:buClr>
              <a:buSzPts val="2200"/>
              <a:buFont typeface="Arial"/>
              <a:buChar char="•"/>
            </a:pPr>
            <a:r>
              <a:rPr lang="en-US" sz="2200" b="1" i="1" u="none">
                <a:solidFill>
                  <a:schemeClr val="dk1"/>
                </a:solidFill>
                <a:latin typeface="Times New Roman"/>
                <a:ea typeface="Times New Roman"/>
                <a:cs typeface="Times New Roman"/>
                <a:sym typeface="Times New Roman"/>
              </a:rPr>
              <a:t>n</a:t>
            </a:r>
            <a:r>
              <a:rPr lang="en-US" sz="2200" b="0" i="0" u="none">
                <a:solidFill>
                  <a:schemeClr val="dk1"/>
                </a:solidFill>
                <a:latin typeface="Arial"/>
                <a:ea typeface="Arial"/>
                <a:cs typeface="Arial"/>
                <a:sym typeface="Arial"/>
              </a:rPr>
              <a:t> – total length of a block (i.e., </a:t>
            </a:r>
            <a:r>
              <a:rPr lang="en-US" sz="2200" b="1" i="1" u="none">
                <a:solidFill>
                  <a:schemeClr val="dk1"/>
                </a:solidFill>
                <a:latin typeface="Times New Roman"/>
                <a:ea typeface="Times New Roman"/>
                <a:cs typeface="Times New Roman"/>
                <a:sym typeface="Times New Roman"/>
              </a:rPr>
              <a:t>n = m + r</a:t>
            </a:r>
            <a:r>
              <a:rPr lang="en-US" sz="2200" b="0" i="0" u="none">
                <a:solidFill>
                  <a:schemeClr val="dk1"/>
                </a:solidFill>
                <a:latin typeface="Arial"/>
                <a:ea typeface="Arial"/>
                <a:cs typeface="Arial"/>
                <a:sym typeface="Arial"/>
              </a:rPr>
              <a:t>)</a:t>
            </a:r>
            <a:endParaRPr sz="2200"/>
          </a:p>
          <a:p>
            <a:pPr marL="342900" marR="0" lvl="0" indent="-330200" algn="l" rtl="0">
              <a:lnSpc>
                <a:spcPct val="100000"/>
              </a:lnSpc>
              <a:spcBef>
                <a:spcPts val="480"/>
              </a:spcBef>
              <a:spcAft>
                <a:spcPts val="0"/>
              </a:spcAft>
              <a:buClr>
                <a:srgbClr val="0000CC"/>
              </a:buClr>
              <a:buSzPts val="2200"/>
              <a:buFont typeface="Arial"/>
              <a:buChar char="•"/>
            </a:pPr>
            <a:r>
              <a:rPr lang="en-US" sz="2200" b="0" i="0" u="none">
                <a:solidFill>
                  <a:schemeClr val="dk1"/>
                </a:solidFill>
                <a:latin typeface="Arial"/>
                <a:ea typeface="Arial"/>
                <a:cs typeface="Arial"/>
                <a:sym typeface="Arial"/>
              </a:rPr>
              <a:t>(</a:t>
            </a:r>
            <a:r>
              <a:rPr lang="en-US" sz="2200" b="1" i="1" u="none">
                <a:solidFill>
                  <a:schemeClr val="dk1"/>
                </a:solidFill>
                <a:latin typeface="Times New Roman"/>
                <a:ea typeface="Times New Roman"/>
                <a:cs typeface="Times New Roman"/>
                <a:sym typeface="Times New Roman"/>
              </a:rPr>
              <a:t>n, m</a:t>
            </a:r>
            <a:r>
              <a:rPr lang="en-US" sz="2200" b="0" i="0" u="none">
                <a:solidFill>
                  <a:schemeClr val="dk1"/>
                </a:solidFill>
                <a:latin typeface="Arial"/>
                <a:ea typeface="Arial"/>
                <a:cs typeface="Arial"/>
                <a:sym typeface="Arial"/>
              </a:rPr>
              <a:t>) – code</a:t>
            </a:r>
            <a:endParaRPr sz="2200"/>
          </a:p>
          <a:p>
            <a:pPr marL="342900" marR="0" lvl="0" indent="-330200" algn="l" rtl="0">
              <a:lnSpc>
                <a:spcPct val="100000"/>
              </a:lnSpc>
              <a:spcBef>
                <a:spcPts val="480"/>
              </a:spcBef>
              <a:spcAft>
                <a:spcPts val="0"/>
              </a:spcAft>
              <a:buClr>
                <a:srgbClr val="0000CC"/>
              </a:buClr>
              <a:buSzPts val="2200"/>
              <a:buFont typeface="Arial"/>
              <a:buChar char="•"/>
            </a:pPr>
            <a:r>
              <a:rPr lang="en-US" sz="2200" b="1" i="1" u="none">
                <a:solidFill>
                  <a:schemeClr val="dk1"/>
                </a:solidFill>
                <a:latin typeface="Times New Roman"/>
                <a:ea typeface="Times New Roman"/>
                <a:cs typeface="Times New Roman"/>
                <a:sym typeface="Times New Roman"/>
              </a:rPr>
              <a:t>n</a:t>
            </a:r>
            <a:r>
              <a:rPr lang="en-US" sz="2200" b="0" i="0" u="none">
                <a:solidFill>
                  <a:schemeClr val="dk1"/>
                </a:solidFill>
                <a:latin typeface="Arial"/>
                <a:ea typeface="Arial"/>
                <a:cs typeface="Arial"/>
                <a:sym typeface="Arial"/>
              </a:rPr>
              <a:t> – bit </a:t>
            </a:r>
            <a:r>
              <a:rPr lang="en-US" sz="2200" b="1" i="1" u="none">
                <a:solidFill>
                  <a:schemeClr val="dk1"/>
                </a:solidFill>
                <a:latin typeface="Arial"/>
                <a:ea typeface="Arial"/>
                <a:cs typeface="Arial"/>
                <a:sym typeface="Arial"/>
              </a:rPr>
              <a:t>codeword</a:t>
            </a:r>
            <a:r>
              <a:rPr lang="en-US" sz="2200" b="0" i="0" u="none">
                <a:solidFill>
                  <a:schemeClr val="dk1"/>
                </a:solidFill>
                <a:latin typeface="Arial"/>
                <a:ea typeface="Arial"/>
                <a:cs typeface="Arial"/>
                <a:sym typeface="Arial"/>
              </a:rPr>
              <a:t> containing n bits.</a:t>
            </a:r>
            <a:endParaRPr sz="2200"/>
          </a:p>
          <a:p>
            <a:pPr marL="342900" marR="0" lvl="0" indent="-330200" algn="l" rtl="0">
              <a:lnSpc>
                <a:spcPct val="100000"/>
              </a:lnSpc>
              <a:spcBef>
                <a:spcPts val="480"/>
              </a:spcBef>
              <a:spcAft>
                <a:spcPts val="0"/>
              </a:spcAft>
              <a:buClr>
                <a:srgbClr val="0000CC"/>
              </a:buClr>
              <a:buSzPts val="2200"/>
              <a:buFont typeface="Arial"/>
              <a:buChar char="•"/>
            </a:pPr>
            <a:r>
              <a:rPr lang="en-US" sz="2200" b="1" i="1" u="none">
                <a:solidFill>
                  <a:schemeClr val="dk1"/>
                </a:solidFill>
                <a:latin typeface="Times New Roman"/>
                <a:ea typeface="Times New Roman"/>
                <a:cs typeface="Times New Roman"/>
                <a:sym typeface="Times New Roman"/>
              </a:rPr>
              <a:t>m/n</a:t>
            </a:r>
            <a:r>
              <a:rPr lang="en-US" sz="2200" b="0" i="0" u="none">
                <a:solidFill>
                  <a:schemeClr val="dk1"/>
                </a:solidFill>
                <a:latin typeface="Arial"/>
                <a:ea typeface="Arial"/>
                <a:cs typeface="Arial"/>
                <a:sym typeface="Arial"/>
              </a:rPr>
              <a:t> – </a:t>
            </a:r>
            <a:r>
              <a:rPr lang="en-US" sz="2200" b="1" i="0" u="none">
                <a:solidFill>
                  <a:schemeClr val="dk1"/>
                </a:solidFill>
              </a:rPr>
              <a:t>code rate</a:t>
            </a:r>
            <a:r>
              <a:rPr lang="en-US" sz="2200" b="0" i="0" u="none">
                <a:solidFill>
                  <a:schemeClr val="dk1"/>
                </a:solidFill>
                <a:latin typeface="Arial"/>
                <a:ea typeface="Arial"/>
                <a:cs typeface="Arial"/>
                <a:sym typeface="Arial"/>
              </a:rPr>
              <a:t> (range ½ for noisy channel and close to 1 for high-quality channel).</a:t>
            </a:r>
            <a:endParaRPr sz="2200" b="0" i="0" u="none">
              <a:solidFill>
                <a:schemeClr val="dk1"/>
              </a:solidFill>
              <a:latin typeface="Arial"/>
              <a:ea typeface="Arial"/>
              <a:cs typeface="Arial"/>
              <a:sym typeface="Arial"/>
            </a:endParaRPr>
          </a:p>
          <a:p>
            <a:pPr marL="0" lvl="0" indent="0" algn="l" rtl="0">
              <a:spcBef>
                <a:spcPts val="0"/>
              </a:spcBef>
              <a:spcAft>
                <a:spcPts val="0"/>
              </a:spcAft>
              <a:buNone/>
            </a:pPr>
            <a:r>
              <a:rPr lang="en-US" sz="2200" b="1" i="1">
                <a:latin typeface="Times New Roman"/>
                <a:ea typeface="Times New Roman"/>
                <a:cs typeface="Times New Roman"/>
                <a:sym typeface="Times New Roman"/>
              </a:rPr>
              <a:t>Example </a:t>
            </a:r>
            <a:endParaRPr sz="2200"/>
          </a:p>
          <a:p>
            <a:pPr marL="457200" lvl="0" indent="-139700" algn="l" rtl="0">
              <a:spcBef>
                <a:spcPts val="480"/>
              </a:spcBef>
              <a:spcAft>
                <a:spcPts val="0"/>
              </a:spcAft>
              <a:buSzPts val="2200"/>
              <a:buChar char="•"/>
            </a:pPr>
            <a:r>
              <a:rPr lang="en-US" sz="2200"/>
              <a:t>Transmitted: 	10001001</a:t>
            </a:r>
            <a:endParaRPr sz="2200"/>
          </a:p>
          <a:p>
            <a:pPr marL="457200" lvl="0" indent="-139700" algn="l" rtl="0">
              <a:spcBef>
                <a:spcPts val="480"/>
              </a:spcBef>
              <a:spcAft>
                <a:spcPts val="0"/>
              </a:spcAft>
              <a:buSzPts val="2200"/>
              <a:buChar char="•"/>
            </a:pPr>
            <a:r>
              <a:rPr lang="en-US" sz="2200"/>
              <a:t>Received:		10110001</a:t>
            </a:r>
            <a:endParaRPr sz="2200"/>
          </a:p>
          <a:p>
            <a:pPr marL="457200" lvl="0" indent="0" algn="l" rtl="0">
              <a:spcBef>
                <a:spcPts val="480"/>
              </a:spcBef>
              <a:spcAft>
                <a:spcPts val="0"/>
              </a:spcAft>
              <a:buNone/>
            </a:pPr>
            <a:r>
              <a:rPr lang="en-US" sz="2200"/>
              <a:t>XOR operation gives number of bits that are different.</a:t>
            </a:r>
            <a:endParaRPr sz="2200"/>
          </a:p>
          <a:p>
            <a:pPr marL="457200" lvl="0" indent="-139700" algn="l" rtl="0">
              <a:spcBef>
                <a:spcPts val="480"/>
              </a:spcBef>
              <a:spcAft>
                <a:spcPts val="0"/>
              </a:spcAft>
              <a:buSzPts val="2200"/>
              <a:buChar char="•"/>
            </a:pPr>
            <a:r>
              <a:rPr lang="en-US" sz="2200"/>
              <a:t>XOR:		00111000</a:t>
            </a:r>
            <a:endParaRPr sz="2200"/>
          </a:p>
          <a:p>
            <a:pPr marL="0" lvl="0" indent="-139700" algn="l" rtl="0">
              <a:spcBef>
                <a:spcPts val="480"/>
              </a:spcBef>
              <a:spcAft>
                <a:spcPts val="0"/>
              </a:spcAft>
              <a:buSzPts val="2200"/>
              <a:buChar char="•"/>
            </a:pPr>
            <a:r>
              <a:rPr lang="en-US" sz="2200"/>
              <a:t>Number of bit positions in which two codewords differ is called </a:t>
            </a:r>
            <a:r>
              <a:rPr lang="en-US" sz="2200" b="1" i="1">
                <a:latin typeface="Times New Roman"/>
                <a:ea typeface="Times New Roman"/>
                <a:cs typeface="Times New Roman"/>
                <a:sym typeface="Times New Roman"/>
              </a:rPr>
              <a:t>Hamming Distance</a:t>
            </a:r>
            <a:r>
              <a:rPr lang="en-US" sz="2200"/>
              <a:t>. It shows that two codes are </a:t>
            </a:r>
            <a:r>
              <a:rPr lang="en-US" sz="2200" b="1" i="1">
                <a:latin typeface="Times New Roman"/>
                <a:ea typeface="Times New Roman"/>
                <a:cs typeface="Times New Roman"/>
                <a:sym typeface="Times New Roman"/>
              </a:rPr>
              <a:t>d</a:t>
            </a:r>
            <a:r>
              <a:rPr lang="en-US" sz="2200"/>
              <a:t> distance apart, and it will require </a:t>
            </a:r>
            <a:r>
              <a:rPr lang="en-US" sz="2200" b="1" i="1">
                <a:latin typeface="Times New Roman"/>
                <a:ea typeface="Times New Roman"/>
                <a:cs typeface="Times New Roman"/>
                <a:sym typeface="Times New Roman"/>
              </a:rPr>
              <a:t>d</a:t>
            </a:r>
            <a:r>
              <a:rPr lang="en-US" sz="2200"/>
              <a:t> errors to convert one into the other.</a:t>
            </a:r>
            <a:endParaRPr sz="2200"/>
          </a:p>
          <a:p>
            <a:pPr marL="342900" marR="0" lvl="0" indent="-342900" algn="l" rtl="0">
              <a:lnSpc>
                <a:spcPct val="100000"/>
              </a:lnSpc>
              <a:spcBef>
                <a:spcPts val="480"/>
              </a:spcBef>
              <a:spcAft>
                <a:spcPts val="0"/>
              </a:spcAft>
              <a:buSzPts val="2400"/>
              <a:buChar char="•"/>
            </a:pPr>
            <a:endParaRPr sz="2400"/>
          </a:p>
          <a:p>
            <a:pPr marL="342900" marR="0" lvl="0" indent="-190500" algn="l" rtl="0">
              <a:spcBef>
                <a:spcPts val="480"/>
              </a:spcBef>
              <a:spcAft>
                <a:spcPts val="0"/>
              </a:spcAft>
              <a:buClr>
                <a:srgbClr val="0000CC"/>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Data Link Layer Design Issues</a:t>
            </a:r>
            <a:endParaRPr/>
          </a:p>
        </p:txBody>
      </p:sp>
      <p:sp>
        <p:nvSpPr>
          <p:cNvPr id="70" name="Google Shape;70;p5"/>
          <p:cNvSpPr txBox="1">
            <a:spLocks noGrp="1"/>
          </p:cNvSpPr>
          <p:nvPr>
            <p:ph type="body" idx="1"/>
          </p:nvPr>
        </p:nvSpPr>
        <p:spPr>
          <a:xfrm>
            <a:off x="515025" y="1371600"/>
            <a:ext cx="8392200" cy="5337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Physical layer delivers bits of information to and from data link layer. The functions of Data Link Layer are:</a:t>
            </a:r>
            <a:endParaRPr/>
          </a:p>
          <a:p>
            <a:pPr marL="914400" marR="0" lvl="1" indent="-457200" algn="l" rtl="0">
              <a:lnSpc>
                <a:spcPct val="100000"/>
              </a:lnSpc>
              <a:spcBef>
                <a:spcPts val="40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Providing a well-defined service interface to the network layer.</a:t>
            </a:r>
            <a:endParaRPr/>
          </a:p>
          <a:p>
            <a:pPr marL="914400" marR="0" lvl="1" indent="-457200" algn="l" rtl="0">
              <a:lnSpc>
                <a:spcPct val="100000"/>
              </a:lnSpc>
              <a:spcBef>
                <a:spcPts val="40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Dealing with transmission errors.</a:t>
            </a:r>
            <a:endParaRPr/>
          </a:p>
          <a:p>
            <a:pPr marL="914400" marR="0" lvl="1" indent="-457200" algn="l" rtl="0">
              <a:lnSpc>
                <a:spcPct val="100000"/>
              </a:lnSpc>
              <a:spcBef>
                <a:spcPts val="400"/>
              </a:spcBef>
              <a:spcAft>
                <a:spcPts val="0"/>
              </a:spcAft>
              <a:buClr>
                <a:schemeClr val="dk1"/>
              </a:buClr>
              <a:buSzPts val="2000"/>
              <a:buFont typeface="Calibri"/>
              <a:buAutoNum type="arabicPeriod"/>
            </a:pPr>
            <a:r>
              <a:rPr lang="en-US" sz="2000" b="0" i="0" u="none" strike="noStrike" cap="none">
                <a:solidFill>
                  <a:schemeClr val="dk1"/>
                </a:solidFill>
                <a:latin typeface="Calibri"/>
                <a:ea typeface="Calibri"/>
                <a:cs typeface="Calibri"/>
                <a:sym typeface="Calibri"/>
              </a:rPr>
              <a:t>Regulating the flow of data so that slow receivers are not swamped by fast senders.</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Data Link layer </a:t>
            </a:r>
            <a:endParaRPr/>
          </a:p>
          <a:p>
            <a:pPr marL="914400" marR="0" lvl="1" indent="-4572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Takes the packets from Physical layer, and </a:t>
            </a:r>
            <a:endParaRPr/>
          </a:p>
          <a:p>
            <a:pPr marL="914400" marR="0" lvl="1" indent="-45720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Encapsulates them into </a:t>
            </a:r>
            <a:r>
              <a:rPr lang="en-US" sz="2000" b="1" i="0" u="none" strike="noStrike" cap="none">
                <a:solidFill>
                  <a:schemeClr val="dk1"/>
                </a:solidFill>
                <a:latin typeface="Calibri"/>
                <a:ea typeface="Calibri"/>
                <a:cs typeface="Calibri"/>
                <a:sym typeface="Calibri"/>
              </a:rPr>
              <a:t>frames</a:t>
            </a: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742950" lvl="1" indent="-298450" algn="l" rtl="0">
              <a:spcBef>
                <a:spcPts val="0"/>
              </a:spcBef>
              <a:spcAft>
                <a:spcPts val="0"/>
              </a:spcAft>
              <a:buClr>
                <a:srgbClr val="0000CC"/>
              </a:buClr>
              <a:buSzPts val="2000"/>
              <a:buChar char="–"/>
            </a:pPr>
            <a:r>
              <a:rPr lang="en-US" sz="2000">
                <a:latin typeface="Arial"/>
                <a:ea typeface="Arial"/>
                <a:cs typeface="Arial"/>
                <a:sym typeface="Arial"/>
              </a:rPr>
              <a:t>   Each frame has a </a:t>
            </a:r>
            <a:endParaRPr>
              <a:latin typeface="Arial"/>
              <a:ea typeface="Arial"/>
              <a:cs typeface="Arial"/>
              <a:sym typeface="Arial"/>
            </a:endParaRPr>
          </a:p>
          <a:p>
            <a:pPr marL="1143000" lvl="2" indent="-241300" algn="l" rtl="0">
              <a:spcBef>
                <a:spcPts val="400"/>
              </a:spcBef>
              <a:spcAft>
                <a:spcPts val="0"/>
              </a:spcAft>
              <a:buSzPts val="2000"/>
              <a:buChar char="•"/>
            </a:pPr>
            <a:r>
              <a:rPr lang="en-US" sz="2000"/>
              <a:t>frame header </a:t>
            </a:r>
            <a:endParaRPr sz="2000"/>
          </a:p>
          <a:p>
            <a:pPr marL="1143000" lvl="2" indent="-241300" algn="l" rtl="0">
              <a:spcBef>
                <a:spcPts val="400"/>
              </a:spcBef>
              <a:spcAft>
                <a:spcPts val="0"/>
              </a:spcAft>
              <a:buSzPts val="2000"/>
              <a:buChar char="•"/>
            </a:pPr>
            <a:r>
              <a:rPr lang="en-US" sz="2000"/>
              <a:t>Payload- a field for holding the packet.</a:t>
            </a:r>
            <a:endParaRPr sz="2000"/>
          </a:p>
          <a:p>
            <a:pPr marL="1143000" lvl="2" indent="-241300" algn="l" rtl="0">
              <a:spcBef>
                <a:spcPts val="400"/>
              </a:spcBef>
              <a:spcAft>
                <a:spcPts val="0"/>
              </a:spcAft>
              <a:buSzPts val="2000"/>
              <a:buChar char="•"/>
            </a:pPr>
            <a:r>
              <a:rPr lang="en-US" sz="2000"/>
              <a:t>frame trailer.</a:t>
            </a:r>
            <a:endParaRPr sz="2800"/>
          </a:p>
          <a:p>
            <a:pPr marL="742950" lvl="1" indent="-298450" algn="l" rtl="0">
              <a:spcBef>
                <a:spcPts val="400"/>
              </a:spcBef>
              <a:spcAft>
                <a:spcPts val="0"/>
              </a:spcAft>
              <a:buSzPts val="2000"/>
              <a:buChar char="–"/>
            </a:pPr>
            <a:r>
              <a:rPr lang="en-US" sz="2000">
                <a:latin typeface="Arial"/>
                <a:ea typeface="Arial"/>
                <a:cs typeface="Arial"/>
                <a:sym typeface="Arial"/>
              </a:rPr>
              <a:t>Frame Management is what Data Link Layer does.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&amp; Correction Code</a:t>
            </a:r>
            <a:endParaRPr/>
          </a:p>
        </p:txBody>
      </p:sp>
      <p:sp>
        <p:nvSpPr>
          <p:cNvPr id="237" name="Google Shape;237;p37"/>
          <p:cNvSpPr txBox="1">
            <a:spLocks noGrp="1"/>
          </p:cNvSpPr>
          <p:nvPr>
            <p:ph type="body" idx="1"/>
          </p:nvPr>
        </p:nvSpPr>
        <p:spPr>
          <a:xfrm>
            <a:off x="517925" y="1280325"/>
            <a:ext cx="8092800" cy="527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All 2</a:t>
            </a:r>
            <a:r>
              <a:rPr lang="en-US" sz="2400" b="1" i="1" u="none" baseline="30000">
                <a:solidFill>
                  <a:schemeClr val="dk1"/>
                </a:solidFill>
                <a:latin typeface="Times New Roman"/>
                <a:ea typeface="Times New Roman"/>
                <a:cs typeface="Times New Roman"/>
                <a:sym typeface="Times New Roman"/>
              </a:rPr>
              <a:t>m</a:t>
            </a:r>
            <a:r>
              <a:rPr lang="en-US" sz="2400" b="0" i="0" u="none">
                <a:solidFill>
                  <a:schemeClr val="dk1"/>
                </a:solidFill>
                <a:latin typeface="Arial"/>
                <a:ea typeface="Arial"/>
                <a:cs typeface="Arial"/>
                <a:sym typeface="Arial"/>
              </a:rPr>
              <a:t> possible data messages are legal, but due to the way the check bits are computers not all 2</a:t>
            </a:r>
            <a:r>
              <a:rPr lang="en-US" sz="2400" b="1" i="1" u="none" baseline="30000">
                <a:solidFill>
                  <a:schemeClr val="dk1"/>
                </a:solidFill>
                <a:latin typeface="Times New Roman"/>
                <a:ea typeface="Times New Roman"/>
                <a:cs typeface="Times New Roman"/>
                <a:sym typeface="Times New Roman"/>
              </a:rPr>
              <a:t>n</a:t>
            </a:r>
            <a:r>
              <a:rPr lang="en-US" sz="2400" b="0" i="0" u="none">
                <a:solidFill>
                  <a:schemeClr val="dk1"/>
                </a:solidFill>
                <a:latin typeface="Arial"/>
                <a:ea typeface="Arial"/>
                <a:cs typeface="Arial"/>
                <a:sym typeface="Arial"/>
              </a:rPr>
              <a:t> possible code words are used.</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Only small fraction of </a:t>
            </a:r>
            <a:r>
              <a:rPr lang="en-US" sz="2400" b="0" i="0" u="none">
                <a:solidFill>
                  <a:schemeClr val="dk1"/>
                </a:solidFill>
                <a:latin typeface="Times New Roman"/>
                <a:ea typeface="Times New Roman"/>
                <a:cs typeface="Times New Roman"/>
                <a:sym typeface="Times New Roman"/>
              </a:rPr>
              <a:t>2</a:t>
            </a:r>
            <a:r>
              <a:rPr lang="en-US" sz="2400" b="1" i="1" u="none" baseline="30000">
                <a:solidFill>
                  <a:schemeClr val="dk1"/>
                </a:solidFill>
                <a:latin typeface="Times New Roman"/>
                <a:ea typeface="Times New Roman"/>
                <a:cs typeface="Times New Roman"/>
                <a:sym typeface="Times New Roman"/>
              </a:rPr>
              <a:t>m</a:t>
            </a:r>
            <a:r>
              <a:rPr lang="en-US" sz="2400" b="0" i="0" u="none">
                <a:solidFill>
                  <a:schemeClr val="dk1"/>
                </a:solidFill>
                <a:latin typeface="Arial"/>
                <a:ea typeface="Arial"/>
                <a:cs typeface="Arial"/>
                <a:sym typeface="Arial"/>
              </a:rPr>
              <a:t>/</a:t>
            </a:r>
            <a:r>
              <a:rPr lang="en-US" sz="2400" b="0" i="0" u="none">
                <a:solidFill>
                  <a:schemeClr val="dk1"/>
                </a:solidFill>
                <a:latin typeface="Times New Roman"/>
                <a:ea typeface="Times New Roman"/>
                <a:cs typeface="Times New Roman"/>
                <a:sym typeface="Times New Roman"/>
              </a:rPr>
              <a:t>2</a:t>
            </a:r>
            <a:r>
              <a:rPr lang="en-US" sz="2400" b="1" i="1" u="none" baseline="30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=1/2</a:t>
            </a:r>
            <a:r>
              <a:rPr lang="en-US" sz="2400" b="1" i="1" u="none" baseline="30000">
                <a:solidFill>
                  <a:schemeClr val="dk1"/>
                </a:solidFill>
                <a:latin typeface="Times New Roman"/>
                <a:ea typeface="Times New Roman"/>
                <a:cs typeface="Times New Roman"/>
                <a:sym typeface="Times New Roman"/>
              </a:rPr>
              <a:t>r</a:t>
            </a:r>
            <a:r>
              <a:rPr lang="en-US" sz="2400" b="1" i="1" u="none">
                <a:solidFill>
                  <a:schemeClr val="dk1"/>
                </a:solidFill>
                <a:latin typeface="Times New Roman"/>
                <a:ea typeface="Times New Roman"/>
                <a:cs typeface="Times New Roman"/>
                <a:sym typeface="Times New Roman"/>
              </a:rPr>
              <a:t> are possible will be legal codewords.</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The error-detecting and error-correcting codes of the block code depend on this Hamming distance.</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To reliably detect </a:t>
            </a:r>
            <a:r>
              <a:rPr lang="en-US" sz="2400" b="1" i="1" u="none">
                <a:solidFill>
                  <a:schemeClr val="dk1"/>
                </a:solidFill>
                <a:latin typeface="Times New Roman"/>
                <a:ea typeface="Times New Roman"/>
                <a:cs typeface="Times New Roman"/>
                <a:sym typeface="Times New Roman"/>
              </a:rPr>
              <a:t>d</a:t>
            </a:r>
            <a:r>
              <a:rPr lang="en-US" sz="2400" b="0" i="0" u="none">
                <a:solidFill>
                  <a:schemeClr val="dk1"/>
                </a:solidFill>
                <a:latin typeface="Arial"/>
                <a:ea typeface="Arial"/>
                <a:cs typeface="Arial"/>
                <a:sym typeface="Arial"/>
              </a:rPr>
              <a:t> error, one would need a distance </a:t>
            </a:r>
            <a:r>
              <a:rPr lang="en-US" sz="2400" b="1" i="1" u="none">
                <a:solidFill>
                  <a:schemeClr val="dk1"/>
                </a:solidFill>
                <a:latin typeface="Times New Roman"/>
                <a:ea typeface="Times New Roman"/>
                <a:cs typeface="Times New Roman"/>
                <a:sym typeface="Times New Roman"/>
              </a:rPr>
              <a:t>d</a:t>
            </a:r>
            <a:r>
              <a:rPr lang="en-US" sz="2400" b="1" i="0" u="none">
                <a:solidFill>
                  <a:schemeClr val="dk1"/>
                </a:solidFill>
                <a:latin typeface="Times New Roman"/>
                <a:ea typeface="Times New Roman"/>
                <a:cs typeface="Times New Roman"/>
                <a:sym typeface="Times New Roman"/>
              </a:rPr>
              <a:t>+1</a:t>
            </a:r>
            <a:r>
              <a:rPr lang="en-US" sz="2400" b="0" i="0" u="none">
                <a:solidFill>
                  <a:schemeClr val="dk1"/>
                </a:solidFill>
                <a:latin typeface="Arial"/>
                <a:ea typeface="Arial"/>
                <a:cs typeface="Arial"/>
                <a:sym typeface="Arial"/>
              </a:rPr>
              <a:t> code.</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To correct </a:t>
            </a:r>
            <a:r>
              <a:rPr lang="en-US" sz="2400" b="1" i="1" u="none">
                <a:solidFill>
                  <a:schemeClr val="dk1"/>
                </a:solidFill>
                <a:latin typeface="Times New Roman"/>
                <a:ea typeface="Times New Roman"/>
                <a:cs typeface="Times New Roman"/>
                <a:sym typeface="Times New Roman"/>
              </a:rPr>
              <a:t>d</a:t>
            </a:r>
            <a:r>
              <a:rPr lang="en-US" sz="2400" b="0" i="0" u="none">
                <a:solidFill>
                  <a:schemeClr val="dk1"/>
                </a:solidFill>
                <a:latin typeface="Arial"/>
                <a:ea typeface="Arial"/>
                <a:cs typeface="Arial"/>
                <a:sym typeface="Arial"/>
              </a:rPr>
              <a:t> error, one would need a distance </a:t>
            </a:r>
            <a:r>
              <a:rPr lang="en-US" sz="2400" b="0" i="0" u="none">
                <a:solidFill>
                  <a:schemeClr val="dk1"/>
                </a:solidFill>
                <a:latin typeface="Times New Roman"/>
                <a:ea typeface="Times New Roman"/>
                <a:cs typeface="Times New Roman"/>
                <a:sym typeface="Times New Roman"/>
              </a:rPr>
              <a:t>2</a:t>
            </a:r>
            <a:r>
              <a:rPr lang="en-US" sz="2400" b="1" i="1" u="none">
                <a:solidFill>
                  <a:schemeClr val="dk1"/>
                </a:solidFill>
                <a:latin typeface="Times New Roman"/>
                <a:ea typeface="Times New Roman"/>
                <a:cs typeface="Times New Roman"/>
                <a:sym typeface="Times New Roman"/>
              </a:rPr>
              <a:t>d</a:t>
            </a:r>
            <a:r>
              <a:rPr lang="en-US" sz="2400" b="1" i="0" u="none">
                <a:solidFill>
                  <a:schemeClr val="dk1"/>
                </a:solidFill>
                <a:latin typeface="Times New Roman"/>
                <a:ea typeface="Times New Roman"/>
                <a:cs typeface="Times New Roman"/>
                <a:sym typeface="Times New Roman"/>
              </a:rPr>
              <a:t>+1</a:t>
            </a:r>
            <a:r>
              <a:rPr lang="en-US" sz="2400" b="0" i="0" u="none">
                <a:solidFill>
                  <a:schemeClr val="dk1"/>
                </a:solidFill>
                <a:latin typeface="Arial"/>
                <a:ea typeface="Arial"/>
                <a:cs typeface="Arial"/>
                <a:sym typeface="Arial"/>
              </a:rPr>
              <a:t> code.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&amp; Correction Code</a:t>
            </a:r>
            <a:endParaRPr/>
          </a:p>
        </p:txBody>
      </p:sp>
      <p:sp>
        <p:nvSpPr>
          <p:cNvPr id="243" name="Google Shape;243;p38"/>
          <p:cNvSpPr txBox="1">
            <a:spLocks noGrp="1"/>
          </p:cNvSpPr>
          <p:nvPr>
            <p:ph type="body" idx="1"/>
          </p:nvPr>
        </p:nvSpPr>
        <p:spPr>
          <a:xfrm>
            <a:off x="1143000" y="1798637"/>
            <a:ext cx="7543800" cy="4297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All 2</a:t>
            </a:r>
            <a:r>
              <a:rPr lang="en-US" sz="2400" b="1" i="1" u="none" baseline="30000">
                <a:solidFill>
                  <a:schemeClr val="dk1"/>
                </a:solidFill>
                <a:latin typeface="Times New Roman"/>
                <a:ea typeface="Times New Roman"/>
                <a:cs typeface="Times New Roman"/>
                <a:sym typeface="Times New Roman"/>
              </a:rPr>
              <a:t>m</a:t>
            </a:r>
            <a:r>
              <a:rPr lang="en-US" sz="2400" b="0" i="0" u="none">
                <a:solidFill>
                  <a:schemeClr val="dk1"/>
                </a:solidFill>
                <a:latin typeface="Arial"/>
                <a:ea typeface="Arial"/>
                <a:cs typeface="Arial"/>
                <a:sym typeface="Arial"/>
              </a:rPr>
              <a:t> possible data messages are legal, but due to the way the check bits are computers not all 2</a:t>
            </a:r>
            <a:r>
              <a:rPr lang="en-US" sz="2400" b="1" i="1" u="none" baseline="30000">
                <a:solidFill>
                  <a:schemeClr val="dk1"/>
                </a:solidFill>
                <a:latin typeface="Times New Roman"/>
                <a:ea typeface="Times New Roman"/>
                <a:cs typeface="Times New Roman"/>
                <a:sym typeface="Times New Roman"/>
              </a:rPr>
              <a:t>n</a:t>
            </a:r>
            <a:r>
              <a:rPr lang="en-US" sz="2400" b="0" i="0" u="none">
                <a:solidFill>
                  <a:schemeClr val="dk1"/>
                </a:solidFill>
                <a:latin typeface="Arial"/>
                <a:ea typeface="Arial"/>
                <a:cs typeface="Arial"/>
                <a:sym typeface="Arial"/>
              </a:rPr>
              <a:t> possible code words are used.</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Only small fraction of </a:t>
            </a:r>
            <a:r>
              <a:rPr lang="en-US" sz="2400" b="0" i="0" u="none">
                <a:solidFill>
                  <a:schemeClr val="dk1"/>
                </a:solidFill>
                <a:latin typeface="Times New Roman"/>
                <a:ea typeface="Times New Roman"/>
                <a:cs typeface="Times New Roman"/>
                <a:sym typeface="Times New Roman"/>
              </a:rPr>
              <a:t>2</a:t>
            </a:r>
            <a:r>
              <a:rPr lang="en-US" sz="2400" b="1" i="1" u="none" baseline="30000">
                <a:solidFill>
                  <a:schemeClr val="dk1"/>
                </a:solidFill>
                <a:latin typeface="Times New Roman"/>
                <a:ea typeface="Times New Roman"/>
                <a:cs typeface="Times New Roman"/>
                <a:sym typeface="Times New Roman"/>
              </a:rPr>
              <a:t>m</a:t>
            </a:r>
            <a:r>
              <a:rPr lang="en-US" sz="2400" b="0" i="0" u="none">
                <a:solidFill>
                  <a:schemeClr val="dk1"/>
                </a:solidFill>
                <a:latin typeface="Arial"/>
                <a:ea typeface="Arial"/>
                <a:cs typeface="Arial"/>
                <a:sym typeface="Arial"/>
              </a:rPr>
              <a:t>/</a:t>
            </a:r>
            <a:r>
              <a:rPr lang="en-US" sz="2400" b="0" i="0" u="none">
                <a:solidFill>
                  <a:schemeClr val="dk1"/>
                </a:solidFill>
                <a:latin typeface="Times New Roman"/>
                <a:ea typeface="Times New Roman"/>
                <a:cs typeface="Times New Roman"/>
                <a:sym typeface="Times New Roman"/>
              </a:rPr>
              <a:t>2</a:t>
            </a:r>
            <a:r>
              <a:rPr lang="en-US" sz="2400" b="1" i="1" u="none" baseline="30000">
                <a:solidFill>
                  <a:schemeClr val="dk1"/>
                </a:solidFill>
                <a:latin typeface="Times New Roman"/>
                <a:ea typeface="Times New Roman"/>
                <a:cs typeface="Times New Roman"/>
                <a:sym typeface="Times New Roman"/>
              </a:rPr>
              <a:t>n</a:t>
            </a:r>
            <a:r>
              <a:rPr lang="en-US" sz="2400" b="0" i="0" u="none">
                <a:solidFill>
                  <a:schemeClr val="dk1"/>
                </a:solidFill>
                <a:latin typeface="Times New Roman"/>
                <a:ea typeface="Times New Roman"/>
                <a:cs typeface="Times New Roman"/>
                <a:sym typeface="Times New Roman"/>
              </a:rPr>
              <a:t>=1/2</a:t>
            </a:r>
            <a:r>
              <a:rPr lang="en-US" sz="2400" b="1" i="1" u="none" baseline="30000">
                <a:solidFill>
                  <a:schemeClr val="dk1"/>
                </a:solidFill>
                <a:latin typeface="Times New Roman"/>
                <a:ea typeface="Times New Roman"/>
                <a:cs typeface="Times New Roman"/>
                <a:sym typeface="Times New Roman"/>
              </a:rPr>
              <a:t>r</a:t>
            </a:r>
            <a:r>
              <a:rPr lang="en-US" sz="2400" b="1" i="1" u="none">
                <a:solidFill>
                  <a:schemeClr val="dk1"/>
                </a:solidFill>
                <a:latin typeface="Times New Roman"/>
                <a:ea typeface="Times New Roman"/>
                <a:cs typeface="Times New Roman"/>
                <a:sym typeface="Times New Roman"/>
              </a:rPr>
              <a:t> are possible will be legal codewords.</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The error-detecting and error-correcting codes of the block code depend on this Hamming distance.</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To reliably detect </a:t>
            </a:r>
            <a:r>
              <a:rPr lang="en-US" sz="2400" b="1" i="1" u="none">
                <a:solidFill>
                  <a:schemeClr val="dk1"/>
                </a:solidFill>
                <a:latin typeface="Times New Roman"/>
                <a:ea typeface="Times New Roman"/>
                <a:cs typeface="Times New Roman"/>
                <a:sym typeface="Times New Roman"/>
              </a:rPr>
              <a:t>d</a:t>
            </a:r>
            <a:r>
              <a:rPr lang="en-US" sz="2400" b="0" i="0" u="none">
                <a:solidFill>
                  <a:schemeClr val="dk1"/>
                </a:solidFill>
                <a:latin typeface="Arial"/>
                <a:ea typeface="Arial"/>
                <a:cs typeface="Arial"/>
                <a:sym typeface="Arial"/>
              </a:rPr>
              <a:t> error, one would need a distance </a:t>
            </a:r>
            <a:r>
              <a:rPr lang="en-US" sz="2400" b="1" i="1" u="none">
                <a:solidFill>
                  <a:schemeClr val="dk1"/>
                </a:solidFill>
                <a:latin typeface="Times New Roman"/>
                <a:ea typeface="Times New Roman"/>
                <a:cs typeface="Times New Roman"/>
                <a:sym typeface="Times New Roman"/>
              </a:rPr>
              <a:t>d</a:t>
            </a:r>
            <a:r>
              <a:rPr lang="en-US" sz="2400" b="1" i="0" u="none">
                <a:solidFill>
                  <a:schemeClr val="dk1"/>
                </a:solidFill>
                <a:latin typeface="Times New Roman"/>
                <a:ea typeface="Times New Roman"/>
                <a:cs typeface="Times New Roman"/>
                <a:sym typeface="Times New Roman"/>
              </a:rPr>
              <a:t>+1</a:t>
            </a:r>
            <a:r>
              <a:rPr lang="en-US" sz="2400" b="0" i="0" u="none">
                <a:solidFill>
                  <a:schemeClr val="dk1"/>
                </a:solidFill>
                <a:latin typeface="Arial"/>
                <a:ea typeface="Arial"/>
                <a:cs typeface="Arial"/>
                <a:sym typeface="Arial"/>
              </a:rPr>
              <a:t> code.</a:t>
            </a:r>
            <a:endParaRPr/>
          </a:p>
          <a:p>
            <a:pPr marL="342900" marR="0" lvl="0" indent="-342900" algn="l" rtl="0">
              <a:lnSpc>
                <a:spcPct val="100000"/>
              </a:lnSpc>
              <a:spcBef>
                <a:spcPts val="480"/>
              </a:spcBef>
              <a:spcAft>
                <a:spcPts val="0"/>
              </a:spcAft>
              <a:buClr>
                <a:srgbClr val="0000CC"/>
              </a:buClr>
              <a:buSzPts val="2400"/>
              <a:buFont typeface="Arial"/>
              <a:buChar char="•"/>
            </a:pPr>
            <a:r>
              <a:rPr lang="en-US" sz="2400" b="0" i="0" u="none">
                <a:solidFill>
                  <a:schemeClr val="dk1"/>
                </a:solidFill>
                <a:latin typeface="Arial"/>
                <a:ea typeface="Arial"/>
                <a:cs typeface="Arial"/>
                <a:sym typeface="Arial"/>
              </a:rPr>
              <a:t>To correct </a:t>
            </a:r>
            <a:r>
              <a:rPr lang="en-US" sz="2400" b="1" i="1" u="none">
                <a:solidFill>
                  <a:schemeClr val="dk1"/>
                </a:solidFill>
                <a:latin typeface="Times New Roman"/>
                <a:ea typeface="Times New Roman"/>
                <a:cs typeface="Times New Roman"/>
                <a:sym typeface="Times New Roman"/>
              </a:rPr>
              <a:t>d</a:t>
            </a:r>
            <a:r>
              <a:rPr lang="en-US" sz="2400" b="0" i="0" u="none">
                <a:solidFill>
                  <a:schemeClr val="dk1"/>
                </a:solidFill>
                <a:latin typeface="Arial"/>
                <a:ea typeface="Arial"/>
                <a:cs typeface="Arial"/>
                <a:sym typeface="Arial"/>
              </a:rPr>
              <a:t> error, one would need a distance </a:t>
            </a:r>
            <a:r>
              <a:rPr lang="en-US" sz="2400" b="0" i="0" u="none">
                <a:solidFill>
                  <a:schemeClr val="dk1"/>
                </a:solidFill>
                <a:latin typeface="Times New Roman"/>
                <a:ea typeface="Times New Roman"/>
                <a:cs typeface="Times New Roman"/>
                <a:sym typeface="Times New Roman"/>
              </a:rPr>
              <a:t>2</a:t>
            </a:r>
            <a:r>
              <a:rPr lang="en-US" sz="2400" b="1" i="1" u="none">
                <a:solidFill>
                  <a:schemeClr val="dk1"/>
                </a:solidFill>
                <a:latin typeface="Times New Roman"/>
                <a:ea typeface="Times New Roman"/>
                <a:cs typeface="Times New Roman"/>
                <a:sym typeface="Times New Roman"/>
              </a:rPr>
              <a:t>d</a:t>
            </a:r>
            <a:r>
              <a:rPr lang="en-US" sz="2400" b="1" i="0" u="none">
                <a:solidFill>
                  <a:schemeClr val="dk1"/>
                </a:solidFill>
                <a:latin typeface="Times New Roman"/>
                <a:ea typeface="Times New Roman"/>
                <a:cs typeface="Times New Roman"/>
                <a:sym typeface="Times New Roman"/>
              </a:rPr>
              <a:t>+1</a:t>
            </a:r>
            <a:r>
              <a:rPr lang="en-US" sz="2400" b="0" i="0" u="none">
                <a:solidFill>
                  <a:schemeClr val="dk1"/>
                </a:solidFill>
                <a:latin typeface="Arial"/>
                <a:ea typeface="Arial"/>
                <a:cs typeface="Arial"/>
                <a:sym typeface="Arial"/>
              </a:rPr>
              <a:t> 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&amp; Correction Code</a:t>
            </a:r>
            <a:endParaRPr/>
          </a:p>
        </p:txBody>
      </p:sp>
      <p:sp>
        <p:nvSpPr>
          <p:cNvPr id="249" name="Google Shape;249;p39"/>
          <p:cNvSpPr txBox="1">
            <a:spLocks noGrp="1"/>
          </p:cNvSpPr>
          <p:nvPr>
            <p:ph type="body" idx="1"/>
          </p:nvPr>
        </p:nvSpPr>
        <p:spPr>
          <a:xfrm>
            <a:off x="381000" y="1280325"/>
            <a:ext cx="8370000" cy="5184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CC"/>
              </a:buClr>
              <a:buSzPts val="2000"/>
              <a:buFont typeface="Arial"/>
              <a:buNone/>
            </a:pPr>
            <a:r>
              <a:rPr lang="en-US" sz="2000" b="1" i="0" u="none">
                <a:solidFill>
                  <a:schemeClr val="dk1"/>
                </a:solidFill>
                <a:latin typeface="Times New Roman"/>
                <a:ea typeface="Times New Roman"/>
                <a:cs typeface="Times New Roman"/>
                <a:sym typeface="Times New Roman"/>
              </a:rPr>
              <a:t>Example:</a:t>
            </a:r>
            <a:endParaRPr/>
          </a:p>
          <a:p>
            <a:pPr marL="0" marR="0" lvl="0" indent="-1270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 4 valid codes:</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0000000000</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0000011111</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1111100000</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1111111111</a:t>
            </a:r>
            <a:endParaRPr/>
          </a:p>
          <a:p>
            <a:pPr marL="0" marR="0" lvl="0" indent="-1270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Minimal Distance of this code is 5 =&gt; can correct double  errors and it detect quadruple errors.</a:t>
            </a:r>
            <a:endParaRPr/>
          </a:p>
          <a:p>
            <a:pPr marL="0" marR="0" lvl="0" indent="-1270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0000000111 =&gt; single or double – bit error. Hence the receiving end must assume the original transmission was 0000011111.</a:t>
            </a:r>
            <a:endParaRPr/>
          </a:p>
          <a:p>
            <a:pPr marL="0" marR="0" lvl="0" indent="-1270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0000000000 =&gt; had triple error that was received as 0000000111</a:t>
            </a:r>
            <a:endParaRPr sz="2000" b="0" i="0" u="none">
              <a:solidFill>
                <a:schemeClr val="dk1"/>
              </a:solidFill>
              <a:latin typeface="Arial"/>
              <a:ea typeface="Arial"/>
              <a:cs typeface="Arial"/>
              <a:sym typeface="Arial"/>
            </a:endParaRPr>
          </a:p>
          <a:p>
            <a:pPr marL="0" marR="0" lvl="0" indent="-127000" algn="l" rtl="0">
              <a:lnSpc>
                <a:spcPct val="100000"/>
              </a:lnSpc>
              <a:spcBef>
                <a:spcPts val="400"/>
              </a:spcBef>
              <a:spcAft>
                <a:spcPts val="0"/>
              </a:spcAft>
              <a:buClr>
                <a:srgbClr val="0000CC"/>
              </a:buClr>
              <a:buSzPts val="2000"/>
              <a:buFont typeface="Arial"/>
              <a:buChar char="•"/>
            </a:pPr>
            <a:r>
              <a:rPr lang="en-US" sz="2000"/>
              <a:t>They </a:t>
            </a:r>
            <a:r>
              <a:rPr lang="en-US" sz="2000" b="0" i="0" u="none">
                <a:solidFill>
                  <a:schemeClr val="dk1"/>
                </a:solidFill>
                <a:latin typeface="Arial"/>
                <a:ea typeface="Arial"/>
                <a:cs typeface="Arial"/>
                <a:sym typeface="Arial"/>
              </a:rPr>
              <a:t> would be detected in error.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Detection &amp; Correction Code</a:t>
            </a:r>
            <a:endParaRPr/>
          </a:p>
        </p:txBody>
      </p:sp>
      <p:sp>
        <p:nvSpPr>
          <p:cNvPr id="255" name="Google Shape;255;p40"/>
          <p:cNvSpPr txBox="1">
            <a:spLocks noGrp="1"/>
          </p:cNvSpPr>
          <p:nvPr>
            <p:ph type="body" idx="1"/>
          </p:nvPr>
        </p:nvSpPr>
        <p:spPr>
          <a:xfrm>
            <a:off x="1143000" y="1828800"/>
            <a:ext cx="7543800" cy="4297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One cannot perform double errors and at the same time detect quadruple errors.</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Error correction requires evaluation of each candidate codeword which may be time consuming search.</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Through design this search time can be minimized.</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In theory if  n = m + r, this requirement becomes:</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(m + r + 1) ≤ 2</a:t>
            </a:r>
            <a:r>
              <a:rPr lang="en-US" sz="2400" b="0" i="0" u="none" strike="noStrike" cap="none" baseline="30000">
                <a:solidFill>
                  <a:schemeClr val="dk1"/>
                </a:solidFill>
                <a:latin typeface="Times New Roman"/>
                <a:ea typeface="Times New Roman"/>
                <a:cs typeface="Times New Roman"/>
                <a:sym typeface="Times New Roman"/>
              </a:rPr>
              <a:t>r</a:t>
            </a:r>
            <a:r>
              <a:rPr lang="en-US" sz="2400" b="0"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9580f6375b_0_5"/>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Correction Codes (1)</a:t>
            </a:r>
            <a:endParaRPr/>
          </a:p>
        </p:txBody>
      </p:sp>
      <p:sp>
        <p:nvSpPr>
          <p:cNvPr id="261" name="Google Shape;261;g9580f6375b_0_5"/>
          <p:cNvSpPr txBox="1">
            <a:spLocks noGrp="1"/>
          </p:cNvSpPr>
          <p:nvPr>
            <p:ph type="body" idx="1"/>
          </p:nvPr>
        </p:nvSpPr>
        <p:spPr>
          <a:xfrm>
            <a:off x="669512" y="1457325"/>
            <a:ext cx="8028000" cy="41148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Times New Roman"/>
              <a:buAutoNum type="arabicPeriod"/>
            </a:pPr>
            <a:r>
              <a:rPr lang="en-US" sz="3200" b="0" i="0" u="none" strike="noStrike" cap="none">
                <a:solidFill>
                  <a:schemeClr val="dk1"/>
                </a:solidFill>
                <a:latin typeface="Arial"/>
                <a:ea typeface="Arial"/>
                <a:cs typeface="Arial"/>
                <a:sym typeface="Arial"/>
              </a:rPr>
              <a:t>Hamming codes.</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dk1"/>
                </a:solidFill>
                <a:latin typeface="Arial"/>
                <a:ea typeface="Arial"/>
                <a:cs typeface="Arial"/>
                <a:sym typeface="Arial"/>
              </a:rPr>
              <a:t>Binary convolutional codes.</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dk1"/>
                </a:solidFill>
                <a:latin typeface="Arial"/>
                <a:ea typeface="Arial"/>
                <a:cs typeface="Arial"/>
                <a:sym typeface="Arial"/>
              </a:rPr>
              <a:t>Reed-Solomon codes.</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dk1"/>
                </a:solidFill>
                <a:latin typeface="Arial"/>
                <a:ea typeface="Arial"/>
                <a:cs typeface="Arial"/>
                <a:sym typeface="Arial"/>
              </a:rPr>
              <a:t>Low-Density Parity Check codes.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Hamming Code</a:t>
            </a:r>
            <a:endParaRPr/>
          </a:p>
        </p:txBody>
      </p:sp>
      <p:sp>
        <p:nvSpPr>
          <p:cNvPr id="267" name="Google Shape;267;p41"/>
          <p:cNvSpPr txBox="1">
            <a:spLocks noGrp="1"/>
          </p:cNvSpPr>
          <p:nvPr>
            <p:ph type="body" idx="1"/>
          </p:nvPr>
        </p:nvSpPr>
        <p:spPr>
          <a:xfrm>
            <a:off x="267875" y="1371600"/>
            <a:ext cx="8679600" cy="5254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800"/>
              <a:buFont typeface="Arial"/>
              <a:buChar char="•"/>
            </a:pPr>
            <a:r>
              <a:rPr lang="en-US" sz="2800" b="0" i="0" u="none">
                <a:solidFill>
                  <a:schemeClr val="dk1"/>
                </a:solidFill>
                <a:latin typeface="Arial"/>
                <a:ea typeface="Arial"/>
                <a:cs typeface="Arial"/>
                <a:sym typeface="Arial"/>
              </a:rPr>
              <a:t>Codeword: b1 b2 b3 b4 ….</a:t>
            </a:r>
            <a:endParaRPr/>
          </a:p>
          <a:p>
            <a:pPr marL="342900" marR="0" lvl="0" indent="-342900" algn="l" rtl="0">
              <a:lnSpc>
                <a:spcPct val="100000"/>
              </a:lnSpc>
              <a:spcBef>
                <a:spcPts val="560"/>
              </a:spcBef>
              <a:spcAft>
                <a:spcPts val="0"/>
              </a:spcAft>
              <a:buClr>
                <a:srgbClr val="0000CC"/>
              </a:buClr>
              <a:buSzPts val="2800"/>
              <a:buFont typeface="Arial"/>
              <a:buChar char="•"/>
            </a:pPr>
            <a:r>
              <a:rPr lang="en-US" sz="2800" b="0" i="0" u="none">
                <a:solidFill>
                  <a:schemeClr val="dk1"/>
                </a:solidFill>
                <a:latin typeface="Arial"/>
                <a:ea typeface="Arial"/>
                <a:cs typeface="Arial"/>
                <a:sym typeface="Arial"/>
              </a:rPr>
              <a:t>Check bits: The bits that are powers of 2 (p1, p2, p4, p8, p16, …).</a:t>
            </a:r>
            <a:endParaRPr/>
          </a:p>
          <a:p>
            <a:pPr marL="342900" marR="0" lvl="0" indent="-342900" algn="l" rtl="0">
              <a:lnSpc>
                <a:spcPct val="100000"/>
              </a:lnSpc>
              <a:spcBef>
                <a:spcPts val="560"/>
              </a:spcBef>
              <a:spcAft>
                <a:spcPts val="0"/>
              </a:spcAft>
              <a:buClr>
                <a:srgbClr val="0000CC"/>
              </a:buClr>
              <a:buSzPts val="2800"/>
              <a:buFont typeface="Arial"/>
              <a:buChar char="•"/>
            </a:pPr>
            <a:r>
              <a:rPr lang="en-US" sz="2800" b="0" i="0" u="none">
                <a:solidFill>
                  <a:schemeClr val="dk1"/>
                </a:solidFill>
                <a:latin typeface="Arial"/>
                <a:ea typeface="Arial"/>
                <a:cs typeface="Arial"/>
                <a:sym typeface="Arial"/>
              </a:rPr>
              <a:t>The rest of bits (m3, m5, m6, m7, m9, …) are filled with </a:t>
            </a:r>
            <a:r>
              <a:rPr lang="en-US" sz="2800" b="1" i="1" u="none">
                <a:solidFill>
                  <a:schemeClr val="dk1"/>
                </a:solidFill>
                <a:latin typeface="Times New Roman"/>
                <a:ea typeface="Times New Roman"/>
                <a:cs typeface="Times New Roman"/>
                <a:sym typeface="Times New Roman"/>
              </a:rPr>
              <a:t>m</a:t>
            </a:r>
            <a:r>
              <a:rPr lang="en-US" sz="2800" b="0" i="0" u="none">
                <a:solidFill>
                  <a:schemeClr val="dk1"/>
                </a:solidFill>
                <a:latin typeface="Arial"/>
                <a:ea typeface="Arial"/>
                <a:cs typeface="Arial"/>
                <a:sym typeface="Arial"/>
              </a:rPr>
              <a:t> data bits.</a:t>
            </a:r>
            <a:endParaRPr/>
          </a:p>
          <a:p>
            <a:pPr marL="342900" marR="0" lvl="0" indent="-342900" algn="l" rtl="0">
              <a:lnSpc>
                <a:spcPct val="100000"/>
              </a:lnSpc>
              <a:spcBef>
                <a:spcPts val="560"/>
              </a:spcBef>
              <a:spcAft>
                <a:spcPts val="0"/>
              </a:spcAft>
              <a:buClr>
                <a:srgbClr val="0000CC"/>
              </a:buClr>
              <a:buSzPts val="2800"/>
              <a:buFont typeface="Arial"/>
              <a:buChar char="•"/>
            </a:pPr>
            <a:r>
              <a:rPr lang="en-US" sz="2800" b="0" i="0" u="none">
                <a:solidFill>
                  <a:schemeClr val="dk1"/>
                </a:solidFill>
                <a:latin typeface="Arial"/>
                <a:ea typeface="Arial"/>
                <a:cs typeface="Arial"/>
                <a:sym typeface="Arial"/>
              </a:rPr>
              <a:t>Example of the Hamming code(11,7) with </a:t>
            </a:r>
            <a:r>
              <a:rPr lang="en-US" sz="2800" b="1" i="1" u="none">
                <a:solidFill>
                  <a:schemeClr val="dk1"/>
                </a:solidFill>
                <a:latin typeface="Times New Roman"/>
                <a:ea typeface="Times New Roman"/>
                <a:cs typeface="Times New Roman"/>
                <a:sym typeface="Times New Roman"/>
              </a:rPr>
              <a:t>m = </a:t>
            </a:r>
            <a:r>
              <a:rPr lang="en-US" sz="2800" b="0" i="0" u="none">
                <a:solidFill>
                  <a:schemeClr val="dk1"/>
                </a:solidFill>
                <a:latin typeface="Arial"/>
                <a:ea typeface="Arial"/>
                <a:cs typeface="Arial"/>
                <a:sym typeface="Arial"/>
              </a:rPr>
              <a:t>7 data bits and </a:t>
            </a:r>
            <a:r>
              <a:rPr lang="en-US" sz="2800" b="1" i="1" u="none">
                <a:solidFill>
                  <a:schemeClr val="dk1"/>
                </a:solidFill>
                <a:latin typeface="Times New Roman"/>
                <a:ea typeface="Times New Roman"/>
                <a:cs typeface="Times New Roman"/>
                <a:sym typeface="Times New Roman"/>
              </a:rPr>
              <a:t>r</a:t>
            </a:r>
            <a:r>
              <a:rPr lang="en-US" sz="2800" b="0" i="0" u="none">
                <a:solidFill>
                  <a:schemeClr val="dk1"/>
                </a:solidFill>
                <a:latin typeface="Arial"/>
                <a:ea typeface="Arial"/>
                <a:cs typeface="Arial"/>
                <a:sym typeface="Arial"/>
              </a:rPr>
              <a:t> </a:t>
            </a:r>
            <a:r>
              <a:rPr lang="en-US" sz="2800" b="1" i="1" u="none">
                <a:solidFill>
                  <a:schemeClr val="dk1"/>
                </a:solidFill>
                <a:latin typeface="Times New Roman"/>
                <a:ea typeface="Times New Roman"/>
                <a:cs typeface="Times New Roman"/>
                <a:sym typeface="Times New Roman"/>
              </a:rPr>
              <a:t>=</a:t>
            </a:r>
            <a:r>
              <a:rPr lang="en-US" sz="2800" b="0" i="0" u="none">
                <a:solidFill>
                  <a:schemeClr val="dk1"/>
                </a:solidFill>
                <a:latin typeface="Arial"/>
                <a:ea typeface="Arial"/>
                <a:cs typeface="Arial"/>
                <a:sym typeface="Arial"/>
              </a:rPr>
              <a:t> 4 check bits is given in the next slide.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The Hamming Code </a:t>
            </a:r>
            <a:endParaRPr/>
          </a:p>
        </p:txBody>
      </p:sp>
      <p:sp>
        <p:nvSpPr>
          <p:cNvPr id="273" name="Google Shape;273;p42"/>
          <p:cNvSpPr txBox="1"/>
          <p:nvPr/>
        </p:nvSpPr>
        <p:spPr>
          <a:xfrm>
            <a:off x="311101" y="1227900"/>
            <a:ext cx="8832900" cy="17541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2000" b="0" i="0" u="none">
                <a:solidFill>
                  <a:schemeClr val="dk1"/>
                </a:solidFill>
                <a:latin typeface="Arial"/>
                <a:ea typeface="Arial"/>
                <a:cs typeface="Arial"/>
                <a:sym typeface="Arial"/>
              </a:rPr>
              <a:t>Consider a message having four data bits (D) which is to be transmitted as a 7-bit codeword by adding three error control bits. This would be called a (7,4) code. The three bits to be added are three EVEN Parity bits (P), where the parity of each is computed on different subsets of the message bits as shown below. </a:t>
            </a:r>
            <a:endParaRPr sz="2000"/>
          </a:p>
          <a:p>
            <a:pPr marL="0" marR="0" lvl="0" indent="0" algn="l" rtl="0">
              <a:lnSpc>
                <a:spcPct val="100000"/>
              </a:lnSpc>
              <a:spcBef>
                <a:spcPts val="0"/>
              </a:spcBef>
              <a:spcAft>
                <a:spcPts val="0"/>
              </a:spcAft>
              <a:buClr>
                <a:schemeClr val="dk1"/>
              </a:buClr>
              <a:buSzPts val="1800"/>
              <a:buFont typeface="Arial"/>
              <a:buNone/>
            </a:pPr>
            <a:r>
              <a:rPr lang="en-US" sz="2000" b="0" i="0" u="none">
                <a:solidFill>
                  <a:schemeClr val="dk1"/>
                </a:solidFill>
                <a:latin typeface="Arial"/>
                <a:ea typeface="Arial"/>
                <a:cs typeface="Arial"/>
                <a:sym typeface="Arial"/>
              </a:rPr>
              <a:t> </a:t>
            </a:r>
            <a:endParaRPr sz="2000"/>
          </a:p>
        </p:txBody>
      </p:sp>
      <p:graphicFrame>
        <p:nvGraphicFramePr>
          <p:cNvPr id="274" name="Google Shape;274;p42"/>
          <p:cNvGraphicFramePr/>
          <p:nvPr/>
        </p:nvGraphicFramePr>
        <p:xfrm>
          <a:off x="1113225" y="3206762"/>
          <a:ext cx="6935000" cy="2799650"/>
        </p:xfrm>
        <a:graphic>
          <a:graphicData uri="http://schemas.openxmlformats.org/drawingml/2006/table">
            <a:tbl>
              <a:tblPr>
                <a:noFill/>
                <a:tableStyleId>{718FF7A0-4BCB-4927-BF51-E3A7125E46F5}</a:tableStyleId>
              </a:tblPr>
              <a:tblGrid>
                <a:gridCol w="382900">
                  <a:extLst>
                    <a:ext uri="{9D8B030D-6E8A-4147-A177-3AD203B41FA5}">
                      <a16:colId xmlns:a16="http://schemas.microsoft.com/office/drawing/2014/main" val="20000"/>
                    </a:ext>
                  </a:extLst>
                </a:gridCol>
                <a:gridCol w="382900">
                  <a:extLst>
                    <a:ext uri="{9D8B030D-6E8A-4147-A177-3AD203B41FA5}">
                      <a16:colId xmlns:a16="http://schemas.microsoft.com/office/drawing/2014/main" val="20001"/>
                    </a:ext>
                  </a:extLst>
                </a:gridCol>
                <a:gridCol w="382900">
                  <a:extLst>
                    <a:ext uri="{9D8B030D-6E8A-4147-A177-3AD203B41FA5}">
                      <a16:colId xmlns:a16="http://schemas.microsoft.com/office/drawing/2014/main" val="20002"/>
                    </a:ext>
                  </a:extLst>
                </a:gridCol>
                <a:gridCol w="382900">
                  <a:extLst>
                    <a:ext uri="{9D8B030D-6E8A-4147-A177-3AD203B41FA5}">
                      <a16:colId xmlns:a16="http://schemas.microsoft.com/office/drawing/2014/main" val="20003"/>
                    </a:ext>
                  </a:extLst>
                </a:gridCol>
                <a:gridCol w="382900">
                  <a:extLst>
                    <a:ext uri="{9D8B030D-6E8A-4147-A177-3AD203B41FA5}">
                      <a16:colId xmlns:a16="http://schemas.microsoft.com/office/drawing/2014/main" val="20004"/>
                    </a:ext>
                  </a:extLst>
                </a:gridCol>
                <a:gridCol w="406650">
                  <a:extLst>
                    <a:ext uri="{9D8B030D-6E8A-4147-A177-3AD203B41FA5}">
                      <a16:colId xmlns:a16="http://schemas.microsoft.com/office/drawing/2014/main" val="20005"/>
                    </a:ext>
                  </a:extLst>
                </a:gridCol>
                <a:gridCol w="427275">
                  <a:extLst>
                    <a:ext uri="{9D8B030D-6E8A-4147-A177-3AD203B41FA5}">
                      <a16:colId xmlns:a16="http://schemas.microsoft.com/office/drawing/2014/main" val="20006"/>
                    </a:ext>
                  </a:extLst>
                </a:gridCol>
                <a:gridCol w="4186575">
                  <a:extLst>
                    <a:ext uri="{9D8B030D-6E8A-4147-A177-3AD203B41FA5}">
                      <a16:colId xmlns:a16="http://schemas.microsoft.com/office/drawing/2014/main" val="20007"/>
                    </a:ext>
                  </a:extLst>
                </a:gridCol>
              </a:tblGrid>
              <a:tr h="487375">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7</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6</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5</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3</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2</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1</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5015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 </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 </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 </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 </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7-BIT CODEWORD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4873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(EVEN PARITY)</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4873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(EVEN PARITY)</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4873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D</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P</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(EVEN PARITY)</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Hamming Code</a:t>
            </a:r>
            <a:endParaRPr/>
          </a:p>
        </p:txBody>
      </p:sp>
      <p:sp>
        <p:nvSpPr>
          <p:cNvPr id="280" name="Google Shape;280;p43"/>
          <p:cNvSpPr txBox="1">
            <a:spLocks noGrp="1"/>
          </p:cNvSpPr>
          <p:nvPr>
            <p:ph type="body" idx="1"/>
          </p:nvPr>
        </p:nvSpPr>
        <p:spPr>
          <a:xfrm>
            <a:off x="381000" y="1217950"/>
            <a:ext cx="8425800" cy="5265300"/>
          </a:xfrm>
          <a:prstGeom prst="rect">
            <a:avLst/>
          </a:prstGeom>
          <a:noFill/>
          <a:ln>
            <a:noFill/>
          </a:ln>
        </p:spPr>
        <p:txBody>
          <a:bodyPr spcFirstLastPara="1" wrap="square" lIns="91425" tIns="45700" rIns="91425" bIns="45700" anchor="t" anchorCtr="0">
            <a:noAutofit/>
          </a:bodyPr>
          <a:lstStyle/>
          <a:p>
            <a:pPr marL="342900" marR="0" lvl="0" indent="-349250" algn="l" rtl="0">
              <a:lnSpc>
                <a:spcPct val="100000"/>
              </a:lnSpc>
              <a:spcBef>
                <a:spcPts val="0"/>
              </a:spcBef>
              <a:spcAft>
                <a:spcPts val="0"/>
              </a:spcAft>
              <a:buClr>
                <a:srgbClr val="0000CC"/>
              </a:buClr>
              <a:buSzPts val="2100"/>
              <a:buFont typeface="Arial"/>
              <a:buChar char="•"/>
            </a:pPr>
            <a:r>
              <a:rPr lang="en-US" sz="2100" b="1" i="0" u="none">
                <a:solidFill>
                  <a:schemeClr val="dk1"/>
                </a:solidFill>
                <a:latin typeface="Arial"/>
                <a:ea typeface="Arial"/>
                <a:cs typeface="Arial"/>
                <a:sym typeface="Arial"/>
              </a:rPr>
              <a:t>Why Those Bits?</a:t>
            </a:r>
            <a:r>
              <a:rPr lang="en-US" sz="2100" b="0" i="0" u="none">
                <a:solidFill>
                  <a:schemeClr val="dk1"/>
                </a:solidFill>
                <a:latin typeface="Arial"/>
                <a:ea typeface="Arial"/>
                <a:cs typeface="Arial"/>
                <a:sym typeface="Arial"/>
              </a:rPr>
              <a:t> - The three parity bits </a:t>
            </a:r>
            <a:r>
              <a:rPr lang="en-US" sz="2100" b="0" i="0" u="none">
                <a:solidFill>
                  <a:srgbClr val="0033CC"/>
                </a:solidFill>
                <a:latin typeface="Arial"/>
                <a:ea typeface="Arial"/>
                <a:cs typeface="Arial"/>
                <a:sym typeface="Arial"/>
              </a:rPr>
              <a:t>(</a:t>
            </a:r>
            <a:r>
              <a:rPr lang="en-US" sz="2100" b="1" i="0" u="none">
                <a:solidFill>
                  <a:srgbClr val="0033CC"/>
                </a:solidFill>
                <a:latin typeface="Arial"/>
                <a:ea typeface="Arial"/>
                <a:cs typeface="Arial"/>
                <a:sym typeface="Arial"/>
              </a:rPr>
              <a:t>1,2,4</a:t>
            </a:r>
            <a:r>
              <a:rPr lang="en-US" sz="2100" b="0" i="0" u="none">
                <a:solidFill>
                  <a:srgbClr val="0033CC"/>
                </a:solidFill>
                <a:latin typeface="Arial"/>
                <a:ea typeface="Arial"/>
                <a:cs typeface="Arial"/>
                <a:sym typeface="Arial"/>
              </a:rPr>
              <a:t>) </a:t>
            </a:r>
            <a:r>
              <a:rPr lang="en-US" sz="2100" b="0" i="0" u="none">
                <a:solidFill>
                  <a:schemeClr val="dk1"/>
                </a:solidFill>
                <a:latin typeface="Arial"/>
                <a:ea typeface="Arial"/>
                <a:cs typeface="Arial"/>
                <a:sym typeface="Arial"/>
              </a:rPr>
              <a:t>are related to the data bits </a:t>
            </a:r>
            <a:r>
              <a:rPr lang="en-US" sz="2100" b="0" i="0" u="none">
                <a:solidFill>
                  <a:srgbClr val="FF0000"/>
                </a:solidFill>
                <a:latin typeface="Arial"/>
                <a:ea typeface="Arial"/>
                <a:cs typeface="Arial"/>
                <a:sym typeface="Arial"/>
              </a:rPr>
              <a:t>(</a:t>
            </a:r>
            <a:r>
              <a:rPr lang="en-US" sz="2100" b="1" i="0" u="none">
                <a:solidFill>
                  <a:srgbClr val="FF0000"/>
                </a:solidFill>
                <a:latin typeface="Arial"/>
                <a:ea typeface="Arial"/>
                <a:cs typeface="Arial"/>
                <a:sym typeface="Arial"/>
              </a:rPr>
              <a:t>3,5,6,7</a:t>
            </a:r>
            <a:r>
              <a:rPr lang="en-US" sz="2100" b="0" i="0" u="none">
                <a:solidFill>
                  <a:srgbClr val="FF0000"/>
                </a:solidFill>
                <a:latin typeface="Arial"/>
                <a:ea typeface="Arial"/>
                <a:cs typeface="Arial"/>
                <a:sym typeface="Arial"/>
              </a:rPr>
              <a:t>) </a:t>
            </a:r>
            <a:r>
              <a:rPr lang="en-US" sz="2100" b="0" i="0" u="none">
                <a:solidFill>
                  <a:schemeClr val="dk1"/>
                </a:solidFill>
                <a:latin typeface="Arial"/>
                <a:ea typeface="Arial"/>
                <a:cs typeface="Arial"/>
                <a:sym typeface="Arial"/>
              </a:rPr>
              <a:t>as shown at right.</a:t>
            </a:r>
            <a:endParaRPr sz="2100" b="0" i="0" u="none">
              <a:solidFill>
                <a:schemeClr val="dk1"/>
              </a:solidFill>
              <a:latin typeface="Arial"/>
              <a:ea typeface="Arial"/>
              <a:cs typeface="Arial"/>
              <a:sym typeface="Arial"/>
            </a:endParaRPr>
          </a:p>
          <a:p>
            <a:pPr marL="342900" marR="0" lvl="0" indent="-349250" algn="l" rtl="0">
              <a:lnSpc>
                <a:spcPct val="100000"/>
              </a:lnSpc>
              <a:spcBef>
                <a:spcPts val="0"/>
              </a:spcBef>
              <a:spcAft>
                <a:spcPts val="0"/>
              </a:spcAft>
              <a:buClr>
                <a:srgbClr val="0000CC"/>
              </a:buClr>
              <a:buSzPts val="2100"/>
              <a:buFont typeface="Arial"/>
              <a:buChar char="•"/>
            </a:pPr>
            <a:r>
              <a:rPr lang="en-US" sz="2100" b="0" i="0" u="none">
                <a:solidFill>
                  <a:schemeClr val="dk1"/>
                </a:solidFill>
                <a:latin typeface="Arial"/>
                <a:ea typeface="Arial"/>
                <a:cs typeface="Arial"/>
                <a:sym typeface="Arial"/>
              </a:rPr>
              <a:t> In this diagram, each overlapping circle corresponds to one parity bit and defines the four bits contributing to that parity computation. </a:t>
            </a:r>
            <a:endParaRPr sz="2100" b="0" i="0" u="none">
              <a:solidFill>
                <a:schemeClr val="dk1"/>
              </a:solidFill>
              <a:latin typeface="Arial"/>
              <a:ea typeface="Arial"/>
              <a:cs typeface="Arial"/>
              <a:sym typeface="Arial"/>
            </a:endParaRPr>
          </a:p>
          <a:p>
            <a:pPr marL="342900" marR="0" lvl="0" indent="-349250" algn="l" rtl="0">
              <a:lnSpc>
                <a:spcPct val="100000"/>
              </a:lnSpc>
              <a:spcBef>
                <a:spcPts val="0"/>
              </a:spcBef>
              <a:spcAft>
                <a:spcPts val="0"/>
              </a:spcAft>
              <a:buClr>
                <a:srgbClr val="0000CC"/>
              </a:buClr>
              <a:buSzPts val="2100"/>
              <a:buFont typeface="Arial"/>
              <a:buChar char="•"/>
            </a:pPr>
            <a:r>
              <a:rPr lang="en-US" sz="2100" b="0" i="0" u="none">
                <a:solidFill>
                  <a:schemeClr val="dk1"/>
                </a:solidFill>
                <a:latin typeface="Arial"/>
                <a:ea typeface="Arial"/>
                <a:cs typeface="Arial"/>
                <a:sym typeface="Arial"/>
              </a:rPr>
              <a:t>For example, data bit </a:t>
            </a:r>
            <a:r>
              <a:rPr lang="en-US" sz="2100" b="1" i="0" u="none">
                <a:solidFill>
                  <a:srgbClr val="FF0000"/>
                </a:solidFill>
                <a:latin typeface="Arial"/>
                <a:ea typeface="Arial"/>
                <a:cs typeface="Arial"/>
                <a:sym typeface="Arial"/>
              </a:rPr>
              <a:t>3</a:t>
            </a:r>
            <a:r>
              <a:rPr lang="en-US" sz="2100" b="0" i="0" u="none">
                <a:solidFill>
                  <a:schemeClr val="dk1"/>
                </a:solidFill>
                <a:latin typeface="Arial"/>
                <a:ea typeface="Arial"/>
                <a:cs typeface="Arial"/>
                <a:sym typeface="Arial"/>
              </a:rPr>
              <a:t> contributes to parity bits </a:t>
            </a:r>
            <a:r>
              <a:rPr lang="en-US" sz="2100" b="1" i="0" u="none">
                <a:solidFill>
                  <a:srgbClr val="0033CC"/>
                </a:solidFill>
                <a:latin typeface="Arial"/>
                <a:ea typeface="Arial"/>
                <a:cs typeface="Arial"/>
                <a:sym typeface="Arial"/>
              </a:rPr>
              <a:t>1</a:t>
            </a:r>
            <a:r>
              <a:rPr lang="en-US" sz="2100" b="0" i="0" u="none">
                <a:solidFill>
                  <a:schemeClr val="dk1"/>
                </a:solidFill>
                <a:latin typeface="Arial"/>
                <a:ea typeface="Arial"/>
                <a:cs typeface="Arial"/>
                <a:sym typeface="Arial"/>
              </a:rPr>
              <a:t> and </a:t>
            </a:r>
            <a:r>
              <a:rPr lang="en-US" sz="2100" b="1" i="0" u="none">
                <a:solidFill>
                  <a:srgbClr val="0033CC"/>
                </a:solidFill>
                <a:latin typeface="Arial"/>
                <a:ea typeface="Arial"/>
                <a:cs typeface="Arial"/>
                <a:sym typeface="Arial"/>
              </a:rPr>
              <a:t>2</a:t>
            </a:r>
            <a:r>
              <a:rPr lang="en-US" sz="2100" b="0" i="0" u="none">
                <a:solidFill>
                  <a:schemeClr val="dk1"/>
                </a:solidFill>
                <a:latin typeface="Arial"/>
                <a:ea typeface="Arial"/>
                <a:cs typeface="Arial"/>
                <a:sym typeface="Arial"/>
              </a:rPr>
              <a:t>.</a:t>
            </a:r>
            <a:endParaRPr sz="2100" b="0" i="0" u="none">
              <a:solidFill>
                <a:schemeClr val="dk1"/>
              </a:solidFill>
              <a:latin typeface="Arial"/>
              <a:ea typeface="Arial"/>
              <a:cs typeface="Arial"/>
              <a:sym typeface="Arial"/>
            </a:endParaRPr>
          </a:p>
          <a:p>
            <a:pPr marL="342900" marR="0" lvl="0" indent="-349250" algn="l" rtl="0">
              <a:lnSpc>
                <a:spcPct val="100000"/>
              </a:lnSpc>
              <a:spcBef>
                <a:spcPts val="0"/>
              </a:spcBef>
              <a:spcAft>
                <a:spcPts val="0"/>
              </a:spcAft>
              <a:buClr>
                <a:srgbClr val="0000CC"/>
              </a:buClr>
              <a:buSzPts val="2100"/>
              <a:buFont typeface="Arial"/>
              <a:buChar char="•"/>
            </a:pPr>
            <a:r>
              <a:rPr lang="en-US" sz="2100" b="0" i="0" u="none">
                <a:solidFill>
                  <a:schemeClr val="dk1"/>
                </a:solidFill>
                <a:latin typeface="Arial"/>
                <a:ea typeface="Arial"/>
                <a:cs typeface="Arial"/>
                <a:sym typeface="Arial"/>
              </a:rPr>
              <a:t>Each circle (parity bit) encompasses a total of four bits, and each circle must have EVEN parity.</a:t>
            </a:r>
            <a:endParaRPr sz="2100" b="0" i="0" u="none">
              <a:solidFill>
                <a:schemeClr val="dk1"/>
              </a:solidFill>
              <a:latin typeface="Arial"/>
              <a:ea typeface="Arial"/>
              <a:cs typeface="Arial"/>
              <a:sym typeface="Arial"/>
            </a:endParaRPr>
          </a:p>
          <a:p>
            <a:pPr marL="342900" marR="0" lvl="0" indent="-349250" algn="l" rtl="0">
              <a:lnSpc>
                <a:spcPct val="100000"/>
              </a:lnSpc>
              <a:spcBef>
                <a:spcPts val="0"/>
              </a:spcBef>
              <a:spcAft>
                <a:spcPts val="0"/>
              </a:spcAft>
              <a:buClr>
                <a:srgbClr val="0000CC"/>
              </a:buClr>
              <a:buSzPts val="2100"/>
              <a:buFont typeface="Arial"/>
              <a:buChar char="•"/>
            </a:pPr>
            <a:r>
              <a:rPr lang="en-US" sz="2100" b="0" i="0" u="none">
                <a:solidFill>
                  <a:schemeClr val="dk1"/>
                </a:solidFill>
                <a:latin typeface="Arial"/>
                <a:ea typeface="Arial"/>
                <a:cs typeface="Arial"/>
                <a:sym typeface="Arial"/>
              </a:rPr>
              <a:t> Given four data bits, the three parity bits can easily be chosen to ensure this condition. </a:t>
            </a:r>
            <a:endParaRPr sz="2100"/>
          </a:p>
          <a:p>
            <a:pPr marL="342900" marR="0" lvl="0" indent="-349250" algn="l" rtl="0">
              <a:lnSpc>
                <a:spcPct val="100000"/>
              </a:lnSpc>
              <a:spcBef>
                <a:spcPts val="400"/>
              </a:spcBef>
              <a:spcAft>
                <a:spcPts val="0"/>
              </a:spcAft>
              <a:buClr>
                <a:srgbClr val="0000CC"/>
              </a:buClr>
              <a:buSzPts val="2100"/>
              <a:buFont typeface="Arial"/>
              <a:buChar char="•"/>
            </a:pPr>
            <a:r>
              <a:rPr lang="en-US" sz="2100" b="0" i="0" u="none">
                <a:solidFill>
                  <a:schemeClr val="dk1"/>
                </a:solidFill>
                <a:latin typeface="Arial"/>
                <a:ea typeface="Arial"/>
                <a:cs typeface="Arial"/>
                <a:sym typeface="Arial"/>
              </a:rPr>
              <a:t>It can be observed that changing any one bit numbered 1..7 uniquely affects the three parity bits. </a:t>
            </a:r>
            <a:endParaRPr sz="2100" b="0" i="0" u="none">
              <a:solidFill>
                <a:schemeClr val="dk1"/>
              </a:solidFill>
              <a:latin typeface="Arial"/>
              <a:ea typeface="Arial"/>
              <a:cs typeface="Arial"/>
              <a:sym typeface="Arial"/>
            </a:endParaRPr>
          </a:p>
          <a:p>
            <a:pPr marL="342900" marR="0" lvl="0" indent="-298450" algn="l" rtl="0">
              <a:lnSpc>
                <a:spcPct val="100000"/>
              </a:lnSpc>
              <a:spcBef>
                <a:spcPts val="0"/>
              </a:spcBef>
              <a:spcAft>
                <a:spcPts val="0"/>
              </a:spcAft>
              <a:buSzPts val="2100"/>
              <a:buFont typeface="Arial"/>
              <a:buChar char="•"/>
            </a:pPr>
            <a:r>
              <a:rPr lang="en-US" sz="2100" b="0" i="0" u="none">
                <a:solidFill>
                  <a:schemeClr val="dk1"/>
                </a:solidFill>
                <a:latin typeface="Arial"/>
                <a:ea typeface="Arial"/>
                <a:cs typeface="Arial"/>
                <a:sym typeface="Arial"/>
              </a:rPr>
              <a:t>Changing bit </a:t>
            </a:r>
            <a:r>
              <a:rPr lang="en-US" sz="2100" b="1" i="0" u="none">
                <a:solidFill>
                  <a:srgbClr val="FF0000"/>
                </a:solidFill>
                <a:latin typeface="Arial"/>
                <a:ea typeface="Arial"/>
                <a:cs typeface="Arial"/>
                <a:sym typeface="Arial"/>
              </a:rPr>
              <a:t>7</a:t>
            </a:r>
            <a:r>
              <a:rPr lang="en-US" sz="2100" b="0" i="0" u="none">
                <a:solidFill>
                  <a:schemeClr val="dk1"/>
                </a:solidFill>
                <a:latin typeface="Arial"/>
                <a:ea typeface="Arial"/>
                <a:cs typeface="Arial"/>
                <a:sym typeface="Arial"/>
              </a:rPr>
              <a:t> affects all three parity bits, while an error in bit </a:t>
            </a:r>
            <a:r>
              <a:rPr lang="en-US" sz="2100" b="1" i="0" u="none">
                <a:solidFill>
                  <a:srgbClr val="FF0000"/>
                </a:solidFill>
                <a:latin typeface="Arial"/>
                <a:ea typeface="Arial"/>
                <a:cs typeface="Arial"/>
                <a:sym typeface="Arial"/>
              </a:rPr>
              <a:t>6</a:t>
            </a:r>
            <a:r>
              <a:rPr lang="en-US" sz="2100" b="0" i="0" u="none">
                <a:solidFill>
                  <a:schemeClr val="dk1"/>
                </a:solidFill>
                <a:latin typeface="Arial"/>
                <a:ea typeface="Arial"/>
                <a:cs typeface="Arial"/>
                <a:sym typeface="Arial"/>
              </a:rPr>
              <a:t> affects only parity bits </a:t>
            </a:r>
            <a:r>
              <a:rPr lang="en-US" sz="2100" b="1" i="0" u="none">
                <a:solidFill>
                  <a:srgbClr val="0033CC"/>
                </a:solidFill>
                <a:latin typeface="Arial"/>
                <a:ea typeface="Arial"/>
                <a:cs typeface="Arial"/>
                <a:sym typeface="Arial"/>
              </a:rPr>
              <a:t>2</a:t>
            </a:r>
            <a:r>
              <a:rPr lang="en-US" sz="2100" b="0" i="0" u="none">
                <a:solidFill>
                  <a:schemeClr val="dk1"/>
                </a:solidFill>
                <a:latin typeface="Arial"/>
                <a:ea typeface="Arial"/>
                <a:cs typeface="Arial"/>
                <a:sym typeface="Arial"/>
              </a:rPr>
              <a:t> and </a:t>
            </a:r>
            <a:r>
              <a:rPr lang="en-US" sz="2100" b="1" i="0" u="none">
                <a:solidFill>
                  <a:srgbClr val="0033CC"/>
                </a:solidFill>
                <a:latin typeface="Arial"/>
                <a:ea typeface="Arial"/>
                <a:cs typeface="Arial"/>
                <a:sym typeface="Arial"/>
              </a:rPr>
              <a:t>4</a:t>
            </a:r>
            <a:r>
              <a:rPr lang="en-US" sz="2100" b="0" i="0" u="none">
                <a:solidFill>
                  <a:schemeClr val="dk1"/>
                </a:solidFill>
                <a:latin typeface="Arial"/>
                <a:ea typeface="Arial"/>
                <a:cs typeface="Arial"/>
                <a:sym typeface="Arial"/>
              </a:rPr>
              <a:t>, and an error in a parity bit affects only that bit.</a:t>
            </a:r>
            <a:endParaRPr sz="2100" b="0" i="0" u="none">
              <a:solidFill>
                <a:schemeClr val="dk1"/>
              </a:solidFill>
              <a:latin typeface="Arial"/>
              <a:ea typeface="Arial"/>
              <a:cs typeface="Arial"/>
              <a:sym typeface="Arial"/>
            </a:endParaRPr>
          </a:p>
          <a:p>
            <a:pPr marL="342900" marR="0" lvl="0" indent="-298450" algn="l" rtl="0">
              <a:lnSpc>
                <a:spcPct val="100000"/>
              </a:lnSpc>
              <a:spcBef>
                <a:spcPts val="0"/>
              </a:spcBef>
              <a:spcAft>
                <a:spcPts val="0"/>
              </a:spcAft>
              <a:buSzPts val="2100"/>
              <a:buFont typeface="Arial"/>
              <a:buChar char="•"/>
            </a:pPr>
            <a:r>
              <a:rPr lang="en-US" sz="2100" b="0" i="0" u="none">
                <a:solidFill>
                  <a:schemeClr val="dk1"/>
                </a:solidFill>
                <a:latin typeface="Arial"/>
                <a:ea typeface="Arial"/>
                <a:cs typeface="Arial"/>
                <a:sym typeface="Arial"/>
              </a:rPr>
              <a:t> The location of any single bit error is determined directly upon checking the three parity circles. </a:t>
            </a:r>
            <a:endParaRPr sz="2100"/>
          </a:p>
          <a:p>
            <a:pPr marL="342900" marR="0" lvl="0" indent="-215900" algn="l" rtl="0">
              <a:spcBef>
                <a:spcPts val="400"/>
              </a:spcBef>
              <a:spcAft>
                <a:spcPts val="0"/>
              </a:spcAft>
              <a:buClr>
                <a:srgbClr val="0000CC"/>
              </a:buClr>
              <a:buSzPts val="2000"/>
              <a:buFont typeface="Arial"/>
              <a:buNone/>
            </a:pPr>
            <a:endParaRPr sz="2100" b="0" i="0" u="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Hamming Code</a:t>
            </a:r>
            <a:endParaRPr/>
          </a:p>
        </p:txBody>
      </p:sp>
      <p:pic>
        <p:nvPicPr>
          <p:cNvPr id="286" name="Google Shape;286;p44" descr="Venn"/>
          <p:cNvPicPr preferRelativeResize="0">
            <a:picLocks noGrp="1"/>
          </p:cNvPicPr>
          <p:nvPr>
            <p:ph type="body" idx="1"/>
          </p:nvPr>
        </p:nvPicPr>
        <p:blipFill rotWithShape="1">
          <a:blip r:embed="rId3">
            <a:alphaModFix/>
          </a:blip>
          <a:srcRect/>
          <a:stretch/>
        </p:blipFill>
        <p:spPr>
          <a:xfrm>
            <a:off x="2971800" y="2033587"/>
            <a:ext cx="3352800" cy="3352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Hamming Code</a:t>
            </a:r>
            <a:endParaRPr/>
          </a:p>
        </p:txBody>
      </p:sp>
      <p:sp>
        <p:nvSpPr>
          <p:cNvPr id="292" name="Google Shape;292;p45"/>
          <p:cNvSpPr txBox="1">
            <a:spLocks noGrp="1"/>
          </p:cNvSpPr>
          <p:nvPr>
            <p:ph type="body" idx="1"/>
          </p:nvPr>
        </p:nvSpPr>
        <p:spPr>
          <a:xfrm>
            <a:off x="1143000" y="1828800"/>
            <a:ext cx="7543800" cy="4297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800"/>
              <a:buFont typeface="Arial"/>
              <a:buChar char="•"/>
            </a:pPr>
            <a:r>
              <a:rPr lang="en-US" sz="2800" b="0" i="0" u="none">
                <a:solidFill>
                  <a:schemeClr val="dk1"/>
                </a:solidFill>
                <a:latin typeface="Arial"/>
                <a:ea typeface="Arial"/>
                <a:cs typeface="Arial"/>
                <a:sym typeface="Arial"/>
              </a:rPr>
              <a:t>For example, the message 1101 would be sent as 1100110, since: </a:t>
            </a:r>
            <a:endParaRPr/>
          </a:p>
          <a:p>
            <a:pPr marL="342900" marR="0" lvl="0" indent="-165100" algn="l" rtl="0">
              <a:spcBef>
                <a:spcPts val="560"/>
              </a:spcBef>
              <a:spcAft>
                <a:spcPts val="0"/>
              </a:spcAft>
              <a:buClr>
                <a:srgbClr val="0000CC"/>
              </a:buClr>
              <a:buSzPts val="2800"/>
              <a:buFont typeface="Arial"/>
              <a:buNone/>
            </a:pPr>
            <a:endParaRPr sz="2800" b="0" i="0" u="none">
              <a:solidFill>
                <a:schemeClr val="dk1"/>
              </a:solidFill>
              <a:latin typeface="Arial"/>
              <a:ea typeface="Arial"/>
              <a:cs typeface="Arial"/>
              <a:sym typeface="Arial"/>
            </a:endParaRPr>
          </a:p>
        </p:txBody>
      </p:sp>
      <p:graphicFrame>
        <p:nvGraphicFramePr>
          <p:cNvPr id="293" name="Google Shape;293;p45"/>
          <p:cNvGraphicFramePr/>
          <p:nvPr/>
        </p:nvGraphicFramePr>
        <p:xfrm>
          <a:off x="1981200" y="2895600"/>
          <a:ext cx="6096000" cy="1986570"/>
        </p:xfrm>
        <a:graphic>
          <a:graphicData uri="http://schemas.openxmlformats.org/drawingml/2006/table">
            <a:tbl>
              <a:tblPr>
                <a:noFill/>
                <a:tableStyleId>{718FF7A0-4BCB-4927-BF51-E3A7125E46F5}</a:tableStyleId>
              </a:tblPr>
              <a:tblGrid>
                <a:gridCol w="381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2895600">
                  <a:extLst>
                    <a:ext uri="{9D8B030D-6E8A-4147-A177-3AD203B41FA5}">
                      <a16:colId xmlns:a16="http://schemas.microsoft.com/office/drawing/2014/main" val="20007"/>
                    </a:ext>
                  </a:extLst>
                </a:gridCol>
              </a:tblGrid>
              <a:tr h="365125">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6</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064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7-BIT CODEWORD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4048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(EVEN PARITY)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4048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(EVEN PARITY)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404800">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(EVEN PARITY)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Packets and Frames</a:t>
            </a:r>
            <a:endParaRPr/>
          </a:p>
        </p:txBody>
      </p:sp>
      <p:sp>
        <p:nvSpPr>
          <p:cNvPr id="76" name="Google Shape;76;p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chemeClr val="dk1"/>
                </a:solidFill>
                <a:latin typeface="Arial"/>
                <a:ea typeface="Arial"/>
                <a:cs typeface="Arial"/>
                <a:sym typeface="Arial"/>
              </a:rPr>
              <a:t>Relationship between packets and frames.</a:t>
            </a:r>
            <a:endParaRPr/>
          </a:p>
        </p:txBody>
      </p:sp>
      <p:pic>
        <p:nvPicPr>
          <p:cNvPr id="77" name="Google Shape;77;p7"/>
          <p:cNvPicPr preferRelativeResize="0"/>
          <p:nvPr/>
        </p:nvPicPr>
        <p:blipFill rotWithShape="1">
          <a:blip r:embed="rId3">
            <a:alphaModFix/>
          </a:blip>
          <a:srcRect/>
          <a:stretch/>
        </p:blipFill>
        <p:spPr>
          <a:xfrm>
            <a:off x="533400" y="1905000"/>
            <a:ext cx="8156575" cy="2895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Hamming Code</a:t>
            </a:r>
            <a:endParaRPr/>
          </a:p>
        </p:txBody>
      </p:sp>
      <p:sp>
        <p:nvSpPr>
          <p:cNvPr id="299" name="Google Shape;299;p47"/>
          <p:cNvSpPr txBox="1">
            <a:spLocks noGrp="1"/>
          </p:cNvSpPr>
          <p:nvPr>
            <p:ph type="body" idx="1"/>
          </p:nvPr>
        </p:nvSpPr>
        <p:spPr>
          <a:xfrm>
            <a:off x="243600" y="1371600"/>
            <a:ext cx="8619300" cy="475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It may now be observed that if an error occurs in any of the seven bits, </a:t>
            </a:r>
            <a:r>
              <a:rPr lang="en-US" sz="2200" b="0" i="0" u="none">
                <a:solidFill>
                  <a:schemeClr val="dk1"/>
                </a:solidFill>
                <a:latin typeface="Arial"/>
                <a:ea typeface="Arial"/>
                <a:cs typeface="Arial"/>
                <a:sym typeface="Arial"/>
              </a:rPr>
              <a:t>that error will affect different combinations of the three parity bits depending on the bit position. </a:t>
            </a:r>
            <a:endParaRPr sz="2200"/>
          </a:p>
          <a:p>
            <a:pPr marL="342900" marR="0" lvl="0" indent="-342900" algn="l" rtl="0">
              <a:lnSpc>
                <a:spcPct val="100000"/>
              </a:lnSpc>
              <a:spcBef>
                <a:spcPts val="0"/>
              </a:spcBef>
              <a:spcAft>
                <a:spcPts val="0"/>
              </a:spcAft>
              <a:buClr>
                <a:srgbClr val="0000CC"/>
              </a:buClr>
              <a:buSzPts val="2000"/>
              <a:buFont typeface="Arial"/>
              <a:buNone/>
            </a:pPr>
            <a:endParaRPr sz="2200" b="0" i="0" u="none">
              <a:solidFill>
                <a:schemeClr val="dk1"/>
              </a:solidFill>
              <a:latin typeface="Arial"/>
              <a:ea typeface="Arial"/>
              <a:cs typeface="Arial"/>
              <a:sym typeface="Arial"/>
            </a:endParaRPr>
          </a:p>
          <a:p>
            <a:pPr marL="342900" marR="0" lvl="0" indent="-355600" algn="l" rtl="0">
              <a:lnSpc>
                <a:spcPct val="100000"/>
              </a:lnSpc>
              <a:spcBef>
                <a:spcPts val="0"/>
              </a:spcBef>
              <a:spcAft>
                <a:spcPts val="0"/>
              </a:spcAft>
              <a:buClr>
                <a:srgbClr val="0000CC"/>
              </a:buClr>
              <a:buSzPts val="2200"/>
              <a:buFont typeface="Arial"/>
              <a:buChar char="•"/>
            </a:pPr>
            <a:r>
              <a:rPr lang="en-US" sz="2200" b="0" i="0" u="none">
                <a:solidFill>
                  <a:schemeClr val="dk1"/>
                </a:solidFill>
                <a:latin typeface="Arial"/>
                <a:ea typeface="Arial"/>
                <a:cs typeface="Arial"/>
                <a:sym typeface="Arial"/>
              </a:rPr>
              <a:t>For example, suppose the above message 1100110 is sent and a single bit error occurs such that the codeword 1110110 is received: </a:t>
            </a:r>
            <a:endParaRPr sz="2200" b="0" i="0" u="none">
              <a:solidFill>
                <a:schemeClr val="dk1"/>
              </a:solidFill>
              <a:latin typeface="Arial"/>
              <a:ea typeface="Arial"/>
              <a:cs typeface="Arial"/>
              <a:sym typeface="Arial"/>
            </a:endParaRPr>
          </a:p>
          <a:p>
            <a:pPr marL="342900" marR="0" lvl="0" indent="-279400" algn="l" rtl="0">
              <a:lnSpc>
                <a:spcPct val="100000"/>
              </a:lnSpc>
              <a:spcBef>
                <a:spcPts val="0"/>
              </a:spcBef>
              <a:spcAft>
                <a:spcPts val="0"/>
              </a:spcAft>
              <a:buClr>
                <a:srgbClr val="0000CC"/>
              </a:buClr>
              <a:buSzPts val="1000"/>
              <a:buFont typeface="Arial"/>
              <a:buNone/>
            </a:pPr>
            <a:endParaRPr sz="2200" b="0" i="0" u="none">
              <a:solidFill>
                <a:srgbClr val="0000FF"/>
              </a:solidFill>
              <a:latin typeface="Arimo"/>
              <a:ea typeface="Arimo"/>
              <a:cs typeface="Arimo"/>
              <a:sym typeface="Arimo"/>
            </a:endParaRPr>
          </a:p>
          <a:p>
            <a:pPr marL="342900" marR="0" lvl="0" indent="-342900" algn="l" rtl="0">
              <a:lnSpc>
                <a:spcPct val="100000"/>
              </a:lnSpc>
              <a:spcBef>
                <a:spcPts val="0"/>
              </a:spcBef>
              <a:spcAft>
                <a:spcPts val="0"/>
              </a:spcAft>
              <a:buClr>
                <a:srgbClr val="0000CC"/>
              </a:buClr>
              <a:buSzPts val="1800"/>
              <a:buFont typeface="Arial"/>
              <a:buNone/>
            </a:pPr>
            <a:r>
              <a:rPr lang="en-US" sz="2200" b="0" i="0" u="none">
                <a:solidFill>
                  <a:srgbClr val="0000FF"/>
                </a:solidFill>
                <a:latin typeface="Arimo"/>
                <a:ea typeface="Arimo"/>
                <a:cs typeface="Arimo"/>
                <a:sym typeface="Arimo"/>
              </a:rPr>
              <a:t>transmitted message 			received message </a:t>
            </a:r>
            <a:endParaRPr sz="2200"/>
          </a:p>
          <a:p>
            <a:pPr marL="342900" marR="0" lvl="0" indent="-342900" algn="l" rtl="0">
              <a:lnSpc>
                <a:spcPct val="100000"/>
              </a:lnSpc>
              <a:spcBef>
                <a:spcPts val="0"/>
              </a:spcBef>
              <a:spcAft>
                <a:spcPts val="0"/>
              </a:spcAft>
              <a:buClr>
                <a:srgbClr val="0000CC"/>
              </a:buClr>
              <a:buSzPts val="1800"/>
              <a:buFont typeface="Arial"/>
              <a:buNone/>
            </a:pPr>
            <a:r>
              <a:rPr lang="en-US" sz="2200" b="0" i="0" u="none">
                <a:solidFill>
                  <a:schemeClr val="dk1"/>
                </a:solidFill>
                <a:latin typeface="Arimo"/>
                <a:ea typeface="Arimo"/>
                <a:cs typeface="Arimo"/>
                <a:sym typeface="Arimo"/>
              </a:rPr>
              <a:t>         1 1 0 0 1 1 0 	------------&gt; 	        1 1 1 0 1 1 0</a:t>
            </a:r>
            <a:endParaRPr sz="2200"/>
          </a:p>
          <a:p>
            <a:pPr marL="342900" marR="0" lvl="0" indent="-342900" algn="l" rtl="0">
              <a:lnSpc>
                <a:spcPct val="100000"/>
              </a:lnSpc>
              <a:spcBef>
                <a:spcPts val="0"/>
              </a:spcBef>
              <a:spcAft>
                <a:spcPts val="0"/>
              </a:spcAft>
              <a:buClr>
                <a:srgbClr val="0000CC"/>
              </a:buClr>
              <a:buSzPts val="1800"/>
              <a:buFont typeface="Arial"/>
              <a:buNone/>
            </a:pPr>
            <a:r>
              <a:rPr lang="en-US" sz="2200" b="0" i="0" u="none">
                <a:solidFill>
                  <a:schemeClr val="dk1"/>
                </a:solidFill>
                <a:latin typeface="Arimo"/>
                <a:ea typeface="Arimo"/>
                <a:cs typeface="Arimo"/>
                <a:sym typeface="Arimo"/>
              </a:rPr>
              <a:t> BIT: 7 6 5 4 3 2 1 			BIT: 7 6 5 4 3 2 1 </a:t>
            </a:r>
            <a:endParaRPr sz="22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000CC"/>
              </a:buClr>
              <a:buSzPts val="2000"/>
              <a:buFont typeface="Arial"/>
              <a:buNone/>
            </a:pPr>
            <a:endParaRPr sz="2200" b="0" i="0"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000CC"/>
              </a:buClr>
              <a:buSzPts val="2000"/>
              <a:buFont typeface="Arial"/>
              <a:buNone/>
            </a:pPr>
            <a:r>
              <a:rPr lang="en-US" sz="2200"/>
              <a:t>m </a:t>
            </a:r>
            <a:r>
              <a:rPr lang="en-US" sz="2200" b="0" i="0" u="none">
                <a:solidFill>
                  <a:schemeClr val="dk1"/>
                </a:solidFill>
                <a:latin typeface="Arial"/>
                <a:ea typeface="Arial"/>
                <a:cs typeface="Arial"/>
                <a:sym typeface="Arial"/>
              </a:rPr>
              <a:t>The above error (in bit 5) can be corrected by examining which of the three parity bits was affected by the bad bit: </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Hamming Code</a:t>
            </a:r>
            <a:endParaRPr/>
          </a:p>
        </p:txBody>
      </p:sp>
      <p:graphicFrame>
        <p:nvGraphicFramePr>
          <p:cNvPr id="305" name="Google Shape;305;p48"/>
          <p:cNvGraphicFramePr/>
          <p:nvPr/>
        </p:nvGraphicFramePr>
        <p:xfrm>
          <a:off x="838200" y="2016125"/>
          <a:ext cx="7543775" cy="1830710"/>
        </p:xfrm>
        <a:graphic>
          <a:graphicData uri="http://schemas.openxmlformats.org/drawingml/2006/table">
            <a:tbl>
              <a:tblPr>
                <a:noFill/>
                <a:tableStyleId>{718FF7A0-4BCB-4927-BF51-E3A7125E46F5}</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2835275">
                  <a:extLst>
                    <a:ext uri="{9D8B030D-6E8A-4147-A177-3AD203B41FA5}">
                      <a16:colId xmlns:a16="http://schemas.microsoft.com/office/drawing/2014/main" val="20007"/>
                    </a:ext>
                  </a:extLst>
                </a:gridCol>
                <a:gridCol w="754050">
                  <a:extLst>
                    <a:ext uri="{9D8B030D-6E8A-4147-A177-3AD203B41FA5}">
                      <a16:colId xmlns:a16="http://schemas.microsoft.com/office/drawing/2014/main" val="20008"/>
                    </a:ext>
                  </a:extLst>
                </a:gridCol>
                <a:gridCol w="754050">
                  <a:extLst>
                    <a:ext uri="{9D8B030D-6E8A-4147-A177-3AD203B41FA5}">
                      <a16:colId xmlns:a16="http://schemas.microsoft.com/office/drawing/2014/main" val="20009"/>
                    </a:ext>
                  </a:extLst>
                </a:gridCol>
              </a:tblGrid>
              <a:tr h="365125">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7</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6</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5</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4</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3</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2</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ctr"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1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solidFill>
                      <a:srgbClr val="F79646"/>
                    </a:solidFill>
                  </a:tcPr>
                </a:tc>
                <a:extLst>
                  <a:ext uri="{0D108BD9-81ED-4DB2-BD59-A6C34878D82A}">
                    <a16:rowId xmlns:a16="http://schemas.microsoft.com/office/drawing/2014/main" val="10000"/>
                  </a:ext>
                </a:extLst>
              </a:tr>
              <a:tr h="366700">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0</a:t>
                      </a:r>
                      <a:r>
                        <a:rPr lang="en-US" sz="1800" b="0" i="0" u="none">
                          <a:solidFill>
                            <a:schemeClr val="dk1"/>
                          </a:solidFill>
                          <a:latin typeface="Calibri"/>
                          <a:ea typeface="Calibri"/>
                          <a:cs typeface="Calibri"/>
                          <a:sym typeface="Calibri"/>
                        </a:rPr>
                        <a:t>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1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0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7-BIT CODEWORD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1"/>
                  </a:ext>
                </a:extLst>
              </a:tr>
              <a:tr h="36512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(EVEN PARITY)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NOT!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1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2"/>
                  </a:ext>
                </a:extLst>
              </a:tr>
              <a:tr h="366700">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(EVEN PARITY)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OK!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0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3"/>
                  </a:ext>
                </a:extLst>
              </a:tr>
              <a:tr h="365125">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(EVEN PARITY)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NOT! </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33CC"/>
                        </a:buClr>
                        <a:buSzPts val="1800"/>
                        <a:buFont typeface="Calibri"/>
                        <a:buNone/>
                      </a:pPr>
                      <a:r>
                        <a:rPr lang="en-US" sz="1800" b="1" i="0" u="none">
                          <a:solidFill>
                            <a:srgbClr val="0033CC"/>
                          </a:solidFill>
                          <a:latin typeface="Calibri"/>
                          <a:ea typeface="Calibri"/>
                          <a:cs typeface="Calibri"/>
                          <a:sym typeface="Calibri"/>
                        </a:rPr>
                        <a:t>1</a:t>
                      </a:r>
                      <a:endParaRPr/>
                    </a:p>
                  </a:txBody>
                  <a:tcPr marL="91450" marR="91450" marT="45725" marB="45725" anchor="ctr">
                    <a:lnL w="9525" cap="flat" cmpd="sng">
                      <a:solidFill>
                        <a:srgbClr val="F69240"/>
                      </a:solidFill>
                      <a:prstDash val="solid"/>
                      <a:round/>
                      <a:headEnd type="none" w="sm" len="sm"/>
                      <a:tailEnd type="none" w="sm" len="sm"/>
                    </a:lnL>
                    <a:lnR w="9525" cap="flat" cmpd="sng">
                      <a:solidFill>
                        <a:srgbClr val="F69240"/>
                      </a:solidFill>
                      <a:prstDash val="solid"/>
                      <a:round/>
                      <a:headEnd type="none" w="sm" len="sm"/>
                      <a:tailEnd type="none" w="sm" len="sm"/>
                    </a:lnR>
                    <a:lnT w="9525" cap="flat" cmpd="sng">
                      <a:solidFill>
                        <a:srgbClr val="F69240"/>
                      </a:solidFill>
                      <a:prstDash val="solid"/>
                      <a:round/>
                      <a:headEnd type="none" w="sm" len="sm"/>
                      <a:tailEnd type="none" w="sm" len="sm"/>
                    </a:lnT>
                    <a:lnB w="9525" cap="flat" cmpd="sng">
                      <a:solidFill>
                        <a:srgbClr val="F6924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06" name="Google Shape;306;p48"/>
          <p:cNvSpPr txBox="1">
            <a:spLocks noGrp="1"/>
          </p:cNvSpPr>
          <p:nvPr>
            <p:ph type="body" idx="1"/>
          </p:nvPr>
        </p:nvSpPr>
        <p:spPr>
          <a:xfrm>
            <a:off x="723900" y="1547725"/>
            <a:ext cx="8101500" cy="42975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a:p>
            <a:pPr marL="0" lvl="0" indent="0" algn="l" rtl="0">
              <a:spcBef>
                <a:spcPts val="560"/>
              </a:spcBef>
              <a:spcAft>
                <a:spcPts val="0"/>
              </a:spcAft>
              <a:buNone/>
            </a:pPr>
            <a:endParaRPr/>
          </a:p>
          <a:p>
            <a:pPr marL="0" lvl="0" indent="0" algn="l" rtl="0">
              <a:spcBef>
                <a:spcPts val="560"/>
              </a:spcBef>
              <a:spcAft>
                <a:spcPts val="0"/>
              </a:spcAft>
              <a:buNone/>
            </a:pPr>
            <a:endParaRPr/>
          </a:p>
          <a:p>
            <a:pPr marL="0" lvl="0" indent="0" algn="l" rtl="0">
              <a:spcBef>
                <a:spcPts val="560"/>
              </a:spcBef>
              <a:spcAft>
                <a:spcPts val="0"/>
              </a:spcAft>
              <a:buNone/>
            </a:pPr>
            <a:endParaRPr/>
          </a:p>
          <a:p>
            <a:pPr marL="0" lvl="0" indent="0" algn="l" rtl="0">
              <a:spcBef>
                <a:spcPts val="560"/>
              </a:spcBef>
              <a:spcAft>
                <a:spcPts val="0"/>
              </a:spcAft>
              <a:buNone/>
            </a:pPr>
            <a:endParaRPr/>
          </a:p>
          <a:p>
            <a:pPr marL="0" lvl="0" indent="0" algn="l" rtl="0">
              <a:spcBef>
                <a:spcPts val="560"/>
              </a:spcBef>
              <a:spcAft>
                <a:spcPts val="0"/>
              </a:spcAft>
              <a:buNone/>
            </a:pPr>
            <a:r>
              <a:rPr lang="en-US"/>
              <a:t>1-3,5,7 bits</a:t>
            </a:r>
            <a:endParaRPr/>
          </a:p>
          <a:p>
            <a:pPr marL="0" lvl="0" indent="0" algn="l" rtl="0">
              <a:spcBef>
                <a:spcPts val="560"/>
              </a:spcBef>
              <a:spcAft>
                <a:spcPts val="0"/>
              </a:spcAft>
              <a:buNone/>
            </a:pPr>
            <a:r>
              <a:rPr lang="en-US"/>
              <a:t>2-3,7,6</a:t>
            </a:r>
            <a:endParaRPr/>
          </a:p>
          <a:p>
            <a:pPr marL="0" lvl="0" indent="0" algn="l" rtl="0">
              <a:spcBef>
                <a:spcPts val="560"/>
              </a:spcBef>
              <a:spcAft>
                <a:spcPts val="0"/>
              </a:spcAft>
              <a:buNone/>
            </a:pPr>
            <a:r>
              <a:rPr lang="en-US"/>
              <a:t>4-5,7,6</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9"/>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Hamming Code</a:t>
            </a:r>
            <a:endParaRPr/>
          </a:p>
        </p:txBody>
      </p:sp>
      <p:sp>
        <p:nvSpPr>
          <p:cNvPr id="312" name="Google Shape;312;p49"/>
          <p:cNvSpPr txBox="1">
            <a:spLocks noGrp="1"/>
          </p:cNvSpPr>
          <p:nvPr>
            <p:ph type="body" idx="1"/>
          </p:nvPr>
        </p:nvSpPr>
        <p:spPr>
          <a:xfrm>
            <a:off x="381000" y="1292900"/>
            <a:ext cx="8763000" cy="4833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1" u="none">
                <a:solidFill>
                  <a:schemeClr val="dk1"/>
                </a:solidFill>
                <a:latin typeface="Arial"/>
                <a:ea typeface="Arial"/>
                <a:cs typeface="Arial"/>
                <a:sym typeface="Arial"/>
              </a:rPr>
              <a:t>In</a:t>
            </a:r>
            <a:r>
              <a:rPr lang="en-US" sz="2200" b="0" i="1" u="none">
                <a:solidFill>
                  <a:schemeClr val="dk1"/>
                </a:solidFill>
                <a:latin typeface="Arial"/>
                <a:ea typeface="Arial"/>
                <a:cs typeface="Arial"/>
                <a:sym typeface="Arial"/>
              </a:rPr>
              <a:t> fact, the bad parity bits labeled </a:t>
            </a:r>
            <a:r>
              <a:rPr lang="en-US" sz="2200" b="1" i="1" u="none">
                <a:solidFill>
                  <a:srgbClr val="0033CC"/>
                </a:solidFill>
                <a:latin typeface="Arial"/>
                <a:ea typeface="Arial"/>
                <a:cs typeface="Arial"/>
                <a:sym typeface="Arial"/>
              </a:rPr>
              <a:t>101</a:t>
            </a:r>
            <a:r>
              <a:rPr lang="en-US" sz="2200" b="0" i="1" u="none">
                <a:solidFill>
                  <a:schemeClr val="dk1"/>
                </a:solidFill>
                <a:latin typeface="Arial"/>
                <a:ea typeface="Arial"/>
                <a:cs typeface="Arial"/>
                <a:sym typeface="Arial"/>
              </a:rPr>
              <a:t> point directly to the bad bit since </a:t>
            </a:r>
            <a:r>
              <a:rPr lang="en-US" sz="2200" b="1" i="1" u="none">
                <a:solidFill>
                  <a:srgbClr val="0033CC"/>
                </a:solidFill>
                <a:latin typeface="Arial"/>
                <a:ea typeface="Arial"/>
                <a:cs typeface="Arial"/>
                <a:sym typeface="Arial"/>
              </a:rPr>
              <a:t>101</a:t>
            </a:r>
            <a:r>
              <a:rPr lang="en-US" sz="2200" b="0" i="1" u="none">
                <a:solidFill>
                  <a:schemeClr val="dk1"/>
                </a:solidFill>
                <a:latin typeface="Arial"/>
                <a:ea typeface="Arial"/>
                <a:cs typeface="Arial"/>
                <a:sym typeface="Arial"/>
              </a:rPr>
              <a:t> binary equals </a:t>
            </a:r>
            <a:r>
              <a:rPr lang="en-US" sz="2200" b="1" i="1" u="none">
                <a:solidFill>
                  <a:srgbClr val="0033CC"/>
                </a:solidFill>
                <a:latin typeface="Arial"/>
                <a:ea typeface="Arial"/>
                <a:cs typeface="Arial"/>
                <a:sym typeface="Arial"/>
              </a:rPr>
              <a:t>5</a:t>
            </a:r>
            <a:r>
              <a:rPr lang="en-US" sz="2200" b="0" i="1" u="none">
                <a:solidFill>
                  <a:schemeClr val="dk1"/>
                </a:solidFill>
                <a:latin typeface="Arial"/>
                <a:ea typeface="Arial"/>
                <a:cs typeface="Arial"/>
                <a:sym typeface="Arial"/>
              </a:rPr>
              <a:t>.</a:t>
            </a:r>
            <a:r>
              <a:rPr lang="en-US" sz="2200" b="0" i="0" u="none">
                <a:solidFill>
                  <a:schemeClr val="dk1"/>
                </a:solidFill>
                <a:latin typeface="Arial"/>
                <a:ea typeface="Arial"/>
                <a:cs typeface="Arial"/>
                <a:sym typeface="Arial"/>
              </a:rPr>
              <a:t> Examination of the 'parity circles' confirms that any single bit error could be corrected in this way. </a:t>
            </a:r>
            <a:endParaRPr sz="2200"/>
          </a:p>
          <a:p>
            <a:pPr marL="342900" marR="0" lvl="0" indent="-355600" algn="l" rtl="0">
              <a:lnSpc>
                <a:spcPct val="100000"/>
              </a:lnSpc>
              <a:spcBef>
                <a:spcPts val="400"/>
              </a:spcBef>
              <a:spcAft>
                <a:spcPts val="0"/>
              </a:spcAft>
              <a:buClr>
                <a:srgbClr val="0000CC"/>
              </a:buClr>
              <a:buSzPts val="2200"/>
              <a:buFont typeface="Arial"/>
              <a:buChar char="•"/>
            </a:pPr>
            <a:r>
              <a:rPr lang="en-US" sz="2200" b="0" i="0" u="none">
                <a:solidFill>
                  <a:schemeClr val="dk1"/>
                </a:solidFill>
                <a:latin typeface="Arial"/>
                <a:ea typeface="Arial"/>
                <a:cs typeface="Arial"/>
                <a:sym typeface="Arial"/>
              </a:rPr>
              <a:t>The value of the Hamming code can be summarized: </a:t>
            </a:r>
            <a:endParaRPr sz="2200"/>
          </a:p>
          <a:p>
            <a:pPr marL="342900" marR="0" lvl="0" indent="-355600" algn="l" rtl="0">
              <a:lnSpc>
                <a:spcPct val="100000"/>
              </a:lnSpc>
              <a:spcBef>
                <a:spcPts val="400"/>
              </a:spcBef>
              <a:spcAft>
                <a:spcPts val="0"/>
              </a:spcAft>
              <a:buClr>
                <a:srgbClr val="0000CC"/>
              </a:buClr>
              <a:buSzPts val="2200"/>
              <a:buFont typeface="Calibri"/>
              <a:buAutoNum type="arabicPeriod"/>
            </a:pPr>
            <a:r>
              <a:rPr lang="en-US" sz="2200" b="0" i="0" u="none">
                <a:solidFill>
                  <a:schemeClr val="dk1"/>
                </a:solidFill>
                <a:latin typeface="Arial"/>
                <a:ea typeface="Arial"/>
                <a:cs typeface="Arial"/>
                <a:sym typeface="Arial"/>
              </a:rPr>
              <a:t>Detection of 2 bit errors (assuming no correction is attempted); </a:t>
            </a:r>
            <a:endParaRPr sz="2200"/>
          </a:p>
          <a:p>
            <a:pPr marL="342900" marR="0" lvl="0" indent="-355600" algn="l" rtl="0">
              <a:lnSpc>
                <a:spcPct val="100000"/>
              </a:lnSpc>
              <a:spcBef>
                <a:spcPts val="400"/>
              </a:spcBef>
              <a:spcAft>
                <a:spcPts val="0"/>
              </a:spcAft>
              <a:buClr>
                <a:srgbClr val="0000CC"/>
              </a:buClr>
              <a:buSzPts val="2200"/>
              <a:buFont typeface="Calibri"/>
              <a:buAutoNum type="arabicPeriod"/>
            </a:pPr>
            <a:r>
              <a:rPr lang="en-US" sz="2200" b="0" i="0" u="none">
                <a:solidFill>
                  <a:schemeClr val="dk1"/>
                </a:solidFill>
                <a:latin typeface="Arial"/>
                <a:ea typeface="Arial"/>
                <a:cs typeface="Arial"/>
                <a:sym typeface="Arial"/>
              </a:rPr>
              <a:t>Correction of single bit errors; </a:t>
            </a:r>
            <a:endParaRPr sz="2200"/>
          </a:p>
          <a:p>
            <a:pPr marL="342900" marR="0" lvl="0" indent="-355600" algn="l" rtl="0">
              <a:lnSpc>
                <a:spcPct val="100000"/>
              </a:lnSpc>
              <a:spcBef>
                <a:spcPts val="400"/>
              </a:spcBef>
              <a:spcAft>
                <a:spcPts val="0"/>
              </a:spcAft>
              <a:buClr>
                <a:srgbClr val="0000CC"/>
              </a:buClr>
              <a:buSzPts val="2200"/>
              <a:buFont typeface="Calibri"/>
              <a:buAutoNum type="arabicPeriod"/>
            </a:pPr>
            <a:r>
              <a:rPr lang="en-US" sz="2200" b="0" i="0" u="none">
                <a:solidFill>
                  <a:schemeClr val="dk1"/>
                </a:solidFill>
                <a:latin typeface="Arial"/>
                <a:ea typeface="Arial"/>
                <a:cs typeface="Arial"/>
                <a:sym typeface="Arial"/>
              </a:rPr>
              <a:t>Cost of 3 bits added to a 4-bit message. </a:t>
            </a:r>
            <a:endParaRPr sz="2200"/>
          </a:p>
          <a:p>
            <a:pPr marL="342900" marR="0" lvl="0" indent="-355600" algn="l" rtl="0">
              <a:lnSpc>
                <a:spcPct val="100000"/>
              </a:lnSpc>
              <a:spcBef>
                <a:spcPts val="400"/>
              </a:spcBef>
              <a:spcAft>
                <a:spcPts val="0"/>
              </a:spcAft>
              <a:buClr>
                <a:srgbClr val="0000CC"/>
              </a:buClr>
              <a:buSzPts val="2200"/>
              <a:buFont typeface="Arial"/>
              <a:buChar char="•"/>
            </a:pPr>
            <a:r>
              <a:rPr lang="en-US" sz="2200" b="0" i="0" u="none">
                <a:solidFill>
                  <a:schemeClr val="dk1"/>
                </a:solidFill>
                <a:latin typeface="Arial"/>
                <a:ea typeface="Arial"/>
                <a:cs typeface="Arial"/>
                <a:sym typeface="Arial"/>
              </a:rPr>
              <a:t>The ability to correct single bit errors comes at a cost which is less than sending the entire message twice. (Recall that simply sending a message twice accomplishes no error correction.) </a:t>
            </a:r>
            <a:endParaRPr sz="2200"/>
          </a:p>
          <a:p>
            <a:pPr marL="342900" marR="0" lvl="0" indent="-215900" algn="l" rtl="0">
              <a:spcBef>
                <a:spcPts val="400"/>
              </a:spcBef>
              <a:spcAft>
                <a:spcPts val="0"/>
              </a:spcAft>
              <a:buClr>
                <a:srgbClr val="0000CC"/>
              </a:buClr>
              <a:buSzPts val="2000"/>
              <a:buFont typeface="Arial"/>
              <a:buNone/>
            </a:pPr>
            <a:endParaRPr sz="2000" b="0" i="0" u="non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941ecae309_0_1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Error correction code</a:t>
            </a:r>
            <a:endParaRPr/>
          </a:p>
        </p:txBody>
      </p:sp>
      <p:sp>
        <p:nvSpPr>
          <p:cNvPr id="318" name="Google Shape;318;g941ecae309_0_17"/>
          <p:cNvSpPr txBox="1">
            <a:spLocks noGrp="1"/>
          </p:cNvSpPr>
          <p:nvPr>
            <p:ph type="body" idx="1"/>
          </p:nvPr>
        </p:nvSpPr>
        <p:spPr>
          <a:xfrm>
            <a:off x="168650" y="1143000"/>
            <a:ext cx="8975400" cy="5302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Example 2:(11,7) Hamming code.</a:t>
            </a:r>
            <a:endParaRPr/>
          </a:p>
          <a:p>
            <a:pPr marL="457200" lvl="0" indent="-342900" algn="l" rtl="0">
              <a:spcBef>
                <a:spcPts val="0"/>
              </a:spcBef>
              <a:spcAft>
                <a:spcPts val="0"/>
              </a:spcAft>
              <a:buSzPts val="1800"/>
              <a:buChar char="●"/>
            </a:pPr>
            <a:r>
              <a:rPr lang="en-US"/>
              <a:t>11 = 1 + 2 + 8</a:t>
            </a:r>
            <a:endParaRPr/>
          </a:p>
          <a:p>
            <a:pPr marL="457200" lvl="0" indent="-342900" algn="l" rtl="0">
              <a:spcBef>
                <a:spcPts val="0"/>
              </a:spcBef>
              <a:spcAft>
                <a:spcPts val="0"/>
              </a:spcAft>
              <a:buSzPts val="1800"/>
              <a:buChar char="●"/>
            </a:pPr>
            <a:r>
              <a:rPr lang="en-US"/>
              <a:t>So check bits are 1,2,8 and the hamming distance is 3.</a:t>
            </a:r>
            <a:endParaRPr/>
          </a:p>
          <a:p>
            <a:pPr marL="457200" lvl="0" indent="-342900" algn="l" rtl="0">
              <a:spcBef>
                <a:spcPts val="0"/>
              </a:spcBef>
              <a:spcAft>
                <a:spcPts val="0"/>
              </a:spcAft>
              <a:buSzPts val="1800"/>
              <a:buChar char="●"/>
            </a:pPr>
            <a:r>
              <a:rPr lang="en-US"/>
              <a:t>It can correct single bit errors.</a:t>
            </a:r>
            <a:endParaRPr/>
          </a:p>
          <a:p>
            <a:pPr marL="457200" lvl="0" indent="-342900" algn="l" rtl="0">
              <a:spcBef>
                <a:spcPts val="0"/>
              </a:spcBef>
              <a:spcAft>
                <a:spcPts val="0"/>
              </a:spcAft>
              <a:buSzPts val="1800"/>
              <a:buChar char="●"/>
            </a:pPr>
            <a:r>
              <a:rPr lang="en-US"/>
              <a:t>For filling the check bits use even parity according to the following figure</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342900" algn="l" rtl="0">
              <a:spcBef>
                <a:spcPts val="360"/>
              </a:spcBef>
              <a:spcAft>
                <a:spcPts val="0"/>
              </a:spcAft>
              <a:buSzPts val="1800"/>
              <a:buChar char="●"/>
            </a:pPr>
            <a:r>
              <a:rPr lang="en-US"/>
              <a:t>Input is to send a character A(1000001)</a:t>
            </a:r>
            <a:endParaRPr/>
          </a:p>
          <a:p>
            <a:pPr marL="457200" lvl="0" indent="0" algn="l" rtl="0">
              <a:spcBef>
                <a:spcPts val="360"/>
              </a:spcBef>
              <a:spcAft>
                <a:spcPts val="0"/>
              </a:spcAft>
              <a:buNone/>
            </a:pPr>
            <a:endParaRPr/>
          </a:p>
        </p:txBody>
      </p:sp>
      <p:pic>
        <p:nvPicPr>
          <p:cNvPr id="319" name="Google Shape;319;g941ecae309_0_17"/>
          <p:cNvPicPr preferRelativeResize="0"/>
          <p:nvPr/>
        </p:nvPicPr>
        <p:blipFill>
          <a:blip r:embed="rId3">
            <a:alphaModFix/>
          </a:blip>
          <a:stretch>
            <a:fillRect/>
          </a:stretch>
        </p:blipFill>
        <p:spPr>
          <a:xfrm>
            <a:off x="2612675" y="3502725"/>
            <a:ext cx="3429425" cy="1678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9580f6375b_0_1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Hamming code(2)</a:t>
            </a:r>
            <a:endParaRPr dirty="0"/>
          </a:p>
        </p:txBody>
      </p:sp>
      <p:sp>
        <p:nvSpPr>
          <p:cNvPr id="325" name="Google Shape;325;g9580f6375b_0_13"/>
          <p:cNvSpPr txBox="1">
            <a:spLocks noGrp="1"/>
          </p:cNvSpPr>
          <p:nvPr>
            <p:ph type="body" idx="1"/>
          </p:nvPr>
        </p:nvSpPr>
        <p:spPr>
          <a:xfrm>
            <a:off x="168650" y="1143000"/>
            <a:ext cx="9144000" cy="5265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Sender side </a:t>
            </a:r>
            <a:endParaRPr/>
          </a:p>
          <a:p>
            <a:pPr marL="457200" lvl="0" indent="-342900" algn="l" rtl="0">
              <a:spcBef>
                <a:spcPts val="0"/>
              </a:spcBef>
              <a:spcAft>
                <a:spcPts val="0"/>
              </a:spcAft>
              <a:buSzPts val="1800"/>
              <a:buChar char="●"/>
            </a:pPr>
            <a:r>
              <a:rPr lang="en-US"/>
              <a:t>Check bits are 1,2,4,8</a:t>
            </a:r>
            <a:endParaRPr/>
          </a:p>
          <a:p>
            <a:pPr marL="457200" lvl="0" indent="0" algn="l" rtl="0">
              <a:spcBef>
                <a:spcPts val="360"/>
              </a:spcBef>
              <a:spcAft>
                <a:spcPts val="0"/>
              </a:spcAft>
              <a:buNone/>
            </a:pPr>
            <a:endParaRPr/>
          </a:p>
          <a:p>
            <a:pPr marL="457200" lvl="0" indent="0" algn="l" rtl="0">
              <a:spcBef>
                <a:spcPts val="360"/>
              </a:spcBef>
              <a:spcAft>
                <a:spcPts val="0"/>
              </a:spcAft>
              <a:buNone/>
            </a:pPr>
            <a:endParaRPr/>
          </a:p>
          <a:p>
            <a:pPr marL="457200" lvl="0" indent="0" algn="l" rtl="0">
              <a:spcBef>
                <a:spcPts val="360"/>
              </a:spcBef>
              <a:spcAft>
                <a:spcPts val="0"/>
              </a:spcAft>
              <a:buNone/>
            </a:pPr>
            <a:endParaRPr/>
          </a:p>
          <a:p>
            <a:pPr marL="457200" lvl="0" indent="0" algn="l" rtl="0">
              <a:spcBef>
                <a:spcPts val="360"/>
              </a:spcBef>
              <a:spcAft>
                <a:spcPts val="0"/>
              </a:spcAft>
              <a:buNone/>
            </a:pPr>
            <a:endParaRPr/>
          </a:p>
          <a:p>
            <a:pPr marL="457200" lvl="0" indent="0" algn="l" rtl="0">
              <a:spcBef>
                <a:spcPts val="360"/>
              </a:spcBef>
              <a:spcAft>
                <a:spcPts val="0"/>
              </a:spcAft>
              <a:buNone/>
            </a:pPr>
            <a:endParaRPr/>
          </a:p>
          <a:p>
            <a:pPr marL="457200" lvl="0" indent="0" algn="l" rtl="0">
              <a:spcBef>
                <a:spcPts val="360"/>
              </a:spcBef>
              <a:spcAft>
                <a:spcPts val="0"/>
              </a:spcAft>
              <a:buNone/>
            </a:pPr>
            <a:endParaRPr/>
          </a:p>
          <a:p>
            <a:pPr marL="457200" lvl="0" indent="0" algn="l" rtl="0">
              <a:spcBef>
                <a:spcPts val="360"/>
              </a:spcBef>
              <a:spcAft>
                <a:spcPts val="0"/>
              </a:spcAft>
              <a:buNone/>
            </a:pPr>
            <a:endParaRPr/>
          </a:p>
          <a:p>
            <a:pPr marL="457200" lvl="0" indent="-342900" algn="l" rtl="0">
              <a:spcBef>
                <a:spcPts val="360"/>
              </a:spcBef>
              <a:spcAft>
                <a:spcPts val="0"/>
              </a:spcAft>
              <a:buSzPts val="1800"/>
              <a:buChar char="●"/>
            </a:pPr>
            <a:r>
              <a:rPr lang="en-US"/>
              <a:t>The Hamming code  is 00100001001(11-bit code).</a:t>
            </a:r>
            <a:endParaRPr/>
          </a:p>
          <a:p>
            <a:pPr marL="457200" lvl="0" indent="0" algn="l" rtl="0">
              <a:spcBef>
                <a:spcPts val="360"/>
              </a:spcBef>
              <a:spcAft>
                <a:spcPts val="0"/>
              </a:spcAft>
              <a:buNone/>
            </a:pPr>
            <a:endParaRPr/>
          </a:p>
        </p:txBody>
      </p:sp>
      <p:graphicFrame>
        <p:nvGraphicFramePr>
          <p:cNvPr id="326" name="Google Shape;326;g9580f6375b_0_13"/>
          <p:cNvGraphicFramePr/>
          <p:nvPr/>
        </p:nvGraphicFramePr>
        <p:xfrm>
          <a:off x="1121100" y="2272700"/>
          <a:ext cx="7239100" cy="1981050"/>
        </p:xfrm>
        <a:graphic>
          <a:graphicData uri="http://schemas.openxmlformats.org/drawingml/2006/table">
            <a:tbl>
              <a:tblPr>
                <a:noFill/>
                <a:tableStyleId>{39486591-B305-4890-A7F6-993598176D47}</a:tableStyleId>
              </a:tblPr>
              <a:tblGrid>
                <a:gridCol w="658100">
                  <a:extLst>
                    <a:ext uri="{9D8B030D-6E8A-4147-A177-3AD203B41FA5}">
                      <a16:colId xmlns:a16="http://schemas.microsoft.com/office/drawing/2014/main" val="20000"/>
                    </a:ext>
                  </a:extLst>
                </a:gridCol>
                <a:gridCol w="658100">
                  <a:extLst>
                    <a:ext uri="{9D8B030D-6E8A-4147-A177-3AD203B41FA5}">
                      <a16:colId xmlns:a16="http://schemas.microsoft.com/office/drawing/2014/main" val="20001"/>
                    </a:ext>
                  </a:extLst>
                </a:gridCol>
                <a:gridCol w="658100">
                  <a:extLst>
                    <a:ext uri="{9D8B030D-6E8A-4147-A177-3AD203B41FA5}">
                      <a16:colId xmlns:a16="http://schemas.microsoft.com/office/drawing/2014/main" val="20002"/>
                    </a:ext>
                  </a:extLst>
                </a:gridCol>
                <a:gridCol w="658100">
                  <a:extLst>
                    <a:ext uri="{9D8B030D-6E8A-4147-A177-3AD203B41FA5}">
                      <a16:colId xmlns:a16="http://schemas.microsoft.com/office/drawing/2014/main" val="20003"/>
                    </a:ext>
                  </a:extLst>
                </a:gridCol>
                <a:gridCol w="658100">
                  <a:extLst>
                    <a:ext uri="{9D8B030D-6E8A-4147-A177-3AD203B41FA5}">
                      <a16:colId xmlns:a16="http://schemas.microsoft.com/office/drawing/2014/main" val="20004"/>
                    </a:ext>
                  </a:extLst>
                </a:gridCol>
                <a:gridCol w="658100">
                  <a:extLst>
                    <a:ext uri="{9D8B030D-6E8A-4147-A177-3AD203B41FA5}">
                      <a16:colId xmlns:a16="http://schemas.microsoft.com/office/drawing/2014/main" val="20005"/>
                    </a:ext>
                  </a:extLst>
                </a:gridCol>
                <a:gridCol w="658100">
                  <a:extLst>
                    <a:ext uri="{9D8B030D-6E8A-4147-A177-3AD203B41FA5}">
                      <a16:colId xmlns:a16="http://schemas.microsoft.com/office/drawing/2014/main" val="20006"/>
                    </a:ext>
                  </a:extLst>
                </a:gridCol>
                <a:gridCol w="658100">
                  <a:extLst>
                    <a:ext uri="{9D8B030D-6E8A-4147-A177-3AD203B41FA5}">
                      <a16:colId xmlns:a16="http://schemas.microsoft.com/office/drawing/2014/main" val="20007"/>
                    </a:ext>
                  </a:extLst>
                </a:gridCol>
                <a:gridCol w="658100">
                  <a:extLst>
                    <a:ext uri="{9D8B030D-6E8A-4147-A177-3AD203B41FA5}">
                      <a16:colId xmlns:a16="http://schemas.microsoft.com/office/drawing/2014/main" val="20008"/>
                    </a:ext>
                  </a:extLst>
                </a:gridCol>
                <a:gridCol w="658100">
                  <a:extLst>
                    <a:ext uri="{9D8B030D-6E8A-4147-A177-3AD203B41FA5}">
                      <a16:colId xmlns:a16="http://schemas.microsoft.com/office/drawing/2014/main" val="20009"/>
                    </a:ext>
                  </a:extLst>
                </a:gridCol>
                <a:gridCol w="658100">
                  <a:extLst>
                    <a:ext uri="{9D8B030D-6E8A-4147-A177-3AD203B41FA5}">
                      <a16:colId xmlns:a16="http://schemas.microsoft.com/office/drawing/2014/main" val="20010"/>
                    </a:ext>
                  </a:extLst>
                </a:gridCol>
              </a:tblGrid>
              <a:tr h="381000">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2</a:t>
                      </a:r>
                      <a:endParaRPr/>
                    </a:p>
                  </a:txBody>
                  <a:tcPr marL="91425" marR="91425" marT="91425" marB="91425"/>
                </a:tc>
                <a:tc>
                  <a:txBody>
                    <a:bodyPr/>
                    <a:lstStyle/>
                    <a:p>
                      <a:pPr marL="0" lvl="0" indent="0" algn="ctr" rtl="0">
                        <a:spcBef>
                          <a:spcPts val="0"/>
                        </a:spcBef>
                        <a:spcAft>
                          <a:spcPts val="0"/>
                        </a:spcAft>
                        <a:buNone/>
                      </a:pPr>
                      <a:r>
                        <a:rPr lang="en-US"/>
                        <a:t>3</a:t>
                      </a:r>
                      <a:endParaRPr/>
                    </a:p>
                  </a:txBody>
                  <a:tcPr marL="91425" marR="91425" marT="91425" marB="91425"/>
                </a:tc>
                <a:tc>
                  <a:txBody>
                    <a:bodyPr/>
                    <a:lstStyle/>
                    <a:p>
                      <a:pPr marL="0" lvl="0" indent="0" algn="ctr" rtl="0">
                        <a:spcBef>
                          <a:spcPts val="0"/>
                        </a:spcBef>
                        <a:spcAft>
                          <a:spcPts val="0"/>
                        </a:spcAft>
                        <a:buNone/>
                      </a:pPr>
                      <a:r>
                        <a:rPr lang="en-US"/>
                        <a:t>4</a:t>
                      </a:r>
                      <a:endParaRPr/>
                    </a:p>
                  </a:txBody>
                  <a:tcPr marL="91425" marR="91425" marT="91425" marB="91425"/>
                </a:tc>
                <a:tc>
                  <a:txBody>
                    <a:bodyPr/>
                    <a:lstStyle/>
                    <a:p>
                      <a:pPr marL="0" lvl="0" indent="0" algn="ctr" rtl="0">
                        <a:spcBef>
                          <a:spcPts val="0"/>
                        </a:spcBef>
                        <a:spcAft>
                          <a:spcPts val="0"/>
                        </a:spcAft>
                        <a:buNone/>
                      </a:pPr>
                      <a:r>
                        <a:rPr lang="en-US"/>
                        <a:t>5</a:t>
                      </a:r>
                      <a:endParaRPr/>
                    </a:p>
                  </a:txBody>
                  <a:tcPr marL="91425" marR="91425" marT="91425" marB="91425"/>
                </a:tc>
                <a:tc>
                  <a:txBody>
                    <a:bodyPr/>
                    <a:lstStyle/>
                    <a:p>
                      <a:pPr marL="0" lvl="0" indent="0" algn="ctr" rtl="0">
                        <a:spcBef>
                          <a:spcPts val="0"/>
                        </a:spcBef>
                        <a:spcAft>
                          <a:spcPts val="0"/>
                        </a:spcAft>
                        <a:buNone/>
                      </a:pPr>
                      <a:r>
                        <a:rPr lang="en-US"/>
                        <a:t>6</a:t>
                      </a:r>
                      <a:endParaRPr/>
                    </a:p>
                  </a:txBody>
                  <a:tcPr marL="91425" marR="91425" marT="91425" marB="91425"/>
                </a:tc>
                <a:tc>
                  <a:txBody>
                    <a:bodyPr/>
                    <a:lstStyle/>
                    <a:p>
                      <a:pPr marL="0" lvl="0" indent="0" algn="ctr" rtl="0">
                        <a:spcBef>
                          <a:spcPts val="0"/>
                        </a:spcBef>
                        <a:spcAft>
                          <a:spcPts val="0"/>
                        </a:spcAft>
                        <a:buNone/>
                      </a:pPr>
                      <a:r>
                        <a:rPr lang="en-US"/>
                        <a:t>7</a:t>
                      </a:r>
                      <a:endParaRPr/>
                    </a:p>
                  </a:txBody>
                  <a:tcPr marL="91425" marR="91425" marT="91425" marB="91425"/>
                </a:tc>
                <a:tc>
                  <a:txBody>
                    <a:bodyPr/>
                    <a:lstStyle/>
                    <a:p>
                      <a:pPr marL="0" lvl="0" indent="0" algn="ctr" rtl="0">
                        <a:spcBef>
                          <a:spcPts val="0"/>
                        </a:spcBef>
                        <a:spcAft>
                          <a:spcPts val="0"/>
                        </a:spcAft>
                        <a:buNone/>
                      </a:pPr>
                      <a:r>
                        <a:rPr lang="en-US"/>
                        <a:t>8</a:t>
                      </a:r>
                      <a:endParaRPr/>
                    </a:p>
                  </a:txBody>
                  <a:tcPr marL="91425" marR="91425" marT="91425" marB="91425"/>
                </a:tc>
                <a:tc>
                  <a:txBody>
                    <a:bodyPr/>
                    <a:lstStyle/>
                    <a:p>
                      <a:pPr marL="0" lvl="0" indent="0" algn="ctr" rtl="0">
                        <a:spcBef>
                          <a:spcPts val="0"/>
                        </a:spcBef>
                        <a:spcAft>
                          <a:spcPts val="0"/>
                        </a:spcAft>
                        <a:buNone/>
                      </a:pPr>
                      <a:r>
                        <a:rPr lang="en-US"/>
                        <a:t>9</a:t>
                      </a:r>
                      <a:endParaRPr/>
                    </a:p>
                  </a:txBody>
                  <a:tcPr marL="91425" marR="91425" marT="91425" marB="91425"/>
                </a:tc>
                <a:tc>
                  <a:txBody>
                    <a:bodyPr/>
                    <a:lstStyle/>
                    <a:p>
                      <a:pPr marL="0" lvl="0" indent="0" algn="ctr" rtl="0">
                        <a:spcBef>
                          <a:spcPts val="0"/>
                        </a:spcBef>
                        <a:spcAft>
                          <a:spcPts val="0"/>
                        </a:spcAft>
                        <a:buNone/>
                      </a:pPr>
                      <a:r>
                        <a:rPr lang="en-US"/>
                        <a:t>10</a:t>
                      </a:r>
                      <a:endParaRPr/>
                    </a:p>
                  </a:txBody>
                  <a:tcPr marL="91425" marR="91425" marT="91425" marB="91425"/>
                </a:tc>
                <a:tc>
                  <a:txBody>
                    <a:bodyPr/>
                    <a:lstStyle/>
                    <a:p>
                      <a:pPr marL="0" lvl="0" indent="0" algn="ctr" rtl="0">
                        <a:spcBef>
                          <a:spcPts val="0"/>
                        </a:spcBef>
                        <a:spcAft>
                          <a:spcPts val="0"/>
                        </a:spcAft>
                        <a:buNone/>
                      </a:pPr>
                      <a:r>
                        <a:rPr lang="en-US"/>
                        <a:t>11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9580f6382c_0_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lvl="0"/>
            <a:r>
              <a:rPr lang="en-US" dirty="0"/>
              <a:t>Hamming code(2)</a:t>
            </a:r>
            <a:endParaRPr dirty="0"/>
          </a:p>
        </p:txBody>
      </p:sp>
      <p:sp>
        <p:nvSpPr>
          <p:cNvPr id="332" name="Google Shape;332;g9580f6382c_0_6"/>
          <p:cNvSpPr txBox="1">
            <a:spLocks noGrp="1"/>
          </p:cNvSpPr>
          <p:nvPr>
            <p:ph type="body" idx="1"/>
          </p:nvPr>
        </p:nvSpPr>
        <p:spPr>
          <a:xfrm>
            <a:off x="132200" y="1385375"/>
            <a:ext cx="9144000" cy="5257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At receiver side:</a:t>
            </a:r>
            <a:endParaRPr/>
          </a:p>
          <a:p>
            <a:pPr marL="457200" lvl="0" indent="-342900" algn="l" rtl="0">
              <a:spcBef>
                <a:spcPts val="0"/>
              </a:spcBef>
              <a:spcAft>
                <a:spcPts val="0"/>
              </a:spcAft>
              <a:buSzPts val="1800"/>
              <a:buChar char="●"/>
            </a:pPr>
            <a:r>
              <a:rPr lang="en-US"/>
              <a:t>The received message is 0010</a:t>
            </a:r>
            <a:r>
              <a:rPr lang="en-US">
                <a:solidFill>
                  <a:srgbClr val="FF0000"/>
                </a:solidFill>
              </a:rPr>
              <a:t>1</a:t>
            </a:r>
            <a:r>
              <a:rPr lang="en-US"/>
              <a:t>001001.Single bit error occurred.</a:t>
            </a:r>
            <a:endParaRPr/>
          </a:p>
          <a:p>
            <a:pPr marL="457200" lvl="0" indent="-342900" algn="l" rtl="0">
              <a:spcBef>
                <a:spcPts val="0"/>
              </a:spcBef>
              <a:spcAft>
                <a:spcPts val="0"/>
              </a:spcAft>
              <a:buSzPts val="1800"/>
              <a:buChar char="●"/>
            </a:pPr>
            <a:r>
              <a:rPr lang="en-US"/>
              <a:t>Apply  the same procedure to find out the error.</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342900" algn="l" rtl="0">
              <a:spcBef>
                <a:spcPts val="360"/>
              </a:spcBef>
              <a:spcAft>
                <a:spcPts val="0"/>
              </a:spcAft>
              <a:buSzPts val="1800"/>
              <a:buChar char="●"/>
            </a:pPr>
            <a:r>
              <a:rPr lang="en-US"/>
              <a:t>The position can be find by the observing the value of the parity bits .</a:t>
            </a:r>
            <a:endParaRPr/>
          </a:p>
          <a:p>
            <a:pPr marL="457200" lvl="0" indent="0" algn="l" rtl="0">
              <a:spcBef>
                <a:spcPts val="360"/>
              </a:spcBef>
              <a:spcAft>
                <a:spcPts val="0"/>
              </a:spcAft>
              <a:buNone/>
            </a:pPr>
            <a:endParaRPr/>
          </a:p>
        </p:txBody>
      </p:sp>
      <p:graphicFrame>
        <p:nvGraphicFramePr>
          <p:cNvPr id="333" name="Google Shape;333;g9580f6382c_0_6"/>
          <p:cNvGraphicFramePr/>
          <p:nvPr/>
        </p:nvGraphicFramePr>
        <p:xfrm>
          <a:off x="741000" y="3429000"/>
          <a:ext cx="7239000" cy="1981050"/>
        </p:xfrm>
        <a:graphic>
          <a:graphicData uri="http://schemas.openxmlformats.org/drawingml/2006/table">
            <a:tbl>
              <a:tblPr>
                <a:noFill/>
                <a:tableStyleId>{39486591-B305-4890-A7F6-993598176D47}</a:tableStyleId>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gridCol w="603250">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3250">
                  <a:extLst>
                    <a:ext uri="{9D8B030D-6E8A-4147-A177-3AD203B41FA5}">
                      <a16:colId xmlns:a16="http://schemas.microsoft.com/office/drawing/2014/main" val="20008"/>
                    </a:ext>
                  </a:extLst>
                </a:gridCol>
                <a:gridCol w="603250">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3250">
                  <a:extLst>
                    <a:ext uri="{9D8B030D-6E8A-4147-A177-3AD203B41FA5}">
                      <a16:colId xmlns:a16="http://schemas.microsoft.com/office/drawing/2014/main" val="20011"/>
                    </a:ext>
                  </a:extLst>
                </a:gridCol>
              </a:tblGrid>
              <a:tr h="381000">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2</a:t>
                      </a:r>
                      <a:endParaRPr/>
                    </a:p>
                  </a:txBody>
                  <a:tcPr marL="91425" marR="91425" marT="91425" marB="91425"/>
                </a:tc>
                <a:tc>
                  <a:txBody>
                    <a:bodyPr/>
                    <a:lstStyle/>
                    <a:p>
                      <a:pPr marL="0" lvl="0" indent="0" algn="ctr" rtl="0">
                        <a:spcBef>
                          <a:spcPts val="0"/>
                        </a:spcBef>
                        <a:spcAft>
                          <a:spcPts val="0"/>
                        </a:spcAft>
                        <a:buNone/>
                      </a:pPr>
                      <a:r>
                        <a:rPr lang="en-US"/>
                        <a:t>3</a:t>
                      </a:r>
                      <a:endParaRPr/>
                    </a:p>
                  </a:txBody>
                  <a:tcPr marL="91425" marR="91425" marT="91425" marB="91425"/>
                </a:tc>
                <a:tc>
                  <a:txBody>
                    <a:bodyPr/>
                    <a:lstStyle/>
                    <a:p>
                      <a:pPr marL="0" lvl="0" indent="0" algn="ctr" rtl="0">
                        <a:spcBef>
                          <a:spcPts val="0"/>
                        </a:spcBef>
                        <a:spcAft>
                          <a:spcPts val="0"/>
                        </a:spcAft>
                        <a:buNone/>
                      </a:pPr>
                      <a:r>
                        <a:rPr lang="en-US"/>
                        <a:t>4</a:t>
                      </a:r>
                      <a:endParaRPr/>
                    </a:p>
                  </a:txBody>
                  <a:tcPr marL="91425" marR="91425" marT="91425" marB="91425"/>
                </a:tc>
                <a:tc>
                  <a:txBody>
                    <a:bodyPr/>
                    <a:lstStyle/>
                    <a:p>
                      <a:pPr marL="0" lvl="0" indent="0" algn="ctr" rtl="0">
                        <a:spcBef>
                          <a:spcPts val="0"/>
                        </a:spcBef>
                        <a:spcAft>
                          <a:spcPts val="0"/>
                        </a:spcAft>
                        <a:buNone/>
                      </a:pPr>
                      <a:r>
                        <a:rPr lang="en-US"/>
                        <a:t>5</a:t>
                      </a:r>
                      <a:endParaRPr/>
                    </a:p>
                  </a:txBody>
                  <a:tcPr marL="91425" marR="91425" marT="91425" marB="91425"/>
                </a:tc>
                <a:tc>
                  <a:txBody>
                    <a:bodyPr/>
                    <a:lstStyle/>
                    <a:p>
                      <a:pPr marL="0" lvl="0" indent="0" algn="ctr" rtl="0">
                        <a:spcBef>
                          <a:spcPts val="0"/>
                        </a:spcBef>
                        <a:spcAft>
                          <a:spcPts val="0"/>
                        </a:spcAft>
                        <a:buNone/>
                      </a:pPr>
                      <a:r>
                        <a:rPr lang="en-US"/>
                        <a:t>6</a:t>
                      </a:r>
                      <a:endParaRPr/>
                    </a:p>
                  </a:txBody>
                  <a:tcPr marL="91425" marR="91425" marT="91425" marB="91425"/>
                </a:tc>
                <a:tc>
                  <a:txBody>
                    <a:bodyPr/>
                    <a:lstStyle/>
                    <a:p>
                      <a:pPr marL="0" lvl="0" indent="0" algn="ctr" rtl="0">
                        <a:spcBef>
                          <a:spcPts val="0"/>
                        </a:spcBef>
                        <a:spcAft>
                          <a:spcPts val="0"/>
                        </a:spcAft>
                        <a:buNone/>
                      </a:pPr>
                      <a:r>
                        <a:rPr lang="en-US"/>
                        <a:t>7</a:t>
                      </a:r>
                      <a:endParaRPr/>
                    </a:p>
                  </a:txBody>
                  <a:tcPr marL="91425" marR="91425" marT="91425" marB="91425"/>
                </a:tc>
                <a:tc>
                  <a:txBody>
                    <a:bodyPr/>
                    <a:lstStyle/>
                    <a:p>
                      <a:pPr marL="0" lvl="0" indent="0" algn="ctr" rtl="0">
                        <a:spcBef>
                          <a:spcPts val="0"/>
                        </a:spcBef>
                        <a:spcAft>
                          <a:spcPts val="0"/>
                        </a:spcAft>
                        <a:buNone/>
                      </a:pPr>
                      <a:r>
                        <a:rPr lang="en-US"/>
                        <a:t>8</a:t>
                      </a:r>
                      <a:endParaRPr/>
                    </a:p>
                  </a:txBody>
                  <a:tcPr marL="91425" marR="91425" marT="91425" marB="91425"/>
                </a:tc>
                <a:tc>
                  <a:txBody>
                    <a:bodyPr/>
                    <a:lstStyle/>
                    <a:p>
                      <a:pPr marL="0" lvl="0" indent="0" algn="ctr" rtl="0">
                        <a:spcBef>
                          <a:spcPts val="0"/>
                        </a:spcBef>
                        <a:spcAft>
                          <a:spcPts val="0"/>
                        </a:spcAft>
                        <a:buNone/>
                      </a:pPr>
                      <a:r>
                        <a:rPr lang="en-US"/>
                        <a:t>9</a:t>
                      </a:r>
                      <a:endParaRPr/>
                    </a:p>
                  </a:txBody>
                  <a:tcPr marL="91425" marR="91425" marT="91425" marB="91425"/>
                </a:tc>
                <a:tc>
                  <a:txBody>
                    <a:bodyPr/>
                    <a:lstStyle/>
                    <a:p>
                      <a:pPr marL="0" lvl="0" indent="0" algn="ctr" rtl="0">
                        <a:spcBef>
                          <a:spcPts val="0"/>
                        </a:spcBef>
                        <a:spcAft>
                          <a:spcPts val="0"/>
                        </a:spcAft>
                        <a:buNone/>
                      </a:pPr>
                      <a:r>
                        <a:rPr lang="en-US"/>
                        <a:t>10</a:t>
                      </a:r>
                      <a:endParaRPr/>
                    </a:p>
                  </a:txBody>
                  <a:tcPr marL="91425" marR="91425" marT="91425" marB="91425"/>
                </a:tc>
                <a:tc>
                  <a:txBody>
                    <a:bodyPr/>
                    <a:lstStyle/>
                    <a:p>
                      <a:pPr marL="0" lvl="0" indent="0" algn="ctr" rtl="0">
                        <a:spcBef>
                          <a:spcPts val="0"/>
                        </a:spcBef>
                        <a:spcAft>
                          <a:spcPts val="0"/>
                        </a:spcAft>
                        <a:buNone/>
                      </a:pPr>
                      <a:r>
                        <a:rPr lang="en-US"/>
                        <a:t>11</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t>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   1</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  1</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solidFill>
                            <a:srgbClr val="FF0000"/>
                          </a:solidFill>
                        </a:rPr>
                        <a:t>1</a:t>
                      </a:r>
                      <a:endParaRPr>
                        <a:solidFill>
                          <a:srgbClr val="FF0000"/>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   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  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t>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   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0</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a:t>  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solidFill>
                            <a:srgbClr val="FF0000"/>
                          </a:solidFill>
                        </a:rPr>
                        <a:t>1</a:t>
                      </a:r>
                      <a:endParaRPr>
                        <a:solidFill>
                          <a:srgbClr val="FF0000"/>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   1</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1</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0</a:t>
                      </a:r>
                      <a:endParaRPr/>
                    </a:p>
                  </a:txBody>
                  <a:tcPr marL="91425" marR="91425" marT="91425" marB="91425"/>
                </a:tc>
                <a:tc>
                  <a:txBody>
                    <a:bodyPr/>
                    <a:lstStyle/>
                    <a:p>
                      <a:pPr marL="0" lvl="0" indent="0" algn="ctr" rtl="0">
                        <a:spcBef>
                          <a:spcPts val="0"/>
                        </a:spcBef>
                        <a:spcAft>
                          <a:spcPts val="0"/>
                        </a:spcAft>
                        <a:buNone/>
                      </a:pPr>
                      <a:r>
                        <a:rPr lang="en-US"/>
                        <a:t>  1</a:t>
                      </a:r>
                      <a:endParaRPr/>
                    </a:p>
                  </a:txBody>
                  <a:tcPr marL="91425" marR="91425" marT="91425" marB="91425"/>
                </a:tc>
                <a:tc>
                  <a:txBody>
                    <a:bodyPr/>
                    <a:lstStyle/>
                    <a:p>
                      <a:pPr marL="0" lvl="0" indent="0" algn="l" rtl="0">
                        <a:spcBef>
                          <a:spcPts val="0"/>
                        </a:spcBef>
                        <a:spcAft>
                          <a:spcPts val="0"/>
                        </a:spcAft>
                        <a:buNone/>
                      </a:pPr>
                      <a:r>
                        <a:rPr lang="en-US"/>
                        <a:t>0</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9580f6382c_0_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a:t>
            </a:r>
            <a:r>
              <a:rPr lang="en-US"/>
              <a:t>Correction</a:t>
            </a:r>
            <a:r>
              <a:rPr lang="en-US" sz="3600" b="0" i="0" u="none">
                <a:solidFill>
                  <a:srgbClr val="FF0000"/>
                </a:solidFill>
                <a:latin typeface="Arial"/>
                <a:ea typeface="Arial"/>
                <a:cs typeface="Arial"/>
                <a:sym typeface="Arial"/>
              </a:rPr>
              <a:t> Codes (2)</a:t>
            </a:r>
            <a:endParaRPr/>
          </a:p>
        </p:txBody>
      </p:sp>
      <p:sp>
        <p:nvSpPr>
          <p:cNvPr id="339" name="Google Shape;339;g9580f6382c_0_0"/>
          <p:cNvSpPr txBox="1">
            <a:spLocks noGrp="1"/>
          </p:cNvSpPr>
          <p:nvPr>
            <p:ph type="body" idx="1"/>
          </p:nvPr>
        </p:nvSpPr>
        <p:spPr>
          <a:xfrm>
            <a:off x="0" y="5410200"/>
            <a:ext cx="9144000" cy="11430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Example of an (11, 7) Hamming code </a:t>
            </a: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Arial"/>
                <a:ea typeface="Arial"/>
                <a:cs typeface="Arial"/>
                <a:sym typeface="Arial"/>
              </a:rPr>
              <a:t>correcting a single-bit error.</a:t>
            </a:r>
            <a:endParaRPr/>
          </a:p>
        </p:txBody>
      </p:sp>
      <p:pic>
        <p:nvPicPr>
          <p:cNvPr id="340" name="Google Shape;340;g9580f6382c_0_0"/>
          <p:cNvPicPr preferRelativeResize="0"/>
          <p:nvPr/>
        </p:nvPicPr>
        <p:blipFill rotWithShape="1">
          <a:blip r:embed="rId3">
            <a:alphaModFix/>
          </a:blip>
          <a:srcRect/>
          <a:stretch/>
        </p:blipFill>
        <p:spPr>
          <a:xfrm>
            <a:off x="505925" y="1424075"/>
            <a:ext cx="7776150" cy="3035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1"/>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Convolutional Codes</a:t>
            </a:r>
            <a:endParaRPr/>
          </a:p>
        </p:txBody>
      </p:sp>
      <p:sp>
        <p:nvSpPr>
          <p:cNvPr id="346" name="Google Shape;346;p51"/>
          <p:cNvSpPr txBox="1">
            <a:spLocks noGrp="1"/>
          </p:cNvSpPr>
          <p:nvPr>
            <p:ph type="body" idx="1"/>
          </p:nvPr>
        </p:nvSpPr>
        <p:spPr>
          <a:xfrm>
            <a:off x="381000" y="1280325"/>
            <a:ext cx="8311200" cy="5346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Not a block code.</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There is no natural message size or encoding boundary as in a block code.</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The output depends on the current and previous input bits. Encoder has memory.</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The number of previous bits on which the output depends is called the </a:t>
            </a:r>
            <a:r>
              <a:rPr lang="en-US" sz="2000" b="1" i="0" u="none">
                <a:solidFill>
                  <a:schemeClr val="dk1"/>
                </a:solidFill>
                <a:latin typeface="Arial"/>
                <a:ea typeface="Arial"/>
                <a:cs typeface="Arial"/>
                <a:sym typeface="Arial"/>
              </a:rPr>
              <a:t>constraint length</a:t>
            </a:r>
            <a:r>
              <a:rPr lang="en-US" sz="2000" b="0" i="0" u="none">
                <a:solidFill>
                  <a:schemeClr val="dk1"/>
                </a:solidFill>
                <a:latin typeface="Arial"/>
                <a:ea typeface="Arial"/>
                <a:cs typeface="Arial"/>
                <a:sym typeface="Arial"/>
              </a:rPr>
              <a:t> of the code.</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a:solidFill>
                  <a:schemeClr val="dk1"/>
                </a:solidFill>
                <a:latin typeface="Arial"/>
                <a:ea typeface="Arial"/>
                <a:cs typeface="Arial"/>
                <a:sym typeface="Arial"/>
              </a:rPr>
              <a:t>They are deployed as part of the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GSM mobile phone system</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Satellite Communications, and </a:t>
            </a:r>
            <a:endParaRPr/>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802.11 (see example in the previous slide).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 </a:t>
            </a:r>
            <a:r>
              <a:rPr lang="en-US"/>
              <a:t>Correction</a:t>
            </a:r>
            <a:r>
              <a:rPr lang="en-US" sz="3600" b="0" i="0" u="none">
                <a:solidFill>
                  <a:srgbClr val="FF0000"/>
                </a:solidFill>
                <a:latin typeface="Arial"/>
                <a:ea typeface="Arial"/>
                <a:cs typeface="Arial"/>
                <a:sym typeface="Arial"/>
              </a:rPr>
              <a:t> Codes (3)</a:t>
            </a:r>
            <a:endParaRPr/>
          </a:p>
        </p:txBody>
      </p:sp>
      <p:sp>
        <p:nvSpPr>
          <p:cNvPr id="352" name="Google Shape;352;p52"/>
          <p:cNvSpPr txBox="1">
            <a:spLocks noGrp="1"/>
          </p:cNvSpPr>
          <p:nvPr>
            <p:ph type="body" idx="1"/>
          </p:nvPr>
        </p:nvSpPr>
        <p:spPr>
          <a:xfrm>
            <a:off x="0" y="5410200"/>
            <a:ext cx="9144000" cy="11430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The NASA binary convolutional code used in 802.11.</a:t>
            </a:r>
            <a:endParaRPr/>
          </a:p>
        </p:txBody>
      </p:sp>
      <p:graphicFrame>
        <p:nvGraphicFramePr>
          <p:cNvPr id="353" name="Google Shape;353;p52"/>
          <p:cNvGraphicFramePr/>
          <p:nvPr/>
        </p:nvGraphicFramePr>
        <p:xfrm>
          <a:off x="1524000" y="2271712"/>
          <a:ext cx="6096000" cy="2316162"/>
        </p:xfrm>
        <a:graphic>
          <a:graphicData uri="http://schemas.openxmlformats.org/presentationml/2006/ole">
            <mc:AlternateContent xmlns:mc="http://schemas.openxmlformats.org/markup-compatibility/2006">
              <mc:Choice xmlns:v="urn:schemas-microsoft-com:vml" Requires="v">
                <p:oleObj r:id="rId3" imgW="6096000" imgH="2316162" progId="Photoshop.Image.10">
                  <p:embed/>
                </p:oleObj>
              </mc:Choice>
              <mc:Fallback>
                <p:oleObj r:id="rId3" imgW="6096000" imgH="2316162" progId="Photoshop.Image.10">
                  <p:embed/>
                  <p:pic>
                    <p:nvPicPr>
                      <p:cNvPr id="353" name="Google Shape;353;p52"/>
                      <p:cNvPicPr preferRelativeResize="0"/>
                      <p:nvPr/>
                    </p:nvPicPr>
                    <p:blipFill rotWithShape="1">
                      <a:blip r:embed="rId4">
                        <a:alphaModFix/>
                      </a:blip>
                      <a:srcRect/>
                      <a:stretch/>
                    </p:blipFill>
                    <p:spPr>
                      <a:xfrm>
                        <a:off x="1524000" y="2271712"/>
                        <a:ext cx="6096000" cy="2316162"/>
                      </a:xfrm>
                      <a:prstGeom prst="rect">
                        <a:avLst/>
                      </a:prstGeom>
                      <a:noFill/>
                      <a:ln>
                        <a:noFill/>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95b5e8de64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Convolution codes</a:t>
            </a:r>
            <a:endParaRPr/>
          </a:p>
        </p:txBody>
      </p:sp>
      <p:sp>
        <p:nvSpPr>
          <p:cNvPr id="359" name="Google Shape;359;g95b5e8de64_0_0"/>
          <p:cNvSpPr txBox="1">
            <a:spLocks noGrp="1"/>
          </p:cNvSpPr>
          <p:nvPr>
            <p:ph type="body" idx="1"/>
          </p:nvPr>
        </p:nvSpPr>
        <p:spPr>
          <a:xfrm>
            <a:off x="0" y="925425"/>
            <a:ext cx="9144000" cy="5453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each input bit on the left-hand side produces two output bits on the right-hand side that are XOR sums of the input and internal state.</a:t>
            </a:r>
            <a:endParaRPr/>
          </a:p>
          <a:p>
            <a:pPr marL="457200" lvl="0" indent="-342900" algn="l" rtl="0">
              <a:spcBef>
                <a:spcPts val="0"/>
              </a:spcBef>
              <a:spcAft>
                <a:spcPts val="0"/>
              </a:spcAft>
              <a:buSzPts val="1800"/>
              <a:buChar char="●"/>
            </a:pPr>
            <a:r>
              <a:rPr lang="en-US"/>
              <a:t> Since it deals with bits and performs linear operations, this is a binary, linear convolutional code. </a:t>
            </a:r>
            <a:endParaRPr/>
          </a:p>
          <a:p>
            <a:pPr marL="457200" lvl="0" indent="-342900" algn="l" rtl="0">
              <a:spcBef>
                <a:spcPts val="0"/>
              </a:spcBef>
              <a:spcAft>
                <a:spcPts val="0"/>
              </a:spcAft>
              <a:buSzPts val="1800"/>
              <a:buChar char="●"/>
            </a:pPr>
            <a:r>
              <a:rPr lang="en-US"/>
              <a:t>1 input bit produces 2 output bits, the code rate is 1/2. </a:t>
            </a:r>
            <a:endParaRPr/>
          </a:p>
          <a:p>
            <a:pPr marL="457200" lvl="0" indent="-342900" algn="l" rtl="0">
              <a:spcBef>
                <a:spcPts val="0"/>
              </a:spcBef>
              <a:spcAft>
                <a:spcPts val="0"/>
              </a:spcAft>
              <a:buSzPts val="1800"/>
              <a:buChar char="●"/>
            </a:pPr>
            <a:r>
              <a:rPr lang="en-US"/>
              <a:t>It is not systematic since none of the output bits is simply the input bit.</a:t>
            </a:r>
            <a:endParaRPr/>
          </a:p>
          <a:p>
            <a:pPr marL="457200" lvl="0" indent="-342900" algn="l" rtl="0">
              <a:spcBef>
                <a:spcPts val="0"/>
              </a:spcBef>
              <a:spcAft>
                <a:spcPts val="0"/>
              </a:spcAft>
              <a:buSzPts val="1800"/>
              <a:buChar char="●"/>
            </a:pPr>
            <a:r>
              <a:rPr lang="en-US"/>
              <a:t>The internal state is kept in six memory registers.</a:t>
            </a:r>
            <a:endParaRPr/>
          </a:p>
          <a:p>
            <a:pPr marL="457200" lvl="0" indent="-342900" algn="l" rtl="0">
              <a:spcBef>
                <a:spcPts val="0"/>
              </a:spcBef>
              <a:spcAft>
                <a:spcPts val="0"/>
              </a:spcAft>
              <a:buSzPts val="1800"/>
              <a:buChar char="●"/>
            </a:pPr>
            <a:r>
              <a:rPr lang="en-US"/>
              <a:t> Each time another bit is input the values in the registers are shifted to the right.</a:t>
            </a:r>
            <a:endParaRPr/>
          </a:p>
          <a:p>
            <a:pPr marL="457200" lvl="0" indent="-342900" algn="l" rtl="0">
              <a:spcBef>
                <a:spcPts val="0"/>
              </a:spcBef>
              <a:spcAft>
                <a:spcPts val="0"/>
              </a:spcAft>
              <a:buSzPts val="1800"/>
              <a:buChar char="●"/>
            </a:pPr>
            <a:r>
              <a:rPr lang="en-US"/>
              <a:t> For example, if 111 is input and the initial state is all zeros.</a:t>
            </a:r>
            <a:endParaRPr/>
          </a:p>
          <a:p>
            <a:pPr marL="457200" lvl="0" indent="-342900" algn="l" rtl="0">
              <a:spcBef>
                <a:spcPts val="0"/>
              </a:spcBef>
              <a:spcAft>
                <a:spcPts val="0"/>
              </a:spcAft>
              <a:buSzPts val="1800"/>
              <a:buChar char="●"/>
            </a:pPr>
            <a:r>
              <a:rPr lang="en-US"/>
              <a:t>The internal state, written left to right, will become</a:t>
            </a:r>
            <a:endParaRPr/>
          </a:p>
          <a:p>
            <a:pPr marL="457200" lvl="0" indent="-342900" algn="l" rtl="0">
              <a:spcBef>
                <a:spcPts val="0"/>
              </a:spcBef>
              <a:spcAft>
                <a:spcPts val="0"/>
              </a:spcAft>
              <a:buSzPts val="1800"/>
              <a:buChar char="●"/>
            </a:pPr>
            <a:r>
              <a:rPr lang="en-US"/>
              <a:t>100000, 110000, and 111000 after the first, second, and third bits have been input.</a:t>
            </a:r>
            <a:endParaRPr/>
          </a:p>
          <a:p>
            <a:pPr marL="457200" lvl="0" indent="0" algn="l" rtl="0">
              <a:spcBef>
                <a:spcPts val="36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9314f4e642_0_5"/>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Data Link Layer Design Issues</a:t>
            </a:r>
            <a:endParaRPr/>
          </a:p>
        </p:txBody>
      </p:sp>
      <p:sp>
        <p:nvSpPr>
          <p:cNvPr id="83" name="Google Shape;83;g9314f4e642_0_5"/>
          <p:cNvSpPr txBox="1">
            <a:spLocks noGrp="1"/>
          </p:cNvSpPr>
          <p:nvPr>
            <p:ph type="body" idx="1"/>
          </p:nvPr>
        </p:nvSpPr>
        <p:spPr>
          <a:xfrm>
            <a:off x="1116012" y="2033587"/>
            <a:ext cx="8028000" cy="45195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Network layer services</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Framing</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Error control</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Flow control</a:t>
            </a:r>
            <a:endParaRPr/>
          </a:p>
          <a:p>
            <a:pPr marL="609600" marR="0" lvl="0" indent="-406400" algn="l" rtl="0">
              <a:spcBef>
                <a:spcPts val="640"/>
              </a:spcBef>
              <a:spcAft>
                <a:spcPts val="0"/>
              </a:spcAft>
              <a:buClr>
                <a:schemeClr val="accent2"/>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95b5e8de64_0_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Convolution codes</a:t>
            </a:r>
            <a:endParaRPr/>
          </a:p>
        </p:txBody>
      </p:sp>
      <p:sp>
        <p:nvSpPr>
          <p:cNvPr id="365" name="Google Shape;365;g95b5e8de64_0_7"/>
          <p:cNvSpPr txBox="1">
            <a:spLocks noGrp="1"/>
          </p:cNvSpPr>
          <p:nvPr>
            <p:ph type="body" idx="1"/>
          </p:nvPr>
        </p:nvSpPr>
        <p:spPr>
          <a:xfrm>
            <a:off x="0" y="1385375"/>
            <a:ext cx="9144000" cy="5076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output bits will be 11, followed by 10, and then 01. It takes seven shifts to flush an input completely so that it does not affect the output. </a:t>
            </a:r>
            <a:endParaRPr/>
          </a:p>
          <a:p>
            <a:pPr marL="457200" lvl="0" indent="-342900" algn="l" rtl="0">
              <a:spcBef>
                <a:spcPts val="0"/>
              </a:spcBef>
              <a:spcAft>
                <a:spcPts val="0"/>
              </a:spcAft>
              <a:buSzPts val="1800"/>
              <a:buChar char="●"/>
            </a:pPr>
            <a:r>
              <a:rPr lang="en-US"/>
              <a:t>The constraint length of this code is thus k = 7.</a:t>
            </a:r>
            <a:endParaRPr/>
          </a:p>
          <a:p>
            <a:pPr marL="457200" lvl="0" indent="-342900" algn="l" rtl="0">
              <a:spcBef>
                <a:spcPts val="0"/>
              </a:spcBef>
              <a:spcAft>
                <a:spcPts val="0"/>
              </a:spcAft>
              <a:buSzPts val="1800"/>
              <a:buChar char="●"/>
            </a:pPr>
            <a:r>
              <a:rPr lang="en-US"/>
              <a:t>A convolutional code is decoded by finding the sequence of input bits that is most likely to have produced the observed sequence of output bits (which includes any errors). </a:t>
            </a:r>
            <a:endParaRPr/>
          </a:p>
          <a:p>
            <a:pPr marL="457200" lvl="0" indent="-342900" algn="l" rtl="0">
              <a:spcBef>
                <a:spcPts val="0"/>
              </a:spcBef>
              <a:spcAft>
                <a:spcPts val="0"/>
              </a:spcAft>
              <a:buSzPts val="1800"/>
              <a:buChar char="●"/>
            </a:pPr>
            <a:r>
              <a:rPr lang="en-US"/>
              <a:t>For small values of k, this is done with a widely used algorithm developed by Viterbi</a:t>
            </a:r>
            <a:endParaRPr/>
          </a:p>
          <a:p>
            <a:pPr marL="457200" lvl="0" indent="0" algn="l" rtl="0">
              <a:spcBef>
                <a:spcPts val="36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95b5e8de64_0_1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Reed-solomon code</a:t>
            </a:r>
            <a:endParaRPr/>
          </a:p>
        </p:txBody>
      </p:sp>
      <p:sp>
        <p:nvSpPr>
          <p:cNvPr id="371" name="Google Shape;371;g95b5e8de64_0_13"/>
          <p:cNvSpPr txBox="1">
            <a:spLocks noGrp="1"/>
          </p:cNvSpPr>
          <p:nvPr>
            <p:ph type="body" idx="1"/>
          </p:nvPr>
        </p:nvSpPr>
        <p:spPr>
          <a:xfrm>
            <a:off x="0" y="1021825"/>
            <a:ext cx="9144000" cy="54891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t>Reed-Solomon codes are based on the fact that every n degree polynomial is uniquely determined by n + 1 points.</a:t>
            </a:r>
            <a:endParaRPr sz="2200" dirty="0"/>
          </a:p>
          <a:p>
            <a:pPr marL="457200" lvl="0" indent="-368300" algn="l" rtl="0">
              <a:spcBef>
                <a:spcPts val="0"/>
              </a:spcBef>
              <a:spcAft>
                <a:spcPts val="0"/>
              </a:spcAft>
              <a:buSzPts val="2200"/>
              <a:buChar char="●"/>
            </a:pPr>
            <a:r>
              <a:rPr lang="en-US" sz="2200" dirty="0"/>
              <a:t>Extra points on the same line are redundant, which is helpful for error correction. </a:t>
            </a:r>
            <a:endParaRPr sz="2200" dirty="0"/>
          </a:p>
          <a:p>
            <a:pPr marL="457200" lvl="0" indent="-368300" algn="l" rtl="0">
              <a:spcBef>
                <a:spcPts val="0"/>
              </a:spcBef>
              <a:spcAft>
                <a:spcPts val="0"/>
              </a:spcAft>
              <a:buSzPts val="2200"/>
              <a:buChar char="●"/>
            </a:pPr>
            <a:r>
              <a:rPr lang="en-US" sz="2200" dirty="0"/>
              <a:t>Imagine that we have two data points that represent a line and we send those two data points plus two check points chosen to lie on the same line. </a:t>
            </a:r>
            <a:endParaRPr sz="2200" dirty="0"/>
          </a:p>
          <a:p>
            <a:pPr marL="457200" lvl="0" indent="-368300" algn="l" rtl="0">
              <a:spcBef>
                <a:spcPts val="0"/>
              </a:spcBef>
              <a:spcAft>
                <a:spcPts val="0"/>
              </a:spcAft>
              <a:buSzPts val="2200"/>
              <a:buChar char="●"/>
            </a:pPr>
            <a:r>
              <a:rPr lang="en-US" sz="2200" dirty="0"/>
              <a:t>If one of the points is received in error, we can still recover the data points by fitting a line to the received points.</a:t>
            </a:r>
            <a:endParaRPr sz="2200" dirty="0"/>
          </a:p>
          <a:p>
            <a:pPr marL="457200" lvl="0" indent="-368300" algn="l" rtl="0">
              <a:spcBef>
                <a:spcPts val="0"/>
              </a:spcBef>
              <a:spcAft>
                <a:spcPts val="0"/>
              </a:spcAft>
              <a:buSzPts val="2200"/>
              <a:buChar char="●"/>
            </a:pPr>
            <a:r>
              <a:rPr lang="en-US" sz="2200" dirty="0"/>
              <a:t>A popular choice is to make m = 8 so that symbols are bytes. </a:t>
            </a:r>
            <a:endParaRPr sz="2200" dirty="0"/>
          </a:p>
          <a:p>
            <a:pPr marL="457200" lvl="0" indent="-368300" algn="l" rtl="0">
              <a:spcBef>
                <a:spcPts val="0"/>
              </a:spcBef>
              <a:spcAft>
                <a:spcPts val="0"/>
              </a:spcAft>
              <a:buSzPts val="2200"/>
              <a:buChar char="●"/>
            </a:pPr>
            <a:r>
              <a:rPr lang="en-US" sz="2200" dirty="0"/>
              <a:t>A code word is then 255 bytes long. The (255, 233) code is widely used.</a:t>
            </a:r>
            <a:endParaRPr sz="2200" dirty="0"/>
          </a:p>
          <a:p>
            <a:pPr marL="457200" lvl="0" indent="-368300" algn="l" rtl="0">
              <a:spcBef>
                <a:spcPts val="0"/>
              </a:spcBef>
              <a:spcAft>
                <a:spcPts val="0"/>
              </a:spcAft>
              <a:buSzPts val="2200"/>
              <a:buChar char="●"/>
            </a:pPr>
            <a:r>
              <a:rPr lang="en-US" sz="2200" dirty="0"/>
              <a:t>It adds 32 redundant symbols to 233 data symbols.</a:t>
            </a:r>
            <a:endParaRPr sz="2200" dirty="0"/>
          </a:p>
          <a:p>
            <a:pPr marL="457200" lvl="0" indent="-368300" algn="l" rtl="0">
              <a:spcBef>
                <a:spcPts val="0"/>
              </a:spcBef>
              <a:spcAft>
                <a:spcPts val="0"/>
              </a:spcAft>
              <a:buSzPts val="2200"/>
              <a:buChar char="●"/>
            </a:pPr>
            <a:r>
              <a:rPr lang="en-US" sz="2200" dirty="0"/>
              <a:t> Decoding with error correction is done with an algorithm developed by </a:t>
            </a:r>
            <a:r>
              <a:rPr lang="en-US" sz="2200" dirty="0" err="1"/>
              <a:t>Berlekamp</a:t>
            </a:r>
            <a:r>
              <a:rPr lang="en-US" sz="2200" dirty="0"/>
              <a:t> and Masse</a:t>
            </a:r>
            <a:endParaRPr sz="2200" dirty="0"/>
          </a:p>
          <a:p>
            <a:pPr marL="457200" lvl="0" indent="0" algn="l" rtl="0">
              <a:spcBef>
                <a:spcPts val="360"/>
              </a:spcBef>
              <a:spcAft>
                <a:spcPts val="0"/>
              </a:spcAft>
              <a:buNone/>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95b5e8de64_0_2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Reed-solomon code</a:t>
            </a:r>
            <a:endParaRPr/>
          </a:p>
        </p:txBody>
      </p:sp>
      <p:sp>
        <p:nvSpPr>
          <p:cNvPr id="377" name="Google Shape;377;g95b5e8de64_0_22"/>
          <p:cNvSpPr txBox="1">
            <a:spLocks noGrp="1"/>
          </p:cNvSpPr>
          <p:nvPr>
            <p:ph type="body" idx="1"/>
          </p:nvPr>
        </p:nvSpPr>
        <p:spPr>
          <a:xfrm>
            <a:off x="0" y="1008050"/>
            <a:ext cx="9144000" cy="5370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They are used for DSL, data over cable, satellite communications, and perhaps most ubiquitously on CDs,</a:t>
            </a:r>
            <a:endParaRPr/>
          </a:p>
          <a:p>
            <a:pPr marL="457200" lvl="0" indent="0" algn="l" rtl="0">
              <a:spcBef>
                <a:spcPts val="360"/>
              </a:spcBef>
              <a:spcAft>
                <a:spcPts val="0"/>
              </a:spcAft>
              <a:buNone/>
            </a:pPr>
            <a:r>
              <a:rPr lang="en-US"/>
              <a:t>DVDs, and Blu-ray discs.</a:t>
            </a:r>
            <a:endParaRPr/>
          </a:p>
          <a:p>
            <a:pPr marL="457200" lvl="0" indent="-342900" algn="l" rtl="0">
              <a:spcBef>
                <a:spcPts val="360"/>
              </a:spcBef>
              <a:spcAft>
                <a:spcPts val="0"/>
              </a:spcAft>
              <a:buSzPts val="1800"/>
              <a:buChar char="●"/>
            </a:pPr>
            <a:r>
              <a:rPr lang="en-US"/>
              <a:t>Widely used in practice because of their strong error-correction properties, particularly for burst errors.</a:t>
            </a:r>
            <a:endParaRPr/>
          </a:p>
          <a:p>
            <a:pPr marL="457200" lvl="0" indent="-342900" algn="l" rtl="0">
              <a:spcBef>
                <a:spcPts val="0"/>
              </a:spcBef>
              <a:spcAft>
                <a:spcPts val="0"/>
              </a:spcAft>
              <a:buSzPts val="1800"/>
              <a:buChar char="●"/>
            </a:pPr>
            <a:r>
              <a:rPr lang="en-US"/>
              <a:t>Convolutional codes are effective at handling isolated bit errors, but they will fail, likely with a burst of errors.</a:t>
            </a:r>
            <a:endParaRPr/>
          </a:p>
          <a:p>
            <a:pPr marL="457200" lvl="0" indent="-342900" algn="l" rtl="0">
              <a:spcBef>
                <a:spcPts val="0"/>
              </a:spcBef>
              <a:spcAft>
                <a:spcPts val="0"/>
              </a:spcAft>
              <a:buSzPts val="1800"/>
              <a:buChar char="●"/>
            </a:pPr>
            <a:r>
              <a:rPr lang="en-US"/>
              <a:t>By adding a Reed-Solomon code within the convolutional code, the Reed-Solomon decoding can mop up the error bursts, a task at which it is very good.</a:t>
            </a:r>
            <a:endParaRPr/>
          </a:p>
          <a:p>
            <a:pPr marL="457200" lvl="0" indent="0" algn="l" rtl="0">
              <a:spcBef>
                <a:spcPts val="360"/>
              </a:spcBef>
              <a:spcAft>
                <a:spcPts val="0"/>
              </a:spcAft>
              <a:buNone/>
            </a:pPr>
            <a:endParaRPr/>
          </a:p>
          <a:p>
            <a:pPr marL="457200" lvl="0" indent="0" algn="l" rtl="0">
              <a:spcBef>
                <a:spcPts val="36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95b5e8de64_0_3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LDPC codes</a:t>
            </a:r>
            <a:endParaRPr/>
          </a:p>
        </p:txBody>
      </p:sp>
      <p:sp>
        <p:nvSpPr>
          <p:cNvPr id="383" name="Google Shape;383;g95b5e8de64_0_31"/>
          <p:cNvSpPr txBox="1">
            <a:spLocks noGrp="1"/>
          </p:cNvSpPr>
          <p:nvPr>
            <p:ph type="body" idx="1"/>
          </p:nvPr>
        </p:nvSpPr>
        <p:spPr>
          <a:xfrm>
            <a:off x="66125" y="1054875"/>
            <a:ext cx="9144000" cy="55221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t>Low-Density Parity Check  codes are linear block codes that were invented by Robert Gallagher in his doctoral thesis.</a:t>
            </a:r>
            <a:endParaRPr sz="2200" dirty="0"/>
          </a:p>
          <a:p>
            <a:pPr marL="457200" lvl="0" indent="-368300" algn="l" rtl="0">
              <a:spcBef>
                <a:spcPts val="0"/>
              </a:spcBef>
              <a:spcAft>
                <a:spcPts val="0"/>
              </a:spcAft>
              <a:buSzPts val="2200"/>
              <a:buChar char="●"/>
            </a:pPr>
            <a:r>
              <a:rPr lang="en-US" sz="2200" dirty="0"/>
              <a:t>Each output bit is formed from only a fraction of the input</a:t>
            </a:r>
            <a:endParaRPr sz="2200" dirty="0"/>
          </a:p>
          <a:p>
            <a:pPr marL="457200" lvl="0" indent="0" algn="l" rtl="0">
              <a:spcBef>
                <a:spcPts val="360"/>
              </a:spcBef>
              <a:spcAft>
                <a:spcPts val="0"/>
              </a:spcAft>
              <a:buNone/>
            </a:pPr>
            <a:r>
              <a:rPr lang="en-US" sz="2200" dirty="0"/>
              <a:t>bits. </a:t>
            </a:r>
            <a:endParaRPr sz="2200" dirty="0"/>
          </a:p>
          <a:p>
            <a:pPr marL="457200" lvl="0" indent="0" algn="l" rtl="0">
              <a:spcBef>
                <a:spcPts val="360"/>
              </a:spcBef>
              <a:spcAft>
                <a:spcPts val="0"/>
              </a:spcAft>
              <a:buNone/>
            </a:pPr>
            <a:r>
              <a:rPr lang="en-US" sz="2200" dirty="0"/>
              <a:t>This leads to a matrix representation of the code that has a low density of 1s, hence the name for the code. </a:t>
            </a:r>
            <a:endParaRPr sz="2200" dirty="0"/>
          </a:p>
          <a:p>
            <a:pPr marL="457200" lvl="0" indent="0" algn="l" rtl="0">
              <a:spcBef>
                <a:spcPts val="360"/>
              </a:spcBef>
              <a:spcAft>
                <a:spcPts val="0"/>
              </a:spcAft>
              <a:buNone/>
            </a:pPr>
            <a:r>
              <a:rPr lang="en-US" sz="2200" dirty="0"/>
              <a:t>The received code words are decoded with an approximation algorithm that iteratively improves on a best fit of the received</a:t>
            </a:r>
            <a:endParaRPr sz="2200" dirty="0"/>
          </a:p>
          <a:p>
            <a:pPr marL="457200" lvl="0" indent="0" algn="l" rtl="0">
              <a:spcBef>
                <a:spcPts val="360"/>
              </a:spcBef>
              <a:spcAft>
                <a:spcPts val="0"/>
              </a:spcAft>
              <a:buNone/>
            </a:pPr>
            <a:r>
              <a:rPr lang="en-US" sz="2200" dirty="0"/>
              <a:t>data to a legal code word. </a:t>
            </a:r>
            <a:endParaRPr sz="2200" dirty="0"/>
          </a:p>
          <a:p>
            <a:pPr marL="457200" lvl="0" indent="-368300" algn="l" rtl="0">
              <a:spcBef>
                <a:spcPts val="360"/>
              </a:spcBef>
              <a:spcAft>
                <a:spcPts val="0"/>
              </a:spcAft>
              <a:buSzPts val="2200"/>
              <a:buChar char="●"/>
            </a:pPr>
            <a:r>
              <a:rPr lang="en-US" sz="2200" dirty="0"/>
              <a:t>This corrects errors.</a:t>
            </a:r>
            <a:endParaRPr sz="2200" dirty="0"/>
          </a:p>
          <a:p>
            <a:pPr marL="457200" lvl="0" indent="-368300" algn="l" rtl="0">
              <a:spcBef>
                <a:spcPts val="0"/>
              </a:spcBef>
              <a:spcAft>
                <a:spcPts val="0"/>
              </a:spcAft>
              <a:buSzPts val="2200"/>
              <a:buChar char="●"/>
            </a:pPr>
            <a:r>
              <a:rPr lang="en-US" sz="2200" dirty="0"/>
              <a:t>LDPC codes are practical for large block sizes and have excellent error-correction abilities that outperform many other codes.</a:t>
            </a:r>
            <a:endParaRPr sz="2200" dirty="0"/>
          </a:p>
          <a:p>
            <a:pPr marL="457200" lvl="0" indent="-368300" algn="l" rtl="0">
              <a:spcBef>
                <a:spcPts val="0"/>
              </a:spcBef>
              <a:spcAft>
                <a:spcPts val="0"/>
              </a:spcAft>
              <a:buSzPts val="2200"/>
              <a:buChar char="●"/>
            </a:pPr>
            <a:r>
              <a:rPr lang="en-US" sz="2200" dirty="0"/>
              <a:t>They are part of the standard for digital video broadcasting, 10 </a:t>
            </a:r>
            <a:r>
              <a:rPr lang="en-US" sz="2200" dirty="0" err="1"/>
              <a:t>Gbps</a:t>
            </a:r>
            <a:endParaRPr sz="2200" dirty="0"/>
          </a:p>
          <a:p>
            <a:pPr marL="457200" lvl="0" indent="0" algn="l" rtl="0">
              <a:spcBef>
                <a:spcPts val="360"/>
              </a:spcBef>
              <a:spcAft>
                <a:spcPts val="0"/>
              </a:spcAft>
              <a:buNone/>
            </a:pPr>
            <a:r>
              <a:rPr lang="en-US" sz="2200" dirty="0"/>
              <a:t>Ethernet, power-line networks, and the latest version of 802.1</a:t>
            </a:r>
            <a:r>
              <a:rPr lang="en-US" dirty="0"/>
              <a:t>1</a:t>
            </a:r>
            <a:endParaRPr dirty="0"/>
          </a:p>
          <a:p>
            <a:pPr marL="457200" lvl="0" indent="0" algn="l" rtl="0">
              <a:spcBef>
                <a:spcPts val="360"/>
              </a:spcBef>
              <a:spcAft>
                <a:spcPts val="0"/>
              </a:spcAft>
              <a:buNone/>
            </a:pP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2"/>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Error-Detecting Codes (1)</a:t>
            </a:r>
            <a:endParaRPr/>
          </a:p>
        </p:txBody>
      </p:sp>
      <p:sp>
        <p:nvSpPr>
          <p:cNvPr id="389" name="Google Shape;389;p62"/>
          <p:cNvSpPr txBox="1">
            <a:spLocks noGrp="1"/>
          </p:cNvSpPr>
          <p:nvPr>
            <p:ph type="body" idx="1"/>
          </p:nvPr>
        </p:nvSpPr>
        <p:spPr>
          <a:xfrm>
            <a:off x="533400" y="2033587"/>
            <a:ext cx="8610600" cy="451961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None/>
            </a:pPr>
            <a:r>
              <a:rPr lang="en-US" sz="3200" b="0" i="0" u="none" strike="noStrike" cap="none">
                <a:solidFill>
                  <a:schemeClr val="dk1"/>
                </a:solidFill>
                <a:latin typeface="Arial"/>
                <a:ea typeface="Arial"/>
                <a:cs typeface="Arial"/>
                <a:sym typeface="Arial"/>
              </a:rPr>
              <a:t>Linear, systematic block codes</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dk1"/>
                </a:solidFill>
                <a:latin typeface="Arial"/>
                <a:ea typeface="Arial"/>
                <a:cs typeface="Arial"/>
                <a:sym typeface="Arial"/>
              </a:rPr>
              <a:t>Parity.</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dk1"/>
                </a:solidFill>
                <a:latin typeface="Arial"/>
                <a:ea typeface="Arial"/>
                <a:cs typeface="Arial"/>
                <a:sym typeface="Arial"/>
              </a:rPr>
              <a:t>Checksums.</a:t>
            </a:r>
            <a:endParaRPr/>
          </a:p>
          <a:p>
            <a:pPr marL="609600" marR="0" lvl="0" indent="-6096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dk1"/>
                </a:solidFill>
                <a:latin typeface="Arial"/>
                <a:ea typeface="Arial"/>
                <a:cs typeface="Arial"/>
                <a:sym typeface="Arial"/>
              </a:rPr>
              <a:t>Cyclic Redundancy Checks (CRCs).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95b5e8de64_0_4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Error-Detecting Codes</a:t>
            </a:r>
            <a:endParaRPr/>
          </a:p>
        </p:txBody>
      </p:sp>
      <p:sp>
        <p:nvSpPr>
          <p:cNvPr id="395" name="Google Shape;395;g95b5e8de64_0_46"/>
          <p:cNvSpPr txBox="1">
            <a:spLocks noGrp="1"/>
          </p:cNvSpPr>
          <p:nvPr>
            <p:ph type="body" idx="1"/>
          </p:nvPr>
        </p:nvSpPr>
        <p:spPr>
          <a:xfrm>
            <a:off x="0" y="1005300"/>
            <a:ext cx="9144000" cy="5538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Error-correcting codes are widely used on wireless links, which are notoriously noisy and error prone when compared to optical fibers.</a:t>
            </a:r>
            <a:endParaRPr/>
          </a:p>
          <a:p>
            <a:pPr marL="457200" lvl="0" indent="-342900" algn="l" rtl="0">
              <a:spcBef>
                <a:spcPts val="0"/>
              </a:spcBef>
              <a:spcAft>
                <a:spcPts val="0"/>
              </a:spcAft>
              <a:buSzPts val="1800"/>
              <a:buChar char="●"/>
            </a:pPr>
            <a:r>
              <a:rPr lang="en-US"/>
              <a:t>Over fiber or high-quality copper, the error rate is much lower, so error detection and retransmission is usually more efficient there for dealing with the occasional error.</a:t>
            </a:r>
            <a:endParaRPr/>
          </a:p>
          <a:p>
            <a:pPr marL="457200" lvl="0" indent="-342900" algn="l" rtl="0">
              <a:spcBef>
                <a:spcPts val="0"/>
              </a:spcBef>
              <a:spcAft>
                <a:spcPts val="0"/>
              </a:spcAft>
              <a:buSzPts val="1800"/>
              <a:buChar char="●"/>
            </a:pPr>
            <a:r>
              <a:rPr lang="en-US" b="1"/>
              <a:t>Parity:</a:t>
            </a:r>
            <a:endParaRPr b="1"/>
          </a:p>
          <a:p>
            <a:pPr marL="457200" lvl="0" indent="-342900" algn="l" rtl="0">
              <a:spcBef>
                <a:spcPts val="0"/>
              </a:spcBef>
              <a:spcAft>
                <a:spcPts val="0"/>
              </a:spcAft>
              <a:buSzPts val="1800"/>
              <a:buChar char="●"/>
            </a:pPr>
            <a:r>
              <a:rPr lang="en-US"/>
              <a:t>A single parity bit is appended to the data. The parity bit is chosen so that the number of 1 bits in the codeword is even (or odd).</a:t>
            </a:r>
            <a:endParaRPr/>
          </a:p>
          <a:p>
            <a:pPr marL="457200" lvl="0" indent="-342900" algn="l" rtl="0">
              <a:spcBef>
                <a:spcPts val="0"/>
              </a:spcBef>
              <a:spcAft>
                <a:spcPts val="0"/>
              </a:spcAft>
              <a:buSzPts val="1800"/>
              <a:buChar char="●"/>
            </a:pPr>
            <a:r>
              <a:rPr lang="en-US"/>
              <a:t>Example:</a:t>
            </a:r>
            <a:endParaRPr/>
          </a:p>
          <a:p>
            <a:pPr marL="914400" lvl="1" indent="-342900" algn="l" rtl="0">
              <a:spcBef>
                <a:spcPts val="0"/>
              </a:spcBef>
              <a:spcAft>
                <a:spcPts val="0"/>
              </a:spcAft>
              <a:buSzPts val="1800"/>
              <a:buChar char="○"/>
            </a:pPr>
            <a:r>
              <a:rPr lang="en-US"/>
              <a:t>1011010 is sent in even parity, a</a:t>
            </a:r>
            <a:endParaRPr/>
          </a:p>
          <a:p>
            <a:pPr marL="914400" lvl="1" indent="-342900" algn="l" rtl="0">
              <a:spcBef>
                <a:spcPts val="0"/>
              </a:spcBef>
              <a:spcAft>
                <a:spcPts val="0"/>
              </a:spcAft>
              <a:buSzPts val="1800"/>
              <a:buChar char="○"/>
            </a:pPr>
            <a:r>
              <a:rPr lang="en-US"/>
              <a:t>Even parity: 10110100. </a:t>
            </a:r>
            <a:endParaRPr/>
          </a:p>
          <a:p>
            <a:pPr marL="914400" lvl="1" indent="-342900" algn="l" rtl="0">
              <a:spcBef>
                <a:spcPts val="0"/>
              </a:spcBef>
              <a:spcAft>
                <a:spcPts val="0"/>
              </a:spcAft>
              <a:buSzPts val="1800"/>
              <a:buChar char="○"/>
            </a:pPr>
            <a:r>
              <a:rPr lang="en-US"/>
              <a:t>With odd parity it becomes 10110101.</a:t>
            </a:r>
            <a:endParaRPr/>
          </a:p>
          <a:p>
            <a:pPr marL="457200" lvl="0" indent="-342900" algn="l" rtl="0">
              <a:spcBef>
                <a:spcPts val="0"/>
              </a:spcBef>
              <a:spcAft>
                <a:spcPts val="0"/>
              </a:spcAft>
              <a:buSzPts val="1800"/>
              <a:buChar char="●"/>
            </a:pPr>
            <a:r>
              <a:rPr lang="en-US"/>
              <a:t>It can detect single-bit errors.</a:t>
            </a:r>
            <a:endParaRPr/>
          </a:p>
          <a:p>
            <a:pPr marL="914400" lvl="0" indent="0" algn="l" rtl="0">
              <a:spcBef>
                <a:spcPts val="36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95b5e8de64_0_5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dirty="0"/>
              <a:t>Error-Detecting Codes</a:t>
            </a:r>
            <a:endParaRPr dirty="0"/>
          </a:p>
          <a:p>
            <a:pPr marL="0" lvl="0" indent="0" algn="ctr" rtl="0">
              <a:spcBef>
                <a:spcPts val="0"/>
              </a:spcBef>
              <a:spcAft>
                <a:spcPts val="0"/>
              </a:spcAft>
              <a:buNone/>
            </a:pPr>
            <a:endParaRPr dirty="0"/>
          </a:p>
        </p:txBody>
      </p:sp>
      <p:sp>
        <p:nvSpPr>
          <p:cNvPr id="401" name="Google Shape;401;g95b5e8de64_0_57"/>
          <p:cNvSpPr txBox="1">
            <a:spLocks noGrp="1"/>
          </p:cNvSpPr>
          <p:nvPr>
            <p:ph type="body" idx="1"/>
          </p:nvPr>
        </p:nvSpPr>
        <p:spPr>
          <a:xfrm>
            <a:off x="0" y="707850"/>
            <a:ext cx="9144000" cy="56709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dirty="0"/>
              <a:t>If the block is badly garbled by a long burst error, the probability that the error will be detected is only 0.5.</a:t>
            </a:r>
            <a:endParaRPr sz="2200" dirty="0"/>
          </a:p>
          <a:p>
            <a:pPr marL="457200" lvl="0" indent="-368300" algn="l" rtl="0">
              <a:spcBef>
                <a:spcPts val="0"/>
              </a:spcBef>
              <a:spcAft>
                <a:spcPts val="0"/>
              </a:spcAft>
              <a:buSzPts val="2200"/>
              <a:buChar char="●"/>
            </a:pPr>
            <a:r>
              <a:rPr lang="en-US" sz="2200" dirty="0"/>
              <a:t>A burst error does not imply that all the bits are wrong; it just</a:t>
            </a:r>
            <a:endParaRPr sz="2200" dirty="0"/>
          </a:p>
          <a:p>
            <a:pPr marL="457200" lvl="0" indent="0" algn="l" rtl="0">
              <a:spcBef>
                <a:spcPts val="360"/>
              </a:spcBef>
              <a:spcAft>
                <a:spcPts val="0"/>
              </a:spcAft>
              <a:buNone/>
            </a:pPr>
            <a:r>
              <a:rPr lang="en-US" sz="2200" dirty="0"/>
              <a:t>implies that at least the first and last are wrong</a:t>
            </a:r>
            <a:endParaRPr sz="2200" dirty="0"/>
          </a:p>
          <a:p>
            <a:pPr marL="457200" lvl="0" indent="-368300" algn="l" rtl="0">
              <a:spcBef>
                <a:spcPts val="360"/>
              </a:spcBef>
              <a:spcAft>
                <a:spcPts val="0"/>
              </a:spcAft>
              <a:buSzPts val="2200"/>
              <a:buChar char="●"/>
            </a:pPr>
            <a:r>
              <a:rPr lang="en-US" sz="2200" dirty="0"/>
              <a:t>We can compute the parity bits over the data in a different</a:t>
            </a:r>
            <a:endParaRPr sz="2200" dirty="0"/>
          </a:p>
          <a:p>
            <a:pPr marL="457200" lvl="0" indent="0" algn="l" rtl="0">
              <a:spcBef>
                <a:spcPts val="360"/>
              </a:spcBef>
              <a:spcAft>
                <a:spcPts val="0"/>
              </a:spcAft>
              <a:buNone/>
            </a:pPr>
            <a:r>
              <a:rPr lang="en-US" sz="2200" dirty="0"/>
              <a:t>order than the order in which the data bits are transmitted. Doing so is called </a:t>
            </a:r>
            <a:r>
              <a:rPr lang="en-US" sz="2200" b="1" dirty="0"/>
              <a:t>interleaving.</a:t>
            </a:r>
            <a:endParaRPr sz="2200" b="1" dirty="0"/>
          </a:p>
          <a:p>
            <a:pPr marL="457200" lvl="0" indent="-368300" algn="l" rtl="0">
              <a:spcBef>
                <a:spcPts val="360"/>
              </a:spcBef>
              <a:spcAft>
                <a:spcPts val="0"/>
              </a:spcAft>
              <a:buSzPts val="2200"/>
              <a:buChar char="●"/>
            </a:pPr>
            <a:r>
              <a:rPr lang="en-US" sz="2200" dirty="0"/>
              <a:t>We will compute a parity bit for each of the n columns and send all the data bits as k rows</a:t>
            </a:r>
            <a:endParaRPr sz="2200" dirty="0"/>
          </a:p>
          <a:p>
            <a:pPr marL="457200" lvl="0" indent="-368300" algn="l" rtl="0">
              <a:spcBef>
                <a:spcPts val="0"/>
              </a:spcBef>
              <a:spcAft>
                <a:spcPts val="0"/>
              </a:spcAft>
              <a:buSzPts val="2200"/>
              <a:buChar char="●"/>
            </a:pPr>
            <a:r>
              <a:rPr lang="en-US" sz="2200" dirty="0"/>
              <a:t>At the last row, we send the n parity bits.</a:t>
            </a:r>
            <a:endParaRPr sz="2200" dirty="0"/>
          </a:p>
          <a:p>
            <a:pPr marL="457200" lvl="0" indent="-368300" algn="l" rtl="0">
              <a:spcBef>
                <a:spcPts val="0"/>
              </a:spcBef>
              <a:spcAft>
                <a:spcPts val="0"/>
              </a:spcAft>
              <a:buSzPts val="2200"/>
              <a:buChar char="●"/>
            </a:pPr>
            <a:r>
              <a:rPr lang="en-US" sz="2200" dirty="0"/>
              <a:t>4 bits were flipped over a range of 7 bits.</a:t>
            </a:r>
            <a:endParaRPr sz="2200" dirty="0"/>
          </a:p>
          <a:p>
            <a:pPr marL="457200" lvl="0" indent="-368300" algn="l" rtl="0">
              <a:spcBef>
                <a:spcPts val="0"/>
              </a:spcBef>
              <a:spcAft>
                <a:spcPts val="0"/>
              </a:spcAft>
              <a:buSzPts val="2200"/>
              <a:buChar char="●"/>
            </a:pPr>
            <a:r>
              <a:rPr lang="en-US" sz="2200" dirty="0"/>
              <a:t> At most 1 bit in each of the n columns will be affected, so</a:t>
            </a:r>
            <a:endParaRPr sz="2200" dirty="0"/>
          </a:p>
          <a:p>
            <a:pPr marL="457200" lvl="0" indent="0" algn="l" rtl="0">
              <a:spcBef>
                <a:spcPts val="360"/>
              </a:spcBef>
              <a:spcAft>
                <a:spcPts val="0"/>
              </a:spcAft>
              <a:buNone/>
            </a:pPr>
            <a:r>
              <a:rPr lang="en-US" sz="2200" dirty="0"/>
              <a:t>the parity bits on those columns will detect the error. </a:t>
            </a:r>
            <a:endParaRPr sz="2200" dirty="0"/>
          </a:p>
          <a:p>
            <a:pPr marL="457200" lvl="0" indent="-368300" algn="l" rtl="0">
              <a:spcBef>
                <a:spcPts val="360"/>
              </a:spcBef>
              <a:spcAft>
                <a:spcPts val="0"/>
              </a:spcAft>
              <a:buSzPts val="2200"/>
              <a:buChar char="●"/>
            </a:pPr>
            <a:r>
              <a:rPr lang="en-US" sz="2200" dirty="0"/>
              <a:t>This method uses n parity bits on blocks of </a:t>
            </a:r>
            <a:r>
              <a:rPr lang="en-US" sz="2200" dirty="0" err="1"/>
              <a:t>kn</a:t>
            </a:r>
            <a:r>
              <a:rPr lang="en-US" sz="2200" dirty="0"/>
              <a:t> data bits to detect a single burst error of length n or less.</a:t>
            </a:r>
            <a:endParaRPr sz="2200" dirty="0"/>
          </a:p>
          <a:p>
            <a:pPr marL="457200" lvl="0" indent="0" algn="l" rtl="0">
              <a:spcBef>
                <a:spcPts val="360"/>
              </a:spcBef>
              <a:spcAft>
                <a:spcPts val="0"/>
              </a:spcAft>
              <a:buNone/>
            </a:pP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Error-Detecting Codes (2)</a:t>
            </a:r>
            <a:endParaRPr/>
          </a:p>
        </p:txBody>
      </p:sp>
      <p:sp>
        <p:nvSpPr>
          <p:cNvPr id="407" name="Google Shape;407;p6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Interleaving of parity bits to detect a burst error.</a:t>
            </a:r>
            <a:endParaRPr/>
          </a:p>
        </p:txBody>
      </p:sp>
      <p:pic>
        <p:nvPicPr>
          <p:cNvPr id="408" name="Google Shape;408;p63"/>
          <p:cNvPicPr preferRelativeResize="0"/>
          <p:nvPr/>
        </p:nvPicPr>
        <p:blipFill rotWithShape="1">
          <a:blip r:embed="rId3">
            <a:alphaModFix/>
          </a:blip>
          <a:srcRect/>
          <a:stretch/>
        </p:blipFill>
        <p:spPr>
          <a:xfrm>
            <a:off x="808037" y="1447800"/>
            <a:ext cx="7527925" cy="3962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95b5e8de64_0_6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Error-Detecting Codes</a:t>
            </a:r>
            <a:endParaRPr/>
          </a:p>
        </p:txBody>
      </p:sp>
      <p:sp>
        <p:nvSpPr>
          <p:cNvPr id="414" name="Google Shape;414;g95b5e8de64_0_68"/>
          <p:cNvSpPr txBox="1">
            <a:spLocks noGrp="1"/>
          </p:cNvSpPr>
          <p:nvPr>
            <p:ph type="body" idx="1"/>
          </p:nvPr>
        </p:nvSpPr>
        <p:spPr>
          <a:xfrm>
            <a:off x="0" y="842800"/>
            <a:ext cx="9144000" cy="5569200"/>
          </a:xfrm>
          <a:prstGeom prst="rect">
            <a:avLst/>
          </a:prstGeom>
        </p:spPr>
        <p:txBody>
          <a:bodyPr spcFirstLastPara="1" wrap="square" lIns="91425" tIns="45700" rIns="91425" bIns="45700" anchor="t" anchorCtr="0">
            <a:noAutofit/>
          </a:bodyPr>
          <a:lstStyle/>
          <a:p>
            <a:pPr marL="457200" lvl="0" indent="-368300" algn="l" rtl="0">
              <a:spcBef>
                <a:spcPts val="360"/>
              </a:spcBef>
              <a:spcAft>
                <a:spcPts val="0"/>
              </a:spcAft>
              <a:buSzPts val="2200"/>
              <a:buChar char="●"/>
            </a:pPr>
            <a:r>
              <a:rPr lang="en-US" sz="2200" b="1"/>
              <a:t>Check sum</a:t>
            </a:r>
            <a:r>
              <a:rPr lang="en-US" sz="2200"/>
              <a:t>: It is used to mean a group of check bits associated with a message.</a:t>
            </a:r>
            <a:endParaRPr sz="2200"/>
          </a:p>
          <a:p>
            <a:pPr marL="457200" lvl="0" indent="-368300" algn="l" rtl="0">
              <a:spcBef>
                <a:spcPts val="0"/>
              </a:spcBef>
              <a:spcAft>
                <a:spcPts val="0"/>
              </a:spcAft>
              <a:buSzPts val="2200"/>
              <a:buChar char="●"/>
            </a:pPr>
            <a:r>
              <a:rPr lang="en-US" sz="2200"/>
              <a:t>The checksum is usually placed at the end of the message, as the complement of the sum function.</a:t>
            </a:r>
            <a:endParaRPr sz="2200"/>
          </a:p>
          <a:p>
            <a:pPr marL="457200" lvl="0" indent="-368300" algn="l" rtl="0">
              <a:spcBef>
                <a:spcPts val="0"/>
              </a:spcBef>
              <a:spcAft>
                <a:spcPts val="0"/>
              </a:spcAft>
              <a:buSzPts val="2200"/>
              <a:buChar char="●"/>
            </a:pPr>
            <a:r>
              <a:rPr lang="en-US" sz="2200"/>
              <a:t>This way, errors may be detected by summing the entire received codeword, both data bits and checksum. </a:t>
            </a:r>
            <a:endParaRPr sz="2200"/>
          </a:p>
          <a:p>
            <a:pPr marL="457200" lvl="0" indent="-368300" algn="l" rtl="0">
              <a:spcBef>
                <a:spcPts val="0"/>
              </a:spcBef>
              <a:spcAft>
                <a:spcPts val="0"/>
              </a:spcAft>
              <a:buSzPts val="2200"/>
              <a:buChar char="●"/>
            </a:pPr>
            <a:r>
              <a:rPr lang="en-US" sz="2200"/>
              <a:t>If the result comes out to be zero, no error has been detected.</a:t>
            </a:r>
            <a:endParaRPr sz="2200"/>
          </a:p>
          <a:p>
            <a:pPr marL="457200" lvl="0" indent="-368300" algn="l" rtl="0">
              <a:spcBef>
                <a:spcPts val="0"/>
              </a:spcBef>
              <a:spcAft>
                <a:spcPts val="0"/>
              </a:spcAft>
              <a:buSzPts val="2200"/>
              <a:buChar char="●"/>
            </a:pPr>
            <a:r>
              <a:rPr lang="en-US" sz="2200"/>
              <a:t>Example:16-bit Internet checksum used on all Internet</a:t>
            </a:r>
            <a:endParaRPr sz="2200"/>
          </a:p>
          <a:p>
            <a:pPr marL="457200" lvl="0" indent="0" algn="l" rtl="0">
              <a:spcBef>
                <a:spcPts val="360"/>
              </a:spcBef>
              <a:spcAft>
                <a:spcPts val="0"/>
              </a:spcAft>
              <a:buNone/>
            </a:pPr>
            <a:r>
              <a:rPr lang="en-US" sz="2200"/>
              <a:t>packets as part of the IP protocol.</a:t>
            </a:r>
            <a:endParaRPr sz="2200"/>
          </a:p>
          <a:p>
            <a:pPr marL="457200" lvl="0" indent="-368300" algn="l" rtl="0">
              <a:spcBef>
                <a:spcPts val="360"/>
              </a:spcBef>
              <a:spcAft>
                <a:spcPts val="0"/>
              </a:spcAft>
              <a:buSzPts val="2200"/>
              <a:buChar char="●"/>
            </a:pPr>
            <a:r>
              <a:rPr lang="en-US" sz="2200"/>
              <a:t>This checksum is a sum of the message bits divided into 16-bit words.</a:t>
            </a:r>
            <a:endParaRPr sz="2200"/>
          </a:p>
          <a:p>
            <a:pPr marL="457200" lvl="0" indent="-368300" algn="l" rtl="0">
              <a:spcBef>
                <a:spcPts val="0"/>
              </a:spcBef>
              <a:spcAft>
                <a:spcPts val="0"/>
              </a:spcAft>
              <a:buSzPts val="2200"/>
              <a:buChar char="●"/>
            </a:pPr>
            <a:r>
              <a:rPr lang="en-US" sz="2200"/>
              <a:t>The Internet checksum in particular is efficient and simple but provides weak protection.</a:t>
            </a:r>
            <a:endParaRPr sz="2200"/>
          </a:p>
          <a:p>
            <a:pPr marL="457200" lvl="0" indent="-368300" algn="l" rtl="0">
              <a:spcBef>
                <a:spcPts val="0"/>
              </a:spcBef>
              <a:spcAft>
                <a:spcPts val="0"/>
              </a:spcAft>
              <a:buSzPts val="2200"/>
              <a:buChar char="●"/>
            </a:pPr>
            <a:r>
              <a:rPr lang="en-US" sz="2200" b="1"/>
              <a:t>Fletcher’s checksum</a:t>
            </a:r>
            <a:r>
              <a:rPr lang="en-US" sz="2200"/>
              <a:t>:It includes a positional component, adding the product of the data and its position to the running sum. </a:t>
            </a:r>
            <a:endParaRPr sz="2200"/>
          </a:p>
          <a:p>
            <a:pPr marL="457200" lvl="0" indent="-368300" algn="l" rtl="0">
              <a:spcBef>
                <a:spcPts val="0"/>
              </a:spcBef>
              <a:spcAft>
                <a:spcPts val="0"/>
              </a:spcAft>
              <a:buSzPts val="2200"/>
              <a:buChar char="●"/>
            </a:pPr>
            <a:r>
              <a:rPr lang="en-US" sz="2200"/>
              <a:t>This provides stronger detection of changes in the position of data.</a:t>
            </a:r>
            <a:endParaRPr sz="2200"/>
          </a:p>
          <a:p>
            <a:pPr marL="457200" lvl="0" indent="0" algn="l" rtl="0">
              <a:spcBef>
                <a:spcPts val="360"/>
              </a:spcBef>
              <a:spcAft>
                <a:spcPts val="0"/>
              </a:spcAft>
              <a:buNone/>
            </a:pPr>
            <a:endParaRPr/>
          </a:p>
          <a:p>
            <a:pPr marL="457200" lvl="0" indent="0" algn="l" rtl="0">
              <a:spcBef>
                <a:spcPts val="360"/>
              </a:spcBef>
              <a:spcAft>
                <a:spcPts val="0"/>
              </a:spcAft>
              <a:buNone/>
            </a:pPr>
            <a:endParaRPr/>
          </a:p>
          <a:p>
            <a:pPr marL="457200" lvl="0" indent="0" algn="l" rtl="0">
              <a:spcBef>
                <a:spcPts val="36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97b00d6f78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Internet checksum example</a:t>
            </a:r>
            <a:endParaRPr/>
          </a:p>
        </p:txBody>
      </p:sp>
      <p:sp>
        <p:nvSpPr>
          <p:cNvPr id="420" name="Google Shape;420;g97b00d6f78_0_0"/>
          <p:cNvSpPr txBox="1">
            <a:spLocks noGrp="1"/>
          </p:cNvSpPr>
          <p:nvPr>
            <p:ph type="body" idx="1"/>
          </p:nvPr>
        </p:nvSpPr>
        <p:spPr>
          <a:xfrm>
            <a:off x="0" y="1143000"/>
            <a:ext cx="9144000" cy="5318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At sender side                                      At receiver side</a:t>
            </a:r>
            <a:endParaRPr/>
          </a:p>
        </p:txBody>
      </p:sp>
      <p:pic>
        <p:nvPicPr>
          <p:cNvPr id="421" name="Google Shape;421;g97b00d6f78_0_0"/>
          <p:cNvPicPr preferRelativeResize="0"/>
          <p:nvPr/>
        </p:nvPicPr>
        <p:blipFill>
          <a:blip r:embed="rId3">
            <a:alphaModFix/>
          </a:blip>
          <a:stretch>
            <a:fillRect/>
          </a:stretch>
        </p:blipFill>
        <p:spPr>
          <a:xfrm>
            <a:off x="347025" y="1692400"/>
            <a:ext cx="4924550" cy="4219575"/>
          </a:xfrm>
          <a:prstGeom prst="rect">
            <a:avLst/>
          </a:prstGeom>
          <a:noFill/>
          <a:ln>
            <a:noFill/>
          </a:ln>
        </p:spPr>
      </p:pic>
      <p:pic>
        <p:nvPicPr>
          <p:cNvPr id="422" name="Google Shape;422;g97b00d6f78_0_0"/>
          <p:cNvPicPr preferRelativeResize="0"/>
          <p:nvPr/>
        </p:nvPicPr>
        <p:blipFill>
          <a:blip r:embed="rId4">
            <a:alphaModFix/>
          </a:blip>
          <a:stretch>
            <a:fillRect/>
          </a:stretch>
        </p:blipFill>
        <p:spPr>
          <a:xfrm>
            <a:off x="5031563" y="1692400"/>
            <a:ext cx="3476625" cy="135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9314f4e642_0_10"/>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Services Provided to the Network Layer</a:t>
            </a:r>
            <a:endParaRPr/>
          </a:p>
        </p:txBody>
      </p:sp>
      <p:sp>
        <p:nvSpPr>
          <p:cNvPr id="89" name="Google Shape;89;g9314f4e642_0_10"/>
          <p:cNvSpPr txBox="1">
            <a:spLocks noGrp="1"/>
          </p:cNvSpPr>
          <p:nvPr>
            <p:ph type="body" idx="1"/>
          </p:nvPr>
        </p:nvSpPr>
        <p:spPr>
          <a:xfrm>
            <a:off x="267600" y="1371600"/>
            <a:ext cx="8608800" cy="5304600"/>
          </a:xfrm>
          <a:prstGeom prst="rect">
            <a:avLst/>
          </a:prstGeom>
          <a:noFill/>
          <a:ln>
            <a:noFill/>
          </a:ln>
        </p:spPr>
        <p:txBody>
          <a:bodyPr spcFirstLastPara="1" wrap="square" lIns="91425" tIns="45700" rIns="91425" bIns="45700" anchor="t" anchorCtr="0">
            <a:noAutofit/>
          </a:bodyPr>
          <a:lstStyle/>
          <a:p>
            <a:pPr marL="342900" marR="0" lvl="0" indent="-355600" algn="l" rtl="0">
              <a:lnSpc>
                <a:spcPct val="100000"/>
              </a:lnSpc>
              <a:spcBef>
                <a:spcPts val="0"/>
              </a:spcBef>
              <a:spcAft>
                <a:spcPts val="0"/>
              </a:spcAft>
              <a:buClr>
                <a:srgbClr val="0000CC"/>
              </a:buClr>
              <a:buSzPts val="2200"/>
              <a:buFont typeface="Arial"/>
              <a:buChar char="•"/>
            </a:pPr>
            <a:r>
              <a:rPr lang="en-US" sz="2200" b="0" i="0" u="none" strike="noStrike" cap="none">
                <a:solidFill>
                  <a:schemeClr val="dk1"/>
                </a:solidFill>
                <a:latin typeface="Arial"/>
                <a:ea typeface="Arial"/>
                <a:cs typeface="Arial"/>
                <a:sym typeface="Arial"/>
              </a:rPr>
              <a:t>Principal Service Function of the data link layer is to transfer the data from the network layer on the source machine to the network layer on the destination machine.</a:t>
            </a:r>
            <a:endParaRPr sz="2200"/>
          </a:p>
          <a:p>
            <a:pPr marL="742950" marR="0" lvl="1" indent="-298450" algn="l" rtl="0">
              <a:lnSpc>
                <a:spcPct val="100000"/>
              </a:lnSpc>
              <a:spcBef>
                <a:spcPts val="4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Process in the network layer that hands some bits to the data link layer for transmission.</a:t>
            </a:r>
            <a:endParaRPr sz="2200"/>
          </a:p>
          <a:p>
            <a:pPr marL="742950" marR="0" lvl="1" indent="-298450" algn="l" rtl="0">
              <a:lnSpc>
                <a:spcPct val="100000"/>
              </a:lnSpc>
              <a:spcBef>
                <a:spcPts val="4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Job of data link layer is to transmit the bits to the destination machine so they can be handed over to the network layer there (see figure in the next slide).</a:t>
            </a:r>
            <a:endParaRPr sz="2200" b="0" i="0" u="none" strike="noStrike" cap="none">
              <a:solidFill>
                <a:schemeClr val="dk1"/>
              </a:solidFill>
              <a:latin typeface="Calibri"/>
              <a:ea typeface="Calibri"/>
              <a:cs typeface="Calibri"/>
              <a:sym typeface="Calibri"/>
            </a:endParaRPr>
          </a:p>
          <a:p>
            <a:pPr marL="342900" marR="0" lvl="0" indent="-304800" algn="l" rtl="0">
              <a:lnSpc>
                <a:spcPct val="100000"/>
              </a:lnSpc>
              <a:spcBef>
                <a:spcPts val="400"/>
              </a:spcBef>
              <a:spcAft>
                <a:spcPts val="0"/>
              </a:spcAft>
              <a:buSzPts val="2200"/>
              <a:buChar char="•"/>
            </a:pPr>
            <a:r>
              <a:rPr lang="en-US" sz="2200"/>
              <a:t>The data link layer can be designed to offer various services.</a:t>
            </a:r>
            <a:endParaRPr sz="2200"/>
          </a:p>
          <a:p>
            <a:pPr marL="342900" marR="0" lvl="0" indent="-304800" algn="l" rtl="0">
              <a:lnSpc>
                <a:spcPct val="100000"/>
              </a:lnSpc>
              <a:spcBef>
                <a:spcPts val="400"/>
              </a:spcBef>
              <a:spcAft>
                <a:spcPts val="0"/>
              </a:spcAft>
              <a:buSzPts val="2200"/>
              <a:buChar char="•"/>
            </a:pPr>
            <a:r>
              <a:rPr lang="en-US" sz="2200"/>
              <a:t>Three reasonable possibilities that we will consider in turn are:</a:t>
            </a:r>
            <a:endParaRPr sz="2200"/>
          </a:p>
          <a:p>
            <a:pPr marL="342900" marR="0" lvl="0" indent="0" algn="l" rtl="0">
              <a:lnSpc>
                <a:spcPct val="100000"/>
              </a:lnSpc>
              <a:spcBef>
                <a:spcPts val="400"/>
              </a:spcBef>
              <a:spcAft>
                <a:spcPts val="0"/>
              </a:spcAft>
              <a:buNone/>
            </a:pPr>
            <a:r>
              <a:rPr lang="en-US" sz="2200"/>
              <a:t>     1. Unacknowledged connectionless service.</a:t>
            </a:r>
            <a:endParaRPr sz="2200"/>
          </a:p>
          <a:p>
            <a:pPr marL="342900" marR="0" lvl="0" indent="0" algn="l" rtl="0">
              <a:lnSpc>
                <a:spcPct val="100000"/>
              </a:lnSpc>
              <a:spcBef>
                <a:spcPts val="400"/>
              </a:spcBef>
              <a:spcAft>
                <a:spcPts val="0"/>
              </a:spcAft>
              <a:buNone/>
            </a:pPr>
            <a:r>
              <a:rPr lang="en-US" sz="2200"/>
              <a:t>     2. Acknowledged connectionless service.</a:t>
            </a:r>
            <a:endParaRPr sz="2200"/>
          </a:p>
          <a:p>
            <a:pPr marL="342900" marR="0" lvl="0" indent="0" algn="l" rtl="0">
              <a:lnSpc>
                <a:spcPct val="100000"/>
              </a:lnSpc>
              <a:spcBef>
                <a:spcPts val="400"/>
              </a:spcBef>
              <a:spcAft>
                <a:spcPts val="0"/>
              </a:spcAft>
              <a:buNone/>
            </a:pPr>
            <a:r>
              <a:rPr lang="en-US" sz="2200"/>
              <a:t>     3. Acknowledged connection-oriented service.</a:t>
            </a:r>
            <a:endParaRPr sz="2200"/>
          </a:p>
          <a:p>
            <a:pPr marL="342900" marR="0" lvl="0" indent="0" algn="l" rtl="0">
              <a:lnSpc>
                <a:spcPct val="100000"/>
              </a:lnSpc>
              <a:spcBef>
                <a:spcPts val="400"/>
              </a:spcBef>
              <a:spcAft>
                <a:spcPts val="0"/>
              </a:spcAft>
              <a:buNone/>
            </a:pPr>
            <a:endParaRPr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95b5e8de64_0_77"/>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Error-Detecting Codes</a:t>
            </a:r>
            <a:endParaRPr/>
          </a:p>
          <a:p>
            <a:pPr marL="0" lvl="0" indent="0" algn="ctr" rtl="0">
              <a:spcBef>
                <a:spcPts val="0"/>
              </a:spcBef>
              <a:spcAft>
                <a:spcPts val="0"/>
              </a:spcAft>
              <a:buNone/>
            </a:pPr>
            <a:endParaRPr/>
          </a:p>
        </p:txBody>
      </p:sp>
      <p:sp>
        <p:nvSpPr>
          <p:cNvPr id="428" name="Google Shape;428;g95b5e8de64_0_77"/>
          <p:cNvSpPr txBox="1">
            <a:spLocks noGrp="1"/>
          </p:cNvSpPr>
          <p:nvPr>
            <p:ph type="body" idx="1"/>
          </p:nvPr>
        </p:nvSpPr>
        <p:spPr>
          <a:xfrm>
            <a:off x="0" y="955725"/>
            <a:ext cx="9144000" cy="5538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CRC (Cyclic Redundancy Check), also known as a polynomial codes is tronger kind of error-detecting code and  is in widespread use at the link layer</a:t>
            </a:r>
            <a:endParaRPr/>
          </a:p>
          <a:p>
            <a:pPr marL="457200" lvl="0" indent="-342900" algn="l" rtl="0">
              <a:spcBef>
                <a:spcPts val="0"/>
              </a:spcBef>
              <a:spcAft>
                <a:spcPts val="0"/>
              </a:spcAft>
              <a:buSzPts val="1800"/>
              <a:buChar char="●"/>
            </a:pPr>
            <a:r>
              <a:rPr lang="en-US"/>
              <a:t>A k-bit frame is regarded as the coefficient list for a polynomial with k terms, ranging from x to the power of k − 1 to x to the power of 0. </a:t>
            </a:r>
            <a:endParaRPr/>
          </a:p>
          <a:p>
            <a:pPr marL="457200" lvl="0" indent="-342900" algn="l" rtl="0">
              <a:spcBef>
                <a:spcPts val="0"/>
              </a:spcBef>
              <a:spcAft>
                <a:spcPts val="0"/>
              </a:spcAft>
              <a:buSzPts val="1800"/>
              <a:buChar char="●"/>
            </a:pPr>
            <a:r>
              <a:rPr lang="en-US"/>
              <a:t>Such a polynomial is said to be of degree k − 1. </a:t>
            </a:r>
            <a:endParaRPr/>
          </a:p>
          <a:p>
            <a:pPr marL="457200" lvl="0" indent="-342900" algn="l" rtl="0">
              <a:spcBef>
                <a:spcPts val="0"/>
              </a:spcBef>
              <a:spcAft>
                <a:spcPts val="0"/>
              </a:spcAft>
              <a:buSzPts val="1800"/>
              <a:buChar char="●"/>
            </a:pPr>
            <a:r>
              <a:rPr lang="en-US"/>
              <a:t>The high-order (leftmost) bit is the coefficient of x to the power of  k − 1, the next bit is the coefficient of x to the power of k − 2, and so on.</a:t>
            </a:r>
            <a:endParaRPr/>
          </a:p>
          <a:p>
            <a:pPr marL="457200" lvl="0" indent="-342900" algn="l" rtl="0">
              <a:spcBef>
                <a:spcPts val="0"/>
              </a:spcBef>
              <a:spcAft>
                <a:spcPts val="0"/>
              </a:spcAft>
              <a:buSzPts val="1800"/>
              <a:buChar char="●"/>
            </a:pPr>
            <a:r>
              <a:rPr lang="en-US"/>
              <a:t>Example :110001</a:t>
            </a:r>
            <a:endParaRPr/>
          </a:p>
          <a:p>
            <a:pPr marL="457200" lvl="0" indent="-342900" algn="l" rtl="0">
              <a:spcBef>
                <a:spcPts val="0"/>
              </a:spcBef>
              <a:spcAft>
                <a:spcPts val="0"/>
              </a:spcAft>
              <a:buSzPts val="1800"/>
              <a:buChar char="●"/>
            </a:pPr>
            <a:r>
              <a:rPr lang="en-US"/>
              <a:t>The polynomial is </a:t>
            </a:r>
            <a:endParaRPr/>
          </a:p>
        </p:txBody>
      </p:sp>
      <p:pic>
        <p:nvPicPr>
          <p:cNvPr id="429" name="Google Shape;429;g95b5e8de64_0_77"/>
          <p:cNvPicPr preferRelativeResize="0"/>
          <p:nvPr/>
        </p:nvPicPr>
        <p:blipFill>
          <a:blip r:embed="rId3">
            <a:alphaModFix/>
          </a:blip>
          <a:stretch>
            <a:fillRect/>
          </a:stretch>
        </p:blipFill>
        <p:spPr>
          <a:xfrm>
            <a:off x="2197875" y="5486400"/>
            <a:ext cx="6378750" cy="10079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95b5e8de64_0_8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Error-Detecting Codes</a:t>
            </a:r>
            <a:endParaRPr/>
          </a:p>
        </p:txBody>
      </p:sp>
      <p:sp>
        <p:nvSpPr>
          <p:cNvPr id="435" name="Google Shape;435;g95b5e8de64_0_86"/>
          <p:cNvSpPr txBox="1">
            <a:spLocks noGrp="1"/>
          </p:cNvSpPr>
          <p:nvPr>
            <p:ph type="body" idx="1"/>
          </p:nvPr>
        </p:nvSpPr>
        <p:spPr>
          <a:xfrm>
            <a:off x="0" y="972250"/>
            <a:ext cx="9144000" cy="5456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sender and receiver must agree upon a generator polynomial, G(x), in advance. </a:t>
            </a:r>
            <a:endParaRPr/>
          </a:p>
          <a:p>
            <a:pPr marL="457200" lvl="0" indent="-342900" algn="l" rtl="0">
              <a:spcBef>
                <a:spcPts val="0"/>
              </a:spcBef>
              <a:spcAft>
                <a:spcPts val="0"/>
              </a:spcAft>
              <a:buSzPts val="1800"/>
              <a:buChar char="●"/>
            </a:pPr>
            <a:r>
              <a:rPr lang="en-US"/>
              <a:t>Both the high- and low order bits of the generator must be 1. </a:t>
            </a:r>
            <a:endParaRPr/>
          </a:p>
          <a:p>
            <a:pPr marL="457200" lvl="0" indent="-342900" algn="l" rtl="0">
              <a:spcBef>
                <a:spcPts val="0"/>
              </a:spcBef>
              <a:spcAft>
                <a:spcPts val="0"/>
              </a:spcAft>
              <a:buSzPts val="1800"/>
              <a:buChar char="●"/>
            </a:pPr>
            <a:r>
              <a:rPr lang="en-US"/>
              <a:t>To compute the CRC for some frame with m bits corresponding to the polynomial M(x), the frame must be longer than the</a:t>
            </a:r>
            <a:endParaRPr/>
          </a:p>
          <a:p>
            <a:pPr marL="457200" lvl="0" indent="0" algn="l" rtl="0">
              <a:spcBef>
                <a:spcPts val="360"/>
              </a:spcBef>
              <a:spcAft>
                <a:spcPts val="0"/>
              </a:spcAft>
              <a:buNone/>
            </a:pPr>
            <a:r>
              <a:rPr lang="en-US"/>
              <a:t>generator polynomial</a:t>
            </a:r>
            <a:endParaRPr/>
          </a:p>
          <a:p>
            <a:pPr marL="457200" lvl="0" indent="-342900" algn="l" rtl="0">
              <a:spcBef>
                <a:spcPts val="360"/>
              </a:spcBef>
              <a:spcAft>
                <a:spcPts val="0"/>
              </a:spcAft>
              <a:buSzPts val="1800"/>
              <a:buChar char="●"/>
            </a:pPr>
            <a:r>
              <a:rPr lang="en-US"/>
              <a:t>The algorithm for computing the CRC is as follows:</a:t>
            </a:r>
            <a:endParaRPr/>
          </a:p>
          <a:p>
            <a:pPr marL="457200" lvl="0" indent="0" algn="l" rtl="0">
              <a:spcBef>
                <a:spcPts val="360"/>
              </a:spcBef>
              <a:spcAft>
                <a:spcPts val="0"/>
              </a:spcAft>
              <a:buNone/>
            </a:pPr>
            <a:r>
              <a:rPr lang="en-US"/>
              <a:t>1. Let r be the degree of G(x). Append r zero bits to the </a:t>
            </a:r>
            <a:endParaRPr/>
          </a:p>
          <a:p>
            <a:pPr marL="457200" lvl="0" indent="0" algn="l" rtl="0">
              <a:spcBef>
                <a:spcPts val="360"/>
              </a:spcBef>
              <a:spcAft>
                <a:spcPts val="0"/>
              </a:spcAft>
              <a:buNone/>
            </a:pPr>
            <a:r>
              <a:rPr lang="en-US"/>
              <a:t>    low-order end of the frame so it now contains m + r bits and </a:t>
            </a:r>
            <a:endParaRPr/>
          </a:p>
          <a:p>
            <a:pPr marL="457200" lvl="0" indent="0" algn="l" rtl="0">
              <a:spcBef>
                <a:spcPts val="360"/>
              </a:spcBef>
              <a:spcAft>
                <a:spcPts val="0"/>
              </a:spcAft>
              <a:buNone/>
            </a:pPr>
            <a:r>
              <a:rPr lang="en-US"/>
              <a:t>    corresponds to the   polynomial x to the power of r.M(x).</a:t>
            </a:r>
            <a:endParaRPr/>
          </a:p>
          <a:p>
            <a:pPr marL="457200" lvl="0" indent="0" algn="l" rtl="0">
              <a:spcBef>
                <a:spcPts val="360"/>
              </a:spcBef>
              <a:spcAft>
                <a:spcPts val="0"/>
              </a:spcAft>
              <a:buNone/>
            </a:pPr>
            <a:r>
              <a:rPr lang="en-US"/>
              <a:t>2. Divide the bit string corresponding to G(x) into the bit string </a:t>
            </a:r>
            <a:endParaRPr/>
          </a:p>
          <a:p>
            <a:pPr marL="457200" lvl="0" indent="0" algn="l" rtl="0">
              <a:spcBef>
                <a:spcPts val="360"/>
              </a:spcBef>
              <a:spcAft>
                <a:spcPts val="0"/>
              </a:spcAft>
              <a:buNone/>
            </a:pPr>
            <a:r>
              <a:rPr lang="en-US"/>
              <a:t>     corresponding to x to the power of r.M(x), using modulo 2 </a:t>
            </a:r>
            <a:endParaRPr/>
          </a:p>
          <a:p>
            <a:pPr marL="457200" lvl="0" indent="0" algn="l" rtl="0">
              <a:spcBef>
                <a:spcPts val="360"/>
              </a:spcBef>
              <a:spcAft>
                <a:spcPts val="0"/>
              </a:spcAft>
              <a:buNone/>
            </a:pPr>
            <a:r>
              <a:rPr lang="en-US"/>
              <a:t>    division.</a:t>
            </a:r>
            <a:endParaRPr/>
          </a:p>
          <a:p>
            <a:pPr marL="457200" lvl="0" indent="0" algn="l" rtl="0">
              <a:spcBef>
                <a:spcPts val="36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95b5e8de64_0_9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Error-Detecting Codes</a:t>
            </a:r>
            <a:endParaRPr/>
          </a:p>
          <a:p>
            <a:pPr marL="0" lvl="0" indent="0" algn="ctr" rtl="0">
              <a:spcBef>
                <a:spcPts val="0"/>
              </a:spcBef>
              <a:spcAft>
                <a:spcPts val="0"/>
              </a:spcAft>
              <a:buNone/>
            </a:pPr>
            <a:endParaRPr/>
          </a:p>
        </p:txBody>
      </p:sp>
      <p:sp>
        <p:nvSpPr>
          <p:cNvPr id="441" name="Google Shape;441;g95b5e8de64_0_93"/>
          <p:cNvSpPr txBox="1">
            <a:spLocks noGrp="1"/>
          </p:cNvSpPr>
          <p:nvPr>
            <p:ph type="body" idx="1"/>
          </p:nvPr>
        </p:nvSpPr>
        <p:spPr>
          <a:xfrm>
            <a:off x="0" y="611425"/>
            <a:ext cx="9144000" cy="5585700"/>
          </a:xfrm>
          <a:prstGeom prst="rect">
            <a:avLst/>
          </a:prstGeom>
        </p:spPr>
        <p:txBody>
          <a:bodyPr spcFirstLastPara="1" wrap="square" lIns="91425" tIns="45700" rIns="91425" bIns="45700" anchor="t" anchorCtr="0">
            <a:noAutofit/>
          </a:bodyPr>
          <a:lstStyle/>
          <a:p>
            <a:pPr marL="457200" lvl="0" indent="0" algn="l" rtl="0">
              <a:spcBef>
                <a:spcPts val="360"/>
              </a:spcBef>
              <a:spcAft>
                <a:spcPts val="0"/>
              </a:spcAft>
              <a:buNone/>
            </a:pPr>
            <a:r>
              <a:rPr lang="en-US"/>
              <a:t>3.Subtract the remainder (which is always r or fewer bits) from </a:t>
            </a:r>
            <a:endParaRPr/>
          </a:p>
          <a:p>
            <a:pPr marL="457200" lvl="0" indent="0" algn="l" rtl="0">
              <a:spcBef>
                <a:spcPts val="360"/>
              </a:spcBef>
              <a:spcAft>
                <a:spcPts val="0"/>
              </a:spcAft>
              <a:buNone/>
            </a:pPr>
            <a:r>
              <a:rPr lang="en-US"/>
              <a:t>   the bit string corresponding to x rM(x) using modulo 2 </a:t>
            </a:r>
            <a:endParaRPr/>
          </a:p>
          <a:p>
            <a:pPr marL="457200" lvl="0" indent="0" algn="l" rtl="0">
              <a:spcBef>
                <a:spcPts val="360"/>
              </a:spcBef>
              <a:spcAft>
                <a:spcPts val="0"/>
              </a:spcAft>
              <a:buNone/>
            </a:pPr>
            <a:r>
              <a:rPr lang="en-US"/>
              <a:t>    subtraction. The result  is the checksummed frame to be </a:t>
            </a:r>
            <a:endParaRPr/>
          </a:p>
          <a:p>
            <a:pPr marL="457200" lvl="0" indent="0" algn="l" rtl="0">
              <a:spcBef>
                <a:spcPts val="360"/>
              </a:spcBef>
              <a:spcAft>
                <a:spcPts val="0"/>
              </a:spcAft>
              <a:buNone/>
            </a:pPr>
            <a:r>
              <a:rPr lang="en-US"/>
              <a:t>    transmitted. Call its polynomial  T(x).</a:t>
            </a:r>
            <a:endParaRPr/>
          </a:p>
          <a:p>
            <a:pPr marL="457200" lvl="0" indent="0" algn="l" rtl="0">
              <a:spcBef>
                <a:spcPts val="360"/>
              </a:spcBef>
              <a:spcAft>
                <a:spcPts val="0"/>
              </a:spcAft>
              <a:buNone/>
            </a:pPr>
            <a:r>
              <a:rPr lang="en-US" b="1"/>
              <a:t>At receiver side:</a:t>
            </a:r>
            <a:endParaRPr b="1"/>
          </a:p>
          <a:p>
            <a:pPr marL="457200" lvl="0" indent="-342900" algn="l" rtl="0">
              <a:spcBef>
                <a:spcPts val="360"/>
              </a:spcBef>
              <a:spcAft>
                <a:spcPts val="0"/>
              </a:spcAft>
              <a:buSzPts val="1800"/>
              <a:buChar char="●"/>
            </a:pPr>
            <a:r>
              <a:rPr lang="en-US"/>
              <a:t>Upon receiving the checksummed frame, the receiver divides it by G(x); that is, it computes [T(x) + E(x)]/G(x).</a:t>
            </a:r>
            <a:endParaRPr/>
          </a:p>
          <a:p>
            <a:pPr marL="457200" lvl="0" indent="-342900" algn="l" rtl="0">
              <a:spcBef>
                <a:spcPts val="0"/>
              </a:spcBef>
              <a:spcAft>
                <a:spcPts val="0"/>
              </a:spcAft>
              <a:buSzPts val="1800"/>
              <a:buChar char="●"/>
            </a:pPr>
            <a:r>
              <a:rPr lang="en-US"/>
              <a:t>Example:</a:t>
            </a:r>
            <a:endParaRPr/>
          </a:p>
          <a:p>
            <a:pPr marL="914400" lvl="0" indent="0" algn="l" rtl="0">
              <a:spcBef>
                <a:spcPts val="360"/>
              </a:spcBef>
              <a:spcAft>
                <a:spcPts val="0"/>
              </a:spcAft>
              <a:buNone/>
            </a:pPr>
            <a:endParaRPr/>
          </a:p>
          <a:p>
            <a:pPr marL="914400" lvl="0" indent="0" algn="l" rtl="0">
              <a:spcBef>
                <a:spcPts val="360"/>
              </a:spcBef>
              <a:spcAft>
                <a:spcPts val="0"/>
              </a:spcAft>
              <a:buNone/>
            </a:pPr>
            <a:endParaRPr/>
          </a:p>
          <a:p>
            <a:pPr marL="457200" lvl="0" indent="-342900" algn="l" rtl="0">
              <a:spcBef>
                <a:spcPts val="360"/>
              </a:spcBef>
              <a:spcAft>
                <a:spcPts val="0"/>
              </a:spcAft>
              <a:buSzPts val="1800"/>
              <a:buChar char="●"/>
            </a:pPr>
            <a:r>
              <a:rPr lang="en-US"/>
              <a:t>Among other desirable properties, it has the property that it detects all bursts of length 32 or less and all bursts affecting an odd number of bits. </a:t>
            </a:r>
            <a:endParaRPr/>
          </a:p>
          <a:p>
            <a:pPr marL="457200" lvl="0" indent="-342900" algn="l" rtl="0">
              <a:spcBef>
                <a:spcPts val="0"/>
              </a:spcBef>
              <a:spcAft>
                <a:spcPts val="0"/>
              </a:spcAft>
              <a:buSzPts val="1800"/>
              <a:buChar char="●"/>
            </a:pPr>
            <a:r>
              <a:rPr lang="en-US"/>
              <a:t>It has been used widely since the 1980s.</a:t>
            </a:r>
            <a:endParaRPr/>
          </a:p>
          <a:p>
            <a:pPr marL="457200" lvl="0" indent="0" algn="l" rtl="0">
              <a:spcBef>
                <a:spcPts val="360"/>
              </a:spcBef>
              <a:spcAft>
                <a:spcPts val="0"/>
              </a:spcAft>
              <a:buNone/>
            </a:pPr>
            <a:endParaRPr b="1"/>
          </a:p>
          <a:p>
            <a:pPr marL="0" lvl="0" indent="0" algn="l" rtl="0">
              <a:spcBef>
                <a:spcPts val="360"/>
              </a:spcBef>
              <a:spcAft>
                <a:spcPts val="0"/>
              </a:spcAft>
              <a:buNone/>
            </a:pPr>
            <a:endParaRPr/>
          </a:p>
        </p:txBody>
      </p:sp>
      <p:pic>
        <p:nvPicPr>
          <p:cNvPr id="442" name="Google Shape;442;g95b5e8de64_0_93"/>
          <p:cNvPicPr preferRelativeResize="0"/>
          <p:nvPr/>
        </p:nvPicPr>
        <p:blipFill>
          <a:blip r:embed="rId3">
            <a:alphaModFix/>
          </a:blip>
          <a:stretch>
            <a:fillRect/>
          </a:stretch>
        </p:blipFill>
        <p:spPr>
          <a:xfrm>
            <a:off x="1206350" y="3870725"/>
            <a:ext cx="6378775" cy="64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4"/>
          <p:cNvSpPr txBox="1">
            <a:spLocks noGrp="1"/>
          </p:cNvSpPr>
          <p:nvPr>
            <p:ph type="title"/>
          </p:nvPr>
        </p:nvSpPr>
        <p:spPr>
          <a:xfrm>
            <a:off x="0" y="0"/>
            <a:ext cx="91440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Error-Detecting Codes (3)</a:t>
            </a:r>
            <a:endParaRPr/>
          </a:p>
        </p:txBody>
      </p:sp>
      <p:sp>
        <p:nvSpPr>
          <p:cNvPr id="448" name="Google Shape;448;p64"/>
          <p:cNvSpPr txBox="1">
            <a:spLocks noGrp="1"/>
          </p:cNvSpPr>
          <p:nvPr>
            <p:ph type="body" idx="1"/>
          </p:nvPr>
        </p:nvSpPr>
        <p:spPr>
          <a:xfrm>
            <a:off x="0" y="5943600"/>
            <a:ext cx="9144000" cy="6096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Example calculation of the CRC</a:t>
            </a:r>
            <a:endParaRPr/>
          </a:p>
        </p:txBody>
      </p:sp>
      <p:pic>
        <p:nvPicPr>
          <p:cNvPr id="449" name="Google Shape;449;p64"/>
          <p:cNvPicPr preferRelativeResize="0"/>
          <p:nvPr/>
        </p:nvPicPr>
        <p:blipFill rotWithShape="1">
          <a:blip r:embed="rId3">
            <a:alphaModFix/>
          </a:blip>
          <a:srcRect/>
          <a:stretch/>
        </p:blipFill>
        <p:spPr>
          <a:xfrm>
            <a:off x="1495425" y="1066800"/>
            <a:ext cx="6200775" cy="476091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976e7eb1b1_0_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Example</a:t>
            </a:r>
            <a:endParaRPr/>
          </a:p>
        </p:txBody>
      </p:sp>
      <p:sp>
        <p:nvSpPr>
          <p:cNvPr id="455" name="Google Shape;455;g976e7eb1b1_0_3"/>
          <p:cNvSpPr txBox="1">
            <a:spLocks noGrp="1"/>
          </p:cNvSpPr>
          <p:nvPr>
            <p:ph type="body" idx="1"/>
          </p:nvPr>
        </p:nvSpPr>
        <p:spPr>
          <a:xfrm>
            <a:off x="-82625" y="908900"/>
            <a:ext cx="9144000" cy="5684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456" name="Google Shape;456;g976e7eb1b1_0_3"/>
          <p:cNvPicPr preferRelativeResize="0"/>
          <p:nvPr/>
        </p:nvPicPr>
        <p:blipFill>
          <a:blip r:embed="rId3">
            <a:alphaModFix/>
          </a:blip>
          <a:stretch>
            <a:fillRect/>
          </a:stretch>
        </p:blipFill>
        <p:spPr>
          <a:xfrm>
            <a:off x="975000" y="1222875"/>
            <a:ext cx="6846124" cy="49907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976e7eb1b1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Elementary Data Link Prototocls</a:t>
            </a:r>
            <a:endParaRPr/>
          </a:p>
        </p:txBody>
      </p:sp>
      <p:sp>
        <p:nvSpPr>
          <p:cNvPr id="462" name="Google Shape;462;g976e7eb1b1_0_11"/>
          <p:cNvSpPr txBox="1">
            <a:spLocks noGrp="1"/>
          </p:cNvSpPr>
          <p:nvPr>
            <p:ph type="body" idx="1"/>
          </p:nvPr>
        </p:nvSpPr>
        <p:spPr>
          <a:xfrm>
            <a:off x="82625" y="1054875"/>
            <a:ext cx="9144000" cy="5555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physical layer process and some of the data link layer process run on dedicated hardware called a NIC</a:t>
            </a:r>
            <a:endParaRPr/>
          </a:p>
          <a:p>
            <a:pPr marL="457200" lvl="0" indent="-342900" algn="l" rtl="0">
              <a:spcBef>
                <a:spcPts val="0"/>
              </a:spcBef>
              <a:spcAft>
                <a:spcPts val="0"/>
              </a:spcAft>
              <a:buSzPts val="1800"/>
              <a:buChar char="●"/>
            </a:pPr>
            <a:r>
              <a:rPr lang="en-US"/>
              <a:t>(Network Interface Card). </a:t>
            </a:r>
            <a:endParaRPr/>
          </a:p>
          <a:p>
            <a:pPr marL="457200" lvl="0" indent="-342900" algn="l" rtl="0">
              <a:spcBef>
                <a:spcPts val="0"/>
              </a:spcBef>
              <a:spcAft>
                <a:spcPts val="0"/>
              </a:spcAft>
              <a:buSzPts val="1800"/>
              <a:buChar char="●"/>
            </a:pPr>
            <a:r>
              <a:rPr lang="en-US"/>
              <a:t>The rest of the link layer process and the network layer process run on the main CPU as part of the operating system, with the software for the link layer process often taking the form of a device driver.</a:t>
            </a:r>
            <a:endParaRPr/>
          </a:p>
          <a:p>
            <a:pPr marL="457200" lvl="0" indent="-342900" algn="l" rtl="0">
              <a:spcBef>
                <a:spcPts val="0"/>
              </a:spcBef>
              <a:spcAft>
                <a:spcPts val="0"/>
              </a:spcAft>
              <a:buSzPts val="1800"/>
              <a:buChar char="●"/>
            </a:pPr>
            <a:r>
              <a:rPr lang="en-US"/>
              <a:t>Assumptions:</a:t>
            </a:r>
            <a:endParaRPr/>
          </a:p>
          <a:p>
            <a:pPr marL="914400" lvl="1" indent="-342900" algn="l" rtl="0">
              <a:spcBef>
                <a:spcPts val="0"/>
              </a:spcBef>
              <a:spcAft>
                <a:spcPts val="0"/>
              </a:spcAft>
              <a:buSzPts val="1800"/>
              <a:buChar char="○"/>
            </a:pPr>
            <a:r>
              <a:rPr lang="en-US"/>
              <a:t>A is assumed to have an infinite supply of data ready to send and never has to wait for data to be produced.</a:t>
            </a:r>
            <a:endParaRPr/>
          </a:p>
          <a:p>
            <a:pPr marL="914400" lvl="1" indent="-342900" algn="l" rtl="0">
              <a:spcBef>
                <a:spcPts val="0"/>
              </a:spcBef>
              <a:spcAft>
                <a:spcPts val="0"/>
              </a:spcAft>
              <a:buSzPts val="1800"/>
              <a:buChar char="○"/>
            </a:pPr>
            <a:r>
              <a:rPr lang="en-US"/>
              <a:t>We also assume that machines do not crash.</a:t>
            </a:r>
            <a:endParaRPr/>
          </a:p>
          <a:p>
            <a:pPr marL="914400" lvl="1" indent="-342900" algn="l" rtl="0">
              <a:spcBef>
                <a:spcPts val="0"/>
              </a:spcBef>
              <a:spcAft>
                <a:spcPts val="0"/>
              </a:spcAft>
              <a:buSzPts val="1800"/>
              <a:buChar char="○"/>
            </a:pPr>
            <a:r>
              <a:rPr lang="en-US"/>
              <a:t>the packet passed across the interface to it from the network layer is pure data, whose every bit is to be delivered to the destination’s network layer.</a:t>
            </a:r>
            <a:endParaRPr/>
          </a:p>
          <a:p>
            <a:pPr marL="914400" lvl="1" indent="-342900" algn="l" rtl="0">
              <a:spcBef>
                <a:spcPts val="0"/>
              </a:spcBef>
              <a:spcAft>
                <a:spcPts val="0"/>
              </a:spcAft>
              <a:buSzPts val="1800"/>
              <a:buChar char="○"/>
            </a:pPr>
            <a:r>
              <a:rPr lang="en-US"/>
              <a:t>A frame consists of an embedded packet, some control information (in the header), and a checksum (in the trailer).</a:t>
            </a:r>
            <a:endParaRPr/>
          </a:p>
          <a:p>
            <a:pPr marL="914400" lvl="0" indent="0" algn="l" rtl="0">
              <a:spcBef>
                <a:spcPts val="360"/>
              </a:spcBef>
              <a:spcAft>
                <a:spcPts val="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Elementary Data Link Protocols (2)</a:t>
            </a:r>
            <a:endParaRPr/>
          </a:p>
        </p:txBody>
      </p:sp>
      <p:sp>
        <p:nvSpPr>
          <p:cNvPr id="468" name="Google Shape;468;p66"/>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Implementation of the physical, data link, and network layers.</a:t>
            </a:r>
            <a:endParaRPr/>
          </a:p>
        </p:txBody>
      </p:sp>
      <p:pic>
        <p:nvPicPr>
          <p:cNvPr id="469" name="Google Shape;469;p66"/>
          <p:cNvPicPr preferRelativeResize="0"/>
          <p:nvPr/>
        </p:nvPicPr>
        <p:blipFill rotWithShape="1">
          <a:blip r:embed="rId3">
            <a:alphaModFix/>
          </a:blip>
          <a:srcRect/>
          <a:stretch/>
        </p:blipFill>
        <p:spPr>
          <a:xfrm>
            <a:off x="1338262" y="1619250"/>
            <a:ext cx="6467475" cy="36195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Elementary Data Link Protocols (3)</a:t>
            </a:r>
            <a:endParaRPr/>
          </a:p>
        </p:txBody>
      </p:sp>
      <p:sp>
        <p:nvSpPr>
          <p:cNvPr id="475" name="Google Shape;475;p6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Some definitions needed in the protocols to follow. These definitions are located in the file </a:t>
            </a:r>
            <a:r>
              <a:rPr lang="en-US" sz="2400" b="0" i="1" u="none" strike="noStrike" cap="none">
                <a:solidFill>
                  <a:schemeClr val="dk1"/>
                </a:solidFill>
                <a:latin typeface="Arial"/>
                <a:ea typeface="Arial"/>
                <a:cs typeface="Arial"/>
                <a:sym typeface="Arial"/>
              </a:rPr>
              <a:t>protocol.h.</a:t>
            </a:r>
            <a:endParaRPr/>
          </a:p>
        </p:txBody>
      </p:sp>
      <p:pic>
        <p:nvPicPr>
          <p:cNvPr id="476" name="Google Shape;476;p67"/>
          <p:cNvPicPr preferRelativeResize="0"/>
          <p:nvPr/>
        </p:nvPicPr>
        <p:blipFill rotWithShape="1">
          <a:blip r:embed="rId3">
            <a:alphaModFix/>
          </a:blip>
          <a:srcRect/>
          <a:stretch/>
        </p:blipFill>
        <p:spPr>
          <a:xfrm>
            <a:off x="147637" y="1728787"/>
            <a:ext cx="8848725" cy="3400425"/>
          </a:xfrm>
          <a:prstGeom prst="rect">
            <a:avLst/>
          </a:prstGeom>
          <a:noFill/>
          <a:ln>
            <a:noFill/>
          </a:ln>
        </p:spPr>
      </p:pic>
      <p:sp>
        <p:nvSpPr>
          <p:cNvPr id="477" name="Google Shape;477;p67"/>
          <p:cNvSpPr txBox="1"/>
          <p:nvPr/>
        </p:nvSpPr>
        <p:spPr>
          <a:xfrm>
            <a:off x="1066800" y="48006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Elementary Data Link Protocols (4)</a:t>
            </a:r>
            <a:endParaRPr/>
          </a:p>
        </p:txBody>
      </p:sp>
      <p:sp>
        <p:nvSpPr>
          <p:cNvPr id="483" name="Google Shape;483;p68"/>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Some definitions needed in the protocols to follow. These definitions are located in the file </a:t>
            </a:r>
            <a:r>
              <a:rPr lang="en-US" sz="2400" b="0" i="1" u="none" strike="noStrike" cap="none">
                <a:solidFill>
                  <a:schemeClr val="dk1"/>
                </a:solidFill>
                <a:latin typeface="Arial"/>
                <a:ea typeface="Arial"/>
                <a:cs typeface="Arial"/>
                <a:sym typeface="Arial"/>
              </a:rPr>
              <a:t>protocol.h.</a:t>
            </a:r>
            <a:endParaRPr/>
          </a:p>
        </p:txBody>
      </p:sp>
      <p:pic>
        <p:nvPicPr>
          <p:cNvPr id="484" name="Google Shape;484;p68"/>
          <p:cNvPicPr preferRelativeResize="0"/>
          <p:nvPr/>
        </p:nvPicPr>
        <p:blipFill rotWithShape="1">
          <a:blip r:embed="rId3">
            <a:alphaModFix/>
          </a:blip>
          <a:srcRect/>
          <a:stretch/>
        </p:blipFill>
        <p:spPr>
          <a:xfrm>
            <a:off x="812800" y="1219200"/>
            <a:ext cx="7518400" cy="4419600"/>
          </a:xfrm>
          <a:prstGeom prst="rect">
            <a:avLst/>
          </a:prstGeom>
          <a:noFill/>
          <a:ln>
            <a:noFill/>
          </a:ln>
        </p:spPr>
      </p:pic>
      <p:sp>
        <p:nvSpPr>
          <p:cNvPr id="485" name="Google Shape;485;p68"/>
          <p:cNvSpPr txBox="1"/>
          <p:nvPr/>
        </p:nvSpPr>
        <p:spPr>
          <a:xfrm>
            <a:off x="3505200" y="51816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Elementary Data Link Protocols (5)</a:t>
            </a:r>
            <a:endParaRPr/>
          </a:p>
        </p:txBody>
      </p:sp>
      <p:sp>
        <p:nvSpPr>
          <p:cNvPr id="491" name="Google Shape;491;p6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Some definitions needed in the protocols to follow. These definitions are located in the file </a:t>
            </a:r>
            <a:r>
              <a:rPr lang="en-US" sz="2400" b="0" i="1" u="none" strike="noStrike" cap="none">
                <a:solidFill>
                  <a:schemeClr val="dk1"/>
                </a:solidFill>
                <a:latin typeface="Arial"/>
                <a:ea typeface="Arial"/>
                <a:cs typeface="Arial"/>
                <a:sym typeface="Arial"/>
              </a:rPr>
              <a:t>protocol.h.</a:t>
            </a:r>
            <a:endParaRPr/>
          </a:p>
        </p:txBody>
      </p:sp>
      <p:pic>
        <p:nvPicPr>
          <p:cNvPr id="492" name="Google Shape;492;p69"/>
          <p:cNvPicPr preferRelativeResize="0"/>
          <p:nvPr/>
        </p:nvPicPr>
        <p:blipFill rotWithShape="1">
          <a:blip r:embed="rId3">
            <a:alphaModFix/>
          </a:blip>
          <a:srcRect/>
          <a:stretch/>
        </p:blipFill>
        <p:spPr>
          <a:xfrm>
            <a:off x="596900" y="1676400"/>
            <a:ext cx="7605712" cy="335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Network Layer Services</a:t>
            </a:r>
            <a:endParaRPr/>
          </a:p>
        </p:txBody>
      </p:sp>
      <p:sp>
        <p:nvSpPr>
          <p:cNvPr id="95" name="Google Shape;95;p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a:solidFill>
                  <a:srgbClr val="0033CC"/>
                </a:solidFill>
                <a:latin typeface="Arial"/>
                <a:ea typeface="Arial"/>
                <a:cs typeface="Arial"/>
                <a:sym typeface="Arial"/>
              </a:rPr>
              <a:t>(a) </a:t>
            </a:r>
            <a:r>
              <a:rPr lang="en-US" sz="2400" b="0" i="0" u="none">
                <a:solidFill>
                  <a:schemeClr val="dk1"/>
                </a:solidFill>
                <a:latin typeface="Arial"/>
                <a:ea typeface="Arial"/>
                <a:cs typeface="Arial"/>
                <a:sym typeface="Arial"/>
              </a:rPr>
              <a:t>Virtual communication. </a:t>
            </a:r>
            <a:r>
              <a:rPr lang="en-US" sz="2400" b="0" i="0" u="none">
                <a:solidFill>
                  <a:srgbClr val="0033CC"/>
                </a:solidFill>
                <a:latin typeface="Arial"/>
                <a:ea typeface="Arial"/>
                <a:cs typeface="Arial"/>
                <a:sym typeface="Arial"/>
              </a:rPr>
              <a:t>(b) </a:t>
            </a:r>
            <a:r>
              <a:rPr lang="en-US" sz="2400" b="0" i="0" u="none">
                <a:solidFill>
                  <a:schemeClr val="dk1"/>
                </a:solidFill>
                <a:latin typeface="Arial"/>
                <a:ea typeface="Arial"/>
                <a:cs typeface="Arial"/>
                <a:sym typeface="Arial"/>
              </a:rPr>
              <a:t>Actual communication.</a:t>
            </a:r>
            <a:endParaRPr/>
          </a:p>
        </p:txBody>
      </p:sp>
      <p:pic>
        <p:nvPicPr>
          <p:cNvPr id="96" name="Google Shape;96;p9"/>
          <p:cNvPicPr preferRelativeResize="0"/>
          <p:nvPr/>
        </p:nvPicPr>
        <p:blipFill rotWithShape="1">
          <a:blip r:embed="rId3">
            <a:alphaModFix/>
          </a:blip>
          <a:srcRect/>
          <a:stretch/>
        </p:blipFill>
        <p:spPr>
          <a:xfrm>
            <a:off x="1219200" y="1066800"/>
            <a:ext cx="6996112" cy="426878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976e9704d5_0_5"/>
          <p:cNvSpPr txBox="1">
            <a:spLocks noGrp="1"/>
          </p:cNvSpPr>
          <p:nvPr>
            <p:ph type="title"/>
          </p:nvPr>
        </p:nvSpPr>
        <p:spPr>
          <a:xfrm>
            <a:off x="0" y="314325"/>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Elementary Data Link Protocols (1)</a:t>
            </a:r>
            <a:endParaRPr/>
          </a:p>
        </p:txBody>
      </p:sp>
      <p:sp>
        <p:nvSpPr>
          <p:cNvPr id="498" name="Google Shape;498;g976e9704d5_0_5"/>
          <p:cNvSpPr txBox="1">
            <a:spLocks noGrp="1"/>
          </p:cNvSpPr>
          <p:nvPr>
            <p:ph type="body" idx="1"/>
          </p:nvPr>
        </p:nvSpPr>
        <p:spPr>
          <a:xfrm>
            <a:off x="636787" y="1457337"/>
            <a:ext cx="8028000" cy="4519500"/>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Utopian Simplex Protocol</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Simplex Stop-and-Wait Protocol </a:t>
            </a:r>
            <a:endParaRPr/>
          </a:p>
          <a:p>
            <a:pPr marL="990600" marR="0" lvl="1" indent="-533400" algn="l" rtl="0">
              <a:lnSpc>
                <a:spcPct val="100000"/>
              </a:lnSpc>
              <a:spcBef>
                <a:spcPts val="560"/>
              </a:spcBef>
              <a:spcAft>
                <a:spcPts val="0"/>
              </a:spcAft>
              <a:buClr>
                <a:schemeClr val="accent2"/>
              </a:buClr>
              <a:buSzPts val="2800"/>
              <a:buFont typeface="Arial"/>
              <a:buChar char="•"/>
            </a:pPr>
            <a:r>
              <a:rPr lang="en-US" sz="2800" b="0" i="0" u="none" strike="noStrike" cap="none">
                <a:solidFill>
                  <a:schemeClr val="dk1"/>
                </a:solidFill>
                <a:latin typeface="Arial"/>
                <a:ea typeface="Arial"/>
                <a:cs typeface="Arial"/>
                <a:sym typeface="Arial"/>
              </a:rPr>
              <a:t>Error-Free Channel</a:t>
            </a:r>
            <a:endParaRPr/>
          </a:p>
          <a:p>
            <a:pPr marL="609600" marR="0" lvl="0" indent="-609600" algn="l" rtl="0">
              <a:lnSpc>
                <a:spcPct val="100000"/>
              </a:lnSpc>
              <a:spcBef>
                <a:spcPts val="640"/>
              </a:spcBef>
              <a:spcAft>
                <a:spcPts val="0"/>
              </a:spcAft>
              <a:buClr>
                <a:schemeClr val="accent2"/>
              </a:buClr>
              <a:buSzPts val="3200"/>
              <a:buFont typeface="Arial"/>
              <a:buChar char="•"/>
            </a:pPr>
            <a:r>
              <a:rPr lang="en-US" sz="3200" b="0" i="0" u="none" strike="noStrike" cap="none">
                <a:solidFill>
                  <a:schemeClr val="dk1"/>
                </a:solidFill>
                <a:latin typeface="Arial"/>
                <a:ea typeface="Arial"/>
                <a:cs typeface="Arial"/>
                <a:sym typeface="Arial"/>
              </a:rPr>
              <a:t>Simplex Stop-and-Wait Protocol </a:t>
            </a:r>
            <a:endParaRPr/>
          </a:p>
          <a:p>
            <a:pPr marL="990600" marR="0" lvl="1" indent="-533400" algn="l" rtl="0">
              <a:lnSpc>
                <a:spcPct val="100000"/>
              </a:lnSpc>
              <a:spcBef>
                <a:spcPts val="560"/>
              </a:spcBef>
              <a:spcAft>
                <a:spcPts val="0"/>
              </a:spcAft>
              <a:buClr>
                <a:schemeClr val="accent2"/>
              </a:buClr>
              <a:buSzPts val="2800"/>
              <a:buFont typeface="Arial"/>
              <a:buChar char="•"/>
            </a:pPr>
            <a:r>
              <a:rPr lang="en-US" sz="2800" b="0" i="0" u="none" strike="noStrike" cap="none">
                <a:solidFill>
                  <a:schemeClr val="dk1"/>
                </a:solidFill>
                <a:latin typeface="Arial"/>
                <a:ea typeface="Arial"/>
                <a:cs typeface="Arial"/>
                <a:sym typeface="Arial"/>
              </a:rPr>
              <a:t>Noisy Channel</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976e9704d5_0_1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Utopian Simplex Protocol</a:t>
            </a:r>
            <a:endParaRPr/>
          </a:p>
        </p:txBody>
      </p:sp>
      <p:sp>
        <p:nvSpPr>
          <p:cNvPr id="504" name="Google Shape;504;g976e9704d5_0_10"/>
          <p:cNvSpPr txBox="1">
            <a:spLocks noGrp="1"/>
          </p:cNvSpPr>
          <p:nvPr>
            <p:ph type="body" idx="1"/>
          </p:nvPr>
        </p:nvSpPr>
        <p:spPr>
          <a:xfrm>
            <a:off x="0" y="918150"/>
            <a:ext cx="9144000" cy="55653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a:t>Data are transmitted in one direction only. </a:t>
            </a:r>
            <a:endParaRPr/>
          </a:p>
          <a:p>
            <a:pPr marL="457200" lvl="0" indent="-381000" algn="l" rtl="0">
              <a:spcBef>
                <a:spcPts val="0"/>
              </a:spcBef>
              <a:spcAft>
                <a:spcPts val="0"/>
              </a:spcAft>
              <a:buSzPts val="2400"/>
              <a:buChar char="●"/>
            </a:pPr>
            <a:r>
              <a:rPr lang="en-US"/>
              <a:t>Both the transmitting and receiving network layers are always ready.</a:t>
            </a:r>
            <a:endParaRPr/>
          </a:p>
          <a:p>
            <a:pPr marL="457200" lvl="0" indent="-381000" algn="l" rtl="0">
              <a:spcBef>
                <a:spcPts val="0"/>
              </a:spcBef>
              <a:spcAft>
                <a:spcPts val="0"/>
              </a:spcAft>
              <a:buSzPts val="2400"/>
              <a:buChar char="●"/>
            </a:pPr>
            <a:r>
              <a:rPr lang="en-US"/>
              <a:t>Processing time can be ignored. Infinite buffer space is available.</a:t>
            </a:r>
            <a:endParaRPr/>
          </a:p>
          <a:p>
            <a:pPr marL="457200" lvl="0" indent="-381000" algn="l" rtl="0">
              <a:spcBef>
                <a:spcPts val="0"/>
              </a:spcBef>
              <a:spcAft>
                <a:spcPts val="0"/>
              </a:spcAft>
              <a:buSzPts val="2400"/>
              <a:buChar char="●"/>
            </a:pPr>
            <a:r>
              <a:rPr lang="en-US"/>
              <a:t>The sender runs in the data link layer of the source machine, and the receiver runs in the data link layer of the destination machine.</a:t>
            </a:r>
            <a:endParaRPr/>
          </a:p>
          <a:p>
            <a:pPr marL="457200" lvl="0" indent="-381000" algn="l" rtl="0">
              <a:spcBef>
                <a:spcPts val="0"/>
              </a:spcBef>
              <a:spcAft>
                <a:spcPts val="0"/>
              </a:spcAft>
              <a:buSzPts val="2400"/>
              <a:buChar char="●"/>
            </a:pPr>
            <a:r>
              <a:rPr lang="en-US"/>
              <a:t> No sequence numbers or acknowledgements are used here</a:t>
            </a:r>
            <a:endParaRPr/>
          </a:p>
          <a:p>
            <a:pPr marL="457200" lvl="0" indent="-381000" algn="l" rtl="0">
              <a:spcBef>
                <a:spcPts val="0"/>
              </a:spcBef>
              <a:spcAft>
                <a:spcPts val="0"/>
              </a:spcAft>
              <a:buSzPts val="2400"/>
              <a:buChar char="●"/>
            </a:pPr>
            <a:r>
              <a:rPr lang="en-US"/>
              <a:t>The only event type possible is frame arrival (i.e., the arrival of an undamaged frame).</a:t>
            </a:r>
            <a:endParaRPr/>
          </a:p>
          <a:p>
            <a:pPr marL="457200" lvl="0" indent="-381000" algn="l" rtl="0">
              <a:spcBef>
                <a:spcPts val="0"/>
              </a:spcBef>
              <a:spcAft>
                <a:spcPts val="0"/>
              </a:spcAft>
              <a:buSzPts val="2400"/>
              <a:buChar char="●"/>
            </a:pPr>
            <a:r>
              <a:rPr lang="en-US"/>
              <a:t>It does not handle either flow control or error correction. </a:t>
            </a:r>
            <a:endParaRPr/>
          </a:p>
          <a:p>
            <a:pPr marL="457200" lvl="0" indent="-381000" algn="l" rtl="0">
              <a:spcBef>
                <a:spcPts val="0"/>
              </a:spcBef>
              <a:spcAft>
                <a:spcPts val="0"/>
              </a:spcAft>
              <a:buSzPts val="2400"/>
              <a:buChar char="●"/>
            </a:pPr>
            <a:r>
              <a:rPr lang="en-US"/>
              <a:t>Its processing is close to that of an unacknowledged connectionless service that relies on higher layers to solve these problems</a:t>
            </a:r>
            <a:endParaRPr/>
          </a:p>
          <a:p>
            <a:pPr marL="457200" lvl="0" indent="0" algn="l" rtl="0">
              <a:spcBef>
                <a:spcPts val="360"/>
              </a:spcBef>
              <a:spcAft>
                <a:spcPts val="0"/>
              </a:spcAft>
              <a:buNone/>
            </a:pPr>
            <a:endParaRPr sz="2600"/>
          </a:p>
          <a:p>
            <a:pPr marL="457200" lvl="0" indent="0" algn="l" rtl="0">
              <a:spcBef>
                <a:spcPts val="360"/>
              </a:spcBef>
              <a:spcAft>
                <a:spcPts val="0"/>
              </a:spcAft>
              <a:buNone/>
            </a:pPr>
            <a:endParaRPr sz="2600"/>
          </a:p>
          <a:p>
            <a:pPr marL="457200" lvl="0" indent="0" algn="l" rtl="0">
              <a:spcBef>
                <a:spcPts val="360"/>
              </a:spcBef>
              <a:spcAft>
                <a:spcPts val="0"/>
              </a:spcAft>
              <a:buNone/>
            </a:pPr>
            <a:endParaRPr sz="26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976e9704d5_0_1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Utopian Simplex Protocol (1)</a:t>
            </a:r>
            <a:endParaRPr/>
          </a:p>
        </p:txBody>
      </p:sp>
      <p:sp>
        <p:nvSpPr>
          <p:cNvPr id="510" name="Google Shape;510;g976e9704d5_0_16"/>
          <p:cNvSpPr txBox="1">
            <a:spLocks noGrp="1"/>
          </p:cNvSpPr>
          <p:nvPr>
            <p:ph type="body" idx="1"/>
          </p:nvPr>
        </p:nvSpPr>
        <p:spPr>
          <a:xfrm>
            <a:off x="0" y="6019800"/>
            <a:ext cx="9144000" cy="5334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utopian simplex protocol.</a:t>
            </a:r>
            <a:endParaRPr/>
          </a:p>
        </p:txBody>
      </p:sp>
      <p:pic>
        <p:nvPicPr>
          <p:cNvPr id="511" name="Google Shape;511;g976e9704d5_0_16"/>
          <p:cNvPicPr preferRelativeResize="0"/>
          <p:nvPr/>
        </p:nvPicPr>
        <p:blipFill rotWithShape="1">
          <a:blip r:embed="rId3">
            <a:alphaModFix/>
          </a:blip>
          <a:srcRect/>
          <a:stretch/>
        </p:blipFill>
        <p:spPr>
          <a:xfrm>
            <a:off x="1219200" y="1066800"/>
            <a:ext cx="6762750" cy="4872036"/>
          </a:xfrm>
          <a:prstGeom prst="rect">
            <a:avLst/>
          </a:prstGeom>
          <a:noFill/>
          <a:ln>
            <a:noFill/>
          </a:ln>
        </p:spPr>
      </p:pic>
      <p:sp>
        <p:nvSpPr>
          <p:cNvPr id="512" name="Google Shape;512;g976e9704d5_0_16"/>
          <p:cNvSpPr txBox="1"/>
          <p:nvPr/>
        </p:nvSpPr>
        <p:spPr>
          <a:xfrm>
            <a:off x="1219200" y="5638800"/>
            <a:ext cx="10668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Utopian Simplex Protocol (2)</a:t>
            </a:r>
            <a:endParaRPr/>
          </a:p>
        </p:txBody>
      </p:sp>
      <p:sp>
        <p:nvSpPr>
          <p:cNvPr id="518" name="Google Shape;518;p7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utopian simplex protocol.</a:t>
            </a:r>
            <a:endParaRPr/>
          </a:p>
        </p:txBody>
      </p:sp>
      <p:pic>
        <p:nvPicPr>
          <p:cNvPr id="519" name="Google Shape;519;p71"/>
          <p:cNvPicPr preferRelativeResize="0"/>
          <p:nvPr/>
        </p:nvPicPr>
        <p:blipFill rotWithShape="1">
          <a:blip r:embed="rId3">
            <a:alphaModFix/>
          </a:blip>
          <a:srcRect/>
          <a:stretch/>
        </p:blipFill>
        <p:spPr>
          <a:xfrm>
            <a:off x="638175" y="1236700"/>
            <a:ext cx="7943851" cy="432838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976e9704d5_0_2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Simplex Stop-and-Wait Protocol </a:t>
            </a:r>
            <a:br>
              <a:rPr lang="en-US"/>
            </a:br>
            <a:r>
              <a:rPr lang="en-US"/>
              <a:t>for a Error-Free Channel</a:t>
            </a:r>
            <a:endParaRPr/>
          </a:p>
        </p:txBody>
      </p:sp>
      <p:sp>
        <p:nvSpPr>
          <p:cNvPr id="525" name="Google Shape;525;g976e9704d5_0_25"/>
          <p:cNvSpPr txBox="1">
            <a:spLocks noGrp="1"/>
          </p:cNvSpPr>
          <p:nvPr>
            <p:ph type="body" idx="1"/>
          </p:nvPr>
        </p:nvSpPr>
        <p:spPr>
          <a:xfrm>
            <a:off x="112425" y="1349125"/>
            <a:ext cx="8806800" cy="5134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communication channel is still assumed to be error free, however, and the data traffic is still simplex.</a:t>
            </a:r>
            <a:endParaRPr/>
          </a:p>
          <a:p>
            <a:pPr marL="457200" lvl="0" indent="-342900" algn="l" rtl="0">
              <a:spcBef>
                <a:spcPts val="0"/>
              </a:spcBef>
              <a:spcAft>
                <a:spcPts val="0"/>
              </a:spcAft>
              <a:buSzPts val="1800"/>
              <a:buChar char="●"/>
            </a:pPr>
            <a:r>
              <a:rPr lang="en-US"/>
              <a:t>After having passed a packet to its network layer, the receiver sends a little dummy frame back to the sender which, in effect, gives the sender permission to transmit the next frame. </a:t>
            </a:r>
            <a:endParaRPr/>
          </a:p>
          <a:p>
            <a:pPr marL="457200" lvl="0" indent="-342900" algn="l" rtl="0">
              <a:spcBef>
                <a:spcPts val="0"/>
              </a:spcBef>
              <a:spcAft>
                <a:spcPts val="0"/>
              </a:spcAft>
              <a:buSzPts val="1800"/>
              <a:buChar char="●"/>
            </a:pPr>
            <a:r>
              <a:rPr lang="en-US"/>
              <a:t>After having sent a frame, the sender is required by the protocol to bide its time until the little dummy (i.e., acknowledgement) frame arrives. </a:t>
            </a:r>
            <a:endParaRPr/>
          </a:p>
          <a:p>
            <a:pPr marL="457200" lvl="0" indent="-342900" algn="l" rtl="0">
              <a:spcBef>
                <a:spcPts val="0"/>
              </a:spcBef>
              <a:spcAft>
                <a:spcPts val="0"/>
              </a:spcAft>
              <a:buSzPts val="1800"/>
              <a:buChar char="●"/>
            </a:pPr>
            <a:r>
              <a:rPr lang="en-US"/>
              <a:t>This delay is a simple example of a flow control protocol.</a:t>
            </a:r>
            <a:endParaRPr/>
          </a:p>
          <a:p>
            <a:pPr marL="457200" lvl="0" indent="-342900" algn="l" rtl="0">
              <a:spcBef>
                <a:spcPts val="0"/>
              </a:spcBef>
              <a:spcAft>
                <a:spcPts val="0"/>
              </a:spcAft>
              <a:buSzPts val="1800"/>
              <a:buChar char="●"/>
            </a:pPr>
            <a:r>
              <a:rPr lang="en-US"/>
              <a:t>Protocols in which the sender sends one frame and then waits for an acknowledgement before proceeding are called stop-and-wait.</a:t>
            </a:r>
            <a:endParaRPr/>
          </a:p>
          <a:p>
            <a:pPr marL="457200" lvl="0" indent="-342900" algn="l" rtl="0">
              <a:spcBef>
                <a:spcPts val="0"/>
              </a:spcBef>
              <a:spcAft>
                <a:spcPts val="0"/>
              </a:spcAft>
              <a:buSzPts val="1800"/>
              <a:buChar char="●"/>
            </a:pPr>
            <a:r>
              <a:rPr lang="en-US"/>
              <a:t>A hal-fduplex physical channel would suffice here.</a:t>
            </a:r>
            <a:endParaRPr/>
          </a:p>
          <a:p>
            <a:pPr marL="457200" lvl="0" indent="-342900" algn="l" rtl="0">
              <a:spcBef>
                <a:spcPts val="0"/>
              </a:spcBef>
              <a:spcAft>
                <a:spcPts val="0"/>
              </a:spcAft>
              <a:buSzPts val="1800"/>
              <a:buChar char="●"/>
            </a:pPr>
            <a:endParaRPr/>
          </a:p>
          <a:p>
            <a:pPr marL="457200" lvl="0" indent="0" algn="l" rtl="0">
              <a:spcBef>
                <a:spcPts val="360"/>
              </a:spcBef>
              <a:spcAft>
                <a:spcPts val="0"/>
              </a:spcAft>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976e9704d5_0_3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Simplex Stop-and-Wait Protocol </a:t>
            </a:r>
            <a:br>
              <a:rPr lang="en-US" sz="3600" b="0" i="0" u="none">
                <a:solidFill>
                  <a:srgbClr val="FF0000"/>
                </a:solidFill>
                <a:latin typeface="Arial"/>
                <a:ea typeface="Arial"/>
                <a:cs typeface="Arial"/>
                <a:sym typeface="Arial"/>
              </a:rPr>
            </a:br>
            <a:r>
              <a:rPr lang="en-US" sz="3600" b="0" i="0" u="none">
                <a:solidFill>
                  <a:srgbClr val="FF0000"/>
                </a:solidFill>
                <a:latin typeface="Arial"/>
                <a:ea typeface="Arial"/>
                <a:cs typeface="Arial"/>
                <a:sym typeface="Arial"/>
              </a:rPr>
              <a:t>for a </a:t>
            </a:r>
            <a:r>
              <a:rPr lang="en-US"/>
              <a:t>Error-free</a:t>
            </a:r>
            <a:r>
              <a:rPr lang="en-US" sz="3600" b="0" i="0" u="none">
                <a:solidFill>
                  <a:srgbClr val="FF0000"/>
                </a:solidFill>
                <a:latin typeface="Arial"/>
                <a:ea typeface="Arial"/>
                <a:cs typeface="Arial"/>
                <a:sym typeface="Arial"/>
              </a:rPr>
              <a:t> Channel (1)</a:t>
            </a:r>
            <a:endParaRPr/>
          </a:p>
        </p:txBody>
      </p:sp>
      <p:sp>
        <p:nvSpPr>
          <p:cNvPr id="531" name="Google Shape;531;g976e9704d5_0_35"/>
          <p:cNvSpPr txBox="1">
            <a:spLocks noGrp="1"/>
          </p:cNvSpPr>
          <p:nvPr>
            <p:ph type="body" idx="1"/>
          </p:nvPr>
        </p:nvSpPr>
        <p:spPr>
          <a:xfrm>
            <a:off x="0" y="5943600"/>
            <a:ext cx="9144000" cy="6096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simplex stop-and-wait protocol.</a:t>
            </a:r>
            <a:endParaRPr/>
          </a:p>
        </p:txBody>
      </p:sp>
      <p:pic>
        <p:nvPicPr>
          <p:cNvPr id="532" name="Google Shape;532;g976e9704d5_0_35"/>
          <p:cNvPicPr preferRelativeResize="0"/>
          <p:nvPr/>
        </p:nvPicPr>
        <p:blipFill rotWithShape="1">
          <a:blip r:embed="rId3">
            <a:alphaModFix/>
          </a:blip>
          <a:srcRect/>
          <a:stretch/>
        </p:blipFill>
        <p:spPr>
          <a:xfrm>
            <a:off x="914400" y="1295400"/>
            <a:ext cx="7238999" cy="4633911"/>
          </a:xfrm>
          <a:prstGeom prst="rect">
            <a:avLst/>
          </a:prstGeom>
          <a:noFill/>
          <a:ln>
            <a:noFill/>
          </a:ln>
        </p:spPr>
      </p:pic>
      <p:sp>
        <p:nvSpPr>
          <p:cNvPr id="533" name="Google Shape;533;g976e9704d5_0_35"/>
          <p:cNvSpPr txBox="1"/>
          <p:nvPr/>
        </p:nvSpPr>
        <p:spPr>
          <a:xfrm>
            <a:off x="1371600" y="5410200"/>
            <a:ext cx="10668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Simplex Stop-and-Wait Protocol </a:t>
            </a:r>
            <a:br>
              <a:rPr lang="en-US" sz="3600" b="0" i="0" u="none">
                <a:solidFill>
                  <a:srgbClr val="FF0000"/>
                </a:solidFill>
                <a:latin typeface="Arial"/>
                <a:ea typeface="Arial"/>
                <a:cs typeface="Arial"/>
                <a:sym typeface="Arial"/>
              </a:rPr>
            </a:br>
            <a:r>
              <a:rPr lang="en-US" sz="3600" b="0" i="0" u="none">
                <a:solidFill>
                  <a:srgbClr val="FF0000"/>
                </a:solidFill>
                <a:latin typeface="Arial"/>
                <a:ea typeface="Arial"/>
                <a:cs typeface="Arial"/>
                <a:sym typeface="Arial"/>
              </a:rPr>
              <a:t>for a </a:t>
            </a:r>
            <a:r>
              <a:rPr lang="en-US"/>
              <a:t>Error free</a:t>
            </a:r>
            <a:r>
              <a:rPr lang="en-US" sz="3600" b="0" i="0" u="none">
                <a:solidFill>
                  <a:srgbClr val="FF0000"/>
                </a:solidFill>
                <a:latin typeface="Arial"/>
                <a:ea typeface="Arial"/>
                <a:cs typeface="Arial"/>
                <a:sym typeface="Arial"/>
              </a:rPr>
              <a:t> Channel (2)</a:t>
            </a:r>
            <a:endParaRPr/>
          </a:p>
        </p:txBody>
      </p:sp>
      <p:sp>
        <p:nvSpPr>
          <p:cNvPr id="539" name="Google Shape;539;p73"/>
          <p:cNvSpPr txBox="1">
            <a:spLocks noGrp="1"/>
          </p:cNvSpPr>
          <p:nvPr>
            <p:ph type="body" idx="1"/>
          </p:nvPr>
        </p:nvSpPr>
        <p:spPr>
          <a:xfrm>
            <a:off x="0" y="5791200"/>
            <a:ext cx="9144000" cy="7620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simplex stop-and-wait protocol.</a:t>
            </a:r>
            <a:endParaRPr/>
          </a:p>
        </p:txBody>
      </p:sp>
      <p:pic>
        <p:nvPicPr>
          <p:cNvPr id="540" name="Google Shape;540;p73"/>
          <p:cNvPicPr preferRelativeResize="0"/>
          <p:nvPr/>
        </p:nvPicPr>
        <p:blipFill rotWithShape="1">
          <a:blip r:embed="rId3">
            <a:alphaModFix/>
          </a:blip>
          <a:srcRect/>
          <a:stretch/>
        </p:blipFill>
        <p:spPr>
          <a:xfrm>
            <a:off x="173037" y="1905000"/>
            <a:ext cx="8797925" cy="30480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976e9704d5_0_49"/>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Simplex Stop-and-Wait Protocol </a:t>
            </a:r>
            <a:br>
              <a:rPr lang="en-US"/>
            </a:br>
            <a:r>
              <a:rPr lang="en-US"/>
              <a:t>for a Noise Channel </a:t>
            </a:r>
            <a:endParaRPr/>
          </a:p>
        </p:txBody>
      </p:sp>
      <p:sp>
        <p:nvSpPr>
          <p:cNvPr id="546" name="Google Shape;546;g976e9704d5_0_49"/>
          <p:cNvSpPr txBox="1">
            <a:spLocks noGrp="1"/>
          </p:cNvSpPr>
          <p:nvPr>
            <p:ph type="body" idx="1"/>
          </p:nvPr>
        </p:nvSpPr>
        <p:spPr>
          <a:xfrm>
            <a:off x="0" y="1292900"/>
            <a:ext cx="8937900" cy="5152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Frames may be either damaged or lost completely.</a:t>
            </a:r>
            <a:endParaRPr/>
          </a:p>
          <a:p>
            <a:pPr marL="457200" lvl="0" indent="-342900" algn="l" rtl="0">
              <a:spcBef>
                <a:spcPts val="0"/>
              </a:spcBef>
              <a:spcAft>
                <a:spcPts val="0"/>
              </a:spcAft>
              <a:buSzPts val="1800"/>
              <a:buChar char="●"/>
            </a:pPr>
            <a:r>
              <a:rPr lang="en-US"/>
              <a:t>The sender could send a frame, but the receiver would only send an acknowledgement frame if the data were correctly received. </a:t>
            </a:r>
            <a:endParaRPr/>
          </a:p>
          <a:p>
            <a:pPr marL="457200" lvl="0" indent="-342900" algn="l" rtl="0">
              <a:spcBef>
                <a:spcPts val="0"/>
              </a:spcBef>
              <a:spcAft>
                <a:spcPts val="0"/>
              </a:spcAft>
              <a:buSzPts val="1800"/>
              <a:buChar char="●"/>
            </a:pPr>
            <a:r>
              <a:rPr lang="en-US"/>
              <a:t>If a damaged frame arrived at the receiver, it would be discarded. </a:t>
            </a:r>
            <a:endParaRPr/>
          </a:p>
          <a:p>
            <a:pPr marL="457200" lvl="0" indent="-342900" algn="l" rtl="0">
              <a:spcBef>
                <a:spcPts val="0"/>
              </a:spcBef>
              <a:spcAft>
                <a:spcPts val="0"/>
              </a:spcAft>
              <a:buSzPts val="1800"/>
              <a:buChar char="●"/>
            </a:pPr>
            <a:r>
              <a:rPr lang="en-US"/>
              <a:t>After a while the sender would time out and send the frame again. </a:t>
            </a:r>
            <a:endParaRPr/>
          </a:p>
          <a:p>
            <a:pPr marL="457200" lvl="0" indent="-342900" algn="l" rtl="0">
              <a:spcBef>
                <a:spcPts val="0"/>
              </a:spcBef>
              <a:spcAft>
                <a:spcPts val="0"/>
              </a:spcAft>
              <a:buSzPts val="1800"/>
              <a:buChar char="●"/>
            </a:pPr>
            <a:r>
              <a:rPr lang="en-US"/>
              <a:t>This process would be repeated until the frame finally arrived intact.</a:t>
            </a:r>
            <a:endParaRPr/>
          </a:p>
          <a:p>
            <a:pPr marL="457200" lvl="0" indent="-342900" algn="l" rtl="0">
              <a:spcBef>
                <a:spcPts val="0"/>
              </a:spcBef>
              <a:spcAft>
                <a:spcPts val="0"/>
              </a:spcAft>
              <a:buSzPts val="1800"/>
              <a:buChar char="●"/>
            </a:pPr>
            <a:r>
              <a:rPr lang="en-US"/>
              <a:t>Flaw:If the ack frame lost then receiver might accapt the duplicate frame and send to the network layer.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g976e9704d5_0_5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Simplex Stop-and-Wait Protocol </a:t>
            </a:r>
            <a:br>
              <a:rPr lang="en-US"/>
            </a:br>
            <a:r>
              <a:rPr lang="en-US"/>
              <a:t>for a Noise Channel </a:t>
            </a:r>
            <a:endParaRPr/>
          </a:p>
          <a:p>
            <a:pPr marL="0" lvl="0" indent="0" algn="ctr" rtl="0">
              <a:spcBef>
                <a:spcPts val="0"/>
              </a:spcBef>
              <a:spcAft>
                <a:spcPts val="0"/>
              </a:spcAft>
              <a:buNone/>
            </a:pPr>
            <a:endParaRPr/>
          </a:p>
        </p:txBody>
      </p:sp>
      <p:sp>
        <p:nvSpPr>
          <p:cNvPr id="552" name="Google Shape;552;g976e9704d5_0_56"/>
          <p:cNvSpPr txBox="1">
            <a:spLocks noGrp="1"/>
          </p:cNvSpPr>
          <p:nvPr>
            <p:ph type="body" idx="1"/>
          </p:nvPr>
        </p:nvSpPr>
        <p:spPr>
          <a:xfrm>
            <a:off x="0" y="1442800"/>
            <a:ext cx="8919300" cy="5021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To distinguish the retransmitted frame sender put a sequence number in the header of each frame it sends.</a:t>
            </a:r>
            <a:endParaRPr/>
          </a:p>
          <a:p>
            <a:pPr marL="457200" lvl="0" indent="-342900" algn="l" rtl="0">
              <a:spcBef>
                <a:spcPts val="0"/>
              </a:spcBef>
              <a:spcAft>
                <a:spcPts val="0"/>
              </a:spcAft>
              <a:buSzPts val="1800"/>
              <a:buChar char="●"/>
            </a:pPr>
            <a:r>
              <a:rPr lang="en-US"/>
              <a:t> Then the receiver can check the sequence number of each arriving frame to see if it is a new frame or a duplicate to be discarded.</a:t>
            </a:r>
            <a:endParaRPr/>
          </a:p>
          <a:p>
            <a:pPr marL="457200" lvl="0" indent="-342900" algn="l" rtl="0">
              <a:spcBef>
                <a:spcPts val="0"/>
              </a:spcBef>
              <a:spcAft>
                <a:spcPts val="0"/>
              </a:spcAft>
              <a:buSzPts val="1800"/>
              <a:buChar char="●"/>
            </a:pPr>
            <a:r>
              <a:rPr lang="en-US"/>
              <a:t>The header might provide 1 bit, a few bits, 1 byte, or multiple bytes for a sequence number depending on the protocol.</a:t>
            </a:r>
            <a:endParaRPr/>
          </a:p>
          <a:p>
            <a:pPr marL="457200" lvl="0" indent="-342900" algn="l" rtl="0">
              <a:spcBef>
                <a:spcPts val="0"/>
              </a:spcBef>
              <a:spcAft>
                <a:spcPts val="0"/>
              </a:spcAft>
              <a:buSzPts val="1800"/>
              <a:buChar char="●"/>
            </a:pPr>
            <a:r>
              <a:rPr lang="en-US"/>
              <a:t>Example:1-bit sequence number.</a:t>
            </a:r>
            <a:endParaRPr/>
          </a:p>
          <a:p>
            <a:pPr marL="457200" lvl="0" indent="-342900" algn="l" rtl="0">
              <a:spcBef>
                <a:spcPts val="0"/>
              </a:spcBef>
              <a:spcAft>
                <a:spcPts val="0"/>
              </a:spcAft>
              <a:buSzPts val="1800"/>
              <a:buChar char="●"/>
            </a:pPr>
            <a:r>
              <a:rPr lang="en-US"/>
              <a:t>At each instant of time, the receiver expects a particular sequence number next. </a:t>
            </a:r>
            <a:endParaRPr/>
          </a:p>
          <a:p>
            <a:pPr marL="457200" lvl="0" indent="-342900" algn="l" rtl="0">
              <a:spcBef>
                <a:spcPts val="0"/>
              </a:spcBef>
              <a:spcAft>
                <a:spcPts val="0"/>
              </a:spcAft>
              <a:buSzPts val="1800"/>
              <a:buChar char="●"/>
            </a:pPr>
            <a:r>
              <a:rPr lang="en-US"/>
              <a:t>When a frame containing the correct sequence number arrives, it is accepted and passed to the network</a:t>
            </a:r>
            <a:endParaRPr/>
          </a:p>
          <a:p>
            <a:pPr marL="457200" lvl="0" indent="0" algn="l" rtl="0">
              <a:spcBef>
                <a:spcPts val="360"/>
              </a:spcBef>
              <a:spcAft>
                <a:spcPts val="0"/>
              </a:spcAft>
              <a:buNone/>
            </a:pPr>
            <a:r>
              <a:rPr lang="en-US"/>
              <a:t>layer, then acknowledged.</a:t>
            </a:r>
            <a:endParaRPr/>
          </a:p>
          <a:p>
            <a:pPr marL="457200" lvl="0" indent="0" algn="l" rtl="0">
              <a:spcBef>
                <a:spcPts val="36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976e9704d5_0_64"/>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Simplex Stop-and-Wait Protocol </a:t>
            </a:r>
            <a:br>
              <a:rPr lang="en-US"/>
            </a:br>
            <a:r>
              <a:rPr lang="en-US"/>
              <a:t>for a Noise Channel </a:t>
            </a:r>
            <a:endParaRPr/>
          </a:p>
          <a:p>
            <a:pPr marL="0" lvl="0" indent="0" algn="ctr" rtl="0">
              <a:spcBef>
                <a:spcPts val="0"/>
              </a:spcBef>
              <a:spcAft>
                <a:spcPts val="0"/>
              </a:spcAft>
              <a:buNone/>
            </a:pPr>
            <a:endParaRPr/>
          </a:p>
        </p:txBody>
      </p:sp>
      <p:sp>
        <p:nvSpPr>
          <p:cNvPr id="558" name="Google Shape;558;g976e9704d5_0_64"/>
          <p:cNvSpPr txBox="1">
            <a:spLocks noGrp="1"/>
          </p:cNvSpPr>
          <p:nvPr>
            <p:ph type="body" idx="1"/>
          </p:nvPr>
        </p:nvSpPr>
        <p:spPr>
          <a:xfrm>
            <a:off x="131175" y="1536500"/>
            <a:ext cx="9144000" cy="4984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Any arriving frame containing the wrong sequence number is rejected as a duplicate. </a:t>
            </a:r>
            <a:endParaRPr/>
          </a:p>
          <a:p>
            <a:pPr marL="457200" lvl="0" indent="-342900" algn="l" rtl="0">
              <a:spcBef>
                <a:spcPts val="0"/>
              </a:spcBef>
              <a:spcAft>
                <a:spcPts val="0"/>
              </a:spcAft>
              <a:buSzPts val="1800"/>
              <a:buChar char="●"/>
            </a:pPr>
            <a:r>
              <a:rPr lang="en-US"/>
              <a:t>However, the last valid acknowledgement is repeated so that the sender can eventually discover that the frame has been received.</a:t>
            </a:r>
            <a:endParaRPr/>
          </a:p>
          <a:p>
            <a:pPr marL="457200" lvl="0" indent="-342900" algn="l" rtl="0">
              <a:spcBef>
                <a:spcPts val="0"/>
              </a:spcBef>
              <a:spcAft>
                <a:spcPts val="0"/>
              </a:spcAft>
              <a:buSzPts val="1800"/>
              <a:buChar char="●"/>
            </a:pPr>
            <a:r>
              <a:rPr lang="en-US"/>
              <a:t>Protocols in which the sender waits for a positive acknowledgement before advancing to the next</a:t>
            </a:r>
            <a:endParaRPr/>
          </a:p>
          <a:p>
            <a:pPr marL="457200" lvl="0" indent="0" algn="l" rtl="0">
              <a:spcBef>
                <a:spcPts val="360"/>
              </a:spcBef>
              <a:spcAft>
                <a:spcPts val="0"/>
              </a:spcAft>
              <a:buNone/>
            </a:pPr>
            <a:r>
              <a:rPr lang="en-US"/>
              <a:t>data item are often called ARQ (Automatic Repeat reQuest) or PAR (Positive Acknowledgement with Retransmission).</a:t>
            </a:r>
            <a:endParaRPr/>
          </a:p>
          <a:p>
            <a:pPr marL="457200" lvl="0" indent="0" algn="l" rtl="0">
              <a:spcBef>
                <a:spcPts val="36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Unacknowledged Connectionless Service</a:t>
            </a:r>
            <a:endParaRPr/>
          </a:p>
        </p:txBody>
      </p:sp>
      <p:sp>
        <p:nvSpPr>
          <p:cNvPr id="102" name="Google Shape;102;p11"/>
          <p:cNvSpPr txBox="1">
            <a:spLocks noGrp="1"/>
          </p:cNvSpPr>
          <p:nvPr>
            <p:ph type="body" idx="1"/>
          </p:nvPr>
        </p:nvSpPr>
        <p:spPr>
          <a:xfrm>
            <a:off x="381000" y="1514825"/>
            <a:ext cx="8476500" cy="5194500"/>
          </a:xfrm>
          <a:prstGeom prst="rect">
            <a:avLst/>
          </a:prstGeom>
          <a:noFill/>
          <a:ln>
            <a:noFill/>
          </a:ln>
        </p:spPr>
        <p:txBody>
          <a:bodyPr spcFirstLastPara="1" wrap="square" lIns="91425" tIns="45700" rIns="91425" bIns="45700" anchor="t" anchorCtr="0">
            <a:noAutofit/>
          </a:bodyPr>
          <a:lstStyle/>
          <a:p>
            <a:pPr marL="342900" marR="0" lvl="0" indent="-355600" algn="l" rtl="0">
              <a:lnSpc>
                <a:spcPct val="100000"/>
              </a:lnSpc>
              <a:spcBef>
                <a:spcPts val="0"/>
              </a:spcBef>
              <a:spcAft>
                <a:spcPts val="0"/>
              </a:spcAft>
              <a:buClr>
                <a:srgbClr val="0000CC"/>
              </a:buClr>
              <a:buSzPts val="2200"/>
              <a:buFont typeface="Arial"/>
              <a:buChar char="•"/>
            </a:pPr>
            <a:r>
              <a:rPr lang="en-US" sz="2200" b="0" i="0" u="none" strike="noStrike" cap="none">
                <a:solidFill>
                  <a:schemeClr val="dk1"/>
                </a:solidFill>
                <a:latin typeface="Arial"/>
                <a:ea typeface="Arial"/>
                <a:cs typeface="Arial"/>
                <a:sym typeface="Arial"/>
              </a:rPr>
              <a:t>It consists of having the source machine send independent frames to the destination machine without having the destination machine acknowledge them.</a:t>
            </a:r>
            <a:endParaRPr sz="2200"/>
          </a:p>
          <a:p>
            <a:pPr marL="342900" marR="0" lvl="0" indent="-355600" algn="l" rtl="0">
              <a:lnSpc>
                <a:spcPct val="100000"/>
              </a:lnSpc>
              <a:spcBef>
                <a:spcPts val="400"/>
              </a:spcBef>
              <a:spcAft>
                <a:spcPts val="0"/>
              </a:spcAft>
              <a:buClr>
                <a:srgbClr val="0000CC"/>
              </a:buClr>
              <a:buSzPts val="2200"/>
              <a:buFont typeface="Arial"/>
              <a:buChar char="•"/>
            </a:pPr>
            <a:r>
              <a:rPr lang="en-US" sz="2200" b="0" i="0" u="none" strike="noStrike" cap="none">
                <a:solidFill>
                  <a:schemeClr val="dk1"/>
                </a:solidFill>
                <a:latin typeface="Arial"/>
                <a:ea typeface="Arial"/>
                <a:cs typeface="Arial"/>
                <a:sym typeface="Arial"/>
              </a:rPr>
              <a:t>Example: Ethernet, Voice over IP, etc. in all the communication channel were real time operation is more important that quality of transmission. </a:t>
            </a:r>
            <a:endParaRPr sz="2200" b="0" i="0" u="none" strike="noStrike" cap="none">
              <a:solidFill>
                <a:schemeClr val="dk1"/>
              </a:solidFill>
              <a:latin typeface="Arial"/>
              <a:ea typeface="Arial"/>
              <a:cs typeface="Arial"/>
              <a:sym typeface="Arial"/>
            </a:endParaRPr>
          </a:p>
          <a:p>
            <a:pPr marL="342900" marR="0" lvl="0" indent="-355600" algn="l" rtl="0">
              <a:lnSpc>
                <a:spcPct val="100000"/>
              </a:lnSpc>
              <a:spcBef>
                <a:spcPts val="400"/>
              </a:spcBef>
              <a:spcAft>
                <a:spcPts val="0"/>
              </a:spcAft>
              <a:buSzPts val="2200"/>
              <a:buChar char="•"/>
            </a:pPr>
            <a:r>
              <a:rPr lang="en-US" sz="2200"/>
              <a:t>No logical connection is established beforehand or released afterward. </a:t>
            </a:r>
            <a:endParaRPr sz="2200"/>
          </a:p>
          <a:p>
            <a:pPr marL="342900" marR="0" lvl="0" indent="-355600" algn="l" rtl="0">
              <a:lnSpc>
                <a:spcPct val="100000"/>
              </a:lnSpc>
              <a:spcBef>
                <a:spcPts val="400"/>
              </a:spcBef>
              <a:spcAft>
                <a:spcPts val="0"/>
              </a:spcAft>
              <a:buSzPts val="2200"/>
              <a:buChar char="•"/>
            </a:pPr>
            <a:r>
              <a:rPr lang="en-US" sz="2200"/>
              <a:t>If a frame is lost due to noise on the line, no attempt is made to detect the loss or recover from it in the data link layer.</a:t>
            </a:r>
            <a:endParaRPr sz="2200"/>
          </a:p>
          <a:p>
            <a:pPr marL="342900" marR="0" lvl="0" indent="-355600" algn="l" rtl="0">
              <a:lnSpc>
                <a:spcPct val="100000"/>
              </a:lnSpc>
              <a:spcBef>
                <a:spcPts val="400"/>
              </a:spcBef>
              <a:spcAft>
                <a:spcPts val="0"/>
              </a:spcAft>
              <a:buSzPts val="2200"/>
              <a:buChar char="•"/>
            </a:pPr>
            <a:r>
              <a:rPr lang="en-US" sz="2200"/>
              <a:t> This class of service is appropriate when the error rate is very low, so recovery is left to higher layers.</a:t>
            </a:r>
            <a:endParaRPr sz="2200"/>
          </a:p>
          <a:p>
            <a:pPr marL="342900" marR="0" lvl="0" indent="0" algn="l" rtl="0">
              <a:lnSpc>
                <a:spcPct val="100000"/>
              </a:lnSpc>
              <a:spcBef>
                <a:spcPts val="400"/>
              </a:spcBef>
              <a:spcAft>
                <a:spcPts val="0"/>
              </a:spcAft>
              <a:buNone/>
            </a:pPr>
            <a:endParaRPr sz="2000"/>
          </a:p>
          <a:p>
            <a:pPr marL="342900" marR="0" lvl="0" indent="0" algn="l" rtl="0">
              <a:lnSpc>
                <a:spcPct val="100000"/>
              </a:lnSpc>
              <a:spcBef>
                <a:spcPts val="400"/>
              </a:spcBef>
              <a:spcAft>
                <a:spcPts val="0"/>
              </a:spcAft>
              <a:buNone/>
            </a:pPr>
            <a:endParaRPr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4"/>
          <p:cNvSpPr txBox="1">
            <a:spLocks noGrp="1"/>
          </p:cNvSpPr>
          <p:nvPr>
            <p:ph type="title"/>
          </p:nvPr>
        </p:nvSpPr>
        <p:spPr>
          <a:xfrm>
            <a:off x="0" y="0"/>
            <a:ext cx="9144000" cy="1442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US"/>
              <a:t>Simplex Stop-and-Wait Protocol </a:t>
            </a:r>
            <a:br>
              <a:rPr lang="en-US"/>
            </a:br>
            <a:r>
              <a:rPr lang="en-US"/>
              <a:t>for a Noise Channel </a:t>
            </a:r>
            <a:r>
              <a:rPr lang="en-US" sz="3600" b="0" i="0" u="none">
                <a:solidFill>
                  <a:srgbClr val="FF0000"/>
                </a:solidFill>
                <a:latin typeface="Arial"/>
                <a:ea typeface="Arial"/>
                <a:cs typeface="Arial"/>
                <a:sym typeface="Arial"/>
              </a:rPr>
              <a:t>(</a:t>
            </a:r>
            <a:r>
              <a:rPr lang="en-US"/>
              <a:t>3</a:t>
            </a:r>
            <a:r>
              <a:rPr lang="en-US" sz="3600" b="0" i="0" u="none">
                <a:solidFill>
                  <a:srgbClr val="FF0000"/>
                </a:solidFill>
                <a:latin typeface="Arial"/>
                <a:ea typeface="Arial"/>
                <a:cs typeface="Arial"/>
                <a:sym typeface="Arial"/>
              </a:rPr>
              <a:t>)</a:t>
            </a:r>
            <a:endParaRPr/>
          </a:p>
        </p:txBody>
      </p:sp>
      <p:sp>
        <p:nvSpPr>
          <p:cNvPr id="564" name="Google Shape;564;p74"/>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positive acknowledgement with retransmission protocol.</a:t>
            </a:r>
            <a:endParaRPr/>
          </a:p>
        </p:txBody>
      </p:sp>
      <p:pic>
        <p:nvPicPr>
          <p:cNvPr id="565" name="Google Shape;565;p74"/>
          <p:cNvPicPr preferRelativeResize="0"/>
          <p:nvPr/>
        </p:nvPicPr>
        <p:blipFill rotWithShape="1">
          <a:blip r:embed="rId3">
            <a:alphaModFix/>
          </a:blip>
          <a:srcRect/>
          <a:stretch/>
        </p:blipFill>
        <p:spPr>
          <a:xfrm>
            <a:off x="304800" y="1676400"/>
            <a:ext cx="8461376" cy="3907425"/>
          </a:xfrm>
          <a:prstGeom prst="rect">
            <a:avLst/>
          </a:prstGeom>
          <a:noFill/>
          <a:ln>
            <a:noFill/>
          </a:ln>
        </p:spPr>
      </p:pic>
      <p:sp>
        <p:nvSpPr>
          <p:cNvPr id="566" name="Google Shape;566;p74"/>
          <p:cNvSpPr txBox="1"/>
          <p:nvPr/>
        </p:nvSpPr>
        <p:spPr>
          <a:xfrm>
            <a:off x="762000" y="45720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Simplex Stop-and-Wait Protocol </a:t>
            </a:r>
            <a:br>
              <a:rPr lang="en-US"/>
            </a:br>
            <a:r>
              <a:rPr lang="en-US"/>
              <a:t>for a Noise Channel (3)</a:t>
            </a:r>
            <a:endParaRPr/>
          </a:p>
        </p:txBody>
      </p:sp>
      <p:sp>
        <p:nvSpPr>
          <p:cNvPr id="572" name="Google Shape;572;p75"/>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positive acknowledgement with retransmission protocol.</a:t>
            </a:r>
            <a:endParaRPr/>
          </a:p>
        </p:txBody>
      </p:sp>
      <p:sp>
        <p:nvSpPr>
          <p:cNvPr id="573" name="Google Shape;573;p75"/>
          <p:cNvSpPr txBox="1"/>
          <p:nvPr/>
        </p:nvSpPr>
        <p:spPr>
          <a:xfrm>
            <a:off x="381000" y="52578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574" name="Google Shape;574;p75"/>
          <p:cNvPicPr preferRelativeResize="0"/>
          <p:nvPr/>
        </p:nvPicPr>
        <p:blipFill rotWithShape="1">
          <a:blip r:embed="rId3">
            <a:alphaModFix/>
          </a:blip>
          <a:srcRect/>
          <a:stretch/>
        </p:blipFill>
        <p:spPr>
          <a:xfrm>
            <a:off x="531812" y="1212850"/>
            <a:ext cx="8002587" cy="42259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Simplex Stop-and-Wait Protocol </a:t>
            </a:r>
            <a:br>
              <a:rPr lang="en-US"/>
            </a:br>
            <a:r>
              <a:rPr lang="en-US"/>
              <a:t>for a Noise Channel (3)</a:t>
            </a:r>
            <a:endParaRPr/>
          </a:p>
        </p:txBody>
      </p:sp>
      <p:sp>
        <p:nvSpPr>
          <p:cNvPr id="580" name="Google Shape;580;p76"/>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positive acknowledgement with retransmission protocol.</a:t>
            </a:r>
            <a:endParaRPr/>
          </a:p>
        </p:txBody>
      </p:sp>
      <p:pic>
        <p:nvPicPr>
          <p:cNvPr id="581" name="Google Shape;581;p76"/>
          <p:cNvPicPr preferRelativeResize="0"/>
          <p:nvPr/>
        </p:nvPicPr>
        <p:blipFill rotWithShape="1">
          <a:blip r:embed="rId3">
            <a:alphaModFix/>
          </a:blip>
          <a:srcRect/>
          <a:stretch/>
        </p:blipFill>
        <p:spPr>
          <a:xfrm>
            <a:off x="360362" y="1023937"/>
            <a:ext cx="8326437" cy="4519612"/>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976e9704d5_0_7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Sliding Window Protocols</a:t>
            </a:r>
            <a:endParaRPr/>
          </a:p>
        </p:txBody>
      </p:sp>
      <p:sp>
        <p:nvSpPr>
          <p:cNvPr id="587" name="Google Shape;587;g976e9704d5_0_71"/>
          <p:cNvSpPr txBox="1">
            <a:spLocks noGrp="1"/>
          </p:cNvSpPr>
          <p:nvPr>
            <p:ph type="body" idx="1"/>
          </p:nvPr>
        </p:nvSpPr>
        <p:spPr>
          <a:xfrm>
            <a:off x="149900" y="843200"/>
            <a:ext cx="8731800" cy="56181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In most practical situations, there is a need to transmit data in both directions.</a:t>
            </a:r>
            <a:endParaRPr/>
          </a:p>
          <a:p>
            <a:pPr marL="457200" lvl="0" indent="-342900" algn="l" rtl="0">
              <a:spcBef>
                <a:spcPts val="0"/>
              </a:spcBef>
              <a:spcAft>
                <a:spcPts val="0"/>
              </a:spcAft>
              <a:buSzPts val="1800"/>
              <a:buChar char="●"/>
            </a:pPr>
            <a:r>
              <a:rPr lang="en-US"/>
              <a:t>Use the same link for data in both directions.</a:t>
            </a:r>
            <a:endParaRPr/>
          </a:p>
          <a:p>
            <a:pPr marL="457200" lvl="0" indent="-342900" algn="l" rtl="0">
              <a:spcBef>
                <a:spcPts val="0"/>
              </a:spcBef>
              <a:spcAft>
                <a:spcPts val="0"/>
              </a:spcAft>
              <a:buSzPts val="1800"/>
              <a:buChar char="●"/>
            </a:pPr>
            <a:r>
              <a:rPr lang="en-US"/>
              <a:t>In this model the data frames from A to B are intermixed with the acknowledgement frames from A to B. </a:t>
            </a:r>
            <a:endParaRPr/>
          </a:p>
          <a:p>
            <a:pPr marL="457200" lvl="0" indent="-342900" algn="l" rtl="0">
              <a:spcBef>
                <a:spcPts val="0"/>
              </a:spcBef>
              <a:spcAft>
                <a:spcPts val="0"/>
              </a:spcAft>
              <a:buSzPts val="1800"/>
              <a:buChar char="●"/>
            </a:pPr>
            <a:r>
              <a:rPr lang="en-US"/>
              <a:t>By looking at the </a:t>
            </a:r>
            <a:r>
              <a:rPr lang="en-US" b="1"/>
              <a:t>kind</a:t>
            </a:r>
            <a:r>
              <a:rPr lang="en-US"/>
              <a:t> field in the header of an incoming</a:t>
            </a:r>
            <a:endParaRPr/>
          </a:p>
          <a:p>
            <a:pPr marL="457200" lvl="0" indent="0" algn="l" rtl="0">
              <a:spcBef>
                <a:spcPts val="360"/>
              </a:spcBef>
              <a:spcAft>
                <a:spcPts val="0"/>
              </a:spcAft>
              <a:buNone/>
            </a:pPr>
            <a:r>
              <a:rPr lang="en-US"/>
              <a:t>frame, the receiver can tell whether the frame is data or an acknowledgement.</a:t>
            </a:r>
            <a:endParaRPr/>
          </a:p>
          <a:p>
            <a:pPr marL="457200" lvl="0" indent="-342900" algn="l" rtl="0">
              <a:spcBef>
                <a:spcPts val="360"/>
              </a:spcBef>
              <a:spcAft>
                <a:spcPts val="0"/>
              </a:spcAft>
              <a:buSzPts val="1800"/>
              <a:buChar char="●"/>
            </a:pPr>
            <a:r>
              <a:rPr lang="en-US"/>
              <a:t>Instead of immediately sending a separate control frame after receiving a data frame the acknowledgement is attached to the outgoing data frame from the receiver.</a:t>
            </a:r>
            <a:endParaRPr/>
          </a:p>
          <a:p>
            <a:pPr marL="457200" lvl="0" indent="-342900" algn="l" rtl="0">
              <a:spcBef>
                <a:spcPts val="0"/>
              </a:spcBef>
              <a:spcAft>
                <a:spcPts val="0"/>
              </a:spcAft>
              <a:buSzPts val="1800"/>
              <a:buChar char="●"/>
            </a:pPr>
            <a:r>
              <a:rPr lang="en-US"/>
              <a:t>This is called piggybacking.</a:t>
            </a:r>
            <a:endParaRPr/>
          </a:p>
          <a:p>
            <a:pPr marL="457200" lvl="0" indent="-342900" algn="l" rtl="0">
              <a:spcBef>
                <a:spcPts val="0"/>
              </a:spcBef>
              <a:spcAft>
                <a:spcPts val="0"/>
              </a:spcAft>
              <a:buSzPts val="1800"/>
              <a:buChar char="●"/>
            </a:pPr>
            <a:r>
              <a:rPr lang="en-US"/>
              <a:t>If the new packet arrived from network layer within the time then ok, otherwise the ack frame will be sent separately.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98b9a27196_0_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Sliding Window Protocols</a:t>
            </a:r>
            <a:endParaRPr/>
          </a:p>
        </p:txBody>
      </p:sp>
      <p:sp>
        <p:nvSpPr>
          <p:cNvPr id="593" name="Google Shape;593;g98b9a27196_0_6"/>
          <p:cNvSpPr txBox="1">
            <a:spLocks noGrp="1"/>
          </p:cNvSpPr>
          <p:nvPr>
            <p:ph type="body" idx="1"/>
          </p:nvPr>
        </p:nvSpPr>
        <p:spPr>
          <a:xfrm>
            <a:off x="0" y="1229300"/>
            <a:ext cx="9144000" cy="5166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following three protocols are bidirectional protocols that belong to a class called sliding window protocols.</a:t>
            </a:r>
            <a:endParaRPr/>
          </a:p>
          <a:p>
            <a:pPr marL="914400" lvl="1" indent="-342900" algn="l" rtl="0">
              <a:spcBef>
                <a:spcPts val="0"/>
              </a:spcBef>
              <a:spcAft>
                <a:spcPts val="0"/>
              </a:spcAft>
              <a:buSzPts val="1800"/>
              <a:buChar char="○"/>
            </a:pPr>
            <a:r>
              <a:rPr lang="en-US"/>
              <a:t>One-bit sliding window.</a:t>
            </a:r>
            <a:endParaRPr/>
          </a:p>
          <a:p>
            <a:pPr marL="914400" lvl="1" indent="-342900" algn="l" rtl="0">
              <a:spcBef>
                <a:spcPts val="0"/>
              </a:spcBef>
              <a:spcAft>
                <a:spcPts val="0"/>
              </a:spcAft>
              <a:buSzPts val="1800"/>
              <a:buChar char="○"/>
            </a:pPr>
            <a:r>
              <a:rPr lang="en-US"/>
              <a:t>Go-back-n</a:t>
            </a:r>
            <a:endParaRPr/>
          </a:p>
          <a:p>
            <a:pPr marL="914400" lvl="1" indent="-342900" algn="l" rtl="0">
              <a:spcBef>
                <a:spcPts val="0"/>
              </a:spcBef>
              <a:spcAft>
                <a:spcPts val="0"/>
              </a:spcAft>
              <a:buSzPts val="1800"/>
              <a:buChar char="○"/>
            </a:pPr>
            <a:r>
              <a:rPr lang="en-US"/>
              <a:t>Selective-Repeat.</a:t>
            </a:r>
            <a:endParaRPr/>
          </a:p>
          <a:p>
            <a:pPr marL="457200" lvl="0" indent="-342900" algn="l" rtl="0">
              <a:spcBef>
                <a:spcPts val="0"/>
              </a:spcBef>
              <a:spcAft>
                <a:spcPts val="0"/>
              </a:spcAft>
              <a:buSzPts val="1800"/>
              <a:buChar char="●"/>
            </a:pPr>
            <a:r>
              <a:rPr lang="en-US"/>
              <a:t>Each outbound frame contains a sequence number,ranging from 0 up to (2 to the power of n) -1.</a:t>
            </a:r>
            <a:endParaRPr/>
          </a:p>
          <a:p>
            <a:pPr marL="457200" lvl="0" indent="-342900" algn="l" rtl="0">
              <a:spcBef>
                <a:spcPts val="0"/>
              </a:spcBef>
              <a:spcAft>
                <a:spcPts val="0"/>
              </a:spcAft>
              <a:buSzPts val="1800"/>
              <a:buChar char="●"/>
            </a:pPr>
            <a:r>
              <a:rPr lang="en-US"/>
              <a:t>The stop-and-wait sliding window protocol uses n = 1, restricting the sequence numbers to 0 and 1</a:t>
            </a:r>
            <a:endParaRPr/>
          </a:p>
          <a:p>
            <a:pPr marL="457200" lvl="0" indent="-342900" algn="l" rtl="0">
              <a:spcBef>
                <a:spcPts val="0"/>
              </a:spcBef>
              <a:spcAft>
                <a:spcPts val="0"/>
              </a:spcAft>
              <a:buSzPts val="1800"/>
              <a:buChar char="●"/>
            </a:pPr>
            <a:r>
              <a:rPr lang="en-US"/>
              <a:t>At any instant of time, the sender maintains a set of sequence numbers corresponding to frames it is permitted</a:t>
            </a:r>
            <a:endParaRPr/>
          </a:p>
          <a:p>
            <a:pPr marL="457200" lvl="0" indent="0" algn="l" rtl="0">
              <a:spcBef>
                <a:spcPts val="360"/>
              </a:spcBef>
              <a:spcAft>
                <a:spcPts val="0"/>
              </a:spcAft>
              <a:buNone/>
            </a:pPr>
            <a:r>
              <a:rPr lang="en-US"/>
              <a:t>to send. </a:t>
            </a:r>
            <a:endParaRPr/>
          </a:p>
          <a:p>
            <a:pPr marL="457200" lvl="0" indent="-342900" algn="l" rtl="0">
              <a:spcBef>
                <a:spcPts val="360"/>
              </a:spcBef>
              <a:spcAft>
                <a:spcPts val="0"/>
              </a:spcAft>
              <a:buSzPts val="1800"/>
              <a:buChar char="●"/>
            </a:pPr>
            <a:r>
              <a:rPr lang="en-US"/>
              <a:t>These frames are said to fall within the </a:t>
            </a:r>
            <a:r>
              <a:rPr lang="en-US" b="1"/>
              <a:t>sending window.</a:t>
            </a:r>
            <a:endParaRPr b="1"/>
          </a:p>
          <a:p>
            <a:pPr marL="457200" lvl="0" indent="0" algn="l" rtl="0">
              <a:spcBef>
                <a:spcPts val="360"/>
              </a:spcBef>
              <a:spcAft>
                <a:spcPts val="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g98b9a27196_0_1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Sliding Window Protocols</a:t>
            </a:r>
            <a:endParaRPr/>
          </a:p>
          <a:p>
            <a:pPr marL="0" lvl="0" indent="0" algn="ctr" rtl="0">
              <a:spcBef>
                <a:spcPts val="0"/>
              </a:spcBef>
              <a:spcAft>
                <a:spcPts val="0"/>
              </a:spcAft>
              <a:buNone/>
            </a:pPr>
            <a:endParaRPr/>
          </a:p>
        </p:txBody>
      </p:sp>
      <p:sp>
        <p:nvSpPr>
          <p:cNvPr id="599" name="Google Shape;599;g98b9a27196_0_16"/>
          <p:cNvSpPr txBox="1">
            <a:spLocks noGrp="1"/>
          </p:cNvSpPr>
          <p:nvPr>
            <p:ph type="body" idx="1"/>
          </p:nvPr>
        </p:nvSpPr>
        <p:spPr>
          <a:xfrm>
            <a:off x="0" y="793225"/>
            <a:ext cx="9144000" cy="57507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receiver also maintains a receiving window corresponding to the set of frames it is permitted to accept. </a:t>
            </a:r>
            <a:endParaRPr/>
          </a:p>
          <a:p>
            <a:pPr marL="457200" lvl="0" indent="-342900" algn="l" rtl="0">
              <a:spcBef>
                <a:spcPts val="0"/>
              </a:spcBef>
              <a:spcAft>
                <a:spcPts val="0"/>
              </a:spcAft>
              <a:buSzPts val="1800"/>
              <a:buChar char="●"/>
            </a:pPr>
            <a:r>
              <a:rPr lang="en-US"/>
              <a:t>The sender’s window and the receiver’s window need not have the same lower and upper limits or even have the same size.</a:t>
            </a:r>
            <a:endParaRPr/>
          </a:p>
          <a:p>
            <a:pPr marL="457200" lvl="0" indent="-342900" algn="l" rtl="0">
              <a:spcBef>
                <a:spcPts val="0"/>
              </a:spcBef>
              <a:spcAft>
                <a:spcPts val="0"/>
              </a:spcAft>
              <a:buSzPts val="1800"/>
              <a:buChar char="●"/>
            </a:pPr>
            <a:r>
              <a:rPr lang="en-US"/>
              <a:t>Whenever a new packet arrives from the network layer, it is given the next highest sequence number, and the upper edge of the window is advanced by one. </a:t>
            </a:r>
            <a:endParaRPr/>
          </a:p>
          <a:p>
            <a:pPr marL="457200" lvl="0" indent="-342900" algn="l" rtl="0">
              <a:spcBef>
                <a:spcPts val="0"/>
              </a:spcBef>
              <a:spcAft>
                <a:spcPts val="0"/>
              </a:spcAft>
              <a:buSzPts val="1800"/>
              <a:buChar char="●"/>
            </a:pPr>
            <a:r>
              <a:rPr lang="en-US"/>
              <a:t>When an acknowledgement comes in, the lower edge is advanced by one. </a:t>
            </a:r>
            <a:endParaRPr/>
          </a:p>
          <a:p>
            <a:pPr marL="457200" lvl="0" indent="-342900" algn="l" rtl="0">
              <a:spcBef>
                <a:spcPts val="0"/>
              </a:spcBef>
              <a:spcAft>
                <a:spcPts val="0"/>
              </a:spcAft>
              <a:buSzPts val="1800"/>
              <a:buChar char="●"/>
            </a:pPr>
            <a:r>
              <a:rPr lang="en-US"/>
              <a:t>In this way the window continuously maintains a list of unacknowledged frames.</a:t>
            </a:r>
            <a:endParaRPr/>
          </a:p>
          <a:p>
            <a:pPr marL="457200" lvl="0" indent="-342900" algn="l" rtl="0">
              <a:spcBef>
                <a:spcPts val="0"/>
              </a:spcBef>
              <a:spcAft>
                <a:spcPts val="0"/>
              </a:spcAft>
              <a:buSzPts val="1800"/>
              <a:buChar char="●"/>
            </a:pPr>
            <a:r>
              <a:rPr lang="en-US"/>
              <a:t>The sender must keep all of these frames in its memory for</a:t>
            </a:r>
            <a:endParaRPr/>
          </a:p>
          <a:p>
            <a:pPr marL="457200" lvl="0" indent="0" algn="l" rtl="0">
              <a:spcBef>
                <a:spcPts val="360"/>
              </a:spcBef>
              <a:spcAft>
                <a:spcPts val="0"/>
              </a:spcAft>
              <a:buNone/>
            </a:pPr>
            <a:r>
              <a:rPr lang="en-US"/>
              <a:t>possible retransmission.</a:t>
            </a:r>
            <a:endParaRPr/>
          </a:p>
          <a:p>
            <a:pPr marL="457200" lvl="0" indent="-342900" algn="l" rtl="0">
              <a:spcBef>
                <a:spcPts val="360"/>
              </a:spcBef>
              <a:spcAft>
                <a:spcPts val="0"/>
              </a:spcAft>
              <a:buSzPts val="1800"/>
              <a:buChar char="●"/>
            </a:pPr>
            <a:r>
              <a:rPr lang="en-US"/>
              <a:t>If the maximum window size is n, the sender needs n buffers to hold the unacknowledged frames.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g98b9a27196_0_25"/>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Sliding Window Protocols</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605" name="Google Shape;605;g98b9a27196_0_25"/>
          <p:cNvSpPr txBox="1">
            <a:spLocks noGrp="1"/>
          </p:cNvSpPr>
          <p:nvPr>
            <p:ph type="body" idx="1"/>
          </p:nvPr>
        </p:nvSpPr>
        <p:spPr>
          <a:xfrm>
            <a:off x="214825" y="757400"/>
            <a:ext cx="8857500" cy="5736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When a frame whose sequence number is equal to the lower edge of the window is received, it is passed to the network layer and the window is rotated by one. </a:t>
            </a:r>
            <a:endParaRPr/>
          </a:p>
          <a:p>
            <a:pPr marL="457200" lvl="0" indent="-342900" algn="l" rtl="0">
              <a:spcBef>
                <a:spcPts val="0"/>
              </a:spcBef>
              <a:spcAft>
                <a:spcPts val="0"/>
              </a:spcAft>
              <a:buSzPts val="1800"/>
              <a:buChar char="●"/>
            </a:pPr>
            <a:r>
              <a:rPr lang="en-US"/>
              <a:t>Any frame falling outside the window is discarded.</a:t>
            </a:r>
            <a:endParaRPr/>
          </a:p>
          <a:p>
            <a:pPr marL="457200" lvl="0" indent="0" algn="l" rtl="0">
              <a:spcBef>
                <a:spcPts val="36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Sliding Window Protocols (4)</a:t>
            </a:r>
            <a:endParaRPr/>
          </a:p>
        </p:txBody>
      </p:sp>
      <p:sp>
        <p:nvSpPr>
          <p:cNvPr id="611" name="Google Shape;611;p77"/>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of size 1, with a 3-bit sequence number. </a:t>
            </a:r>
            <a:br>
              <a:rPr lang="en-US" sz="2400" b="0" i="0" u="none" strike="noStrike" cap="none">
                <a:solidFill>
                  <a:schemeClr val="dk1"/>
                </a:solidFill>
                <a:latin typeface="Arial"/>
                <a:ea typeface="Arial"/>
                <a:cs typeface="Arial"/>
                <a:sym typeface="Arial"/>
              </a:rPr>
            </a:br>
            <a:r>
              <a:rPr lang="en-US" sz="2400" b="0" i="0" u="none" strike="noStrike" cap="none">
                <a:solidFill>
                  <a:srgbClr val="0033CC"/>
                </a:solidFill>
                <a:latin typeface="Arial"/>
                <a:ea typeface="Arial"/>
                <a:cs typeface="Arial"/>
                <a:sym typeface="Arial"/>
              </a:rPr>
              <a:t>(a)</a:t>
            </a:r>
            <a:r>
              <a:rPr lang="en-US" sz="2400" b="0" i="0" u="none" strike="noStrike" cap="none">
                <a:solidFill>
                  <a:schemeClr val="dk1"/>
                </a:solidFill>
                <a:latin typeface="Arial"/>
                <a:ea typeface="Arial"/>
                <a:cs typeface="Arial"/>
                <a:sym typeface="Arial"/>
              </a:rPr>
              <a:t> Initially.  </a:t>
            </a:r>
            <a:r>
              <a:rPr lang="en-US" sz="2400" b="0" i="0" u="none" strike="noStrike" cap="none">
                <a:solidFill>
                  <a:srgbClr val="0033CC"/>
                </a:solidFill>
                <a:latin typeface="Arial"/>
                <a:ea typeface="Arial"/>
                <a:cs typeface="Arial"/>
                <a:sym typeface="Arial"/>
              </a:rPr>
              <a:t>(b)</a:t>
            </a:r>
            <a:r>
              <a:rPr lang="en-US" sz="2400" b="0" i="0" u="none" strike="noStrike" cap="none">
                <a:solidFill>
                  <a:schemeClr val="dk1"/>
                </a:solidFill>
                <a:latin typeface="Arial"/>
                <a:ea typeface="Arial"/>
                <a:cs typeface="Arial"/>
                <a:sym typeface="Arial"/>
              </a:rPr>
              <a:t> After the first frame has been sent.</a:t>
            </a:r>
            <a:endParaRPr/>
          </a:p>
        </p:txBody>
      </p:sp>
      <p:pic>
        <p:nvPicPr>
          <p:cNvPr id="612" name="Google Shape;612;p77"/>
          <p:cNvPicPr preferRelativeResize="0"/>
          <p:nvPr/>
        </p:nvPicPr>
        <p:blipFill rotWithShape="1">
          <a:blip r:embed="rId3">
            <a:alphaModFix/>
          </a:blip>
          <a:srcRect/>
          <a:stretch/>
        </p:blipFill>
        <p:spPr>
          <a:xfrm>
            <a:off x="2209800" y="989012"/>
            <a:ext cx="4362450" cy="443071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7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Sliding Window Protocols (5)</a:t>
            </a:r>
            <a:endParaRPr/>
          </a:p>
        </p:txBody>
      </p:sp>
      <p:sp>
        <p:nvSpPr>
          <p:cNvPr id="618" name="Google Shape;618;p78"/>
          <p:cNvSpPr txBox="1">
            <a:spLocks noGrp="1"/>
          </p:cNvSpPr>
          <p:nvPr>
            <p:ph type="body" idx="1"/>
          </p:nvPr>
        </p:nvSpPr>
        <p:spPr>
          <a:xfrm>
            <a:off x="0" y="5334000"/>
            <a:ext cx="91440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sliding window of size 1, with a 3-bit sequence number</a:t>
            </a:r>
            <a:endParaRPr/>
          </a:p>
          <a:p>
            <a:pPr marL="0" marR="0" lvl="0" indent="0" algn="ctr" rtl="0">
              <a:lnSpc>
                <a:spcPct val="100000"/>
              </a:lnSpc>
              <a:spcBef>
                <a:spcPts val="480"/>
              </a:spcBef>
              <a:spcAft>
                <a:spcPts val="0"/>
              </a:spcAft>
              <a:buClr>
                <a:schemeClr val="accent2"/>
              </a:buClr>
              <a:buSzPts val="2400"/>
              <a:buFont typeface="Arial"/>
              <a:buNone/>
            </a:pPr>
            <a:r>
              <a:rPr lang="en-US" sz="2400" b="0" i="0" u="none" strike="noStrike" cap="none">
                <a:solidFill>
                  <a:srgbClr val="0033CC"/>
                </a:solidFill>
                <a:latin typeface="Arial"/>
                <a:ea typeface="Arial"/>
                <a:cs typeface="Arial"/>
                <a:sym typeface="Arial"/>
              </a:rPr>
              <a:t>(c) </a:t>
            </a:r>
            <a:r>
              <a:rPr lang="en-US" sz="2400" b="0" i="0" u="none" strike="noStrike" cap="none">
                <a:solidFill>
                  <a:schemeClr val="dk1"/>
                </a:solidFill>
                <a:latin typeface="Arial"/>
                <a:ea typeface="Arial"/>
                <a:cs typeface="Arial"/>
                <a:sym typeface="Arial"/>
              </a:rPr>
              <a:t>After the first frame has been received. </a:t>
            </a:r>
            <a:r>
              <a:rPr lang="en-US" sz="2400" b="0" i="0" u="none" strike="noStrike" cap="none">
                <a:solidFill>
                  <a:srgbClr val="0033CC"/>
                </a:solidFill>
                <a:latin typeface="Arial"/>
                <a:ea typeface="Arial"/>
                <a:cs typeface="Arial"/>
                <a:sym typeface="Arial"/>
              </a:rPr>
              <a:t>(d) </a:t>
            </a:r>
            <a:r>
              <a:rPr lang="en-US" sz="2400" b="0" i="0" u="none" strike="noStrike" cap="none">
                <a:solidFill>
                  <a:schemeClr val="dk1"/>
                </a:solidFill>
                <a:latin typeface="Arial"/>
                <a:ea typeface="Arial"/>
                <a:cs typeface="Arial"/>
                <a:sym typeface="Arial"/>
              </a:rPr>
              <a:t>After the first acknowledgement has been received.</a:t>
            </a:r>
            <a:endParaRPr/>
          </a:p>
        </p:txBody>
      </p:sp>
      <p:pic>
        <p:nvPicPr>
          <p:cNvPr id="619" name="Google Shape;619;p78"/>
          <p:cNvPicPr preferRelativeResize="0"/>
          <p:nvPr/>
        </p:nvPicPr>
        <p:blipFill rotWithShape="1">
          <a:blip r:embed="rId3">
            <a:alphaModFix/>
          </a:blip>
          <a:srcRect/>
          <a:stretch/>
        </p:blipFill>
        <p:spPr>
          <a:xfrm>
            <a:off x="2895600" y="1219200"/>
            <a:ext cx="3429000" cy="4219575"/>
          </a:xfrm>
          <a:prstGeom prst="rect">
            <a:avLst/>
          </a:prstGeom>
          <a:noFill/>
          <a:ln>
            <a:noFill/>
          </a:ln>
        </p:spPr>
      </p:pic>
      <p:pic>
        <p:nvPicPr>
          <p:cNvPr id="620" name="Google Shape;620;p78"/>
          <p:cNvPicPr preferRelativeResize="0"/>
          <p:nvPr/>
        </p:nvPicPr>
        <p:blipFill rotWithShape="1">
          <a:blip r:embed="rId4">
            <a:alphaModFix/>
          </a:blip>
          <a:srcRect/>
          <a:stretch/>
        </p:blipFill>
        <p:spPr>
          <a:xfrm>
            <a:off x="2209800" y="1371600"/>
            <a:ext cx="723900" cy="304800"/>
          </a:xfrm>
          <a:prstGeom prst="rect">
            <a:avLst/>
          </a:prstGeom>
          <a:noFill/>
          <a:ln>
            <a:noFill/>
          </a:ln>
        </p:spPr>
      </p:pic>
      <p:pic>
        <p:nvPicPr>
          <p:cNvPr id="621" name="Google Shape;621;p78"/>
          <p:cNvPicPr preferRelativeResize="0"/>
          <p:nvPr/>
        </p:nvPicPr>
        <p:blipFill rotWithShape="1">
          <a:blip r:embed="rId5">
            <a:alphaModFix/>
          </a:blip>
          <a:srcRect/>
          <a:stretch/>
        </p:blipFill>
        <p:spPr>
          <a:xfrm>
            <a:off x="2209800" y="3429000"/>
            <a:ext cx="857250" cy="3905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g98b9a27196_0_3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One-Bit Sliding Window Protocol</a:t>
            </a:r>
            <a:endParaRPr/>
          </a:p>
        </p:txBody>
      </p:sp>
      <p:sp>
        <p:nvSpPr>
          <p:cNvPr id="627" name="Google Shape;627;g98b9a27196_0_32"/>
          <p:cNvSpPr txBox="1">
            <a:spLocks noGrp="1"/>
          </p:cNvSpPr>
          <p:nvPr>
            <p:ph type="body" idx="1"/>
          </p:nvPr>
        </p:nvSpPr>
        <p:spPr>
          <a:xfrm>
            <a:off x="99150" y="826275"/>
            <a:ext cx="8956800" cy="5569200"/>
          </a:xfrm>
          <a:prstGeom prst="rect">
            <a:avLst/>
          </a:prstGeom>
        </p:spPr>
        <p:txBody>
          <a:bodyPr spcFirstLastPara="1" wrap="square" lIns="91425" tIns="45700" rIns="91425" bIns="45700" anchor="t" anchorCtr="0">
            <a:noAutofit/>
          </a:bodyPr>
          <a:lstStyle/>
          <a:p>
            <a:pPr marL="457200" lvl="0" indent="-361950" algn="l" rtl="0">
              <a:spcBef>
                <a:spcPts val="360"/>
              </a:spcBef>
              <a:spcAft>
                <a:spcPts val="0"/>
              </a:spcAft>
              <a:buSzPts val="2100"/>
              <a:buChar char="●"/>
            </a:pPr>
            <a:r>
              <a:rPr lang="en-US" sz="2100"/>
              <a:t>Such a protocol uses stop-and-wait since the sender transmits a frame and waits for its acknowledgement before sending the next one.</a:t>
            </a:r>
            <a:endParaRPr sz="2100"/>
          </a:p>
          <a:p>
            <a:pPr marL="457200" lvl="0" indent="-361950" algn="l" rtl="0">
              <a:spcBef>
                <a:spcPts val="0"/>
              </a:spcBef>
              <a:spcAft>
                <a:spcPts val="0"/>
              </a:spcAft>
              <a:buSzPts val="2100"/>
              <a:buChar char="●"/>
            </a:pPr>
            <a:r>
              <a:rPr lang="en-US" sz="2100"/>
              <a:t>Under normal circumstances, one of the two data link layers goes first and transmits the first frame.</a:t>
            </a:r>
            <a:endParaRPr sz="2100"/>
          </a:p>
          <a:p>
            <a:pPr marL="457200" lvl="0" indent="-361950" algn="l" rtl="0">
              <a:spcBef>
                <a:spcPts val="0"/>
              </a:spcBef>
              <a:spcAft>
                <a:spcPts val="0"/>
              </a:spcAft>
              <a:buSzPts val="2100"/>
              <a:buChar char="●"/>
            </a:pPr>
            <a:r>
              <a:rPr lang="en-US" sz="2100"/>
              <a:t>The starting machine fetches the first packet from its network layer, builds a frame from it, and sends it. </a:t>
            </a:r>
            <a:endParaRPr sz="2100"/>
          </a:p>
          <a:p>
            <a:pPr marL="457200" lvl="0" indent="-361950" algn="l" rtl="0">
              <a:spcBef>
                <a:spcPts val="0"/>
              </a:spcBef>
              <a:spcAft>
                <a:spcPts val="0"/>
              </a:spcAft>
              <a:buSzPts val="2100"/>
              <a:buChar char="●"/>
            </a:pPr>
            <a:r>
              <a:rPr lang="en-US" sz="2100"/>
              <a:t>The receiving data link layer checks to see if it is a duplicate, otherwise  the frame is the one expected, it is passed to the network layer and the receiver’s window is slid up.</a:t>
            </a:r>
            <a:endParaRPr sz="2100"/>
          </a:p>
          <a:p>
            <a:pPr marL="457200" lvl="0" indent="-361950" algn="l" rtl="0">
              <a:spcBef>
                <a:spcPts val="0"/>
              </a:spcBef>
              <a:spcAft>
                <a:spcPts val="0"/>
              </a:spcAft>
              <a:buSzPts val="2100"/>
              <a:buChar char="●"/>
            </a:pPr>
            <a:r>
              <a:rPr lang="en-US" sz="2100"/>
              <a:t>The acknowledgement field contains the number of the last frame received without error.</a:t>
            </a:r>
            <a:endParaRPr sz="2100"/>
          </a:p>
          <a:p>
            <a:pPr marL="457200" lvl="0" indent="-361950" algn="l" rtl="0">
              <a:spcBef>
                <a:spcPts val="0"/>
              </a:spcBef>
              <a:spcAft>
                <a:spcPts val="0"/>
              </a:spcAft>
              <a:buSzPts val="2100"/>
              <a:buChar char="●"/>
            </a:pPr>
            <a:r>
              <a:rPr lang="en-US" sz="2100"/>
              <a:t> If this number agrees with the sequence number of the frame the sender is trying to send, the sender knows it is done and can fetch the next packet from its network layer.</a:t>
            </a:r>
            <a:endParaRPr sz="2100"/>
          </a:p>
          <a:p>
            <a:pPr marL="457200" lvl="0" indent="-361950" algn="l" rtl="0">
              <a:spcBef>
                <a:spcPts val="0"/>
              </a:spcBef>
              <a:spcAft>
                <a:spcPts val="0"/>
              </a:spcAft>
              <a:buSzPts val="2100"/>
              <a:buChar char="●"/>
            </a:pPr>
            <a:r>
              <a:rPr lang="en-US" sz="2100"/>
              <a:t> If the sequence number disagrees, it must continue trying to send the same frame.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2"/>
          <p:cNvSpPr txBox="1">
            <a:spLocks noGrp="1"/>
          </p:cNvSpPr>
          <p:nvPr>
            <p:ph type="title"/>
          </p:nvPr>
        </p:nvSpPr>
        <p:spPr>
          <a:xfrm>
            <a:off x="3810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Acknowledged Connectionless Service</a:t>
            </a:r>
            <a:endParaRPr/>
          </a:p>
        </p:txBody>
      </p:sp>
      <p:sp>
        <p:nvSpPr>
          <p:cNvPr id="108" name="Google Shape;108;p12"/>
          <p:cNvSpPr txBox="1">
            <a:spLocks noGrp="1"/>
          </p:cNvSpPr>
          <p:nvPr>
            <p:ph type="body" idx="1"/>
          </p:nvPr>
        </p:nvSpPr>
        <p:spPr>
          <a:xfrm>
            <a:off x="472800" y="1423025"/>
            <a:ext cx="8368200" cy="5055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SzPts val="2000"/>
              <a:buChar char="•"/>
            </a:pPr>
            <a:r>
              <a:rPr lang="en-US" sz="2000"/>
              <a:t>There are still no logical connections used..</a:t>
            </a:r>
            <a:endParaRPr sz="2000"/>
          </a:p>
          <a:p>
            <a:pPr marL="342900" marR="0" lvl="0" indent="-342900" algn="l" rtl="0">
              <a:lnSpc>
                <a:spcPct val="100000"/>
              </a:lnSpc>
              <a:spcBef>
                <a:spcPts val="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Each frame send by the Data Link layer is acknowledged and the sender knows if a specific frame has been received or lost.</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Typically the protocol uses a specific time period that if has passed without getting acknowledgment it will re-send the frame.</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This service is useful for commutation when an unreliable channel is being utilized (e.g., 802.11 WiFi).</a:t>
            </a:r>
            <a:endParaRPr/>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Network layer does not know frame size of the packets and other restriction of the data link layer. </a:t>
            </a: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SzPts val="2000"/>
              <a:buChar char="•"/>
            </a:pPr>
            <a:r>
              <a:rPr lang="en-US" sz="2000"/>
              <a:t>Example:Large packet is broken into 10 frames and on average 2 might lost.</a:t>
            </a:r>
            <a:endParaRPr sz="2000"/>
          </a:p>
          <a:p>
            <a:pPr marL="342900" marR="0" lvl="0" indent="-342900" algn="l" rtl="0">
              <a:lnSpc>
                <a:spcPct val="100000"/>
              </a:lnSpc>
              <a:spcBef>
                <a:spcPts val="400"/>
              </a:spcBef>
              <a:spcAft>
                <a:spcPts val="0"/>
              </a:spcAft>
              <a:buClr>
                <a:srgbClr val="0000CC"/>
              </a:buClr>
              <a:buSzPts val="2000"/>
              <a:buFont typeface="Arial"/>
              <a:buChar char="•"/>
            </a:pPr>
            <a:r>
              <a:rPr lang="en-US" sz="2000" b="0" i="0" u="none" strike="noStrike" cap="none">
                <a:solidFill>
                  <a:schemeClr val="dk1"/>
                </a:solidFill>
                <a:latin typeface="Arial"/>
                <a:ea typeface="Arial"/>
                <a:cs typeface="Arial"/>
                <a:sym typeface="Arial"/>
              </a:rPr>
              <a:t>Hence it becomes necessary for data link layer to have some mechanism to optimize the transmission.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9"/>
          <p:cNvSpPr txBox="1">
            <a:spLocks noGrp="1"/>
          </p:cNvSpPr>
          <p:nvPr>
            <p:ph type="title"/>
          </p:nvPr>
        </p:nvSpPr>
        <p:spPr>
          <a:xfrm>
            <a:off x="0"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One-Bit Sliding Window Protocol (1)</a:t>
            </a:r>
            <a:endParaRPr/>
          </a:p>
        </p:txBody>
      </p:sp>
      <p:sp>
        <p:nvSpPr>
          <p:cNvPr id="633" name="Google Shape;633;p79"/>
          <p:cNvSpPr txBox="1">
            <a:spLocks noGrp="1"/>
          </p:cNvSpPr>
          <p:nvPr>
            <p:ph type="body" idx="1"/>
          </p:nvPr>
        </p:nvSpPr>
        <p:spPr>
          <a:xfrm>
            <a:off x="0" y="6019800"/>
            <a:ext cx="9144000" cy="5334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1-bit sliding window protocol.</a:t>
            </a:r>
            <a:endParaRPr/>
          </a:p>
        </p:txBody>
      </p:sp>
      <p:pic>
        <p:nvPicPr>
          <p:cNvPr id="634" name="Google Shape;634;p79"/>
          <p:cNvPicPr preferRelativeResize="0"/>
          <p:nvPr/>
        </p:nvPicPr>
        <p:blipFill rotWithShape="1">
          <a:blip r:embed="rId3">
            <a:alphaModFix/>
          </a:blip>
          <a:srcRect/>
          <a:stretch/>
        </p:blipFill>
        <p:spPr>
          <a:xfrm>
            <a:off x="685800" y="914400"/>
            <a:ext cx="8123237" cy="4572000"/>
          </a:xfrm>
          <a:prstGeom prst="rect">
            <a:avLst/>
          </a:prstGeom>
          <a:noFill/>
          <a:ln>
            <a:noFill/>
          </a:ln>
        </p:spPr>
      </p:pic>
      <p:sp>
        <p:nvSpPr>
          <p:cNvPr id="635" name="Google Shape;635;p79"/>
          <p:cNvSpPr txBox="1"/>
          <p:nvPr/>
        </p:nvSpPr>
        <p:spPr>
          <a:xfrm>
            <a:off x="381000" y="52578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0"/>
          <p:cNvSpPr txBox="1">
            <a:spLocks noGrp="1"/>
          </p:cNvSpPr>
          <p:nvPr>
            <p:ph type="title"/>
          </p:nvPr>
        </p:nvSpPr>
        <p:spPr>
          <a:xfrm>
            <a:off x="0"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One-Bit Sliding Window Protocol (2)</a:t>
            </a:r>
            <a:endParaRPr/>
          </a:p>
        </p:txBody>
      </p:sp>
      <p:sp>
        <p:nvSpPr>
          <p:cNvPr id="641" name="Google Shape;641;p80"/>
          <p:cNvSpPr txBox="1">
            <a:spLocks noGrp="1"/>
          </p:cNvSpPr>
          <p:nvPr>
            <p:ph type="body" idx="1"/>
          </p:nvPr>
        </p:nvSpPr>
        <p:spPr>
          <a:xfrm>
            <a:off x="0" y="6019800"/>
            <a:ext cx="9144000" cy="5334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1-bit sliding window protocol.</a:t>
            </a:r>
            <a:endParaRPr/>
          </a:p>
        </p:txBody>
      </p:sp>
      <p:sp>
        <p:nvSpPr>
          <p:cNvPr id="642" name="Google Shape;642;p80"/>
          <p:cNvSpPr txBox="1"/>
          <p:nvPr/>
        </p:nvSpPr>
        <p:spPr>
          <a:xfrm>
            <a:off x="609600" y="5105400"/>
            <a:ext cx="1066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 .</a:t>
            </a:r>
            <a:endParaRPr/>
          </a:p>
        </p:txBody>
      </p:sp>
      <p:pic>
        <p:nvPicPr>
          <p:cNvPr id="643" name="Google Shape;643;p80"/>
          <p:cNvPicPr preferRelativeResize="0"/>
          <p:nvPr/>
        </p:nvPicPr>
        <p:blipFill rotWithShape="1">
          <a:blip r:embed="rId3">
            <a:alphaModFix/>
          </a:blip>
          <a:srcRect/>
          <a:stretch/>
        </p:blipFill>
        <p:spPr>
          <a:xfrm>
            <a:off x="454025" y="1524000"/>
            <a:ext cx="8281987" cy="35242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1"/>
          <p:cNvSpPr txBox="1">
            <a:spLocks noGrp="1"/>
          </p:cNvSpPr>
          <p:nvPr>
            <p:ph type="title"/>
          </p:nvPr>
        </p:nvSpPr>
        <p:spPr>
          <a:xfrm>
            <a:off x="0" y="0"/>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One-Bit Sliding Window Protocol (3)</a:t>
            </a:r>
            <a:endParaRPr/>
          </a:p>
        </p:txBody>
      </p:sp>
      <p:sp>
        <p:nvSpPr>
          <p:cNvPr id="649" name="Google Shape;649;p81"/>
          <p:cNvSpPr txBox="1">
            <a:spLocks noGrp="1"/>
          </p:cNvSpPr>
          <p:nvPr>
            <p:ph type="body" idx="1"/>
          </p:nvPr>
        </p:nvSpPr>
        <p:spPr>
          <a:xfrm>
            <a:off x="0" y="6019800"/>
            <a:ext cx="9144000" cy="5334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A 1-bit sliding window protocol.</a:t>
            </a:r>
            <a:endParaRPr/>
          </a:p>
        </p:txBody>
      </p:sp>
      <p:pic>
        <p:nvPicPr>
          <p:cNvPr id="650" name="Google Shape;650;p81"/>
          <p:cNvPicPr preferRelativeResize="0"/>
          <p:nvPr/>
        </p:nvPicPr>
        <p:blipFill rotWithShape="1">
          <a:blip r:embed="rId3">
            <a:alphaModFix/>
          </a:blip>
          <a:srcRect/>
          <a:stretch/>
        </p:blipFill>
        <p:spPr>
          <a:xfrm>
            <a:off x="15875" y="2438400"/>
            <a:ext cx="8921750" cy="17907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8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One-Bit Sliding Window Protocol (4)</a:t>
            </a:r>
            <a:endParaRPr/>
          </a:p>
        </p:txBody>
      </p:sp>
      <p:sp>
        <p:nvSpPr>
          <p:cNvPr id="656" name="Google Shape;656;p82"/>
          <p:cNvSpPr txBox="1">
            <a:spLocks noGrp="1"/>
          </p:cNvSpPr>
          <p:nvPr>
            <p:ph type="body" idx="1"/>
          </p:nvPr>
        </p:nvSpPr>
        <p:spPr>
          <a:xfrm>
            <a:off x="0" y="5105400"/>
            <a:ext cx="9144000" cy="1447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Two scenarios for protocol 4. </a:t>
            </a:r>
            <a:r>
              <a:rPr lang="en-US" sz="2400" b="0" i="0" u="none" strike="noStrike" cap="none">
                <a:solidFill>
                  <a:srgbClr val="0033CC"/>
                </a:solidFill>
                <a:latin typeface="Arial"/>
                <a:ea typeface="Arial"/>
                <a:cs typeface="Arial"/>
                <a:sym typeface="Arial"/>
              </a:rPr>
              <a:t>(a)</a:t>
            </a:r>
            <a:r>
              <a:rPr lang="en-US" sz="2400" b="0" i="0" u="none" strike="noStrike" cap="none">
                <a:solidFill>
                  <a:schemeClr val="dk1"/>
                </a:solidFill>
                <a:latin typeface="Arial"/>
                <a:ea typeface="Arial"/>
                <a:cs typeface="Arial"/>
                <a:sym typeface="Arial"/>
              </a:rPr>
              <a:t> Normal case. </a:t>
            </a:r>
            <a:r>
              <a:rPr lang="en-US" sz="2400" b="0" i="0" u="none" strike="noStrike" cap="none">
                <a:solidFill>
                  <a:srgbClr val="0033CC"/>
                </a:solidFill>
                <a:latin typeface="Arial"/>
                <a:ea typeface="Arial"/>
                <a:cs typeface="Arial"/>
                <a:sym typeface="Arial"/>
              </a:rPr>
              <a:t>(b)</a:t>
            </a:r>
            <a:r>
              <a:rPr lang="en-US" sz="2400" b="0" i="0" u="none" strike="noStrike" cap="none">
                <a:solidFill>
                  <a:schemeClr val="dk1"/>
                </a:solidFill>
                <a:latin typeface="Arial"/>
                <a:ea typeface="Arial"/>
                <a:cs typeface="Arial"/>
                <a:sym typeface="Arial"/>
              </a:rPr>
              <a:t> Abnormal</a:t>
            </a:r>
            <a:endParaRPr/>
          </a:p>
          <a:p>
            <a:pPr marL="0" marR="0" lvl="0" indent="0" algn="ctr" rtl="0">
              <a:lnSpc>
                <a:spcPct val="100000"/>
              </a:lnSpc>
              <a:spcBef>
                <a:spcPts val="48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case. The notation is (seq, ack, packet number). An asterisk indicates where a network layer accepts a packet</a:t>
            </a:r>
            <a:endParaRPr/>
          </a:p>
        </p:txBody>
      </p:sp>
      <p:pic>
        <p:nvPicPr>
          <p:cNvPr id="657" name="Google Shape;657;p82"/>
          <p:cNvPicPr preferRelativeResize="0"/>
          <p:nvPr/>
        </p:nvPicPr>
        <p:blipFill rotWithShape="1">
          <a:blip r:embed="rId3">
            <a:alphaModFix/>
          </a:blip>
          <a:srcRect/>
          <a:stretch/>
        </p:blipFill>
        <p:spPr>
          <a:xfrm>
            <a:off x="609600" y="1143000"/>
            <a:ext cx="7781925" cy="40576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g98b9a27196_0_4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Arial"/>
              <a:buNone/>
            </a:pPr>
            <a:r>
              <a:rPr lang="en-US"/>
              <a:t>One-Bit Sliding Window Protocol </a:t>
            </a:r>
            <a:endParaRPr/>
          </a:p>
        </p:txBody>
      </p:sp>
      <p:sp>
        <p:nvSpPr>
          <p:cNvPr id="663" name="Google Shape;663;g98b9a27196_0_41"/>
          <p:cNvSpPr txBox="1">
            <a:spLocks noGrp="1"/>
          </p:cNvSpPr>
          <p:nvPr>
            <p:ph type="body" idx="1"/>
          </p:nvPr>
        </p:nvSpPr>
        <p:spPr>
          <a:xfrm>
            <a:off x="0" y="1451475"/>
            <a:ext cx="9144000" cy="50265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If A and B simultaneously initiate communication, their first frames cross, and the data link layers then get into situation (b)</a:t>
            </a:r>
            <a:endParaRPr/>
          </a:p>
          <a:p>
            <a:pPr marL="457200" lvl="0" indent="-342900" algn="l" rtl="0">
              <a:spcBef>
                <a:spcPts val="0"/>
              </a:spcBef>
              <a:spcAft>
                <a:spcPts val="0"/>
              </a:spcAft>
              <a:buSzPts val="1800"/>
              <a:buChar char="●"/>
            </a:pPr>
            <a:r>
              <a:rPr lang="en-US"/>
              <a:t>Half of the frames contain duplicates, even though there are no transmission errors.</a:t>
            </a:r>
            <a:endParaRPr/>
          </a:p>
          <a:p>
            <a:pPr marL="457200" lvl="0" indent="-342900" algn="l" rtl="0">
              <a:spcBef>
                <a:spcPts val="0"/>
              </a:spcBef>
              <a:spcAft>
                <a:spcPts val="0"/>
              </a:spcAft>
              <a:buSzPts val="1800"/>
              <a:buChar char="●"/>
            </a:pPr>
            <a:r>
              <a:rPr lang="en-US"/>
              <a:t> Similar situations can occur as a result of premature timeouts, even when one side clearly starts first.</a:t>
            </a:r>
            <a:endParaRPr/>
          </a:p>
          <a:p>
            <a:pPr marL="457200" lvl="0" indent="-342900" algn="l" rtl="0">
              <a:spcBef>
                <a:spcPts val="0"/>
              </a:spcBef>
              <a:spcAft>
                <a:spcPts val="0"/>
              </a:spcAft>
              <a:buSzPts val="1800"/>
              <a:buChar char="●"/>
            </a:pPr>
            <a:r>
              <a:rPr lang="en-US"/>
              <a:t> In fact, if multiple premature timeouts occur, frames may be</a:t>
            </a:r>
            <a:endParaRPr/>
          </a:p>
          <a:p>
            <a:pPr marL="457200" lvl="0" indent="0" algn="l" rtl="0">
              <a:spcBef>
                <a:spcPts val="360"/>
              </a:spcBef>
              <a:spcAft>
                <a:spcPts val="0"/>
              </a:spcAft>
              <a:buNone/>
            </a:pPr>
            <a:r>
              <a:rPr lang="en-US"/>
              <a:t>  sent three or more times, wasting valuable bandwidth.</a:t>
            </a:r>
            <a:endParaRPr/>
          </a:p>
          <a:p>
            <a:pPr marL="457200" lvl="0" indent="0" algn="l" rtl="0">
              <a:spcBef>
                <a:spcPts val="360"/>
              </a:spcBef>
              <a:spcAft>
                <a:spcPts val="0"/>
              </a:spcAft>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98b9a27196_0_48"/>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Go-Back-N</a:t>
            </a:r>
            <a:endParaRPr/>
          </a:p>
        </p:txBody>
      </p:sp>
      <p:sp>
        <p:nvSpPr>
          <p:cNvPr id="669" name="Google Shape;669;g98b9a27196_0_48"/>
          <p:cNvSpPr txBox="1">
            <a:spLocks noGrp="1"/>
          </p:cNvSpPr>
          <p:nvPr>
            <p:ph type="body" idx="1"/>
          </p:nvPr>
        </p:nvSpPr>
        <p:spPr>
          <a:xfrm>
            <a:off x="115675" y="1021825"/>
            <a:ext cx="9028200" cy="5538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long round-trip time can have important implications</a:t>
            </a:r>
            <a:endParaRPr/>
          </a:p>
          <a:p>
            <a:pPr marL="457200" lvl="0" indent="0" algn="l" rtl="0">
              <a:spcBef>
                <a:spcPts val="360"/>
              </a:spcBef>
              <a:spcAft>
                <a:spcPts val="0"/>
              </a:spcAft>
              <a:buNone/>
            </a:pPr>
            <a:r>
              <a:rPr lang="en-US"/>
              <a:t>for the efficiency of the bandwidth utilization.</a:t>
            </a:r>
            <a:endParaRPr/>
          </a:p>
          <a:p>
            <a:pPr marL="457200" lvl="0" indent="-342900" algn="l" rtl="0">
              <a:spcBef>
                <a:spcPts val="360"/>
              </a:spcBef>
              <a:spcAft>
                <a:spcPts val="0"/>
              </a:spcAft>
              <a:buSzPts val="1800"/>
              <a:buChar char="●"/>
            </a:pPr>
            <a:r>
              <a:rPr lang="en-US"/>
              <a:t>Example:Satellite channels of 500 msec  round trip delay.</a:t>
            </a:r>
            <a:endParaRPr/>
          </a:p>
          <a:p>
            <a:pPr marL="457200" lvl="0" indent="-342900" algn="l" rtl="0">
              <a:spcBef>
                <a:spcPts val="0"/>
              </a:spcBef>
              <a:spcAft>
                <a:spcPts val="0"/>
              </a:spcAft>
              <a:buSzPts val="1800"/>
              <a:buChar char="●"/>
            </a:pPr>
            <a:r>
              <a:rPr lang="en-US"/>
              <a:t>So allow the sender to transmit up to </a:t>
            </a:r>
            <a:r>
              <a:rPr lang="en-US" b="1"/>
              <a:t>w</a:t>
            </a:r>
            <a:r>
              <a:rPr lang="en-US"/>
              <a:t> frames before blocking, instead of just 1.</a:t>
            </a:r>
            <a:endParaRPr/>
          </a:p>
          <a:p>
            <a:pPr marL="457200" lvl="0" indent="-342900" algn="l" rtl="0">
              <a:spcBef>
                <a:spcPts val="0"/>
              </a:spcBef>
              <a:spcAft>
                <a:spcPts val="0"/>
              </a:spcAft>
              <a:buSzPts val="1800"/>
              <a:buChar char="●"/>
            </a:pPr>
            <a:r>
              <a:rPr lang="en-US" b="1"/>
              <a:t>w</a:t>
            </a:r>
            <a:r>
              <a:rPr lang="en-US"/>
              <a:t> should be set to 2BD+1.where BD is the bandwidth delay no.of frames and 1 as ack frame will be sent only after arriving the first frame.</a:t>
            </a:r>
            <a:endParaRPr/>
          </a:p>
          <a:p>
            <a:pPr marL="457200" lvl="0" indent="-342900" algn="l" rtl="0">
              <a:spcBef>
                <a:spcPts val="0"/>
              </a:spcBef>
              <a:spcAft>
                <a:spcPts val="0"/>
              </a:spcAft>
              <a:buSzPts val="1800"/>
              <a:buChar char="●"/>
            </a:pPr>
            <a:r>
              <a:rPr lang="en-US"/>
              <a:t>Ex:For a 50 kbps channel and a delay of 250 msec the no.of frames are 26 frames of 1000 bits.</a:t>
            </a:r>
            <a:endParaRPr/>
          </a:p>
          <a:p>
            <a:pPr marL="457200" lvl="0" indent="-342900" algn="l" rtl="0">
              <a:spcBef>
                <a:spcPts val="0"/>
              </a:spcBef>
              <a:spcAft>
                <a:spcPts val="0"/>
              </a:spcAft>
              <a:buSzPts val="1800"/>
              <a:buChar char="●"/>
            </a:pPr>
            <a:r>
              <a:rPr lang="en-US"/>
              <a:t>This technique of keeping multiple frames in flight is an example of </a:t>
            </a:r>
            <a:r>
              <a:rPr lang="en-US" b="1"/>
              <a:t>pipelining</a:t>
            </a:r>
            <a:r>
              <a:rPr lang="en-US"/>
              <a: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g98b9a27196_0_56"/>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Go-Back-N</a:t>
            </a:r>
            <a:endParaRPr/>
          </a:p>
        </p:txBody>
      </p:sp>
      <p:sp>
        <p:nvSpPr>
          <p:cNvPr id="675" name="Google Shape;675;g98b9a27196_0_56"/>
          <p:cNvSpPr txBox="1">
            <a:spLocks noGrp="1"/>
          </p:cNvSpPr>
          <p:nvPr>
            <p:ph type="body" idx="1"/>
          </p:nvPr>
        </p:nvSpPr>
        <p:spPr>
          <a:xfrm>
            <a:off x="0" y="1021825"/>
            <a:ext cx="9144000" cy="55719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What happens if a frame in the middle of a long stream is</a:t>
            </a:r>
            <a:endParaRPr/>
          </a:p>
          <a:p>
            <a:pPr marL="457200" lvl="0" indent="0" algn="l" rtl="0">
              <a:spcBef>
                <a:spcPts val="360"/>
              </a:spcBef>
              <a:spcAft>
                <a:spcPts val="0"/>
              </a:spcAft>
              <a:buNone/>
            </a:pPr>
            <a:r>
              <a:rPr lang="en-US"/>
              <a:t>damaged or lost?</a:t>
            </a:r>
            <a:endParaRPr/>
          </a:p>
          <a:p>
            <a:pPr marL="457200" lvl="0" indent="-342900" algn="l" rtl="0">
              <a:spcBef>
                <a:spcPts val="360"/>
              </a:spcBef>
              <a:spcAft>
                <a:spcPts val="0"/>
              </a:spcAft>
              <a:buSzPts val="1800"/>
              <a:buChar char="●"/>
            </a:pPr>
            <a:r>
              <a:rPr lang="en-US"/>
              <a:t>Two approaches</a:t>
            </a:r>
            <a:endParaRPr/>
          </a:p>
          <a:p>
            <a:pPr marL="914400" lvl="1" indent="-381000" algn="just" rtl="0">
              <a:spcBef>
                <a:spcPts val="0"/>
              </a:spcBef>
              <a:spcAft>
                <a:spcPts val="0"/>
              </a:spcAft>
              <a:buSzPts val="2400"/>
              <a:buChar char="○"/>
            </a:pPr>
            <a:r>
              <a:rPr lang="en-US" sz="2400"/>
              <a:t>Go-back-N: The receiver simply to discard all subsequent</a:t>
            </a:r>
            <a:endParaRPr sz="2400"/>
          </a:p>
          <a:p>
            <a:pPr marL="914400" lvl="0" indent="0" algn="just" rtl="0">
              <a:spcBef>
                <a:spcPts val="360"/>
              </a:spcBef>
              <a:spcAft>
                <a:spcPts val="0"/>
              </a:spcAft>
              <a:buNone/>
            </a:pPr>
            <a:r>
              <a:rPr lang="en-US"/>
              <a:t>frames, sending no acknowledgements for the discarded frames. The sender will time out and retransmit all unacknowledged frames in order, starting with the damaged or lost one. This approach can waste a lot of bandwidth if the error rate is high.</a:t>
            </a:r>
            <a:endParaRPr/>
          </a:p>
          <a:p>
            <a:pPr marL="914400" lvl="1" indent="-368300" algn="l" rtl="0">
              <a:spcBef>
                <a:spcPts val="360"/>
              </a:spcBef>
              <a:spcAft>
                <a:spcPts val="0"/>
              </a:spcAft>
              <a:buSzPts val="2200"/>
              <a:buChar char="○"/>
            </a:pPr>
            <a:r>
              <a:rPr lang="en-US" sz="2400"/>
              <a:t>For the for the case in which the receiver’s window is large</a:t>
            </a:r>
            <a:endParaRPr sz="2400"/>
          </a:p>
          <a:p>
            <a:pPr marL="914400" lvl="0" indent="0" algn="l" rtl="0">
              <a:spcBef>
                <a:spcPts val="360"/>
              </a:spcBef>
              <a:spcAft>
                <a:spcPts val="0"/>
              </a:spcAft>
              <a:buNone/>
            </a:pPr>
            <a:r>
              <a:rPr lang="en-US"/>
              <a:t>the sender, continues to send frames until the timer for frame 2 expires. Then it backs up to frame 2 and</a:t>
            </a:r>
            <a:endParaRPr/>
          </a:p>
          <a:p>
            <a:pPr marL="914400" lvl="0" indent="0" algn="l" rtl="0">
              <a:spcBef>
                <a:spcPts val="360"/>
              </a:spcBef>
              <a:spcAft>
                <a:spcPts val="0"/>
              </a:spcAft>
              <a:buNone/>
            </a:pPr>
            <a:r>
              <a:rPr lang="en-US"/>
              <a:t>starts over with it, sending 2, 3, 4, etc. all over again.</a:t>
            </a:r>
            <a:endParaRPr/>
          </a:p>
          <a:p>
            <a:pPr marL="914400" lvl="0" indent="0" algn="l" rtl="0">
              <a:spcBef>
                <a:spcPts val="360"/>
              </a:spcBef>
              <a:spcAft>
                <a:spcPts val="0"/>
              </a:spcAft>
              <a:buNone/>
            </a:pP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997637c081_0_2"/>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Selective Repeat</a:t>
            </a:r>
            <a:endParaRPr/>
          </a:p>
        </p:txBody>
      </p:sp>
      <p:sp>
        <p:nvSpPr>
          <p:cNvPr id="681" name="Google Shape;681;g997637c081_0_2"/>
          <p:cNvSpPr txBox="1">
            <a:spLocks noGrp="1"/>
          </p:cNvSpPr>
          <p:nvPr>
            <p:ph type="body" idx="1"/>
          </p:nvPr>
        </p:nvSpPr>
        <p:spPr>
          <a:xfrm>
            <a:off x="0" y="859325"/>
            <a:ext cx="9144000" cy="56682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a:t>A bad frame that is received is discarded, but any good frames received after it are accepted and buffered.</a:t>
            </a:r>
            <a:endParaRPr sz="2300"/>
          </a:p>
          <a:p>
            <a:pPr marL="457200" lvl="0" indent="-374650" algn="l" rtl="0">
              <a:spcBef>
                <a:spcPts val="0"/>
              </a:spcBef>
              <a:spcAft>
                <a:spcPts val="0"/>
              </a:spcAft>
              <a:buSzPts val="2300"/>
              <a:buChar char="●"/>
            </a:pPr>
            <a:r>
              <a:rPr lang="en-US" sz="2300"/>
              <a:t> When the sender times out, only the oldest unacknowledged frame is retransmitted.</a:t>
            </a:r>
            <a:endParaRPr sz="2300"/>
          </a:p>
          <a:p>
            <a:pPr marL="457200" lvl="0" indent="-374650" algn="l" rtl="0">
              <a:spcBef>
                <a:spcPts val="0"/>
              </a:spcBef>
              <a:spcAft>
                <a:spcPts val="0"/>
              </a:spcAft>
              <a:buSzPts val="2300"/>
              <a:buChar char="●"/>
            </a:pPr>
            <a:r>
              <a:rPr lang="en-US" sz="2300"/>
              <a:t>If the damaged frame arrives correctly the receiver can deliver to the network layer, in sequence, all the frames it has buffered.</a:t>
            </a:r>
            <a:endParaRPr sz="2300"/>
          </a:p>
          <a:p>
            <a:pPr marL="457200" lvl="0" indent="-374650" algn="l" rtl="0">
              <a:spcBef>
                <a:spcPts val="0"/>
              </a:spcBef>
              <a:spcAft>
                <a:spcPts val="0"/>
              </a:spcAft>
              <a:buSzPts val="2300"/>
              <a:buChar char="●"/>
            </a:pPr>
            <a:r>
              <a:rPr lang="en-US" sz="2300"/>
              <a:t> Selective repeat corresponds to a receiver window larger than 1.</a:t>
            </a:r>
            <a:endParaRPr sz="2300"/>
          </a:p>
          <a:p>
            <a:pPr marL="457200" lvl="0" indent="-374650" algn="l" rtl="0">
              <a:spcBef>
                <a:spcPts val="0"/>
              </a:spcBef>
              <a:spcAft>
                <a:spcPts val="0"/>
              </a:spcAft>
              <a:buSzPts val="2300"/>
              <a:buChar char="●"/>
            </a:pPr>
            <a:r>
              <a:rPr lang="en-US" sz="2300"/>
              <a:t>The receiver send a</a:t>
            </a:r>
            <a:r>
              <a:rPr lang="en-US" sz="2300" b="1"/>
              <a:t> negative acknowledgement (</a:t>
            </a:r>
            <a:r>
              <a:rPr lang="en-US" sz="2300"/>
              <a:t>NAK) when it detects an error then this stimulate retransmission before</a:t>
            </a:r>
            <a:endParaRPr sz="2300"/>
          </a:p>
          <a:p>
            <a:pPr marL="457200" lvl="0" indent="0" algn="l" rtl="0">
              <a:spcBef>
                <a:spcPts val="360"/>
              </a:spcBef>
              <a:spcAft>
                <a:spcPts val="0"/>
              </a:spcAft>
              <a:buNone/>
            </a:pPr>
            <a:r>
              <a:rPr lang="en-US" sz="2300"/>
              <a:t>the corresponding timer expires and thus improve performance.</a:t>
            </a:r>
            <a:endParaRPr sz="2300"/>
          </a:p>
          <a:p>
            <a:pPr marL="457200" lvl="0" indent="-374650" algn="l" rtl="0">
              <a:spcBef>
                <a:spcPts val="360"/>
              </a:spcBef>
              <a:spcAft>
                <a:spcPts val="0"/>
              </a:spcAft>
              <a:buSzPts val="2300"/>
              <a:buChar char="●"/>
            </a:pPr>
            <a:r>
              <a:rPr lang="en-US" sz="2300"/>
              <a:t>When an acknowledgement comes in for frame n, frames n − 1, n − 2, and so on are also automatically acknowledged. This type of acknowledgement is called a </a:t>
            </a:r>
            <a:r>
              <a:rPr lang="en-US" sz="2300" b="1"/>
              <a:t>cumulative acknowledgement</a:t>
            </a:r>
            <a:r>
              <a:rPr lang="en-US" sz="2300"/>
              <a:t>.</a:t>
            </a:r>
            <a:endParaRPr sz="2300"/>
          </a:p>
          <a:p>
            <a:pPr marL="457200" lvl="0" indent="-342900" algn="l" rtl="0">
              <a:spcBef>
                <a:spcPts val="0"/>
              </a:spcBef>
              <a:spcAft>
                <a:spcPts val="0"/>
              </a:spcAft>
              <a:buSzPts val="1800"/>
              <a:buChar char="●"/>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8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(1)</a:t>
            </a:r>
            <a:endParaRPr/>
          </a:p>
        </p:txBody>
      </p:sp>
      <p:sp>
        <p:nvSpPr>
          <p:cNvPr id="687" name="Google Shape;687;p8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Pipelining and error recovery. Effect of an error when</a:t>
            </a:r>
            <a:endParaRPr/>
          </a:p>
          <a:p>
            <a:pPr marL="609600" marR="0" lvl="0" indent="-609600" algn="ctr" rtl="0">
              <a:lnSpc>
                <a:spcPct val="100000"/>
              </a:lnSpc>
              <a:spcBef>
                <a:spcPts val="480"/>
              </a:spcBef>
              <a:spcAft>
                <a:spcPts val="0"/>
              </a:spcAft>
              <a:buClr>
                <a:schemeClr val="accent2"/>
              </a:buClr>
              <a:buSzPts val="2400"/>
              <a:buFont typeface="Arial"/>
              <a:buNone/>
            </a:pPr>
            <a:r>
              <a:rPr lang="en-US" sz="2400" b="0" i="0" u="none" strike="noStrike" cap="none">
                <a:solidFill>
                  <a:srgbClr val="0033CC"/>
                </a:solidFill>
                <a:latin typeface="Arial"/>
                <a:ea typeface="Arial"/>
                <a:cs typeface="Arial"/>
                <a:sym typeface="Arial"/>
              </a:rPr>
              <a:t>(a) </a:t>
            </a:r>
            <a:r>
              <a:rPr lang="en-US" sz="2400" b="0" i="0" u="none" strike="noStrike" cap="none">
                <a:solidFill>
                  <a:schemeClr val="dk1"/>
                </a:solidFill>
                <a:latin typeface="Arial"/>
                <a:ea typeface="Arial"/>
                <a:cs typeface="Arial"/>
                <a:sym typeface="Arial"/>
              </a:rPr>
              <a:t>receiver’s window size is 1</a:t>
            </a:r>
            <a:endParaRPr/>
          </a:p>
        </p:txBody>
      </p:sp>
      <p:pic>
        <p:nvPicPr>
          <p:cNvPr id="688" name="Google Shape;688;p83"/>
          <p:cNvPicPr preferRelativeResize="0"/>
          <p:nvPr/>
        </p:nvPicPr>
        <p:blipFill rotWithShape="1">
          <a:blip r:embed="rId3">
            <a:alphaModFix/>
          </a:blip>
          <a:srcRect/>
          <a:stretch/>
        </p:blipFill>
        <p:spPr>
          <a:xfrm>
            <a:off x="533400" y="1524000"/>
            <a:ext cx="8166100" cy="328612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8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600"/>
              <a:buFont typeface="Arial"/>
              <a:buNone/>
            </a:pPr>
            <a:r>
              <a:rPr lang="en-US" sz="3600" b="0" i="0" u="none">
                <a:solidFill>
                  <a:srgbClr val="FF0000"/>
                </a:solidFill>
                <a:latin typeface="Arial"/>
                <a:ea typeface="Arial"/>
                <a:cs typeface="Arial"/>
                <a:sym typeface="Arial"/>
              </a:rPr>
              <a:t>Protocol Using Go-Back-N (2)</a:t>
            </a:r>
            <a:endParaRPr/>
          </a:p>
        </p:txBody>
      </p:sp>
      <p:sp>
        <p:nvSpPr>
          <p:cNvPr id="694" name="Google Shape;694;p84"/>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609600" marR="0" lvl="0" indent="-609600" algn="ctr" rtl="0">
              <a:lnSpc>
                <a:spcPct val="100000"/>
              </a:lnSpc>
              <a:spcBef>
                <a:spcPts val="0"/>
              </a:spcBef>
              <a:spcAft>
                <a:spcPts val="0"/>
              </a:spcAft>
              <a:buClr>
                <a:schemeClr val="accent2"/>
              </a:buClr>
              <a:buSzPts val="2400"/>
              <a:buFont typeface="Arial"/>
              <a:buNone/>
            </a:pPr>
            <a:r>
              <a:rPr lang="en-US" sz="2400" b="0" i="0" u="none" strike="noStrike" cap="none">
                <a:solidFill>
                  <a:schemeClr val="dk1"/>
                </a:solidFill>
                <a:latin typeface="Arial"/>
                <a:ea typeface="Arial"/>
                <a:cs typeface="Arial"/>
                <a:sym typeface="Arial"/>
              </a:rPr>
              <a:t>Pipelining and error recovery. Effect of an error when</a:t>
            </a:r>
            <a:endParaRPr/>
          </a:p>
          <a:p>
            <a:pPr marL="609600" marR="0" lvl="0" indent="-609600" algn="ctr" rtl="0">
              <a:lnSpc>
                <a:spcPct val="100000"/>
              </a:lnSpc>
              <a:spcBef>
                <a:spcPts val="480"/>
              </a:spcBef>
              <a:spcAft>
                <a:spcPts val="0"/>
              </a:spcAft>
              <a:buClr>
                <a:schemeClr val="accent2"/>
              </a:buClr>
              <a:buSzPts val="2400"/>
              <a:buFont typeface="Arial"/>
              <a:buNone/>
            </a:pPr>
            <a:r>
              <a:rPr lang="en-US" sz="2400" b="0" i="0" u="none" strike="noStrike" cap="none">
                <a:solidFill>
                  <a:srgbClr val="0033CC"/>
                </a:solidFill>
                <a:latin typeface="Arial"/>
                <a:ea typeface="Arial"/>
                <a:cs typeface="Arial"/>
                <a:sym typeface="Arial"/>
              </a:rPr>
              <a:t>(b) </a:t>
            </a:r>
            <a:r>
              <a:rPr lang="en-US" sz="2400" b="0" i="0" u="none" strike="noStrike" cap="none">
                <a:solidFill>
                  <a:schemeClr val="dk1"/>
                </a:solidFill>
                <a:latin typeface="Arial"/>
                <a:ea typeface="Arial"/>
                <a:cs typeface="Arial"/>
                <a:sym typeface="Arial"/>
              </a:rPr>
              <a:t>receiver’s window size is large.</a:t>
            </a:r>
            <a:endParaRPr/>
          </a:p>
        </p:txBody>
      </p:sp>
      <p:pic>
        <p:nvPicPr>
          <p:cNvPr id="695" name="Google Shape;695;p84"/>
          <p:cNvPicPr preferRelativeResize="0"/>
          <p:nvPr/>
        </p:nvPicPr>
        <p:blipFill rotWithShape="1">
          <a:blip r:embed="rId3">
            <a:alphaModFix/>
          </a:blip>
          <a:srcRect/>
          <a:stretch/>
        </p:blipFill>
        <p:spPr>
          <a:xfrm>
            <a:off x="557212" y="1905000"/>
            <a:ext cx="8070850" cy="2757487"/>
          </a:xfrm>
          <a:prstGeom prst="rect">
            <a:avLst/>
          </a:prstGeom>
          <a:noFill/>
          <a:ln>
            <a:noFill/>
          </a:ln>
        </p:spPr>
      </p:pic>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1462</TotalTime>
  <Words>8924</Words>
  <Application>Microsoft Office PowerPoint</Application>
  <PresentationFormat>On-screen Show (4:3)</PresentationFormat>
  <Paragraphs>952</Paragraphs>
  <Slides>123</Slides>
  <Notes>123</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123</vt:i4>
      </vt:variant>
    </vt:vector>
  </HeadingPairs>
  <TitlesOfParts>
    <vt:vector size="133" baseType="lpstr">
      <vt:lpstr>Calibri</vt:lpstr>
      <vt:lpstr>Arial</vt:lpstr>
      <vt:lpstr>Arimo</vt:lpstr>
      <vt:lpstr>Times New Roman</vt:lpstr>
      <vt:lpstr>Tannenbaum</vt:lpstr>
      <vt:lpstr>2_Tannenbaum</vt:lpstr>
      <vt:lpstr>1_Custom Design</vt:lpstr>
      <vt:lpstr>4_Tannenbaum</vt:lpstr>
      <vt:lpstr>1_Tannenbaum</vt:lpstr>
      <vt:lpstr>Photoshop.Image.10</vt:lpstr>
      <vt:lpstr>The Data Link Layer</vt:lpstr>
      <vt:lpstr>Data Link Layer</vt:lpstr>
      <vt:lpstr>Data Link Layer Design Issues</vt:lpstr>
      <vt:lpstr>Packets and Frames</vt:lpstr>
      <vt:lpstr>Data Link Layer Design Issues</vt:lpstr>
      <vt:lpstr>Services Provided to the Network Layer</vt:lpstr>
      <vt:lpstr>Network Layer Services</vt:lpstr>
      <vt:lpstr>Unacknowledged Connectionless Service</vt:lpstr>
      <vt:lpstr>Acknowledged Connectionless Service</vt:lpstr>
      <vt:lpstr>Acknowledged Connection Oriented  Service</vt:lpstr>
      <vt:lpstr>Framing</vt:lpstr>
      <vt:lpstr>Framing</vt:lpstr>
      <vt:lpstr>Byte Count Framing Method</vt:lpstr>
      <vt:lpstr>Framing (1)</vt:lpstr>
      <vt:lpstr>Flag Bytes with Byte Stuffing Framing Method</vt:lpstr>
      <vt:lpstr>Framing (2)</vt:lpstr>
      <vt:lpstr>Flag Bits with Bit Stuffing Framing Method</vt:lpstr>
      <vt:lpstr>Framing (3)</vt:lpstr>
      <vt:lpstr>Framing</vt:lpstr>
      <vt:lpstr>Framing</vt:lpstr>
      <vt:lpstr>Error Control</vt:lpstr>
      <vt:lpstr>Error Control</vt:lpstr>
      <vt:lpstr>Flow Control</vt:lpstr>
      <vt:lpstr>Error Detection and Correction</vt:lpstr>
      <vt:lpstr>Error Detection and Correction</vt:lpstr>
      <vt:lpstr>Error Detection and Correction</vt:lpstr>
      <vt:lpstr>Error Detection and Correction</vt:lpstr>
      <vt:lpstr>Error Detection &amp; Correction Code</vt:lpstr>
      <vt:lpstr>Error Detection &amp; Correction Code</vt:lpstr>
      <vt:lpstr>Error Detection &amp; Correction Code</vt:lpstr>
      <vt:lpstr>Error Detection &amp; Correction Code</vt:lpstr>
      <vt:lpstr>Error Detection &amp; Correction Code</vt:lpstr>
      <vt:lpstr>Error Detection &amp; Correction Code</vt:lpstr>
      <vt:lpstr>Error Correction Codes (1)</vt:lpstr>
      <vt:lpstr>Hamming Code</vt:lpstr>
      <vt:lpstr>The Hamming Code </vt:lpstr>
      <vt:lpstr>Hamming Code</vt:lpstr>
      <vt:lpstr>Hamming Code</vt:lpstr>
      <vt:lpstr>Hamming Code</vt:lpstr>
      <vt:lpstr>Hamming Code</vt:lpstr>
      <vt:lpstr>Hamming Code</vt:lpstr>
      <vt:lpstr>Hamming Code</vt:lpstr>
      <vt:lpstr>Error correction code</vt:lpstr>
      <vt:lpstr>Hamming code(2)</vt:lpstr>
      <vt:lpstr>Hamming code(2)</vt:lpstr>
      <vt:lpstr>Error Correction Codes (2)</vt:lpstr>
      <vt:lpstr>Convolutional Codes</vt:lpstr>
      <vt:lpstr>Error Correction Codes (3)</vt:lpstr>
      <vt:lpstr>Convolution codes</vt:lpstr>
      <vt:lpstr>Convolution codes</vt:lpstr>
      <vt:lpstr>Reed-solomon code</vt:lpstr>
      <vt:lpstr>Reed-solomon code</vt:lpstr>
      <vt:lpstr>LDPC codes</vt:lpstr>
      <vt:lpstr>Error-Detecting Codes (1)</vt:lpstr>
      <vt:lpstr>Error-Detecting Codes</vt:lpstr>
      <vt:lpstr>Error-Detecting Codes </vt:lpstr>
      <vt:lpstr>Error-Detecting Codes (2)</vt:lpstr>
      <vt:lpstr>Error-Detecting Codes</vt:lpstr>
      <vt:lpstr>Internet checksum example</vt:lpstr>
      <vt:lpstr>Error-Detecting Codes </vt:lpstr>
      <vt:lpstr>Error-Detecting Codes</vt:lpstr>
      <vt:lpstr>Error-Detecting Codes </vt:lpstr>
      <vt:lpstr>Error-Detecting Codes (3)</vt:lpstr>
      <vt:lpstr>Example</vt:lpstr>
      <vt:lpstr>Elementary Data Link Prototocls</vt:lpstr>
      <vt:lpstr>Elementary Data Link Protocols (2)</vt:lpstr>
      <vt:lpstr>Elementary Data Link Protocols (3)</vt:lpstr>
      <vt:lpstr>Elementary Data Link Protocols (4)</vt:lpstr>
      <vt:lpstr>Elementary Data Link Protocols (5)</vt:lpstr>
      <vt:lpstr>Elementary Data Link Protocols (1)</vt:lpstr>
      <vt:lpstr>Utopian Simplex Protocol</vt:lpstr>
      <vt:lpstr>Utopian Simplex Protocol (1)</vt:lpstr>
      <vt:lpstr>Utopian Simplex Protocol (2)</vt:lpstr>
      <vt:lpstr>Simplex Stop-and-Wait Protocol  for a Error-Free Channel</vt:lpstr>
      <vt:lpstr>Simplex Stop-and-Wait Protocol  for a Error-free Channel (1)</vt:lpstr>
      <vt:lpstr>Simplex Stop-and-Wait Protocol  for a Error free Channel (2)</vt:lpstr>
      <vt:lpstr>Simplex Stop-and-Wait Protocol  for a Noise Channel </vt:lpstr>
      <vt:lpstr> Simplex Stop-and-Wait Protocol  for a Noise Channel  </vt:lpstr>
      <vt:lpstr>Simplex Stop-and-Wait Protocol  for a Noise Channel  </vt:lpstr>
      <vt:lpstr> Simplex Stop-and-Wait Protocol  for a Noise Channel (3)</vt:lpstr>
      <vt:lpstr>Simplex Stop-and-Wait Protocol  for a Noise Channel (3)</vt:lpstr>
      <vt:lpstr>Simplex Stop-and-Wait Protocol  for a Noise Channel (3)</vt:lpstr>
      <vt:lpstr>Sliding Window Protocols</vt:lpstr>
      <vt:lpstr>Sliding Window Protocols</vt:lpstr>
      <vt:lpstr>Sliding Window Protocols </vt:lpstr>
      <vt:lpstr> Sliding Window Protocols  </vt:lpstr>
      <vt:lpstr>Sliding Window Protocols (4)</vt:lpstr>
      <vt:lpstr>Sliding Window Protocols (5)</vt:lpstr>
      <vt:lpstr>One-Bit Sliding Window Protocol</vt:lpstr>
      <vt:lpstr>One-Bit Sliding Window Protocol (1)</vt:lpstr>
      <vt:lpstr>One-Bit Sliding Window Protocol (2)</vt:lpstr>
      <vt:lpstr>One-Bit Sliding Window Protocol (3)</vt:lpstr>
      <vt:lpstr>One-Bit Sliding Window Protocol (4)</vt:lpstr>
      <vt:lpstr>One-Bit Sliding Window Protocol </vt:lpstr>
      <vt:lpstr>Go-Back-N</vt:lpstr>
      <vt:lpstr>Go-Back-N</vt:lpstr>
      <vt:lpstr>Selective Repeat</vt:lpstr>
      <vt:lpstr>Protocol Using Go-Back-N (1)</vt:lpstr>
      <vt:lpstr>Protocol Using Go-Back-N (2)</vt:lpstr>
      <vt:lpstr>Protocol Using Go-Back-N (3)</vt:lpstr>
      <vt:lpstr>Protocol Using Go-Back-N (4)</vt:lpstr>
      <vt:lpstr>Protocol Using Go-Back-N (5)</vt:lpstr>
      <vt:lpstr>Protocol Using Go-Back-N (6)</vt:lpstr>
      <vt:lpstr>Protocol Using Go-Back-N (7)</vt:lpstr>
      <vt:lpstr>Protocol Using Go-Back-N (8)</vt:lpstr>
      <vt:lpstr>Protocol Using Go-Back-N (9)</vt:lpstr>
      <vt:lpstr>Protocol Using Go-Back-N</vt:lpstr>
      <vt:lpstr>Protocol Using Go-Back-N (10)</vt:lpstr>
      <vt:lpstr>Protocol Using Selective Repeat (1)</vt:lpstr>
      <vt:lpstr>Protocol Using Selective Repeat (2)</vt:lpstr>
      <vt:lpstr>Selective Repeat</vt:lpstr>
      <vt:lpstr>Protocol Using Selective Repeat (3)</vt:lpstr>
      <vt:lpstr>Protocol Using Selective Repeat (4)</vt:lpstr>
      <vt:lpstr>Protocol Using Selective Repeat (5)</vt:lpstr>
      <vt:lpstr>Protocol Using Selective Repeat (6)</vt:lpstr>
      <vt:lpstr>Protocol Using Selective Repeat (7)</vt:lpstr>
      <vt:lpstr>Protocol Using Selective Repeat (8)</vt:lpstr>
      <vt:lpstr>Protocol Using Selective Repeat (9)</vt:lpstr>
      <vt:lpstr>Selective repeat</vt:lpstr>
      <vt:lpstr>Selective repeat </vt:lpstr>
      <vt:lpstr>Selective Repeat</vt:lpstr>
      <vt:lpstr>Protocol Using Selective Repeat (10)</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Link Layer</dc:title>
  <dc:creator>Steve_2</dc:creator>
  <cp:lastModifiedBy>Bhimani Praveena</cp:lastModifiedBy>
  <cp:revision>8</cp:revision>
  <dcterms:created xsi:type="dcterms:W3CDTF">2010-05-03T15:18:06Z</dcterms:created>
  <dcterms:modified xsi:type="dcterms:W3CDTF">2023-03-08T14:23:47Z</dcterms:modified>
</cp:coreProperties>
</file>