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7" roundtripDataSignature="AMtx7mh04v10I+F6IFRB9P9oH3jhkCLZ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8"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notesMaster" Target="notesMasters/notesMaster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32704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 name="Google Shape;2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84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6604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9c9353249a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9c9353249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0982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67283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9c9353249a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9c9353249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9683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21798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9c9353249a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9c9353249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0444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85730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9c9353249a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9c9353249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1044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9c9353249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9c9353249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65540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0" name="Google Shape;740;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76123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54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0741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9cbb6a4ac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9cbb6a4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4925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8" name="Google Shape;75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37756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9cbb6a4ac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9cbb6a4ac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021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9aa6a3307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9aa6a33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75930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9aa6a33072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9aa6a3307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7818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9d9db2d564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9d9db2d56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84139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52940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9d9db2d564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9d9db2d56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64760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9d9db2d56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9d9db2d56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898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9d9db2d564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9d9db2d56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820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6239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9d9db2d564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9d9db2d56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06347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95716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e0c0670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e0c0670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87877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9e0c06707d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9e0c0670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03421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9" name="Google Shape;83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43429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9e0c06707d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9e0c06707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70643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2" name="Google Shape;85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559583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9e0c06707d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9e0c06707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7652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9e0c06707d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9e0c06707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18978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1" name="Google Shape;87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556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367cb26b4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367cb26b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601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367cb26b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367cb26b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118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367cb26b4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367cb26b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521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9880f287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9880f287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37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9880f287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9880f287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615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324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9880f287a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9880f287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53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998693dbf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g998693db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1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710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a3bfd580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9a3bfd58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824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a3bfd580a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a3bfd580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967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306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a3bfd580a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a3bfd58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993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34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a3bfd580a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a3bfd580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812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293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278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66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998693dbf4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998693db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189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145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790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a3bfd580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9a3bfd580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709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510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9a3bfd580a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a3bfd580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607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207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a3bfd580a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a3bfd580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9033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756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a3bfd580a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a3bfd580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0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a3bfd580a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9a3bfd580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98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551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9aeb0addb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9aeb0add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4453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960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aff77168e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9aff77168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0272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9aff77168e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9aff77168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0591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aff77168e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aff77168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3469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0694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8479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9aff77168e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9aff77168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431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1057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9aff77168e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9aff77168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32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23983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aff77168e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aff77168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619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99e0c8f8c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99e0c8f8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22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0094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aff77168e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aff77168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283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9e0c8f8ca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99e0c8f8c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591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9e0c8f8ca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99e0c8f8c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3201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615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4166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9e0c8f8ca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99e0c8f8c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159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616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98693dbf4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98693dbf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767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9c68a20de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9c68a20de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7181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9c8645184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9c864518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5006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c86451842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c8645184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7852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08560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9c86451842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9c8645184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358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9c86451842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9c8645184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5161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65398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5056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0244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07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8318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8694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437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8254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9186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8848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1826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3003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2973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204952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758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367cb26b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367cb26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4553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3630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9939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03112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8" name="Google Shape;57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13480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51615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8559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5938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47247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2" name="Google Shape;61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5089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033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367cb26b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367cb26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1898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6" name="Google Shape;62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06065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48598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9c86451842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9c8645184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9075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9c86451842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9c8645184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5147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9c86451842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9c8645184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8365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7" name="Google Shape;65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2657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4" name="Google Shape;66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8197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9c9353249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9c93532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99778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9c9353249a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9c935324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15305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9c9353249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9c9353249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65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 name="Google Shape;11;p7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Arial"/>
              <a:buNone/>
              <a:defRPr/>
            </a:lvl1pPr>
            <a:lvl2pPr lvl="1" algn="ctr">
              <a:spcBef>
                <a:spcPts val="400"/>
              </a:spcBef>
              <a:spcAft>
                <a:spcPts val="0"/>
              </a:spcAft>
              <a:buSzPts val="2000"/>
              <a:buFont typeface="Arial"/>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7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7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2" name="Google Shape;22;p7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7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FF000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FF0000"/>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FF0000"/>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FF0000"/>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FF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7" name="Google Shape;7;p6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Arial"/>
              <a:buAutoNum type="alphaLcParen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69"/>
          <p:cNvSpPr txBox="1"/>
          <p:nvPr/>
        </p:nvSpPr>
        <p:spPr>
          <a:xfrm>
            <a:off x="0" y="6629400"/>
            <a:ext cx="914400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1" u="none" strike="noStrike" cap="none">
                <a:solidFill>
                  <a:schemeClr val="dk1"/>
                </a:solidFill>
                <a:latin typeface="Arial"/>
                <a:ea typeface="Arial"/>
                <a:cs typeface="Arial"/>
                <a:sym typeface="Arial"/>
              </a:rPr>
              <a:t>Computer Networks</a:t>
            </a:r>
            <a:r>
              <a:rPr lang="en-US" sz="1200" b="0" i="0" u="none" strike="noStrike" cap="none">
                <a:solidFill>
                  <a:schemeClr val="dk1"/>
                </a:solidFill>
                <a:latin typeface="Arial"/>
                <a:ea typeface="Arial"/>
                <a:cs typeface="Arial"/>
                <a:sym typeface="Arial"/>
              </a:rPr>
              <a:t>, Fifth Edition by Andrew Tanenbaum and David Wetherall, © Pearson Education-Prentice Hall, 2011</a:t>
            </a:r>
            <a:endParaRPr/>
          </a:p>
          <a:p>
            <a:pPr marL="0" marR="0" lvl="0" indent="0" algn="l" rtl="0">
              <a:lnSpc>
                <a:spcPct val="100000"/>
              </a:lnSpc>
              <a:spcBef>
                <a:spcPts val="0"/>
              </a:spcBef>
              <a:spcAft>
                <a:spcPts val="0"/>
              </a:spcAft>
              <a:buNone/>
            </a:pPr>
            <a:endParaRPr sz="12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
        <p:nvSpPr>
          <p:cNvPr id="13" name="Google Shape;13;p71"/>
          <p:cNvSpPr txBox="1"/>
          <p:nvPr/>
        </p:nvSpPr>
        <p:spPr>
          <a:xfrm>
            <a:off x="0" y="6629400"/>
            <a:ext cx="914400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1" u="none">
                <a:solidFill>
                  <a:schemeClr val="dk1"/>
                </a:solidFill>
                <a:latin typeface="Arial"/>
                <a:ea typeface="Arial"/>
                <a:cs typeface="Arial"/>
                <a:sym typeface="Arial"/>
              </a:rPr>
              <a:t>Computer Networks</a:t>
            </a:r>
            <a:r>
              <a:rPr lang="en-US" sz="1200" b="0" i="0" u="none">
                <a:solidFill>
                  <a:schemeClr val="dk1"/>
                </a:solidFill>
                <a:latin typeface="Arial"/>
                <a:ea typeface="Arial"/>
                <a:cs typeface="Arial"/>
                <a:sym typeface="Arial"/>
              </a:rPr>
              <a:t>, Fifth Edition by Andrew Tanenbaum and David Wetherall, © Pearson Education-Prentice Hall, 2011</a:t>
            </a:r>
            <a:endParaRPr/>
          </a:p>
          <a:p>
            <a:pPr marL="0" marR="0" lvl="0" indent="0" algn="l" rtl="0">
              <a:lnSpc>
                <a:spcPct val="100000"/>
              </a:lnSpc>
              <a:spcBef>
                <a:spcPts val="0"/>
              </a:spcBef>
              <a:spcAft>
                <a:spcPts val="0"/>
              </a:spcAft>
              <a:buNone/>
            </a:pPr>
            <a:endParaRPr sz="1200" b="0" i="0" u="none">
              <a:solidFill>
                <a:schemeClr val="dk1"/>
              </a:solidFill>
              <a:latin typeface="Arial"/>
              <a:ea typeface="Arial"/>
              <a:cs typeface="Arial"/>
              <a:sym typeface="Arial"/>
            </a:endParaRPr>
          </a:p>
        </p:txBody>
      </p:sp>
      <p:sp>
        <p:nvSpPr>
          <p:cNvPr id="14" name="Google Shape;14;p7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FF000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FF0000"/>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FF0000"/>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FF0000"/>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FF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15" name="Google Shape;15;p7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Arial"/>
              <a:buAutoNum type="alphaLcParen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7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7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7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Medium Access Control Sublayer</a:t>
            </a:r>
            <a:endParaRPr/>
          </a:p>
        </p:txBody>
      </p:sp>
      <p:sp>
        <p:nvSpPr>
          <p:cNvPr id="30" name="Google Shape;3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Font typeface="Arial"/>
              <a:buNone/>
            </a:pPr>
            <a:r>
              <a:rPr lang="en-US" sz="2400" b="0" i="0" u="none">
                <a:solidFill>
                  <a:schemeClr val="dk1"/>
                </a:solidFill>
                <a:latin typeface="Arial"/>
                <a:ea typeface="Arial"/>
                <a:cs typeface="Arial"/>
                <a:sym typeface="Arial"/>
              </a:rPr>
              <a:t>Chapter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ALOHA (2)</a:t>
            </a:r>
            <a:endParaRPr/>
          </a:p>
        </p:txBody>
      </p:sp>
      <p:sp>
        <p:nvSpPr>
          <p:cNvPr id="91" name="Google Shape;91;p6"/>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3500" marR="0" lvl="0" indent="-635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Vulnerable period for the shaded frame.</a:t>
            </a:r>
            <a:endParaRPr/>
          </a:p>
        </p:txBody>
      </p:sp>
      <p:pic>
        <p:nvPicPr>
          <p:cNvPr id="92" name="Google Shape;92;p6"/>
          <p:cNvPicPr preferRelativeResize="0"/>
          <p:nvPr/>
        </p:nvPicPr>
        <p:blipFill rotWithShape="1">
          <a:blip r:embed="rId3">
            <a:alphaModFix/>
          </a:blip>
          <a:srcRect t="1851"/>
          <a:stretch/>
        </p:blipFill>
        <p:spPr>
          <a:xfrm>
            <a:off x="871537" y="1295400"/>
            <a:ext cx="7129462" cy="40386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g9c9353249a_0_4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US"/>
              <a:t>Learning Bridges</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692" name="Google Shape;692;g9c9353249a_0_46"/>
          <p:cNvSpPr txBox="1">
            <a:spLocks noGrp="1"/>
          </p:cNvSpPr>
          <p:nvPr>
            <p:ph type="body" idx="1"/>
          </p:nvPr>
        </p:nvSpPr>
        <p:spPr>
          <a:xfrm>
            <a:off x="0" y="740875"/>
            <a:ext cx="9144000" cy="5687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Example:Consider a frame sent from station A to station D.</a:t>
            </a:r>
            <a:endParaRPr/>
          </a:p>
          <a:p>
            <a:pPr marL="457200" lvl="0" indent="-342900" algn="l" rtl="0">
              <a:spcBef>
                <a:spcPts val="0"/>
              </a:spcBef>
              <a:spcAft>
                <a:spcPts val="0"/>
              </a:spcAft>
              <a:buSzPts val="1800"/>
              <a:buChar char="●"/>
            </a:pPr>
            <a:r>
              <a:rPr lang="en-US"/>
              <a:t>The packet comes from a higher layer and descends into the Ethernet MAC layer. </a:t>
            </a:r>
            <a:endParaRPr/>
          </a:p>
          <a:p>
            <a:pPr marL="457200" lvl="0" indent="-342900" algn="l" rtl="0">
              <a:spcBef>
                <a:spcPts val="0"/>
              </a:spcBef>
              <a:spcAft>
                <a:spcPts val="0"/>
              </a:spcAft>
              <a:buSzPts val="1800"/>
              <a:buChar char="●"/>
            </a:pPr>
            <a:r>
              <a:rPr lang="en-US"/>
              <a:t>It acquires an Ethernet header .</a:t>
            </a:r>
            <a:endParaRPr/>
          </a:p>
          <a:p>
            <a:pPr marL="457200" lvl="0" indent="-342900" algn="l" rtl="0">
              <a:spcBef>
                <a:spcPts val="0"/>
              </a:spcBef>
              <a:spcAft>
                <a:spcPts val="0"/>
              </a:spcAft>
              <a:buSzPts val="1800"/>
              <a:buChar char="●"/>
            </a:pPr>
            <a:r>
              <a:rPr lang="en-US"/>
              <a:t>This unit is passed to the physical layer, goes out over the cable, and is picked up by the bridge.</a:t>
            </a:r>
            <a:endParaRPr/>
          </a:p>
          <a:p>
            <a:pPr marL="457200" lvl="0" indent="-342900" algn="l" rtl="0">
              <a:spcBef>
                <a:spcPts val="0"/>
              </a:spcBef>
              <a:spcAft>
                <a:spcPts val="0"/>
              </a:spcAft>
              <a:buSzPts val="1800"/>
              <a:buChar char="●"/>
            </a:pPr>
            <a:r>
              <a:rPr lang="en-US"/>
              <a:t>In the bridge, the frame is passed up from the physical layer to the Ethernet MAC layer.</a:t>
            </a:r>
            <a:endParaRPr/>
          </a:p>
          <a:p>
            <a:pPr marL="457200" lvl="0" indent="-342900" algn="l" rtl="0">
              <a:spcBef>
                <a:spcPts val="0"/>
              </a:spcBef>
              <a:spcAft>
                <a:spcPts val="0"/>
              </a:spcAft>
              <a:buSzPts val="1800"/>
              <a:buChar char="●"/>
            </a:pPr>
            <a:r>
              <a:rPr lang="en-US"/>
              <a:t>It passes the frame to a relay, still within the MAC layer. </a:t>
            </a:r>
            <a:endParaRPr/>
          </a:p>
          <a:p>
            <a:pPr marL="457200" lvl="0" indent="-342900" algn="l" rtl="0">
              <a:spcBef>
                <a:spcPts val="0"/>
              </a:spcBef>
              <a:spcAft>
                <a:spcPts val="0"/>
              </a:spcAft>
              <a:buSzPts val="1800"/>
              <a:buChar char="●"/>
            </a:pPr>
            <a:r>
              <a:rPr lang="en-US"/>
              <a:t>The bridge relay function uses only the Ethernet MAC header to determine how to handle the frame. </a:t>
            </a:r>
            <a:endParaRPr/>
          </a:p>
          <a:p>
            <a:pPr marL="457200" lvl="0" indent="-342900" algn="l" rtl="0">
              <a:spcBef>
                <a:spcPts val="0"/>
              </a:spcBef>
              <a:spcAft>
                <a:spcPts val="0"/>
              </a:spcAft>
              <a:buSzPts val="1800"/>
              <a:buChar char="●"/>
            </a:pPr>
            <a:r>
              <a:rPr lang="en-US"/>
              <a:t>In this case, it passes the frame to the Ethernet MAC layer of</a:t>
            </a:r>
            <a:endParaRPr/>
          </a:p>
          <a:p>
            <a:pPr marL="457200" lvl="0" indent="0" algn="l" rtl="0">
              <a:spcBef>
                <a:spcPts val="360"/>
              </a:spcBef>
              <a:spcAft>
                <a:spcPts val="0"/>
              </a:spcAft>
              <a:buNone/>
            </a:pPr>
            <a:r>
              <a:rPr lang="en-US"/>
              <a:t>the port used to reach station D, and the frame continues on its way.</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5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Learning Bridges (3)</a:t>
            </a:r>
            <a:endParaRPr/>
          </a:p>
        </p:txBody>
      </p:sp>
      <p:sp>
        <p:nvSpPr>
          <p:cNvPr id="698" name="Google Shape;698;p58"/>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Protocol processing at a bridge.</a:t>
            </a:r>
            <a:endParaRPr/>
          </a:p>
        </p:txBody>
      </p:sp>
      <p:pic>
        <p:nvPicPr>
          <p:cNvPr id="699" name="Google Shape;699;p58"/>
          <p:cNvPicPr preferRelativeResize="0"/>
          <p:nvPr/>
        </p:nvPicPr>
        <p:blipFill rotWithShape="1">
          <a:blip r:embed="rId3">
            <a:alphaModFix/>
          </a:blip>
          <a:srcRect/>
          <a:stretch/>
        </p:blipFill>
        <p:spPr>
          <a:xfrm>
            <a:off x="379412" y="1676400"/>
            <a:ext cx="8307387" cy="333851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g9c9353249a_0_1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Spanning Tree Bridges</a:t>
            </a:r>
            <a:endParaRPr/>
          </a:p>
        </p:txBody>
      </p:sp>
      <p:sp>
        <p:nvSpPr>
          <p:cNvPr id="705" name="Google Shape;705;g9c9353249a_0_19"/>
          <p:cNvSpPr txBox="1">
            <a:spLocks noGrp="1"/>
          </p:cNvSpPr>
          <p:nvPr>
            <p:ph type="body" idx="1"/>
          </p:nvPr>
        </p:nvSpPr>
        <p:spPr>
          <a:xfrm>
            <a:off x="0" y="1143000"/>
            <a:ext cx="9144000" cy="5219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To increase reliability, redundant links can be used between bridges.</a:t>
            </a:r>
            <a:endParaRPr/>
          </a:p>
          <a:p>
            <a:pPr marL="457200" lvl="0" indent="-342900" algn="l" rtl="0">
              <a:spcBef>
                <a:spcPts val="0"/>
              </a:spcBef>
              <a:spcAft>
                <a:spcPts val="0"/>
              </a:spcAft>
              <a:buSzPts val="1800"/>
              <a:buChar char="●"/>
            </a:pPr>
            <a:r>
              <a:rPr lang="en-US"/>
              <a:t>However, this redundancy introduces some additional problems because it creates loops in the topology</a:t>
            </a:r>
            <a:endParaRPr/>
          </a:p>
          <a:p>
            <a:pPr marL="457200" lvl="0" indent="-342900" algn="l" rtl="0">
              <a:spcBef>
                <a:spcPts val="0"/>
              </a:spcBef>
              <a:spcAft>
                <a:spcPts val="0"/>
              </a:spcAft>
              <a:buSzPts val="1800"/>
              <a:buChar char="●"/>
            </a:pPr>
            <a:r>
              <a:rPr lang="en-US"/>
              <a:t>Ex:</a:t>
            </a:r>
            <a:endParaRPr/>
          </a:p>
          <a:p>
            <a:pPr marL="914400" lvl="1" indent="-342900" algn="l" rtl="0">
              <a:spcBef>
                <a:spcPts val="0"/>
              </a:spcBef>
              <a:spcAft>
                <a:spcPts val="0"/>
              </a:spcAft>
              <a:buSzPts val="1800"/>
              <a:buChar char="○"/>
            </a:pPr>
            <a:r>
              <a:rPr lang="en-US"/>
              <a:t>Call the frame from A that reaches bridge B1 frame F0. </a:t>
            </a:r>
            <a:endParaRPr/>
          </a:p>
          <a:p>
            <a:pPr marL="914400" lvl="1" indent="-342900" algn="l" rtl="0">
              <a:spcBef>
                <a:spcPts val="0"/>
              </a:spcBef>
              <a:spcAft>
                <a:spcPts val="0"/>
              </a:spcAft>
              <a:buSzPts val="1800"/>
              <a:buChar char="○"/>
            </a:pPr>
            <a:r>
              <a:rPr lang="en-US"/>
              <a:t>The bridge sends copies of this frame out all of its other ports.</a:t>
            </a:r>
            <a:endParaRPr/>
          </a:p>
          <a:p>
            <a:pPr marL="914400" lvl="1" indent="-342900" algn="l" rtl="0">
              <a:spcBef>
                <a:spcPts val="0"/>
              </a:spcBef>
              <a:spcAft>
                <a:spcPts val="0"/>
              </a:spcAft>
              <a:buSzPts val="1800"/>
              <a:buChar char="○"/>
            </a:pPr>
            <a:r>
              <a:rPr lang="en-US"/>
              <a:t>Since there are two links from B1 to B2, two copies of the frame will reach B2.</a:t>
            </a:r>
            <a:endParaRPr/>
          </a:p>
          <a:p>
            <a:pPr marL="914400" lvl="1" indent="-342900" algn="l" rtl="0">
              <a:spcBef>
                <a:spcPts val="0"/>
              </a:spcBef>
              <a:spcAft>
                <a:spcPts val="0"/>
              </a:spcAft>
              <a:buSzPts val="1800"/>
              <a:buChar char="○"/>
            </a:pPr>
            <a:r>
              <a:rPr lang="en-US"/>
              <a:t>B2 does not  know that they are copies of the same frame,takes F1 and F2 sends copies of it out all the other ports.</a:t>
            </a:r>
            <a:endParaRPr/>
          </a:p>
          <a:p>
            <a:pPr marL="914400" lvl="1" indent="-342900" algn="l" rtl="0">
              <a:spcBef>
                <a:spcPts val="0"/>
              </a:spcBef>
              <a:spcAft>
                <a:spcPts val="0"/>
              </a:spcAft>
              <a:buSzPts val="1800"/>
              <a:buChar char="○"/>
            </a:pPr>
            <a:r>
              <a:rPr lang="en-US"/>
              <a:t>Bridge B1 then sees two new frames with unknown destinations and copies them again. </a:t>
            </a:r>
            <a:endParaRPr/>
          </a:p>
          <a:p>
            <a:pPr marL="914400" lvl="1" indent="-342900" algn="l" rtl="0">
              <a:spcBef>
                <a:spcPts val="0"/>
              </a:spcBef>
              <a:spcAft>
                <a:spcPts val="0"/>
              </a:spcAft>
              <a:buSzPts val="1800"/>
              <a:buChar char="○"/>
            </a:pPr>
            <a:r>
              <a:rPr lang="en-US"/>
              <a:t>This cycle goes on forever.</a:t>
            </a:r>
            <a:endParaRPr/>
          </a:p>
          <a:p>
            <a:pPr marL="914400" lvl="0" indent="0" algn="l" rtl="0">
              <a:spcBef>
                <a:spcPts val="360"/>
              </a:spcBef>
              <a:spcAft>
                <a:spcPts val="0"/>
              </a:spcAft>
              <a:buNone/>
            </a:pPr>
            <a:endParaRPr/>
          </a:p>
          <a:p>
            <a:pPr marL="457200" lvl="0" indent="-342900" algn="l" rtl="0">
              <a:spcBef>
                <a:spcPts val="360"/>
              </a:spcBef>
              <a:spcAft>
                <a:spcPts val="0"/>
              </a:spcAft>
              <a:buSzPts val="1800"/>
              <a:buChar char="●"/>
            </a:pP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Spanning Tree Bridges (1)</a:t>
            </a:r>
            <a:endParaRPr/>
          </a:p>
        </p:txBody>
      </p:sp>
      <p:sp>
        <p:nvSpPr>
          <p:cNvPr id="711" name="Google Shape;711;p5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Bridges with two parallel links</a:t>
            </a:r>
            <a:endParaRPr/>
          </a:p>
        </p:txBody>
      </p:sp>
      <p:pic>
        <p:nvPicPr>
          <p:cNvPr id="712" name="Google Shape;712;p59"/>
          <p:cNvPicPr preferRelativeResize="0"/>
          <p:nvPr/>
        </p:nvPicPr>
        <p:blipFill rotWithShape="1">
          <a:blip r:embed="rId3">
            <a:alphaModFix/>
          </a:blip>
          <a:srcRect/>
          <a:stretch/>
        </p:blipFill>
        <p:spPr>
          <a:xfrm>
            <a:off x="1176337" y="1757362"/>
            <a:ext cx="6791325" cy="334327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g9c9353249a_0_6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Spanning Tree Bridges</a:t>
            </a:r>
            <a:endParaRPr/>
          </a:p>
          <a:p>
            <a:pPr marL="0" lvl="0" indent="0" algn="ctr" rtl="0">
              <a:spcBef>
                <a:spcPts val="0"/>
              </a:spcBef>
              <a:spcAft>
                <a:spcPts val="0"/>
              </a:spcAft>
              <a:buNone/>
            </a:pPr>
            <a:endParaRPr/>
          </a:p>
        </p:txBody>
      </p:sp>
      <p:sp>
        <p:nvSpPr>
          <p:cNvPr id="718" name="Google Shape;718;g9c9353249a_0_63"/>
          <p:cNvSpPr txBox="1">
            <a:spLocks noGrp="1"/>
          </p:cNvSpPr>
          <p:nvPr>
            <p:ph type="body" idx="1"/>
          </p:nvPr>
        </p:nvSpPr>
        <p:spPr>
          <a:xfrm>
            <a:off x="115675" y="823525"/>
            <a:ext cx="9144000" cy="5555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solution is bridges to communicate with each other and overlay the actual topology with a spanning tree that reaches every bridge.</a:t>
            </a:r>
            <a:endParaRPr/>
          </a:p>
          <a:p>
            <a:pPr marL="457200" lvl="0" indent="-342900" algn="l" rtl="0">
              <a:spcBef>
                <a:spcPts val="0"/>
              </a:spcBef>
              <a:spcAft>
                <a:spcPts val="0"/>
              </a:spcAft>
              <a:buSzPts val="1800"/>
              <a:buChar char="●"/>
            </a:pPr>
            <a:r>
              <a:rPr lang="en-US"/>
              <a:t>Ex: five bridges that are interconnected and also have stations connected to them.</a:t>
            </a:r>
            <a:endParaRPr/>
          </a:p>
          <a:p>
            <a:pPr marL="457200" lvl="0" indent="-342900" algn="l" rtl="0">
              <a:spcBef>
                <a:spcPts val="0"/>
              </a:spcBef>
              <a:spcAft>
                <a:spcPts val="0"/>
              </a:spcAft>
              <a:buSzPts val="1800"/>
              <a:buChar char="●"/>
            </a:pPr>
            <a:r>
              <a:rPr lang="en-US"/>
              <a:t>This topology can be thought of as a graph in which the bridges are the nodes and the point-to-point links are the edges.</a:t>
            </a:r>
            <a:endParaRPr/>
          </a:p>
          <a:p>
            <a:pPr marL="457200" lvl="0" indent="-342900" algn="l" rtl="0">
              <a:spcBef>
                <a:spcPts val="0"/>
              </a:spcBef>
              <a:spcAft>
                <a:spcPts val="0"/>
              </a:spcAft>
              <a:buSzPts val="1800"/>
              <a:buChar char="●"/>
            </a:pPr>
            <a:r>
              <a:rPr lang="en-US"/>
              <a:t> The graph can be reduced to a spanning tree, which has no cycles by definition,by dropping the links.</a:t>
            </a:r>
            <a:endParaRPr/>
          </a:p>
          <a:p>
            <a:pPr marL="457200" lvl="0" indent="-342900" algn="l" rtl="0">
              <a:spcBef>
                <a:spcPts val="0"/>
              </a:spcBef>
              <a:spcAft>
                <a:spcPts val="0"/>
              </a:spcAft>
              <a:buSzPts val="1800"/>
              <a:buChar char="●"/>
            </a:pPr>
            <a:r>
              <a:rPr lang="en-US"/>
              <a:t>Using this spanning tree, there is exactly one path from every station to every other station. </a:t>
            </a:r>
            <a:endParaRPr/>
          </a:p>
          <a:p>
            <a:pPr marL="457200" lvl="0" indent="-342900" algn="l" rtl="0">
              <a:spcBef>
                <a:spcPts val="0"/>
              </a:spcBef>
              <a:spcAft>
                <a:spcPts val="0"/>
              </a:spcAft>
              <a:buSzPts val="1800"/>
              <a:buChar char="●"/>
            </a:pPr>
            <a:r>
              <a:rPr lang="en-US"/>
              <a:t>Once the bridges have agreed on the spanning tree, all forwarding between stations follows the spanning tree.</a:t>
            </a:r>
            <a:endParaRPr/>
          </a:p>
          <a:p>
            <a:pPr marL="457200" lvl="0" indent="-342900" algn="l" rtl="0">
              <a:spcBef>
                <a:spcPts val="0"/>
              </a:spcBef>
              <a:spcAft>
                <a:spcPts val="0"/>
              </a:spcAft>
              <a:buSzPts val="1800"/>
              <a:buChar char="●"/>
            </a:pP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Spanning Tree Bridges (2)</a:t>
            </a:r>
            <a:endParaRPr/>
          </a:p>
        </p:txBody>
      </p:sp>
      <p:sp>
        <p:nvSpPr>
          <p:cNvPr id="724" name="Google Shape;724;p60"/>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 spanning tree connecting five bridges. The dotted lines are links that are not part of the spanning tree.</a:t>
            </a:r>
            <a:endParaRPr/>
          </a:p>
        </p:txBody>
      </p:sp>
      <p:pic>
        <p:nvPicPr>
          <p:cNvPr id="725" name="Google Shape;725;p60"/>
          <p:cNvPicPr preferRelativeResize="0"/>
          <p:nvPr/>
        </p:nvPicPr>
        <p:blipFill rotWithShape="1">
          <a:blip r:embed="rId3">
            <a:alphaModFix/>
          </a:blip>
          <a:srcRect/>
          <a:stretch/>
        </p:blipFill>
        <p:spPr>
          <a:xfrm>
            <a:off x="352425" y="1638300"/>
            <a:ext cx="8439150" cy="35814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9c9353249a_0_7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Spanning Tree Bridges</a:t>
            </a:r>
            <a:endParaRPr/>
          </a:p>
          <a:p>
            <a:pPr marL="0" lvl="0" indent="0" algn="ctr" rtl="0">
              <a:spcBef>
                <a:spcPts val="0"/>
              </a:spcBef>
              <a:spcAft>
                <a:spcPts val="0"/>
              </a:spcAft>
              <a:buNone/>
            </a:pPr>
            <a:endParaRPr/>
          </a:p>
        </p:txBody>
      </p:sp>
      <p:sp>
        <p:nvSpPr>
          <p:cNvPr id="731" name="Google Shape;731;g9c9353249a_0_74"/>
          <p:cNvSpPr txBox="1">
            <a:spLocks noGrp="1"/>
          </p:cNvSpPr>
          <p:nvPr>
            <p:ph type="body" idx="1"/>
          </p:nvPr>
        </p:nvSpPr>
        <p:spPr>
          <a:xfrm>
            <a:off x="0" y="691325"/>
            <a:ext cx="9144000" cy="5885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To build the spanning tree, the bridges run a distributed algorithm. </a:t>
            </a:r>
            <a:endParaRPr/>
          </a:p>
          <a:p>
            <a:pPr marL="457200" lvl="0" indent="-342900" algn="l" rtl="0">
              <a:spcBef>
                <a:spcPts val="0"/>
              </a:spcBef>
              <a:spcAft>
                <a:spcPts val="0"/>
              </a:spcAft>
              <a:buSzPts val="1800"/>
              <a:buChar char="●"/>
            </a:pPr>
            <a:r>
              <a:rPr lang="en-US"/>
              <a:t>Each bridge periodically broadcasts a configuration message out all of its ports to its neighbors and processes the messages it receives from other bridges.</a:t>
            </a:r>
            <a:endParaRPr/>
          </a:p>
          <a:p>
            <a:pPr marL="457200" lvl="0" indent="-342900" algn="l" rtl="0">
              <a:spcBef>
                <a:spcPts val="0"/>
              </a:spcBef>
              <a:spcAft>
                <a:spcPts val="0"/>
              </a:spcAft>
              <a:buSzPts val="1800"/>
              <a:buChar char="●"/>
            </a:pPr>
            <a:r>
              <a:rPr lang="en-US"/>
              <a:t>The bridges must first choose one bridge to be the root of the spanning tree.</a:t>
            </a:r>
            <a:endParaRPr/>
          </a:p>
          <a:p>
            <a:pPr marL="457200" lvl="0" indent="-342900" algn="l" rtl="0">
              <a:spcBef>
                <a:spcPts val="0"/>
              </a:spcBef>
              <a:spcAft>
                <a:spcPts val="0"/>
              </a:spcAft>
              <a:buSzPts val="1800"/>
              <a:buChar char="●"/>
            </a:pPr>
            <a:r>
              <a:rPr lang="en-US"/>
              <a:t>To make this choice, they each include an identifier based on their MAC address in the configuration message, as well as the identifier of the bridge they believe to be the root.</a:t>
            </a:r>
            <a:endParaRPr/>
          </a:p>
          <a:p>
            <a:pPr marL="457200" lvl="0" indent="-342900" algn="l" rtl="0">
              <a:spcBef>
                <a:spcPts val="0"/>
              </a:spcBef>
              <a:spcAft>
                <a:spcPts val="0"/>
              </a:spcAft>
              <a:buSzPts val="1800"/>
              <a:buChar char="●"/>
            </a:pPr>
            <a:r>
              <a:rPr lang="en-US"/>
              <a:t>The bridges choose the bridge with the lowest identifier to be the root. </a:t>
            </a:r>
            <a:endParaRPr/>
          </a:p>
          <a:p>
            <a:pPr marL="457200" lvl="0" indent="-342900" algn="l" rtl="0">
              <a:spcBef>
                <a:spcPts val="0"/>
              </a:spcBef>
              <a:spcAft>
                <a:spcPts val="0"/>
              </a:spcAft>
              <a:buSzPts val="1800"/>
              <a:buChar char="●"/>
            </a:pPr>
            <a:r>
              <a:rPr lang="en-US"/>
              <a:t>After enough messages have been exchanged to spread the news, all bridges will agree on which bridge is the root.</a:t>
            </a:r>
            <a:endParaRPr/>
          </a:p>
          <a:p>
            <a:pPr marL="457200" lvl="0" indent="-342900" algn="l" rtl="0">
              <a:spcBef>
                <a:spcPts val="0"/>
              </a:spcBef>
              <a:spcAft>
                <a:spcPts val="0"/>
              </a:spcAft>
              <a:buSzPts val="1800"/>
              <a:buChar char="●"/>
            </a:pPr>
            <a:r>
              <a:rPr lang="en-US"/>
              <a:t>Ex:B1 becomes root.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9c9353249a_0_8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Spanning Tree Bridges</a:t>
            </a:r>
            <a:endParaRPr/>
          </a:p>
        </p:txBody>
      </p:sp>
      <p:sp>
        <p:nvSpPr>
          <p:cNvPr id="737" name="Google Shape;737;g9c9353249a_0_83"/>
          <p:cNvSpPr txBox="1">
            <a:spLocks noGrp="1"/>
          </p:cNvSpPr>
          <p:nvPr>
            <p:ph type="body" idx="1"/>
          </p:nvPr>
        </p:nvSpPr>
        <p:spPr>
          <a:xfrm>
            <a:off x="0" y="1021825"/>
            <a:ext cx="9144000" cy="5588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Next, a tree of shortest paths from the root to every bridge is constructed.</a:t>
            </a:r>
            <a:endParaRPr/>
          </a:p>
          <a:p>
            <a:pPr marL="457200" lvl="0" indent="-342900" algn="l" rtl="0">
              <a:spcBef>
                <a:spcPts val="0"/>
              </a:spcBef>
              <a:spcAft>
                <a:spcPts val="0"/>
              </a:spcAft>
              <a:buSzPts val="1800"/>
              <a:buChar char="●"/>
            </a:pPr>
            <a:r>
              <a:rPr lang="en-US"/>
              <a:t>So bridges B2 and B3 can each be reached from bridge B1 directly, in one hop that is a shortest path.</a:t>
            </a:r>
            <a:endParaRPr/>
          </a:p>
          <a:p>
            <a:pPr marL="457200" lvl="0" indent="-342900" algn="l" rtl="0">
              <a:spcBef>
                <a:spcPts val="0"/>
              </a:spcBef>
              <a:spcAft>
                <a:spcPts val="0"/>
              </a:spcAft>
              <a:buSzPts val="1800"/>
              <a:buChar char="●"/>
            </a:pPr>
            <a:r>
              <a:rPr lang="en-US"/>
              <a:t> B4 is reached via B2(lowest identifier). Bridge B5 can be reached in two hops via B3.</a:t>
            </a:r>
            <a:endParaRPr/>
          </a:p>
          <a:p>
            <a:pPr marL="457200" lvl="0" indent="-342900" algn="l" rtl="0">
              <a:spcBef>
                <a:spcPts val="0"/>
              </a:spcBef>
              <a:spcAft>
                <a:spcPts val="0"/>
              </a:spcAft>
              <a:buSzPts val="1800"/>
              <a:buChar char="●"/>
            </a:pPr>
            <a:r>
              <a:rPr lang="en-US"/>
              <a:t>Even after the spanning tree has been established, the algorithm continues to run during normal operation to automatically detect topology changes and update the tree.</a:t>
            </a:r>
            <a:endParaRPr/>
          </a:p>
          <a:p>
            <a:pPr marL="457200" lvl="0" indent="-342900" algn="l" rtl="0">
              <a:spcBef>
                <a:spcPts val="0"/>
              </a:spcBef>
              <a:spcAft>
                <a:spcPts val="0"/>
              </a:spcAft>
              <a:buSzPts val="1800"/>
              <a:buChar char="●"/>
            </a:pPr>
            <a:r>
              <a:rPr lang="en-US"/>
              <a:t>The algorithm for constructing the spanning tree was invented by Radia Perlman.</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1"/>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Poem by Radia Perlman (1985)</a:t>
            </a:r>
            <a:br>
              <a:rPr lang="en-US" sz="3600" b="0" i="0" u="none">
                <a:solidFill>
                  <a:srgbClr val="FF0000"/>
                </a:solidFill>
                <a:latin typeface="Arial"/>
                <a:ea typeface="Arial"/>
                <a:cs typeface="Arial"/>
                <a:sym typeface="Arial"/>
              </a:rPr>
            </a:br>
            <a:r>
              <a:rPr lang="en-US" sz="3600" b="0" i="0" u="none">
                <a:solidFill>
                  <a:srgbClr val="FF0000"/>
                </a:solidFill>
                <a:latin typeface="Arial"/>
                <a:ea typeface="Arial"/>
                <a:cs typeface="Arial"/>
                <a:sym typeface="Arial"/>
              </a:rPr>
              <a:t>Algorithm for Spanning Tree (1)</a:t>
            </a:r>
            <a:endParaRPr/>
          </a:p>
        </p:txBody>
      </p:sp>
      <p:sp>
        <p:nvSpPr>
          <p:cNvPr id="743" name="Google Shape;743;p61"/>
          <p:cNvSpPr txBox="1">
            <a:spLocks noGrp="1"/>
          </p:cNvSpPr>
          <p:nvPr>
            <p:ph type="body" idx="1"/>
          </p:nvPr>
        </p:nvSpPr>
        <p:spPr>
          <a:xfrm>
            <a:off x="533400" y="1905000"/>
            <a:ext cx="7848600" cy="464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I think that I shall never see</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A graph more lovely than a tree.</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A tree whose crucial property</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Is loop-free connectivity.</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A tree which must be sure to span.</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So packets can reach every LAN.</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  . .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2"/>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Poem by Radia Perlman (1985)</a:t>
            </a:r>
            <a:br>
              <a:rPr lang="en-US" sz="3600" b="0" i="0" u="none">
                <a:solidFill>
                  <a:srgbClr val="FF0000"/>
                </a:solidFill>
                <a:latin typeface="Arial"/>
                <a:ea typeface="Arial"/>
                <a:cs typeface="Arial"/>
                <a:sym typeface="Arial"/>
              </a:rPr>
            </a:br>
            <a:r>
              <a:rPr lang="en-US" sz="3600" b="0" i="0" u="none">
                <a:solidFill>
                  <a:srgbClr val="FF0000"/>
                </a:solidFill>
                <a:latin typeface="Arial"/>
                <a:ea typeface="Arial"/>
                <a:cs typeface="Arial"/>
                <a:sym typeface="Arial"/>
              </a:rPr>
              <a:t>Algorithm for Spanning Tree (2)</a:t>
            </a:r>
            <a:endParaRPr/>
          </a:p>
        </p:txBody>
      </p:sp>
      <p:sp>
        <p:nvSpPr>
          <p:cNvPr id="749" name="Google Shape;749;p62"/>
          <p:cNvSpPr txBox="1">
            <a:spLocks noGrp="1"/>
          </p:cNvSpPr>
          <p:nvPr>
            <p:ph type="body" idx="1"/>
          </p:nvPr>
        </p:nvSpPr>
        <p:spPr>
          <a:xfrm>
            <a:off x="533400" y="1828800"/>
            <a:ext cx="7620000" cy="47244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 . . .</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First the Root must be selected</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By ID it is elected.</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Least cost paths from Root are traced</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In the tree these paths are placed.</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A mesh is made by folks like me</a:t>
            </a:r>
            <a:endParaRPr/>
          </a:p>
          <a:p>
            <a:pPr marL="609600" marR="0" lvl="0" indent="-609600" algn="ctr" rtl="0">
              <a:lnSpc>
                <a:spcPct val="100000"/>
              </a:lnSpc>
              <a:spcBef>
                <a:spcPts val="640"/>
              </a:spcBef>
              <a:spcAft>
                <a:spcPts val="0"/>
              </a:spcAft>
              <a:buClr>
                <a:schemeClr val="accent2"/>
              </a:buClr>
              <a:buSzPts val="3200"/>
              <a:buFont typeface="Arial"/>
              <a:buNone/>
            </a:pPr>
            <a:r>
              <a:rPr lang="en-US" sz="3200" b="0" i="1" u="none">
                <a:solidFill>
                  <a:schemeClr val="dk1"/>
                </a:solidFill>
                <a:latin typeface="Arial"/>
                <a:ea typeface="Arial"/>
                <a:cs typeface="Arial"/>
                <a:sym typeface="Arial"/>
              </a:rPr>
              <a:t>Then bridges find a spanning tree.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ALOHA (3)</a:t>
            </a:r>
            <a:endParaRPr/>
          </a:p>
        </p:txBody>
      </p:sp>
      <p:sp>
        <p:nvSpPr>
          <p:cNvPr id="98" name="Google Shape;98;p7"/>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Throughput versus offered traffic for ALOHA systems.</a:t>
            </a:r>
            <a:endParaRPr/>
          </a:p>
        </p:txBody>
      </p:sp>
      <p:pic>
        <p:nvPicPr>
          <p:cNvPr id="99" name="Google Shape;99;p7"/>
          <p:cNvPicPr preferRelativeResize="0"/>
          <p:nvPr/>
        </p:nvPicPr>
        <p:blipFill rotWithShape="1">
          <a:blip r:embed="rId3">
            <a:alphaModFix/>
          </a:blip>
          <a:srcRect/>
          <a:stretch/>
        </p:blipFill>
        <p:spPr>
          <a:xfrm>
            <a:off x="752475" y="1235075"/>
            <a:ext cx="7553325" cy="39179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g9cbb6a4ac9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rgbClr val="FF0000"/>
              </a:buClr>
              <a:buSzPts val="3600"/>
              <a:buFont typeface="Arial"/>
              <a:buNone/>
            </a:pPr>
            <a:r>
              <a:rPr lang="en-US"/>
              <a:t>Repeaters, Hubs, Bridges, Switches, Routers, and Gateways</a:t>
            </a:r>
            <a:endParaRPr/>
          </a:p>
          <a:p>
            <a:pPr marL="0" lvl="0" indent="0" algn="ctr" rtl="0">
              <a:spcBef>
                <a:spcPts val="0"/>
              </a:spcBef>
              <a:spcAft>
                <a:spcPts val="0"/>
              </a:spcAft>
              <a:buNone/>
            </a:pPr>
            <a:endParaRPr/>
          </a:p>
        </p:txBody>
      </p:sp>
      <p:sp>
        <p:nvSpPr>
          <p:cNvPr id="755" name="Google Shape;755;g9cbb6a4ac9_0_0"/>
          <p:cNvSpPr txBox="1">
            <a:spLocks noGrp="1"/>
          </p:cNvSpPr>
          <p:nvPr>
            <p:ph type="body" idx="1"/>
          </p:nvPr>
        </p:nvSpPr>
        <p:spPr>
          <a:xfrm>
            <a:off x="0" y="1236700"/>
            <a:ext cx="9144000" cy="5321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Example transmission</a:t>
            </a:r>
            <a:endParaRPr/>
          </a:p>
          <a:p>
            <a:pPr marL="457200" lvl="0" indent="-342900" algn="l" rtl="0">
              <a:spcBef>
                <a:spcPts val="0"/>
              </a:spcBef>
              <a:spcAft>
                <a:spcPts val="0"/>
              </a:spcAft>
              <a:buSzPts val="1800"/>
              <a:buChar char="●"/>
            </a:pPr>
            <a:r>
              <a:rPr lang="en-US"/>
              <a:t>The user generates some data to be sent to a remote machine.</a:t>
            </a:r>
            <a:endParaRPr/>
          </a:p>
          <a:p>
            <a:pPr marL="457200" lvl="0" indent="-342900" algn="l" rtl="0">
              <a:spcBef>
                <a:spcPts val="0"/>
              </a:spcBef>
              <a:spcAft>
                <a:spcPts val="0"/>
              </a:spcAft>
              <a:buSzPts val="1800"/>
              <a:buChar char="●"/>
            </a:pPr>
            <a:r>
              <a:rPr lang="en-US"/>
              <a:t> Those data are passed to the transport layer, which then adds a header  and passes the resulting unit down to the network layer. </a:t>
            </a:r>
            <a:endParaRPr/>
          </a:p>
          <a:p>
            <a:pPr marL="457200" lvl="0" indent="-342900" algn="l" rtl="0">
              <a:spcBef>
                <a:spcPts val="0"/>
              </a:spcBef>
              <a:spcAft>
                <a:spcPts val="0"/>
              </a:spcAft>
              <a:buSzPts val="1800"/>
              <a:buChar char="●"/>
            </a:pPr>
            <a:r>
              <a:rPr lang="en-US"/>
              <a:t>The network layer adds its own header to form a network layer packet .</a:t>
            </a:r>
            <a:endParaRPr/>
          </a:p>
          <a:p>
            <a:pPr marL="457200" lvl="0" indent="-342900" algn="l" rtl="0">
              <a:spcBef>
                <a:spcPts val="0"/>
              </a:spcBef>
              <a:spcAft>
                <a:spcPts val="0"/>
              </a:spcAft>
              <a:buSzPts val="1800"/>
              <a:buChar char="●"/>
            </a:pPr>
            <a:r>
              <a:rPr lang="en-US"/>
              <a:t> Then the packet goes to the data link layer, which adds its own header and checksum (CRC) and gives the resulting</a:t>
            </a:r>
            <a:endParaRPr/>
          </a:p>
          <a:p>
            <a:pPr marL="457200" lvl="0" indent="0" algn="l" rtl="0">
              <a:spcBef>
                <a:spcPts val="360"/>
              </a:spcBef>
              <a:spcAft>
                <a:spcPts val="0"/>
              </a:spcAft>
              <a:buNone/>
            </a:pPr>
            <a:r>
              <a:rPr lang="en-US"/>
              <a:t>frame to the physical layer for transmission, for example, over a LAN.</a:t>
            </a:r>
            <a:endParaRPr/>
          </a:p>
          <a:p>
            <a:pPr marL="457200" lvl="0" indent="0" algn="l" rtl="0">
              <a:spcBef>
                <a:spcPts val="360"/>
              </a:spcBef>
              <a:spcAft>
                <a:spcPts val="0"/>
              </a:spcAft>
              <a:buNone/>
            </a:pP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6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Repeaters, Hubs, Bridges, Switches, Routers, and Gateways</a:t>
            </a:r>
            <a:endParaRPr/>
          </a:p>
        </p:txBody>
      </p:sp>
      <p:sp>
        <p:nvSpPr>
          <p:cNvPr id="761" name="Google Shape;761;p63"/>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rgbClr val="22228B"/>
                </a:solidFill>
                <a:latin typeface="Arial"/>
                <a:ea typeface="Arial"/>
                <a:cs typeface="Arial"/>
                <a:sym typeface="Arial"/>
              </a:rPr>
              <a:t>(a) </a:t>
            </a:r>
            <a:r>
              <a:rPr lang="en-US" sz="2400" b="0" i="0" u="none">
                <a:solidFill>
                  <a:schemeClr val="dk1"/>
                </a:solidFill>
                <a:latin typeface="Arial"/>
                <a:ea typeface="Arial"/>
                <a:cs typeface="Arial"/>
                <a:sym typeface="Arial"/>
              </a:rPr>
              <a:t>Which device is in which layer. </a:t>
            </a:r>
            <a:br>
              <a:rPr lang="en-US" sz="2400" b="0" i="0" u="none">
                <a:solidFill>
                  <a:schemeClr val="dk1"/>
                </a:solidFill>
                <a:latin typeface="Arial"/>
                <a:ea typeface="Arial"/>
                <a:cs typeface="Arial"/>
                <a:sym typeface="Arial"/>
              </a:rPr>
            </a:br>
            <a:r>
              <a:rPr lang="en-US" sz="2400" b="0" i="0" u="none">
                <a:solidFill>
                  <a:srgbClr val="22228B"/>
                </a:solidFill>
                <a:latin typeface="Arial"/>
                <a:ea typeface="Arial"/>
                <a:cs typeface="Arial"/>
                <a:sym typeface="Arial"/>
              </a:rPr>
              <a:t>(b) </a:t>
            </a:r>
            <a:r>
              <a:rPr lang="en-US" sz="2400" b="0" i="0" u="none">
                <a:solidFill>
                  <a:schemeClr val="dk1"/>
                </a:solidFill>
                <a:latin typeface="Arial"/>
                <a:ea typeface="Arial"/>
                <a:cs typeface="Arial"/>
                <a:sym typeface="Arial"/>
              </a:rPr>
              <a:t>Frames, packets, and headers.</a:t>
            </a:r>
            <a:endParaRPr/>
          </a:p>
        </p:txBody>
      </p:sp>
      <p:pic>
        <p:nvPicPr>
          <p:cNvPr id="762" name="Google Shape;762;p63"/>
          <p:cNvPicPr preferRelativeResize="0"/>
          <p:nvPr/>
        </p:nvPicPr>
        <p:blipFill rotWithShape="1">
          <a:blip r:embed="rId3">
            <a:alphaModFix/>
          </a:blip>
          <a:srcRect/>
          <a:stretch/>
        </p:blipFill>
        <p:spPr>
          <a:xfrm>
            <a:off x="457200" y="1905000"/>
            <a:ext cx="8159750" cy="2852737"/>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g9cbb6a4ac9_0_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rgbClr val="FF0000"/>
              </a:buClr>
              <a:buSzPts val="3600"/>
              <a:buFont typeface="Arial"/>
              <a:buNone/>
            </a:pPr>
            <a:r>
              <a:rPr lang="en-US"/>
              <a:t>Repeaters, Hubs, Bridges, Switches, Routers, and Gateways</a:t>
            </a:r>
            <a:endParaRPr/>
          </a:p>
          <a:p>
            <a:pPr marL="0" lvl="0" indent="0" algn="ctr" rtl="0">
              <a:spcBef>
                <a:spcPts val="0"/>
              </a:spcBef>
              <a:spcAft>
                <a:spcPts val="0"/>
              </a:spcAft>
              <a:buNone/>
            </a:pPr>
            <a:endParaRPr/>
          </a:p>
        </p:txBody>
      </p:sp>
      <p:sp>
        <p:nvSpPr>
          <p:cNvPr id="768" name="Google Shape;768;g9cbb6a4ac9_0_6"/>
          <p:cNvSpPr txBox="1">
            <a:spLocks noGrp="1"/>
          </p:cNvSpPr>
          <p:nvPr>
            <p:ph type="body" idx="1"/>
          </p:nvPr>
        </p:nvSpPr>
        <p:spPr>
          <a:xfrm>
            <a:off x="0" y="1143000"/>
            <a:ext cx="9144000" cy="5302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b="1"/>
              <a:t>Repeater:</a:t>
            </a:r>
            <a:endParaRPr b="1"/>
          </a:p>
          <a:p>
            <a:pPr marL="914400" lvl="1" indent="-368300" algn="l" rtl="0">
              <a:spcBef>
                <a:spcPts val="0"/>
              </a:spcBef>
              <a:spcAft>
                <a:spcPts val="0"/>
              </a:spcAft>
              <a:buSzPts val="2200"/>
              <a:buChar char="○"/>
            </a:pPr>
            <a:r>
              <a:rPr lang="en-US" sz="2200"/>
              <a:t>Analog devices that work with signals on the cables to which they are connected.</a:t>
            </a:r>
            <a:endParaRPr sz="2200"/>
          </a:p>
          <a:p>
            <a:pPr marL="914400" lvl="1" indent="-368300" algn="l" rtl="0">
              <a:spcBef>
                <a:spcPts val="0"/>
              </a:spcBef>
              <a:spcAft>
                <a:spcPts val="0"/>
              </a:spcAft>
              <a:buSzPts val="2200"/>
              <a:buChar char="○"/>
            </a:pPr>
            <a:r>
              <a:rPr lang="en-US" sz="2200"/>
              <a:t>A signal appearing on one cable is cleaned up, amplified, and put out on another cable. </a:t>
            </a:r>
            <a:endParaRPr sz="2200"/>
          </a:p>
          <a:p>
            <a:pPr marL="914400" lvl="1" indent="-368300" algn="l" rtl="0">
              <a:spcBef>
                <a:spcPts val="0"/>
              </a:spcBef>
              <a:spcAft>
                <a:spcPts val="0"/>
              </a:spcAft>
              <a:buSzPts val="2200"/>
              <a:buChar char="○"/>
            </a:pPr>
            <a:r>
              <a:rPr lang="en-US" sz="2200"/>
              <a:t>Repeaters do not understand frames, packets, or headers. They understand the symbols that encode bits as volts</a:t>
            </a:r>
            <a:endParaRPr sz="2200"/>
          </a:p>
          <a:p>
            <a:pPr marL="914400" lvl="1" indent="-368300" algn="l" rtl="0">
              <a:spcBef>
                <a:spcPts val="0"/>
              </a:spcBef>
              <a:spcAft>
                <a:spcPts val="0"/>
              </a:spcAft>
              <a:buSzPts val="2200"/>
              <a:buChar char="○"/>
            </a:pPr>
            <a:r>
              <a:rPr lang="en-US" sz="2200"/>
              <a:t>Ex:with 4 repeaters the maximum cable length from 500 meters to 2500 meters.</a:t>
            </a:r>
            <a:endParaRPr sz="2200"/>
          </a:p>
          <a:p>
            <a:pPr marL="457200" lvl="0" indent="-368300" algn="l" rtl="0">
              <a:spcBef>
                <a:spcPts val="0"/>
              </a:spcBef>
              <a:spcAft>
                <a:spcPts val="0"/>
              </a:spcAft>
              <a:buSzPts val="2200"/>
              <a:buChar char="●"/>
            </a:pPr>
            <a:r>
              <a:rPr lang="en-US" sz="2200" b="1"/>
              <a:t>Hubs:</a:t>
            </a:r>
            <a:endParaRPr sz="2200" b="1"/>
          </a:p>
          <a:p>
            <a:pPr marL="914400" lvl="1" indent="-368300" algn="l" rtl="0">
              <a:spcBef>
                <a:spcPts val="0"/>
              </a:spcBef>
              <a:spcAft>
                <a:spcPts val="0"/>
              </a:spcAft>
              <a:buSzPts val="2200"/>
              <a:buChar char="○"/>
            </a:pPr>
            <a:r>
              <a:rPr lang="en-US" sz="2200"/>
              <a:t>Hub is a physical layer device and   has a number of input lines that it joins electrically. </a:t>
            </a:r>
            <a:endParaRPr sz="2200"/>
          </a:p>
          <a:p>
            <a:pPr marL="914400" lvl="1" indent="-368300" algn="l" rtl="0">
              <a:spcBef>
                <a:spcPts val="0"/>
              </a:spcBef>
              <a:spcAft>
                <a:spcPts val="0"/>
              </a:spcAft>
              <a:buSzPts val="2200"/>
              <a:buChar char="○"/>
            </a:pPr>
            <a:r>
              <a:rPr lang="en-US" sz="2200"/>
              <a:t>Frames arriving on any of the lines are sent out on all the others. </a:t>
            </a:r>
            <a:endParaRPr sz="2200"/>
          </a:p>
          <a:p>
            <a:pPr marL="914400" lvl="1" indent="-368300" algn="l" rtl="0">
              <a:spcBef>
                <a:spcPts val="0"/>
              </a:spcBef>
              <a:spcAft>
                <a:spcPts val="0"/>
              </a:spcAft>
              <a:buSzPts val="2200"/>
              <a:buChar char="○"/>
            </a:pPr>
            <a:r>
              <a:rPr lang="en-US" sz="2200"/>
              <a:t>If two frames arrive at the same time, they will collide, just as on a coaxial cable.</a:t>
            </a:r>
            <a:endParaRPr sz="2200"/>
          </a:p>
          <a:p>
            <a:pPr marL="914400" lvl="0" indent="0" algn="l" rtl="0">
              <a:spcBef>
                <a:spcPts val="360"/>
              </a:spcBef>
              <a:spcAft>
                <a:spcPts val="0"/>
              </a:spcAft>
              <a:buNone/>
            </a:pPr>
            <a:endParaRPr sz="2200" b="1"/>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g9aa6a33072_0_0"/>
          <p:cNvSpPr txBox="1">
            <a:spLocks noGrp="1"/>
          </p:cNvSpPr>
          <p:nvPr>
            <p:ph type="title"/>
          </p:nvPr>
        </p:nvSpPr>
        <p:spPr>
          <a:xfrm>
            <a:off x="0" y="0"/>
            <a:ext cx="9144000" cy="102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rgbClr val="FF0000"/>
              </a:buClr>
              <a:buSzPts val="3600"/>
              <a:buFont typeface="Arial"/>
              <a:buNone/>
            </a:pPr>
            <a:r>
              <a:rPr lang="en-US"/>
              <a:t>Repeaters, Hubs, Bridges, Switches, Routers, and Gateways</a:t>
            </a:r>
            <a:endParaRPr/>
          </a:p>
          <a:p>
            <a:pPr marL="0" lvl="0" indent="0" algn="ctr" rtl="0">
              <a:spcBef>
                <a:spcPts val="0"/>
              </a:spcBef>
              <a:spcAft>
                <a:spcPts val="0"/>
              </a:spcAft>
              <a:buNone/>
            </a:pPr>
            <a:endParaRPr/>
          </a:p>
        </p:txBody>
      </p:sp>
      <p:sp>
        <p:nvSpPr>
          <p:cNvPr id="774" name="Google Shape;774;g9aa6a33072_0_0"/>
          <p:cNvSpPr txBox="1">
            <a:spLocks noGrp="1"/>
          </p:cNvSpPr>
          <p:nvPr>
            <p:ph type="body" idx="1"/>
          </p:nvPr>
        </p:nvSpPr>
        <p:spPr>
          <a:xfrm>
            <a:off x="82625" y="1189825"/>
            <a:ext cx="9144000" cy="5387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They do not (usually) amplify the incoming signals.</a:t>
            </a:r>
            <a:endParaRPr/>
          </a:p>
          <a:p>
            <a:pPr marL="457200" lvl="0" indent="-342900" algn="l" rtl="0">
              <a:spcBef>
                <a:spcPts val="0"/>
              </a:spcBef>
              <a:spcAft>
                <a:spcPts val="0"/>
              </a:spcAft>
              <a:buSzPts val="1800"/>
              <a:buChar char="●"/>
            </a:pPr>
            <a:r>
              <a:rPr lang="en-US" b="1"/>
              <a:t>Bridges:</a:t>
            </a:r>
            <a:endParaRPr b="1"/>
          </a:p>
          <a:p>
            <a:pPr marL="914400" lvl="1" indent="-342900" algn="l" rtl="0">
              <a:spcBef>
                <a:spcPts val="0"/>
              </a:spcBef>
              <a:spcAft>
                <a:spcPts val="0"/>
              </a:spcAft>
              <a:buSzPts val="1800"/>
              <a:buChar char="○"/>
            </a:pPr>
            <a:r>
              <a:rPr lang="en-US"/>
              <a:t>Connects two or more LANs.</a:t>
            </a:r>
            <a:endParaRPr/>
          </a:p>
          <a:p>
            <a:pPr marL="914400" lvl="1" indent="-342900" algn="l" rtl="0">
              <a:spcBef>
                <a:spcPts val="0"/>
              </a:spcBef>
              <a:spcAft>
                <a:spcPts val="0"/>
              </a:spcAft>
              <a:buSzPts val="1800"/>
              <a:buChar char="○"/>
            </a:pPr>
            <a:r>
              <a:rPr lang="en-US"/>
              <a:t>A modern bridge has multiple ports, usually enough for 4 to 48</a:t>
            </a:r>
            <a:endParaRPr/>
          </a:p>
          <a:p>
            <a:pPr marL="914400" lvl="0" indent="0" algn="l" rtl="0">
              <a:spcBef>
                <a:spcPts val="360"/>
              </a:spcBef>
              <a:spcAft>
                <a:spcPts val="0"/>
              </a:spcAft>
              <a:buNone/>
            </a:pPr>
            <a:r>
              <a:rPr lang="en-US"/>
              <a:t>input lines</a:t>
            </a:r>
            <a:endParaRPr/>
          </a:p>
          <a:p>
            <a:pPr marL="914400" lvl="1" indent="-342900" algn="l" rtl="0">
              <a:spcBef>
                <a:spcPts val="360"/>
              </a:spcBef>
              <a:spcAft>
                <a:spcPts val="0"/>
              </a:spcAft>
              <a:buSzPts val="1800"/>
              <a:buChar char="○"/>
            </a:pPr>
            <a:r>
              <a:rPr lang="en-US"/>
              <a:t>Each port is isolated to be its own collision domain and if the port has a full-duplex point-to-point line, the CSMA/CD algorithm is not needed</a:t>
            </a:r>
            <a:endParaRPr/>
          </a:p>
          <a:p>
            <a:pPr marL="914400" lvl="1" indent="-342900" algn="l" rtl="0">
              <a:spcBef>
                <a:spcPts val="0"/>
              </a:spcBef>
              <a:spcAft>
                <a:spcPts val="0"/>
              </a:spcAft>
              <a:buSzPts val="1800"/>
              <a:buChar char="○"/>
            </a:pPr>
            <a:r>
              <a:rPr lang="en-US"/>
              <a:t>Extracts the destination address from the frame header and looks it up in a table to see where to send the frame.</a:t>
            </a:r>
            <a:endParaRPr/>
          </a:p>
          <a:p>
            <a:pPr marL="914400" lvl="1" indent="-342900" algn="l" rtl="0">
              <a:spcBef>
                <a:spcPts val="0"/>
              </a:spcBef>
              <a:spcAft>
                <a:spcPts val="0"/>
              </a:spcAft>
              <a:buSzPts val="1800"/>
              <a:buChar char="○"/>
            </a:pPr>
            <a:r>
              <a:rPr lang="en-US"/>
              <a:t>The bridge only outputs the frame on the port where it is needed and can forward multiple frames at the same time.</a:t>
            </a:r>
            <a:endParaRPr/>
          </a:p>
          <a:p>
            <a:pPr marL="914400" lvl="1" indent="-355600" algn="l" rtl="0">
              <a:spcBef>
                <a:spcPts val="0"/>
              </a:spcBef>
              <a:spcAft>
                <a:spcPts val="0"/>
              </a:spcAft>
              <a:buSzPts val="2000"/>
              <a:buChar char="○"/>
            </a:pPr>
            <a:r>
              <a:rPr lang="en-US"/>
              <a:t>Bridges offer much better performance than hubs and  Input lines may run at different speeds.</a:t>
            </a:r>
            <a:endParaRPr/>
          </a:p>
          <a:p>
            <a:pPr marL="914400" lvl="1" indent="-355600" algn="l" rtl="0">
              <a:spcBef>
                <a:spcPts val="0"/>
              </a:spcBef>
              <a:spcAft>
                <a:spcPts val="0"/>
              </a:spcAft>
              <a:buSzPts val="2000"/>
              <a:buChar char="○"/>
            </a:pPr>
            <a:r>
              <a:rPr lang="en-US"/>
              <a:t>Buffering within the bridge is needed and If frames come in faster</a:t>
            </a:r>
            <a:endParaRPr/>
          </a:p>
          <a:p>
            <a:pPr marL="914400" lvl="0" indent="0" algn="l" rtl="0">
              <a:spcBef>
                <a:spcPts val="360"/>
              </a:spcBef>
              <a:spcAft>
                <a:spcPts val="0"/>
              </a:spcAft>
              <a:buNone/>
            </a:pPr>
            <a:r>
              <a:rPr lang="en-US" sz="2000"/>
              <a:t>the bridge may run out of buffer space and have to start discarding frames.</a:t>
            </a:r>
            <a:endParaRPr sz="2000"/>
          </a:p>
          <a:p>
            <a:pPr marL="914400" lvl="1" indent="-342900" algn="l" rtl="0">
              <a:spcBef>
                <a:spcPts val="360"/>
              </a:spcBef>
              <a:spcAft>
                <a:spcPts val="0"/>
              </a:spcAft>
              <a:buSzPts val="1800"/>
              <a:buChar char="○"/>
            </a:pPr>
            <a:endParaRPr b="1"/>
          </a:p>
          <a:p>
            <a:pPr marL="914400" lvl="1" indent="-342900" algn="l" rtl="0">
              <a:spcBef>
                <a:spcPts val="0"/>
              </a:spcBef>
              <a:spcAft>
                <a:spcPts val="0"/>
              </a:spcAft>
              <a:buSzPts val="1800"/>
              <a:buChar char="○"/>
            </a:pPr>
            <a:endParaRPr b="1"/>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9aa6a33072_0_1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Repeaters, Hubs, Bridges, Switches, Routers, and Gateways</a:t>
            </a:r>
            <a:endParaRPr/>
          </a:p>
        </p:txBody>
      </p:sp>
      <p:sp>
        <p:nvSpPr>
          <p:cNvPr id="780" name="Google Shape;780;g9aa6a33072_0_16"/>
          <p:cNvSpPr txBox="1">
            <a:spLocks noGrp="1"/>
          </p:cNvSpPr>
          <p:nvPr>
            <p:ph type="body" idx="1"/>
          </p:nvPr>
        </p:nvSpPr>
        <p:spPr>
          <a:xfrm>
            <a:off x="0" y="1143000"/>
            <a:ext cx="9144000" cy="5367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Modern bridges usually work for one network type because of </a:t>
            </a:r>
            <a:endParaRPr/>
          </a:p>
          <a:p>
            <a:pPr marL="457200" lvl="0" indent="0" algn="l" rtl="0">
              <a:spcBef>
                <a:spcPts val="360"/>
              </a:spcBef>
              <a:spcAft>
                <a:spcPts val="0"/>
              </a:spcAft>
              <a:buNone/>
            </a:pPr>
            <a:r>
              <a:rPr lang="en-US"/>
              <a:t>different frame formats,security and quality of service.</a:t>
            </a:r>
            <a:endParaRPr/>
          </a:p>
          <a:p>
            <a:pPr marL="457200" lvl="0" indent="-342900" algn="l" rtl="0">
              <a:spcBef>
                <a:spcPts val="360"/>
              </a:spcBef>
              <a:spcAft>
                <a:spcPts val="0"/>
              </a:spcAft>
              <a:buSzPts val="1800"/>
              <a:buChar char="●"/>
            </a:pPr>
            <a:r>
              <a:rPr lang="en-US" b="1"/>
              <a:t>Switches:</a:t>
            </a:r>
            <a:endParaRPr b="1"/>
          </a:p>
          <a:p>
            <a:pPr marL="914400" lvl="1" indent="-342900" algn="l" rtl="0">
              <a:spcBef>
                <a:spcPts val="0"/>
              </a:spcBef>
              <a:spcAft>
                <a:spcPts val="0"/>
              </a:spcAft>
              <a:buSzPts val="1800"/>
              <a:buChar char="○"/>
            </a:pPr>
            <a:r>
              <a:rPr lang="en-US"/>
              <a:t>Switches are modern bridges by another name.</a:t>
            </a:r>
            <a:endParaRPr/>
          </a:p>
          <a:p>
            <a:pPr marL="914400" lvl="1" indent="-342900" algn="l" rtl="0">
              <a:spcBef>
                <a:spcPts val="0"/>
              </a:spcBef>
              <a:spcAft>
                <a:spcPts val="0"/>
              </a:spcAft>
              <a:buSzPts val="1800"/>
              <a:buChar char="○"/>
            </a:pPr>
            <a:r>
              <a:rPr lang="en-US"/>
              <a:t>Bridges have relatively few ports where as switches will tend to have many ports because of poin-point links.</a:t>
            </a:r>
            <a:endParaRPr/>
          </a:p>
          <a:p>
            <a:pPr marL="457200" lvl="0" indent="-342900" algn="l" rtl="0">
              <a:spcBef>
                <a:spcPts val="0"/>
              </a:spcBef>
              <a:spcAft>
                <a:spcPts val="0"/>
              </a:spcAft>
              <a:buSzPts val="1800"/>
              <a:buChar char="●"/>
            </a:pPr>
            <a:r>
              <a:rPr lang="en-US" b="1"/>
              <a:t>Routers:</a:t>
            </a:r>
            <a:endParaRPr b="1"/>
          </a:p>
          <a:p>
            <a:pPr marL="914400" lvl="1" indent="-342900" algn="l" rtl="0">
              <a:spcBef>
                <a:spcPts val="0"/>
              </a:spcBef>
              <a:spcAft>
                <a:spcPts val="0"/>
              </a:spcAft>
              <a:buSzPts val="1800"/>
              <a:buChar char="○"/>
            </a:pPr>
            <a:r>
              <a:rPr lang="en-US"/>
              <a:t>When a packet comes into a router, the frame header and trailer are stripped off and the packet located in the frame’s payload field is passed to the routing software.</a:t>
            </a:r>
            <a:endParaRPr/>
          </a:p>
          <a:p>
            <a:pPr marL="914400" lvl="1" indent="-342900" algn="l" rtl="0">
              <a:spcBef>
                <a:spcPts val="0"/>
              </a:spcBef>
              <a:spcAft>
                <a:spcPts val="0"/>
              </a:spcAft>
              <a:buSzPts val="1800"/>
              <a:buChar char="○"/>
            </a:pPr>
            <a:r>
              <a:rPr lang="en-US"/>
              <a:t>This software uses the packet header to choose an output line.</a:t>
            </a:r>
            <a:endParaRPr/>
          </a:p>
          <a:p>
            <a:pPr marL="914400" lvl="1" indent="-342900" algn="l" rtl="0">
              <a:spcBef>
                <a:spcPts val="0"/>
              </a:spcBef>
              <a:spcAft>
                <a:spcPts val="0"/>
              </a:spcAft>
              <a:buSzPts val="1800"/>
              <a:buChar char="○"/>
            </a:pPr>
            <a:r>
              <a:rPr lang="en-US"/>
              <a:t>Ex:32-bit IPV4 or 128-bit IPV6 address.</a:t>
            </a:r>
            <a:endParaRPr/>
          </a:p>
          <a:p>
            <a:pPr marL="914400" lvl="1" indent="-342900" algn="l" rtl="0">
              <a:spcBef>
                <a:spcPts val="0"/>
              </a:spcBef>
              <a:spcAft>
                <a:spcPts val="0"/>
              </a:spcAft>
              <a:buSzPts val="1800"/>
              <a:buChar char="○"/>
            </a:pPr>
            <a:r>
              <a:rPr lang="en-US"/>
              <a:t>The routing software does not see the frame addresses and does not even know whether the packet came in on a LAN</a:t>
            </a:r>
            <a:endParaRPr/>
          </a:p>
          <a:p>
            <a:pPr marL="914400" lvl="0" indent="0" algn="l" rtl="0">
              <a:spcBef>
                <a:spcPts val="360"/>
              </a:spcBef>
              <a:spcAft>
                <a:spcPts val="0"/>
              </a:spcAft>
              <a:buNone/>
            </a:pP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g9d9db2d564_0_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US"/>
              <a:t>Repeaters, Hubs, Bridges, Switches, Routers, and Gateways</a:t>
            </a:r>
            <a:endParaRPr/>
          </a:p>
          <a:p>
            <a:pPr marL="0" lvl="0" indent="0" algn="ctr" rtl="0">
              <a:spcBef>
                <a:spcPts val="0"/>
              </a:spcBef>
              <a:spcAft>
                <a:spcPts val="0"/>
              </a:spcAft>
              <a:buNone/>
            </a:pPr>
            <a:endParaRPr/>
          </a:p>
        </p:txBody>
      </p:sp>
      <p:sp>
        <p:nvSpPr>
          <p:cNvPr id="786" name="Google Shape;786;g9d9db2d564_0_7"/>
          <p:cNvSpPr txBox="1">
            <a:spLocks noGrp="1"/>
          </p:cNvSpPr>
          <p:nvPr>
            <p:ph type="body" idx="1"/>
          </p:nvPr>
        </p:nvSpPr>
        <p:spPr>
          <a:xfrm>
            <a:off x="0" y="1143000"/>
            <a:ext cx="9144000" cy="5384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b="1"/>
              <a:t>Transport gateways:</a:t>
            </a:r>
            <a:endParaRPr b="1"/>
          </a:p>
          <a:p>
            <a:pPr marL="914400" lvl="1" indent="-342900" algn="l" rtl="0">
              <a:spcBef>
                <a:spcPts val="0"/>
              </a:spcBef>
              <a:spcAft>
                <a:spcPts val="0"/>
              </a:spcAft>
              <a:buSzPts val="1800"/>
              <a:buChar char="○"/>
            </a:pPr>
            <a:r>
              <a:rPr lang="en-US"/>
              <a:t>Connect two computers that use different connection-oriented transport protocols.</a:t>
            </a:r>
            <a:endParaRPr/>
          </a:p>
          <a:p>
            <a:pPr marL="914400" lvl="1" indent="-342900" algn="l" rtl="0">
              <a:spcBef>
                <a:spcPts val="0"/>
              </a:spcBef>
              <a:spcAft>
                <a:spcPts val="0"/>
              </a:spcAft>
              <a:buSzPts val="1800"/>
              <a:buChar char="○"/>
            </a:pPr>
            <a:r>
              <a:rPr lang="en-US" b="1"/>
              <a:t>Ex:</a:t>
            </a:r>
            <a:r>
              <a:rPr lang="en-US"/>
              <a:t>TCP and SCTP</a:t>
            </a:r>
            <a:endParaRPr/>
          </a:p>
          <a:p>
            <a:pPr marL="914400" lvl="1" indent="-342900" algn="l" rtl="0">
              <a:spcBef>
                <a:spcPts val="0"/>
              </a:spcBef>
              <a:spcAft>
                <a:spcPts val="0"/>
              </a:spcAft>
              <a:buSzPts val="1800"/>
              <a:buChar char="○"/>
            </a:pPr>
            <a:r>
              <a:rPr lang="en-US"/>
              <a:t>The transport gateway can copy the packets from one connection to the other, reformatting them as need be.</a:t>
            </a:r>
            <a:endParaRPr/>
          </a:p>
          <a:p>
            <a:pPr marL="457200" lvl="0" indent="-342900" algn="l" rtl="0">
              <a:spcBef>
                <a:spcPts val="0"/>
              </a:spcBef>
              <a:spcAft>
                <a:spcPts val="0"/>
              </a:spcAft>
              <a:buSzPts val="1800"/>
              <a:buChar char="●"/>
            </a:pPr>
            <a:r>
              <a:rPr lang="en-US" b="1"/>
              <a:t>Application gateways:</a:t>
            </a:r>
            <a:endParaRPr b="1"/>
          </a:p>
          <a:p>
            <a:pPr marL="914400" lvl="1" indent="-342900" algn="l" rtl="0">
              <a:spcBef>
                <a:spcPts val="0"/>
              </a:spcBef>
              <a:spcAft>
                <a:spcPts val="0"/>
              </a:spcAft>
              <a:buSzPts val="1800"/>
              <a:buChar char="○"/>
            </a:pPr>
            <a:r>
              <a:rPr lang="en-US"/>
              <a:t>Understand the format and contents of the data and can translate messages from one format to another</a:t>
            </a:r>
            <a:endParaRPr/>
          </a:p>
          <a:p>
            <a:pPr marL="914400" lvl="1" indent="-342900" algn="l" rtl="0">
              <a:spcBef>
                <a:spcPts val="0"/>
              </a:spcBef>
              <a:spcAft>
                <a:spcPts val="0"/>
              </a:spcAft>
              <a:buSzPts val="1800"/>
              <a:buChar char="○"/>
            </a:pPr>
            <a:r>
              <a:rPr lang="en-US"/>
              <a:t>Ex:email gateway translate Internet messages into SMS messages for mobile phones.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Virtual LANs (1)</a:t>
            </a:r>
            <a:endParaRPr/>
          </a:p>
        </p:txBody>
      </p:sp>
      <p:sp>
        <p:nvSpPr>
          <p:cNvPr id="792" name="Google Shape;792;p64"/>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 building with centralized wiring using hubs and a switch.</a:t>
            </a:r>
            <a:endParaRPr/>
          </a:p>
        </p:txBody>
      </p:sp>
      <p:pic>
        <p:nvPicPr>
          <p:cNvPr id="793" name="Google Shape;793;p64"/>
          <p:cNvPicPr preferRelativeResize="0"/>
          <p:nvPr/>
        </p:nvPicPr>
        <p:blipFill rotWithShape="1">
          <a:blip r:embed="rId3">
            <a:alphaModFix/>
          </a:blip>
          <a:srcRect/>
          <a:stretch/>
        </p:blipFill>
        <p:spPr>
          <a:xfrm>
            <a:off x="806450" y="1047750"/>
            <a:ext cx="7727950" cy="4535487"/>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g9d9db2d564_0_1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Virtual LANs</a:t>
            </a:r>
            <a:endParaRPr/>
          </a:p>
        </p:txBody>
      </p:sp>
      <p:sp>
        <p:nvSpPr>
          <p:cNvPr id="799" name="Google Shape;799;g9d9db2d564_0_19"/>
          <p:cNvSpPr txBox="1">
            <a:spLocks noGrp="1"/>
          </p:cNvSpPr>
          <p:nvPr>
            <p:ph type="body" idx="1"/>
          </p:nvPr>
        </p:nvSpPr>
        <p:spPr>
          <a:xfrm>
            <a:off x="0" y="1335800"/>
            <a:ext cx="9144000" cy="5076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Network administrators like to group users on LANs to reflect the organizational structure rather than the physical layout of the building.</a:t>
            </a:r>
            <a:endParaRPr/>
          </a:p>
          <a:p>
            <a:pPr marL="457200" lvl="0" indent="-342900" algn="l" rtl="0">
              <a:spcBef>
                <a:spcPts val="0"/>
              </a:spcBef>
              <a:spcAft>
                <a:spcPts val="0"/>
              </a:spcAft>
              <a:buSzPts val="1800"/>
              <a:buChar char="●"/>
            </a:pPr>
            <a:r>
              <a:rPr lang="en-US" b="1"/>
              <a:t>Reasons:</a:t>
            </a:r>
            <a:endParaRPr b="1"/>
          </a:p>
          <a:p>
            <a:pPr marL="914400" lvl="1" indent="-342900" algn="l" rtl="0">
              <a:spcBef>
                <a:spcPts val="0"/>
              </a:spcBef>
              <a:spcAft>
                <a:spcPts val="0"/>
              </a:spcAft>
              <a:buSzPts val="1800"/>
              <a:buChar char="○"/>
            </a:pPr>
            <a:r>
              <a:rPr lang="en-US" b="1"/>
              <a:t>Security:</a:t>
            </a:r>
            <a:r>
              <a:rPr lang="en-US"/>
              <a:t>One LAN might host Web servers and other computers intended for public use. Another LAN might host computers containing the records of the Human Resources department that are not to be passed outside of the department.Putting all the computers on a single LAN does make any sense.</a:t>
            </a:r>
            <a:endParaRPr/>
          </a:p>
          <a:p>
            <a:pPr marL="914400" lvl="1" indent="-342900" algn="l" rtl="0">
              <a:spcBef>
                <a:spcPts val="0"/>
              </a:spcBef>
              <a:spcAft>
                <a:spcPts val="0"/>
              </a:spcAft>
              <a:buSzPts val="1800"/>
              <a:buChar char="○"/>
            </a:pPr>
            <a:r>
              <a:rPr lang="en-US" b="1"/>
              <a:t>Load:</a:t>
            </a:r>
            <a:r>
              <a:rPr lang="en-US"/>
              <a:t>Some LANs are more heavily used than others and it may be desirable to separate them.</a:t>
            </a:r>
            <a:endParaRPr/>
          </a:p>
          <a:p>
            <a:pPr marL="914400" lvl="1" indent="-342900" algn="l" rtl="0">
              <a:spcBef>
                <a:spcPts val="0"/>
              </a:spcBef>
              <a:spcAft>
                <a:spcPts val="0"/>
              </a:spcAft>
              <a:buSzPts val="1800"/>
              <a:buChar char="○"/>
            </a:pPr>
            <a:r>
              <a:rPr lang="en-US" b="1"/>
              <a:t>Broadcast traffic:</a:t>
            </a:r>
            <a:r>
              <a:rPr lang="en-US"/>
              <a:t>Each broadcast consumes more of the LAN capacity than a regular frame.By keeping LANs no larger than they need to be, the impact of broadcast traffic is reduced.</a:t>
            </a:r>
            <a:endParaRPr/>
          </a:p>
          <a:p>
            <a:pPr marL="914400" lvl="0" indent="0" algn="l" rtl="0">
              <a:spcBef>
                <a:spcPts val="360"/>
              </a:spcBef>
              <a:spcAft>
                <a:spcPts val="0"/>
              </a:spcAft>
              <a:buNone/>
            </a:pP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g9d9db2d564_0_3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Virtual LANs</a:t>
            </a:r>
            <a:endParaRPr/>
          </a:p>
        </p:txBody>
      </p:sp>
      <p:sp>
        <p:nvSpPr>
          <p:cNvPr id="805" name="Google Shape;805;g9d9db2d564_0_33"/>
          <p:cNvSpPr txBox="1">
            <a:spLocks noGrp="1"/>
          </p:cNvSpPr>
          <p:nvPr>
            <p:ph type="body" idx="1"/>
          </p:nvPr>
        </p:nvSpPr>
        <p:spPr>
          <a:xfrm>
            <a:off x="0" y="807000"/>
            <a:ext cx="9144000" cy="5770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Broadcast storm: A network interface will break down or be misconfigured and begin generating an endless stream of</a:t>
            </a:r>
            <a:endParaRPr/>
          </a:p>
          <a:p>
            <a:pPr marL="457200" lvl="0" indent="0" algn="l" rtl="0">
              <a:spcBef>
                <a:spcPts val="360"/>
              </a:spcBef>
              <a:spcAft>
                <a:spcPts val="0"/>
              </a:spcAft>
              <a:buNone/>
            </a:pPr>
            <a:r>
              <a:rPr lang="en-US"/>
              <a:t>broadcast frames.</a:t>
            </a:r>
            <a:endParaRPr/>
          </a:p>
          <a:p>
            <a:pPr marL="457200" lvl="0" indent="-342900" algn="l" rtl="0">
              <a:spcBef>
                <a:spcPts val="360"/>
              </a:spcBef>
              <a:spcAft>
                <a:spcPts val="0"/>
              </a:spcAft>
              <a:buSzPts val="1800"/>
              <a:buChar char="●"/>
            </a:pPr>
            <a:r>
              <a:rPr lang="en-US"/>
              <a:t>It leads to </a:t>
            </a:r>
            <a:endParaRPr/>
          </a:p>
          <a:p>
            <a:pPr marL="914400" lvl="1" indent="-342900" algn="l" rtl="0">
              <a:spcBef>
                <a:spcPts val="0"/>
              </a:spcBef>
              <a:spcAft>
                <a:spcPts val="0"/>
              </a:spcAft>
              <a:buSzPts val="1800"/>
              <a:buChar char="○"/>
            </a:pPr>
            <a:r>
              <a:rPr lang="en-US"/>
              <a:t>the entire LAN capacity is occupied by these frames</a:t>
            </a:r>
            <a:endParaRPr/>
          </a:p>
          <a:p>
            <a:pPr marL="914400" lvl="1" indent="-342900" algn="l" rtl="0">
              <a:spcBef>
                <a:spcPts val="0"/>
              </a:spcBef>
              <a:spcAft>
                <a:spcPts val="0"/>
              </a:spcAft>
              <a:buSzPts val="1800"/>
              <a:buChar char="○"/>
            </a:pPr>
            <a:r>
              <a:rPr lang="en-US"/>
              <a:t>all the machines on all the interconnected LANs are crippled just processing and discarding all the frames</a:t>
            </a:r>
            <a:endParaRPr/>
          </a:p>
          <a:p>
            <a:pPr marL="457200" lvl="0" indent="-342900" algn="l" rtl="0">
              <a:spcBef>
                <a:spcPts val="0"/>
              </a:spcBef>
              <a:spcAft>
                <a:spcPts val="0"/>
              </a:spcAft>
              <a:buSzPts val="1800"/>
              <a:buChar char="●"/>
            </a:pPr>
            <a:r>
              <a:rPr lang="en-US"/>
              <a:t>Building a physical topology to reflect the organizational</a:t>
            </a:r>
            <a:endParaRPr/>
          </a:p>
          <a:p>
            <a:pPr marL="457200" lvl="0" indent="0" algn="l" rtl="0">
              <a:spcBef>
                <a:spcPts val="360"/>
              </a:spcBef>
              <a:spcAft>
                <a:spcPts val="0"/>
              </a:spcAft>
              <a:buNone/>
            </a:pPr>
            <a:r>
              <a:rPr lang="en-US"/>
              <a:t>structure can add work and cost, even with centralized wiring and switches.</a:t>
            </a:r>
            <a:endParaRPr/>
          </a:p>
          <a:p>
            <a:pPr marL="457200" lvl="0" indent="-342900" algn="l" rtl="0">
              <a:spcBef>
                <a:spcPts val="360"/>
              </a:spcBef>
              <a:spcAft>
                <a:spcPts val="0"/>
              </a:spcAft>
              <a:buSzPts val="1800"/>
              <a:buChar char="●"/>
            </a:pPr>
            <a:r>
              <a:rPr lang="en-US"/>
              <a:t>Ex:Multiple departments with different number of people.</a:t>
            </a:r>
            <a:endParaRPr/>
          </a:p>
          <a:p>
            <a:pPr marL="457200" lvl="0" indent="-342900" algn="l" rtl="0">
              <a:spcBef>
                <a:spcPts val="0"/>
              </a:spcBef>
              <a:spcAft>
                <a:spcPts val="0"/>
              </a:spcAft>
              <a:buSzPts val="1800"/>
              <a:buChar char="●"/>
            </a:pPr>
            <a:r>
              <a:rPr lang="en-US"/>
              <a:t>In response to customer requests for more flexibility, network vendors began working on a way to rewire buildings entirely in software. </a:t>
            </a:r>
            <a:endParaRPr/>
          </a:p>
          <a:p>
            <a:pPr marL="457200" lvl="0" indent="-342900" algn="l" rtl="0">
              <a:spcBef>
                <a:spcPts val="0"/>
              </a:spcBef>
              <a:spcAft>
                <a:spcPts val="0"/>
              </a:spcAft>
              <a:buSzPts val="1800"/>
              <a:buChar char="●"/>
            </a:pPr>
            <a:r>
              <a:rPr lang="en-US"/>
              <a:t>The resulting concept is called a VLAN (Virtual LAN).</a:t>
            </a:r>
            <a:endParaRPr/>
          </a:p>
          <a:p>
            <a:pPr marL="457200" lvl="0" indent="-342900" algn="l" rtl="0">
              <a:spcBef>
                <a:spcPts val="0"/>
              </a:spcBef>
              <a:spcAft>
                <a:spcPts val="0"/>
              </a:spcAft>
              <a:buSzPts val="1800"/>
              <a:buChar char="●"/>
            </a:pP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g9d9db2d564_0_4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Virtual LANs</a:t>
            </a:r>
            <a:endParaRPr/>
          </a:p>
          <a:p>
            <a:pPr marL="0" lvl="0" indent="0" algn="ctr" rtl="0">
              <a:spcBef>
                <a:spcPts val="0"/>
              </a:spcBef>
              <a:spcAft>
                <a:spcPts val="0"/>
              </a:spcAft>
              <a:buNone/>
            </a:pPr>
            <a:endParaRPr/>
          </a:p>
        </p:txBody>
      </p:sp>
      <p:sp>
        <p:nvSpPr>
          <p:cNvPr id="811" name="Google Shape;811;g9d9db2d564_0_44"/>
          <p:cNvSpPr txBox="1">
            <a:spLocks noGrp="1"/>
          </p:cNvSpPr>
          <p:nvPr>
            <p:ph type="body" idx="1"/>
          </p:nvPr>
        </p:nvSpPr>
        <p:spPr>
          <a:xfrm>
            <a:off x="0" y="1352325"/>
            <a:ext cx="9144000" cy="5224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To set up a VLAN-based network, the network administrator decides how many VLANs there will be, which computers will be on which VLAN, and what the VLANs will be called.</a:t>
            </a:r>
            <a:endParaRPr/>
          </a:p>
          <a:p>
            <a:pPr marL="457200" lvl="0" indent="-342900" algn="l" rtl="0">
              <a:spcBef>
                <a:spcPts val="0"/>
              </a:spcBef>
              <a:spcAft>
                <a:spcPts val="0"/>
              </a:spcAft>
              <a:buSzPts val="1800"/>
              <a:buChar char="●"/>
            </a:pPr>
            <a:r>
              <a:rPr lang="en-US"/>
              <a:t> Often the VLANs are (informally) named by colors, since it is then possible to print color diagrams showing the physical layout of the machines, </a:t>
            </a:r>
            <a:endParaRPr/>
          </a:p>
          <a:p>
            <a:pPr marL="457200" lvl="0" indent="-342900" algn="l" rtl="0">
              <a:spcBef>
                <a:spcPts val="0"/>
              </a:spcBef>
              <a:spcAft>
                <a:spcPts val="0"/>
              </a:spcAft>
              <a:buSzPts val="1800"/>
              <a:buChar char="●"/>
            </a:pPr>
            <a:r>
              <a:rPr lang="en-US"/>
              <a:t>In this way, both the physical and logical layouts are visible in a single view.</a:t>
            </a:r>
            <a:endParaRPr/>
          </a:p>
          <a:p>
            <a:pPr marL="457200" lvl="0" indent="-342900" algn="l" rtl="0">
              <a:spcBef>
                <a:spcPts val="0"/>
              </a:spcBef>
              <a:spcAft>
                <a:spcPts val="0"/>
              </a:spcAft>
              <a:buSzPts val="1800"/>
              <a:buChar char="●"/>
            </a:pPr>
            <a:r>
              <a:rPr lang="en-US"/>
              <a:t>Example:</a:t>
            </a:r>
            <a:endParaRPr/>
          </a:p>
          <a:p>
            <a:pPr marL="914400" lvl="1" indent="-342900" algn="l" rtl="0">
              <a:spcBef>
                <a:spcPts val="0"/>
              </a:spcBef>
              <a:spcAft>
                <a:spcPts val="0"/>
              </a:spcAft>
              <a:buSzPts val="1800"/>
              <a:buChar char="○"/>
            </a:pPr>
            <a:r>
              <a:rPr lang="en-US"/>
              <a:t>Nine of the machines belong to the G (gray) VLAN and five belong to the W (white) VLAN.</a:t>
            </a:r>
            <a:endParaRPr/>
          </a:p>
          <a:p>
            <a:pPr marL="914400" lvl="1" indent="-342900" algn="l" rtl="0">
              <a:spcBef>
                <a:spcPts val="0"/>
              </a:spcBef>
              <a:spcAft>
                <a:spcPts val="0"/>
              </a:spcAft>
              <a:buSzPts val="1800"/>
              <a:buChar char="○"/>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Persistent and Nonpersistent CSMA</a:t>
            </a:r>
            <a:endParaRPr/>
          </a:p>
        </p:txBody>
      </p:sp>
      <p:sp>
        <p:nvSpPr>
          <p:cNvPr id="105" name="Google Shape;105;p8"/>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Comparison of the channel utilization versus load for various random access protocols.</a:t>
            </a:r>
            <a:endParaRPr/>
          </a:p>
        </p:txBody>
      </p:sp>
      <p:pic>
        <p:nvPicPr>
          <p:cNvPr id="106" name="Google Shape;106;p8"/>
          <p:cNvPicPr preferRelativeResize="0"/>
          <p:nvPr/>
        </p:nvPicPr>
        <p:blipFill rotWithShape="1">
          <a:blip r:embed="rId3">
            <a:alphaModFix/>
          </a:blip>
          <a:srcRect/>
          <a:stretch/>
        </p:blipFill>
        <p:spPr>
          <a:xfrm>
            <a:off x="485775" y="1452562"/>
            <a:ext cx="8172450" cy="39528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g9d9db2d564_0_5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Virtual LANs</a:t>
            </a:r>
            <a:endParaRPr/>
          </a:p>
        </p:txBody>
      </p:sp>
      <p:sp>
        <p:nvSpPr>
          <p:cNvPr id="817" name="Google Shape;817;g9d9db2d564_0_51"/>
          <p:cNvSpPr txBox="1">
            <a:spLocks noGrp="1"/>
          </p:cNvSpPr>
          <p:nvPr>
            <p:ph type="body" idx="1"/>
          </p:nvPr>
        </p:nvSpPr>
        <p:spPr>
          <a:xfrm>
            <a:off x="0" y="1401900"/>
            <a:ext cx="9144000" cy="5092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To make the VLANs function correctly, configuration tables have to be set up in the bridges.</a:t>
            </a:r>
            <a:endParaRPr/>
          </a:p>
          <a:p>
            <a:pPr marL="457200" lvl="0" indent="-342900" algn="l" rtl="0">
              <a:spcBef>
                <a:spcPts val="0"/>
              </a:spcBef>
              <a:spcAft>
                <a:spcPts val="0"/>
              </a:spcAft>
              <a:buSzPts val="1800"/>
              <a:buChar char="●"/>
            </a:pPr>
            <a:r>
              <a:rPr lang="en-US"/>
              <a:t> These tables tell which VLANs are accessible via which ports.</a:t>
            </a:r>
            <a:endParaRPr/>
          </a:p>
          <a:p>
            <a:pPr marL="457200" lvl="0" indent="-342900" algn="l" rtl="0">
              <a:spcBef>
                <a:spcPts val="0"/>
              </a:spcBef>
              <a:spcAft>
                <a:spcPts val="0"/>
              </a:spcAft>
              <a:buSzPts val="1800"/>
              <a:buChar char="●"/>
            </a:pPr>
            <a:r>
              <a:rPr lang="en-US"/>
              <a:t>When a frame comes in from, say, the gray VLAN, it must be forwarded on all the ports marked with a G.</a:t>
            </a:r>
            <a:endParaRPr/>
          </a:p>
          <a:p>
            <a:pPr marL="457200" lvl="0" indent="-342900" algn="l" rtl="0">
              <a:spcBef>
                <a:spcPts val="0"/>
              </a:spcBef>
              <a:spcAft>
                <a:spcPts val="0"/>
              </a:spcAft>
              <a:buSzPts val="1800"/>
              <a:buChar char="●"/>
            </a:pPr>
            <a:r>
              <a:rPr lang="en-US"/>
              <a:t>Ex:One station in B1 sends a frame and the destination is not Known.It will be flooded to B1,B2 and Hub because gray stations are there.</a:t>
            </a:r>
            <a:endParaRPr/>
          </a:p>
          <a:p>
            <a:pPr marL="457200" lvl="0" indent="0" algn="l" rtl="0">
              <a:spcBef>
                <a:spcPts val="360"/>
              </a:spcBef>
              <a:spcAft>
                <a:spcPts val="0"/>
              </a:spcAft>
              <a:buNone/>
            </a:pP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6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Virtual LANs (2)</a:t>
            </a:r>
            <a:endParaRPr/>
          </a:p>
        </p:txBody>
      </p:sp>
      <p:sp>
        <p:nvSpPr>
          <p:cNvPr id="823" name="Google Shape;823;p65"/>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Two VLANs, gray and white, on a bridged LAN.</a:t>
            </a:r>
            <a:endParaRPr/>
          </a:p>
        </p:txBody>
      </p:sp>
      <p:pic>
        <p:nvPicPr>
          <p:cNvPr id="824" name="Google Shape;824;p65"/>
          <p:cNvPicPr preferRelativeResize="0"/>
          <p:nvPr/>
        </p:nvPicPr>
        <p:blipFill rotWithShape="1">
          <a:blip r:embed="rId3">
            <a:alphaModFix/>
          </a:blip>
          <a:srcRect/>
          <a:stretch/>
        </p:blipFill>
        <p:spPr>
          <a:xfrm>
            <a:off x="533400" y="1876425"/>
            <a:ext cx="8259762" cy="29813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g9e0c06707d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The IEEE 802.1Q Standard</a:t>
            </a:r>
            <a:endParaRPr/>
          </a:p>
        </p:txBody>
      </p:sp>
      <p:sp>
        <p:nvSpPr>
          <p:cNvPr id="830" name="Google Shape;830;g9e0c06707d_0_0"/>
          <p:cNvSpPr txBox="1">
            <a:spLocks noGrp="1"/>
          </p:cNvSpPr>
          <p:nvPr>
            <p:ph type="body" idx="1"/>
          </p:nvPr>
        </p:nvSpPr>
        <p:spPr>
          <a:xfrm>
            <a:off x="0" y="1143000"/>
            <a:ext cx="9144000" cy="5518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To implement VLAN scheme, bridges need to know to which VLAN an incoming frame belongs.</a:t>
            </a:r>
            <a:endParaRPr/>
          </a:p>
          <a:p>
            <a:pPr marL="457200" lvl="0" indent="-342900" algn="l" rtl="0">
              <a:spcBef>
                <a:spcPts val="0"/>
              </a:spcBef>
              <a:spcAft>
                <a:spcPts val="0"/>
              </a:spcAft>
              <a:buSzPts val="1800"/>
              <a:buChar char="●"/>
            </a:pPr>
            <a:r>
              <a:rPr lang="en-US"/>
              <a:t>If we were designing a new type of LAN, it would be easy enough to just add a VLAN field in the header but But what to do about Ethernet?</a:t>
            </a:r>
            <a:endParaRPr/>
          </a:p>
          <a:p>
            <a:pPr marL="457200" lvl="0" indent="-342900" algn="l" rtl="0">
              <a:spcBef>
                <a:spcPts val="0"/>
              </a:spcBef>
              <a:spcAft>
                <a:spcPts val="0"/>
              </a:spcAft>
              <a:buSzPts val="1800"/>
              <a:buChar char="●"/>
            </a:pPr>
            <a:r>
              <a:rPr lang="en-US"/>
              <a:t>The new format was published in IEEE standard 802.1Q, issued in 1998.</a:t>
            </a:r>
            <a:endParaRPr/>
          </a:p>
          <a:p>
            <a:pPr marL="457200" lvl="0" indent="-342900" algn="l" rtl="0">
              <a:spcBef>
                <a:spcPts val="0"/>
              </a:spcBef>
              <a:spcAft>
                <a:spcPts val="0"/>
              </a:spcAft>
              <a:buSzPts val="1800"/>
              <a:buChar char="●"/>
            </a:pPr>
            <a:r>
              <a:rPr lang="en-US"/>
              <a:t> The new format contains a VLAN tag;</a:t>
            </a:r>
            <a:endParaRPr/>
          </a:p>
          <a:p>
            <a:pPr marL="457200" lvl="0" indent="-342900" algn="l" rtl="0">
              <a:spcBef>
                <a:spcPts val="0"/>
              </a:spcBef>
              <a:spcAft>
                <a:spcPts val="0"/>
              </a:spcAft>
              <a:buSzPts val="1800"/>
              <a:buChar char="●"/>
            </a:pPr>
            <a:r>
              <a:rPr lang="en-US"/>
              <a:t>A few questions that come to mind are:</a:t>
            </a:r>
            <a:endParaRPr/>
          </a:p>
          <a:p>
            <a:pPr marL="457200" lvl="0" indent="0" algn="l" rtl="0">
              <a:spcBef>
                <a:spcPts val="360"/>
              </a:spcBef>
              <a:spcAft>
                <a:spcPts val="0"/>
              </a:spcAft>
              <a:buNone/>
            </a:pPr>
            <a:r>
              <a:rPr lang="en-US"/>
              <a:t>1. Need we throw out several hundred million existing Ethernet cards?</a:t>
            </a:r>
            <a:endParaRPr/>
          </a:p>
          <a:p>
            <a:pPr marL="457200" lvl="0" indent="0" algn="l" rtl="0">
              <a:spcBef>
                <a:spcPts val="360"/>
              </a:spcBef>
              <a:spcAft>
                <a:spcPts val="0"/>
              </a:spcAft>
              <a:buNone/>
            </a:pPr>
            <a:r>
              <a:rPr lang="en-US"/>
              <a:t>2. If not, who generates the new fields?</a:t>
            </a:r>
            <a:endParaRPr/>
          </a:p>
          <a:p>
            <a:pPr marL="457200" lvl="0" indent="0" algn="l" rtl="0">
              <a:spcBef>
                <a:spcPts val="360"/>
              </a:spcBef>
              <a:spcAft>
                <a:spcPts val="0"/>
              </a:spcAft>
              <a:buNone/>
            </a:pPr>
            <a:r>
              <a:rPr lang="en-US"/>
              <a:t>3. What happens to frames that are already the maximum size?</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g9e0c06707d_0_1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The IEEE 802.1Q Standard</a:t>
            </a:r>
            <a:endParaRPr/>
          </a:p>
          <a:p>
            <a:pPr marL="0" lvl="0" indent="0" algn="ctr" rtl="0">
              <a:spcBef>
                <a:spcPts val="0"/>
              </a:spcBef>
              <a:spcAft>
                <a:spcPts val="0"/>
              </a:spcAft>
              <a:buNone/>
            </a:pPr>
            <a:endParaRPr/>
          </a:p>
        </p:txBody>
      </p:sp>
      <p:sp>
        <p:nvSpPr>
          <p:cNvPr id="836" name="Google Shape;836;g9e0c06707d_0_10"/>
          <p:cNvSpPr txBox="1">
            <a:spLocks noGrp="1"/>
          </p:cNvSpPr>
          <p:nvPr>
            <p:ph type="body" idx="1"/>
          </p:nvPr>
        </p:nvSpPr>
        <p:spPr>
          <a:xfrm>
            <a:off x="0" y="803675"/>
            <a:ext cx="9144000" cy="5786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key to the solution is to realize that the VLAN fields are only actually used by the bridges and switches and not by the user machines.</a:t>
            </a:r>
            <a:endParaRPr/>
          </a:p>
          <a:p>
            <a:pPr marL="457200" lvl="0" indent="-342900" algn="l" rtl="0">
              <a:spcBef>
                <a:spcPts val="0"/>
              </a:spcBef>
              <a:spcAft>
                <a:spcPts val="0"/>
              </a:spcAft>
              <a:buSzPts val="1800"/>
              <a:buChar char="●"/>
            </a:pPr>
            <a:r>
              <a:rPr lang="en-US"/>
              <a:t>As to throwing out all existing Ethernet cards, the answer is no.</a:t>
            </a:r>
            <a:endParaRPr/>
          </a:p>
          <a:p>
            <a:pPr marL="457200" lvl="0" indent="-342900" algn="l" rtl="0">
              <a:spcBef>
                <a:spcPts val="0"/>
              </a:spcBef>
              <a:spcAft>
                <a:spcPts val="0"/>
              </a:spcAft>
              <a:buSzPts val="1800"/>
              <a:buChar char="●"/>
            </a:pPr>
            <a:r>
              <a:rPr lang="en-US"/>
              <a:t>Because there can be computers (and switches) that are not VLAN aware, the first VLAN-aware bridge to touch a frame adds VLAN fields and the last one down the road removes them.</a:t>
            </a:r>
            <a:endParaRPr/>
          </a:p>
          <a:p>
            <a:pPr marL="457200" lvl="0" indent="-342900" algn="l" rtl="0">
              <a:spcBef>
                <a:spcPts val="0"/>
              </a:spcBef>
              <a:spcAft>
                <a:spcPts val="0"/>
              </a:spcAft>
              <a:buSzPts val="1800"/>
              <a:buChar char="●"/>
            </a:pPr>
            <a:r>
              <a:rPr lang="en-US"/>
              <a:t>Example:</a:t>
            </a:r>
            <a:endParaRPr/>
          </a:p>
          <a:p>
            <a:pPr marL="457200" lvl="0" indent="-342900" algn="l" rtl="0">
              <a:spcBef>
                <a:spcPts val="0"/>
              </a:spcBef>
              <a:spcAft>
                <a:spcPts val="0"/>
              </a:spcAft>
              <a:buSzPts val="1800"/>
              <a:buChar char="●"/>
            </a:pPr>
            <a:r>
              <a:rPr lang="en-US"/>
              <a:t>VLAN-aware computers generate tagged (i.e., 802.1Q)</a:t>
            </a:r>
            <a:endParaRPr/>
          </a:p>
          <a:p>
            <a:pPr marL="457200" lvl="0" indent="0" algn="l" rtl="0">
              <a:spcBef>
                <a:spcPts val="360"/>
              </a:spcBef>
              <a:spcAft>
                <a:spcPts val="0"/>
              </a:spcAft>
              <a:buNone/>
            </a:pPr>
            <a:r>
              <a:rPr lang="en-US"/>
              <a:t>frames directly, and further switching uses these tags. </a:t>
            </a:r>
            <a:endParaRPr/>
          </a:p>
          <a:p>
            <a:pPr marL="457200" lvl="0" indent="-342900" algn="l" rtl="0">
              <a:spcBef>
                <a:spcPts val="360"/>
              </a:spcBef>
              <a:spcAft>
                <a:spcPts val="0"/>
              </a:spcAft>
              <a:buSzPts val="1800"/>
              <a:buChar char="●"/>
            </a:pPr>
            <a:r>
              <a:rPr lang="en-US"/>
              <a:t>The shaded symbols are VLAN-aware and the empty ones are not.</a:t>
            </a:r>
            <a:endParaRPr/>
          </a:p>
          <a:p>
            <a:pPr marL="457200" lvl="0" indent="0" algn="l" rtl="0">
              <a:spcBef>
                <a:spcPts val="360"/>
              </a:spcBef>
              <a:spcAft>
                <a:spcPts val="0"/>
              </a:spcAft>
              <a:buNone/>
            </a:pP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6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IEEE 802.1Q Standard (1)</a:t>
            </a:r>
            <a:endParaRPr/>
          </a:p>
        </p:txBody>
      </p:sp>
      <p:sp>
        <p:nvSpPr>
          <p:cNvPr id="842" name="Google Shape;842;p66"/>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Bridged LAN that is only partly VLAN-aware. The shaded symbols are VLAN aware. The empty ones are not.</a:t>
            </a:r>
            <a:endParaRPr/>
          </a:p>
        </p:txBody>
      </p:sp>
      <p:pic>
        <p:nvPicPr>
          <p:cNvPr id="843" name="Google Shape;843;p66"/>
          <p:cNvPicPr preferRelativeResize="0"/>
          <p:nvPr/>
        </p:nvPicPr>
        <p:blipFill rotWithShape="1">
          <a:blip r:embed="rId3">
            <a:alphaModFix/>
          </a:blip>
          <a:srcRect/>
          <a:stretch/>
        </p:blipFill>
        <p:spPr>
          <a:xfrm>
            <a:off x="571500" y="2033587"/>
            <a:ext cx="8001000" cy="27908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g9e0c06707d_0_1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849" name="Google Shape;849;g9e0c06707d_0_19"/>
          <p:cNvSpPr txBox="1">
            <a:spLocks noGrp="1"/>
          </p:cNvSpPr>
          <p:nvPr>
            <p:ph type="body" idx="1"/>
          </p:nvPr>
        </p:nvSpPr>
        <p:spPr>
          <a:xfrm>
            <a:off x="0" y="1339450"/>
            <a:ext cx="9144000" cy="5340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With 802.1Q, frames are colored depending on the port on which they are received.</a:t>
            </a:r>
            <a:endParaRPr/>
          </a:p>
          <a:p>
            <a:pPr marL="457200" lvl="0" indent="-342900" algn="l" rtl="0">
              <a:spcBef>
                <a:spcPts val="0"/>
              </a:spcBef>
              <a:spcAft>
                <a:spcPts val="0"/>
              </a:spcAft>
              <a:buSzPts val="1800"/>
              <a:buChar char="●"/>
            </a:pPr>
            <a:r>
              <a:rPr lang="en-US"/>
              <a:t>The bridge can use the higher-layer protocol to select the color.</a:t>
            </a:r>
            <a:endParaRPr/>
          </a:p>
          <a:p>
            <a:pPr marL="457200" lvl="0" indent="-342900" algn="l" rtl="0">
              <a:spcBef>
                <a:spcPts val="0"/>
              </a:spcBef>
              <a:spcAft>
                <a:spcPts val="0"/>
              </a:spcAft>
              <a:buSzPts val="1800"/>
              <a:buChar char="●"/>
            </a:pPr>
            <a:r>
              <a:rPr lang="en-US"/>
              <a:t>Ex:IP frames or PPP frames.</a:t>
            </a:r>
            <a:endParaRPr/>
          </a:p>
          <a:p>
            <a:pPr marL="457200" lvl="0" indent="-342900" algn="l" rtl="0">
              <a:spcBef>
                <a:spcPts val="0"/>
              </a:spcBef>
              <a:spcAft>
                <a:spcPts val="0"/>
              </a:spcAft>
              <a:buSzPts val="1800"/>
              <a:buChar char="●"/>
            </a:pPr>
            <a:r>
              <a:rPr lang="en-US"/>
              <a:t>The MAC address can also  be used to select the VLAN color</a:t>
            </a:r>
            <a:endParaRPr/>
          </a:p>
          <a:p>
            <a:pPr marL="457200" lvl="0" indent="-342900" algn="l" rtl="0">
              <a:spcBef>
                <a:spcPts val="0"/>
              </a:spcBef>
              <a:spcAft>
                <a:spcPts val="0"/>
              </a:spcAft>
              <a:buSzPts val="1800"/>
              <a:buChar char="●"/>
            </a:pPr>
            <a:r>
              <a:rPr lang="en-US"/>
              <a:t>Ex: laptop sending the frames via different ports as they move.</a:t>
            </a:r>
            <a:endParaRPr/>
          </a:p>
          <a:p>
            <a:pPr marL="457200" lvl="0" indent="-342900" algn="l" rtl="0">
              <a:spcBef>
                <a:spcPts val="0"/>
              </a:spcBef>
              <a:spcAft>
                <a:spcPts val="0"/>
              </a:spcAft>
              <a:buSzPts val="1800"/>
              <a:buChar char="●"/>
            </a:pPr>
            <a:r>
              <a:rPr lang="en-US"/>
              <a:t>802.1Q just raised the limit of frame size to be  to 1522 bytes.</a:t>
            </a:r>
            <a:endParaRPr/>
          </a:p>
          <a:p>
            <a:pPr marL="457200" lvl="0" indent="-342900" algn="l" rtl="0">
              <a:spcBef>
                <a:spcPts val="0"/>
              </a:spcBef>
              <a:spcAft>
                <a:spcPts val="0"/>
              </a:spcAft>
              <a:buSzPts val="1800"/>
              <a:buChar char="●"/>
            </a:pPr>
            <a:r>
              <a:rPr lang="en-US"/>
              <a:t>VLAN-aware computers and switches must support these longer frames.</a:t>
            </a:r>
            <a:endParaRPr/>
          </a:p>
          <a:p>
            <a:pPr marL="457200" lvl="0" indent="0" algn="l" rtl="0">
              <a:spcBef>
                <a:spcPts val="360"/>
              </a:spcBef>
              <a:spcAft>
                <a:spcPts val="0"/>
              </a:spcAft>
              <a:buNone/>
            </a:pP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6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IEEE 802.1Q Standard (2)</a:t>
            </a:r>
            <a:endParaRPr/>
          </a:p>
        </p:txBody>
      </p:sp>
      <p:sp>
        <p:nvSpPr>
          <p:cNvPr id="855" name="Google Shape;855;p67"/>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802.3 (legacy) and 802.1Q Ethernet frame formats.</a:t>
            </a:r>
            <a:endParaRPr/>
          </a:p>
        </p:txBody>
      </p:sp>
      <p:pic>
        <p:nvPicPr>
          <p:cNvPr id="856" name="Google Shape;856;p67"/>
          <p:cNvPicPr preferRelativeResize="0"/>
          <p:nvPr/>
        </p:nvPicPr>
        <p:blipFill rotWithShape="1">
          <a:blip r:embed="rId3">
            <a:alphaModFix/>
          </a:blip>
          <a:srcRect t="2807"/>
          <a:stretch/>
        </p:blipFill>
        <p:spPr>
          <a:xfrm>
            <a:off x="609600" y="1809750"/>
            <a:ext cx="8229600" cy="273367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g9e0c06707d_0_3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The IEEE 802.1Q Standard</a:t>
            </a:r>
            <a:endParaRPr/>
          </a:p>
        </p:txBody>
      </p:sp>
      <p:sp>
        <p:nvSpPr>
          <p:cNvPr id="862" name="Google Shape;862;g9e0c06707d_0_36"/>
          <p:cNvSpPr txBox="1">
            <a:spLocks noGrp="1"/>
          </p:cNvSpPr>
          <p:nvPr>
            <p:ph type="body" idx="1"/>
          </p:nvPr>
        </p:nvSpPr>
        <p:spPr>
          <a:xfrm>
            <a:off x="0" y="982275"/>
            <a:ext cx="9144000" cy="5536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a:t>
            </a:r>
            <a:r>
              <a:rPr lang="en-US" sz="2200"/>
              <a:t>he only change is the addition of a pair of 2-byte fields.</a:t>
            </a:r>
            <a:endParaRPr sz="2200"/>
          </a:p>
          <a:p>
            <a:pPr marL="457200" lvl="0" indent="-368300" algn="l" rtl="0">
              <a:spcBef>
                <a:spcPts val="0"/>
              </a:spcBef>
              <a:spcAft>
                <a:spcPts val="0"/>
              </a:spcAft>
              <a:buSzPts val="2200"/>
              <a:buChar char="●"/>
            </a:pPr>
            <a:r>
              <a:rPr lang="en-US" sz="2200"/>
              <a:t>VLAN protocol ID.:0x8100.Ethernet cards interpret it as a type rather than a length</a:t>
            </a:r>
            <a:endParaRPr sz="2200"/>
          </a:p>
          <a:p>
            <a:pPr marL="457200" lvl="0" indent="-368300" algn="l" rtl="0">
              <a:spcBef>
                <a:spcPts val="0"/>
              </a:spcBef>
              <a:spcAft>
                <a:spcPts val="0"/>
              </a:spcAft>
              <a:buSzPts val="2200"/>
              <a:buChar char="●"/>
            </a:pPr>
            <a:r>
              <a:rPr lang="en-US" sz="2200"/>
              <a:t>The second 2-byte field contains three subfields.</a:t>
            </a:r>
            <a:endParaRPr sz="2200"/>
          </a:p>
          <a:p>
            <a:pPr marL="457200" lvl="0" indent="-368300" algn="l" rtl="0">
              <a:spcBef>
                <a:spcPts val="0"/>
              </a:spcBef>
              <a:spcAft>
                <a:spcPts val="0"/>
              </a:spcAft>
              <a:buSzPts val="2200"/>
              <a:buChar char="●"/>
            </a:pPr>
            <a:r>
              <a:rPr lang="en-US" sz="2200"/>
              <a:t>The main one is the VLAN identifier, occupying the low-order 12 bits.</a:t>
            </a:r>
            <a:endParaRPr sz="2200"/>
          </a:p>
          <a:p>
            <a:pPr marL="457200" lvl="0" indent="-368300" algn="l" rtl="0">
              <a:spcBef>
                <a:spcPts val="0"/>
              </a:spcBef>
              <a:spcAft>
                <a:spcPts val="0"/>
              </a:spcAft>
              <a:buSzPts val="2200"/>
              <a:buChar char="●"/>
            </a:pPr>
            <a:r>
              <a:rPr lang="en-US" sz="2200"/>
              <a:t>The 3-bit Priority field makes it possible to distinguish hard real-time traffic from soft real-time traffic from time insensitive</a:t>
            </a:r>
            <a:endParaRPr sz="2200"/>
          </a:p>
          <a:p>
            <a:pPr marL="457200" lvl="0" indent="0" algn="l" rtl="0">
              <a:spcBef>
                <a:spcPts val="360"/>
              </a:spcBef>
              <a:spcAft>
                <a:spcPts val="0"/>
              </a:spcAft>
              <a:buNone/>
            </a:pPr>
            <a:r>
              <a:rPr lang="en-US" sz="2200"/>
              <a:t>traffic in order to provide better quality of service over Ethernet.</a:t>
            </a:r>
            <a:endParaRPr sz="2200"/>
          </a:p>
          <a:p>
            <a:pPr marL="457200" lvl="0" indent="-368300" algn="l" rtl="0">
              <a:spcBef>
                <a:spcPts val="360"/>
              </a:spcBef>
              <a:spcAft>
                <a:spcPts val="0"/>
              </a:spcAft>
              <a:buSzPts val="2200"/>
              <a:buChar char="●"/>
            </a:pPr>
            <a:r>
              <a:rPr lang="en-US" sz="2200"/>
              <a:t>Ex:voice over ethernet.                  </a:t>
            </a:r>
            <a:endParaRPr sz="2200"/>
          </a:p>
          <a:p>
            <a:pPr marL="457200" lvl="0" indent="-368300" algn="l" rtl="0">
              <a:spcBef>
                <a:spcPts val="0"/>
              </a:spcBef>
              <a:spcAft>
                <a:spcPts val="0"/>
              </a:spcAft>
              <a:buSzPts val="2200"/>
              <a:buChar char="●"/>
            </a:pPr>
            <a:r>
              <a:rPr lang="en-US" sz="2200"/>
              <a:t>The last field, CFI (Canonical format indicator), should have been called the CEI (Corporate ego indicator).</a:t>
            </a:r>
            <a:endParaRPr sz="2200"/>
          </a:p>
          <a:p>
            <a:pPr marL="457200" lvl="0" indent="-368300" algn="l" rtl="0">
              <a:spcBef>
                <a:spcPts val="0"/>
              </a:spcBef>
              <a:spcAft>
                <a:spcPts val="0"/>
              </a:spcAft>
              <a:buSzPts val="2200"/>
              <a:buChar char="●"/>
            </a:pPr>
            <a:r>
              <a:rPr lang="en-US" sz="2200"/>
              <a:t>This indicates the payload contains a freeze-dried 802.5 frame that is hoping to find another 802.5 LAN at the destination while being carried by Ethernet in between.</a:t>
            </a:r>
            <a:endParaRPr sz="2200"/>
          </a:p>
          <a:p>
            <a:pPr marL="457200" lvl="0" indent="-342900" algn="l" rtl="0">
              <a:spcBef>
                <a:spcPts val="0"/>
              </a:spcBef>
              <a:spcAft>
                <a:spcPts val="0"/>
              </a:spcAft>
              <a:buSzPts val="1800"/>
              <a:buChar char="●"/>
            </a:pP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g9e0c06707d_0_5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The IEEE 802.1Q Standard</a:t>
            </a:r>
            <a:endParaRPr/>
          </a:p>
          <a:p>
            <a:pPr marL="0" lvl="0" indent="0" algn="ctr" rtl="0">
              <a:spcBef>
                <a:spcPts val="0"/>
              </a:spcBef>
              <a:spcAft>
                <a:spcPts val="0"/>
              </a:spcAft>
              <a:buNone/>
            </a:pPr>
            <a:endParaRPr/>
          </a:p>
        </p:txBody>
      </p:sp>
      <p:sp>
        <p:nvSpPr>
          <p:cNvPr id="868" name="Google Shape;868;g9e0c06707d_0_51"/>
          <p:cNvSpPr txBox="1">
            <a:spLocks noGrp="1"/>
          </p:cNvSpPr>
          <p:nvPr>
            <p:ph type="body" idx="1"/>
          </p:nvPr>
        </p:nvSpPr>
        <p:spPr>
          <a:xfrm>
            <a:off x="0" y="1375175"/>
            <a:ext cx="9144000" cy="517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When a tagged frame arrives at a VLAN-aware switch, the switch uses the VLAN identifier as an index into a table to find out which ports to send it on.</a:t>
            </a:r>
            <a:endParaRPr/>
          </a:p>
          <a:p>
            <a:pPr marL="457200" lvl="0" indent="-342900" algn="l" rtl="0">
              <a:spcBef>
                <a:spcPts val="0"/>
              </a:spcBef>
              <a:spcAft>
                <a:spcPts val="0"/>
              </a:spcAft>
              <a:buSzPts val="1800"/>
              <a:buChar char="●"/>
            </a:pPr>
            <a:r>
              <a:rPr lang="en-US"/>
              <a:t>VLAN-aware bridges can also autoconfigure themselves based on observing the tags that come by.</a:t>
            </a:r>
            <a:endParaRPr/>
          </a:p>
          <a:p>
            <a:pPr marL="457200" lvl="0" indent="-342900" algn="l" rtl="0">
              <a:spcBef>
                <a:spcPts val="0"/>
              </a:spcBef>
              <a:spcAft>
                <a:spcPts val="0"/>
              </a:spcAft>
              <a:buSzPts val="1800"/>
              <a:buChar char="●"/>
            </a:pPr>
            <a:r>
              <a:rPr lang="en-US"/>
              <a:t>If a frame tagged as VLAN 4 comes in on port 3, apparently some machine on port 3 is on VLAN 4. </a:t>
            </a:r>
            <a:endParaRPr/>
          </a:p>
          <a:p>
            <a:pPr marL="457200" lvl="0" indent="-342900" algn="l" rtl="0">
              <a:spcBef>
                <a:spcPts val="0"/>
              </a:spcBef>
              <a:spcAft>
                <a:spcPts val="0"/>
              </a:spcAft>
              <a:buSzPts val="1800"/>
              <a:buChar char="●"/>
            </a:pPr>
            <a:r>
              <a:rPr lang="en-US"/>
              <a:t>The 802.1Q standard explains how to build the tables dynamically, mostly by referencing appropriate portions</a:t>
            </a:r>
            <a:endParaRPr/>
          </a:p>
          <a:p>
            <a:pPr marL="457200" lvl="0" indent="0" algn="l" rtl="0">
              <a:spcBef>
                <a:spcPts val="360"/>
              </a:spcBef>
              <a:spcAft>
                <a:spcPts val="0"/>
              </a:spcAft>
              <a:buNone/>
            </a:pPr>
            <a:r>
              <a:rPr lang="en-US"/>
              <a:t>of the 802.1D standard.</a:t>
            </a:r>
            <a:endParaRPr/>
          </a:p>
          <a:p>
            <a:pPr marL="457200" lvl="0" indent="0" algn="l" rtl="0">
              <a:spcBef>
                <a:spcPts val="360"/>
              </a:spcBef>
              <a:spcAft>
                <a:spcPts val="0"/>
              </a:spcAft>
              <a:buNone/>
            </a:pP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6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End</a:t>
            </a:r>
            <a:endParaRPr/>
          </a:p>
        </p:txBody>
      </p:sp>
      <p:sp>
        <p:nvSpPr>
          <p:cNvPr id="874" name="Google Shape;874;p6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Font typeface="Arial"/>
              <a:buNone/>
            </a:pPr>
            <a:r>
              <a:rPr lang="en-US" sz="2400" b="0" i="0" u="none">
                <a:solidFill>
                  <a:schemeClr val="dk1"/>
                </a:solidFill>
                <a:latin typeface="Arial"/>
                <a:ea typeface="Arial"/>
                <a:cs typeface="Arial"/>
                <a:sym typeface="Arial"/>
              </a:rPr>
              <a:t>Chapter 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5367cb26b4_0_1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Slotted ALOHA</a:t>
            </a:r>
            <a:endParaRPr/>
          </a:p>
        </p:txBody>
      </p:sp>
      <p:sp>
        <p:nvSpPr>
          <p:cNvPr id="112" name="Google Shape;112;g5367cb26b4_0_15"/>
          <p:cNvSpPr txBox="1">
            <a:spLocks noGrp="1"/>
          </p:cNvSpPr>
          <p:nvPr>
            <p:ph type="body" idx="1"/>
          </p:nvPr>
        </p:nvSpPr>
        <p:spPr>
          <a:xfrm>
            <a:off x="0" y="922700"/>
            <a:ext cx="9144000" cy="5555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Divide time into discrete intervals called slots, each interval corresponding to one frame.</a:t>
            </a:r>
            <a:endParaRPr/>
          </a:p>
          <a:p>
            <a:pPr marL="457200" lvl="0" indent="-342900" algn="l" rtl="0">
              <a:spcBef>
                <a:spcPts val="0"/>
              </a:spcBef>
              <a:spcAft>
                <a:spcPts val="0"/>
              </a:spcAft>
              <a:buSzPts val="1800"/>
              <a:buChar char="●"/>
            </a:pPr>
            <a:r>
              <a:rPr lang="en-US"/>
              <a:t>A station is not permitted to send whenever the user types a line.</a:t>
            </a:r>
            <a:endParaRPr/>
          </a:p>
          <a:p>
            <a:pPr marL="457200" lvl="0" indent="-342900" algn="l" rtl="0">
              <a:spcBef>
                <a:spcPts val="0"/>
              </a:spcBef>
              <a:spcAft>
                <a:spcPts val="0"/>
              </a:spcAft>
              <a:buSzPts val="1800"/>
              <a:buChar char="●"/>
            </a:pPr>
            <a:r>
              <a:rPr lang="en-US"/>
              <a:t>It is required to wait for the beginning of the next slot.</a:t>
            </a:r>
            <a:endParaRPr/>
          </a:p>
          <a:p>
            <a:pPr marL="457200" lvl="0" indent="-342900" algn="l" rtl="0">
              <a:spcBef>
                <a:spcPts val="0"/>
              </a:spcBef>
              <a:spcAft>
                <a:spcPts val="0"/>
              </a:spcAft>
              <a:buSzPts val="1800"/>
              <a:buChar char="●"/>
            </a:pPr>
            <a:r>
              <a:rPr lang="en-US"/>
              <a:t>The probability of no other traffic during thesame slot as our test frame is then e to the power of −G, which leads to</a:t>
            </a:r>
            <a:endParaRPr/>
          </a:p>
          <a:p>
            <a:pPr marL="457200" lvl="0" indent="0" algn="l" rtl="0">
              <a:spcBef>
                <a:spcPts val="360"/>
              </a:spcBef>
              <a:spcAft>
                <a:spcPts val="0"/>
              </a:spcAft>
              <a:buNone/>
            </a:pPr>
            <a:r>
              <a:rPr lang="en-US"/>
              <a:t>                                S = Ge−G</a:t>
            </a:r>
            <a:endParaRPr/>
          </a:p>
          <a:p>
            <a:pPr marL="457200" lvl="0" indent="-342900" algn="l" rtl="0">
              <a:spcBef>
                <a:spcPts val="360"/>
              </a:spcBef>
              <a:spcAft>
                <a:spcPts val="0"/>
              </a:spcAft>
              <a:buSzPts val="1800"/>
              <a:buChar char="●"/>
            </a:pPr>
            <a:r>
              <a:rPr lang="en-US"/>
              <a:t>Slotted ALOHA peaks at G = 1, with a throughput of S = 1/e or about 0.368, twice that of pure ALOHA.</a:t>
            </a:r>
            <a:endParaRPr/>
          </a:p>
          <a:p>
            <a:pPr marL="457200" lvl="0" indent="-342900" algn="l" rtl="0">
              <a:spcBef>
                <a:spcPts val="0"/>
              </a:spcBef>
              <a:spcAft>
                <a:spcPts val="0"/>
              </a:spcAft>
              <a:buSzPts val="1800"/>
              <a:buChar char="●"/>
            </a:pPr>
            <a:r>
              <a:rPr lang="en-US"/>
              <a:t>The best we can hope for using slotted ALOHA is 37% of the slots empty, 37% successes, and 26% collisions.</a:t>
            </a:r>
            <a:endParaRPr/>
          </a:p>
          <a:p>
            <a:pPr marL="457200" lvl="0" indent="0" algn="l" rtl="0">
              <a:spcBef>
                <a:spcPts val="360"/>
              </a:spcBef>
              <a:spcAft>
                <a:spcPts val="0"/>
              </a:spcAft>
              <a:buNone/>
            </a:pPr>
            <a:endParaRPr/>
          </a:p>
          <a:p>
            <a:pPr marL="457200" lvl="0" indent="0" algn="l" rtl="0">
              <a:spcBef>
                <a:spcPts val="36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5367cb26b4_0_3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CSMA</a:t>
            </a:r>
            <a:endParaRPr/>
          </a:p>
        </p:txBody>
      </p:sp>
      <p:sp>
        <p:nvSpPr>
          <p:cNvPr id="124" name="Google Shape;124;g5367cb26b4_0_33"/>
          <p:cNvSpPr txBox="1">
            <a:spLocks noGrp="1"/>
          </p:cNvSpPr>
          <p:nvPr>
            <p:ph type="body" idx="1"/>
          </p:nvPr>
        </p:nvSpPr>
        <p:spPr>
          <a:xfrm>
            <a:off x="281075" y="843200"/>
            <a:ext cx="8862900" cy="55278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a:t>In LANs, however, it is often possible for stations to detect what other stations are doing, and thus adapt their behavior accordingly.</a:t>
            </a:r>
            <a:endParaRPr sz="2200"/>
          </a:p>
          <a:p>
            <a:pPr marL="457200" lvl="0" indent="-368300" algn="l" rtl="0">
              <a:spcBef>
                <a:spcPts val="0"/>
              </a:spcBef>
              <a:spcAft>
                <a:spcPts val="0"/>
              </a:spcAft>
              <a:buSzPts val="2200"/>
              <a:buChar char="●"/>
            </a:pPr>
            <a:r>
              <a:rPr lang="en-US" sz="2200"/>
              <a:t>These networks can achieve a much better utilization than 1/e.</a:t>
            </a:r>
            <a:endParaRPr sz="2200"/>
          </a:p>
          <a:p>
            <a:pPr marL="457200" lvl="0" indent="-368300" algn="l" rtl="0">
              <a:spcBef>
                <a:spcPts val="0"/>
              </a:spcBef>
              <a:spcAft>
                <a:spcPts val="0"/>
              </a:spcAft>
              <a:buSzPts val="2200"/>
              <a:buChar char="●"/>
            </a:pPr>
            <a:r>
              <a:rPr lang="en-US" sz="2200"/>
              <a:t>Protocols in which stations listen for a carrier (i.e., a transmission) and act accordingly are called carrier sense protocols.</a:t>
            </a:r>
            <a:endParaRPr sz="2200"/>
          </a:p>
          <a:p>
            <a:pPr marL="457200" lvl="0" indent="-342900" algn="l" rtl="0">
              <a:spcBef>
                <a:spcPts val="0"/>
              </a:spcBef>
              <a:spcAft>
                <a:spcPts val="0"/>
              </a:spcAft>
              <a:buSzPts val="1800"/>
              <a:buChar char="●"/>
            </a:pPr>
            <a:r>
              <a:rPr lang="en-US" b="1"/>
              <a:t>1-persistent CSMA</a:t>
            </a:r>
            <a:endParaRPr b="1"/>
          </a:p>
          <a:p>
            <a:pPr marL="914400" lvl="1" indent="-368300" algn="l" rtl="0">
              <a:spcBef>
                <a:spcPts val="0"/>
              </a:spcBef>
              <a:spcAft>
                <a:spcPts val="0"/>
              </a:spcAft>
              <a:buSzPts val="2200"/>
              <a:buChar char="○"/>
            </a:pPr>
            <a:r>
              <a:rPr lang="en-US" sz="2200"/>
              <a:t>When a station has data to send, it first listens to the channel to see if anyone else is transmitting at that moment. </a:t>
            </a:r>
            <a:endParaRPr sz="2200"/>
          </a:p>
          <a:p>
            <a:pPr marL="914400" lvl="1" indent="-368300" algn="l" rtl="0">
              <a:spcBef>
                <a:spcPts val="0"/>
              </a:spcBef>
              <a:spcAft>
                <a:spcPts val="0"/>
              </a:spcAft>
              <a:buSzPts val="2200"/>
              <a:buChar char="○"/>
            </a:pPr>
            <a:r>
              <a:rPr lang="en-US" sz="2200"/>
              <a:t>If the channel is idle, the stations sends its data.</a:t>
            </a:r>
            <a:endParaRPr sz="2200"/>
          </a:p>
          <a:p>
            <a:pPr marL="914400" lvl="1" indent="-368300" algn="l" rtl="0">
              <a:spcBef>
                <a:spcPts val="0"/>
              </a:spcBef>
              <a:spcAft>
                <a:spcPts val="0"/>
              </a:spcAft>
              <a:buSzPts val="2200"/>
              <a:buChar char="○"/>
            </a:pPr>
            <a:r>
              <a:rPr lang="en-US" sz="2200"/>
              <a:t> Otherwise, if the channel is busy, the station just waits until it becomes idle. </a:t>
            </a:r>
            <a:endParaRPr sz="2200"/>
          </a:p>
          <a:p>
            <a:pPr marL="914400" lvl="1" indent="-368300" algn="l" rtl="0">
              <a:spcBef>
                <a:spcPts val="0"/>
              </a:spcBef>
              <a:spcAft>
                <a:spcPts val="0"/>
              </a:spcAft>
              <a:buSzPts val="2200"/>
              <a:buChar char="○"/>
            </a:pPr>
            <a:r>
              <a:rPr lang="en-US" sz="2200"/>
              <a:t>Then the station transmits a frame.</a:t>
            </a:r>
            <a:endParaRPr sz="2200"/>
          </a:p>
          <a:p>
            <a:pPr marL="914400" lvl="1" indent="-368300" algn="l" rtl="0">
              <a:spcBef>
                <a:spcPts val="0"/>
              </a:spcBef>
              <a:spcAft>
                <a:spcPts val="0"/>
              </a:spcAft>
              <a:buSzPts val="2200"/>
              <a:buChar char="○"/>
            </a:pPr>
            <a:r>
              <a:rPr lang="en-US" sz="2200"/>
              <a:t> If a collision occurs, the station waits a random amount of time and starts all over again.</a:t>
            </a:r>
            <a:endParaRPr sz="2200"/>
          </a:p>
          <a:p>
            <a:pPr marL="914400" lvl="0" indent="0" algn="l" rtl="0">
              <a:spcBef>
                <a:spcPts val="360"/>
              </a:spcBef>
              <a:spcAft>
                <a:spcPts val="0"/>
              </a:spcAft>
              <a:buNone/>
            </a:pPr>
            <a:endParaRPr b="1"/>
          </a:p>
          <a:p>
            <a:pPr marL="914400" lvl="0" indent="0" algn="l" rtl="0">
              <a:spcBef>
                <a:spcPts val="36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5367cb26b4_0_4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CSMA</a:t>
            </a:r>
            <a:endParaRPr/>
          </a:p>
          <a:p>
            <a:pPr marL="0" lvl="0" indent="0" algn="ctr" rtl="0">
              <a:spcBef>
                <a:spcPts val="0"/>
              </a:spcBef>
              <a:spcAft>
                <a:spcPts val="0"/>
              </a:spcAft>
              <a:buNone/>
            </a:pPr>
            <a:endParaRPr/>
          </a:p>
        </p:txBody>
      </p:sp>
      <p:sp>
        <p:nvSpPr>
          <p:cNvPr id="130" name="Google Shape;130;g5367cb26b4_0_44"/>
          <p:cNvSpPr txBox="1">
            <a:spLocks noGrp="1"/>
          </p:cNvSpPr>
          <p:nvPr>
            <p:ph type="body" idx="1"/>
          </p:nvPr>
        </p:nvSpPr>
        <p:spPr>
          <a:xfrm>
            <a:off x="0" y="768250"/>
            <a:ext cx="9144000" cy="5790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propagation delay has an important effect on collisions.</a:t>
            </a:r>
            <a:endParaRPr/>
          </a:p>
          <a:p>
            <a:pPr marL="457200" lvl="0" indent="-342900" algn="l" rtl="0">
              <a:spcBef>
                <a:spcPts val="0"/>
              </a:spcBef>
              <a:spcAft>
                <a:spcPts val="0"/>
              </a:spcAft>
              <a:buSzPts val="1800"/>
              <a:buChar char="●"/>
            </a:pPr>
            <a:r>
              <a:rPr lang="en-US"/>
              <a:t>If the first station’s signal has not yet reached the second one, the latter will sense an idle channel and will also begin</a:t>
            </a:r>
            <a:endParaRPr/>
          </a:p>
          <a:p>
            <a:pPr marL="457200" lvl="0" indent="0" algn="l" rtl="0">
              <a:spcBef>
                <a:spcPts val="360"/>
              </a:spcBef>
              <a:spcAft>
                <a:spcPts val="0"/>
              </a:spcAft>
              <a:buNone/>
            </a:pPr>
            <a:r>
              <a:rPr lang="en-US"/>
              <a:t>sending, resulting in a collision.</a:t>
            </a:r>
            <a:endParaRPr/>
          </a:p>
          <a:p>
            <a:pPr marL="457200" lvl="0" indent="-342900" algn="l" rtl="0">
              <a:spcBef>
                <a:spcPts val="360"/>
              </a:spcBef>
              <a:spcAft>
                <a:spcPts val="0"/>
              </a:spcAft>
              <a:buSzPts val="1800"/>
              <a:buChar char="●"/>
            </a:pPr>
            <a:r>
              <a:rPr lang="en-US"/>
              <a:t>The larger the bandwidth-delay product, the more important this effect becomes, and the worse the performance of the protocol.</a:t>
            </a:r>
            <a:endParaRPr/>
          </a:p>
          <a:p>
            <a:pPr marL="457200" lvl="0" indent="-342900" algn="l" rtl="0">
              <a:spcBef>
                <a:spcPts val="0"/>
              </a:spcBef>
              <a:spcAft>
                <a:spcPts val="0"/>
              </a:spcAft>
              <a:buSzPts val="1800"/>
              <a:buChar char="●"/>
            </a:pPr>
            <a:r>
              <a:rPr lang="en-US" b="1"/>
              <a:t>Nonpersistent CSMA:</a:t>
            </a:r>
            <a:endParaRPr b="1"/>
          </a:p>
          <a:p>
            <a:pPr marL="914400" lvl="1" indent="-342900" algn="l" rtl="0">
              <a:spcBef>
                <a:spcPts val="0"/>
              </a:spcBef>
              <a:spcAft>
                <a:spcPts val="0"/>
              </a:spcAft>
              <a:buSzPts val="1800"/>
              <a:buChar char="○"/>
            </a:pPr>
            <a:r>
              <a:rPr lang="en-US"/>
              <a:t>Station senses the channel when it wants to send a frame, and if no one else is sending, the station begins doing so itself.</a:t>
            </a:r>
            <a:endParaRPr/>
          </a:p>
          <a:p>
            <a:pPr marL="914400" lvl="1" indent="-342900" algn="l" rtl="0">
              <a:spcBef>
                <a:spcPts val="0"/>
              </a:spcBef>
              <a:spcAft>
                <a:spcPts val="0"/>
              </a:spcAft>
              <a:buSzPts val="1800"/>
              <a:buChar char="○"/>
            </a:pPr>
            <a:r>
              <a:rPr lang="en-US"/>
              <a:t>If the channel is already in use, the station does not continually sense it</a:t>
            </a:r>
            <a:endParaRPr/>
          </a:p>
          <a:p>
            <a:pPr marL="914400" lvl="0" indent="0" algn="l" rtl="0">
              <a:spcBef>
                <a:spcPts val="360"/>
              </a:spcBef>
              <a:spcAft>
                <a:spcPts val="0"/>
              </a:spcAft>
              <a:buNone/>
            </a:pPr>
            <a:r>
              <a:rPr lang="en-US" sz="2000"/>
              <a:t>and wait a random period of time and then repeats the algorithm.</a:t>
            </a:r>
            <a:endParaRPr sz="2000"/>
          </a:p>
          <a:p>
            <a:pPr marL="457200" lvl="0" indent="-342900" algn="l" rtl="0">
              <a:spcBef>
                <a:spcPts val="360"/>
              </a:spcBef>
              <a:spcAft>
                <a:spcPts val="0"/>
              </a:spcAft>
              <a:buSzPts val="1800"/>
              <a:buChar char="●"/>
            </a:pPr>
            <a:r>
              <a:rPr lang="en-US" b="1"/>
              <a:t>p-persistent CSMA:</a:t>
            </a:r>
            <a:endParaRPr b="1"/>
          </a:p>
          <a:p>
            <a:pPr marL="1371600" lvl="1" indent="-342900" algn="l" rtl="0">
              <a:spcBef>
                <a:spcPts val="0"/>
              </a:spcBef>
              <a:spcAft>
                <a:spcPts val="0"/>
              </a:spcAft>
              <a:buSzPts val="1800"/>
              <a:buChar char="○"/>
            </a:pPr>
            <a:r>
              <a:rPr lang="en-US"/>
              <a:t>When a station becomes ready to send, it senses the channel. If it is idle, it transmits with a probability p.</a:t>
            </a:r>
            <a:endParaRPr/>
          </a:p>
          <a:p>
            <a:pPr marL="1371600" lvl="0" indent="0" algn="l" rtl="0">
              <a:spcBef>
                <a:spcPts val="360"/>
              </a:spcBef>
              <a:spcAft>
                <a:spcPts val="0"/>
              </a:spcAft>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99880f287a_0_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CSMA</a:t>
            </a:r>
            <a:endParaRPr/>
          </a:p>
        </p:txBody>
      </p:sp>
      <p:sp>
        <p:nvSpPr>
          <p:cNvPr id="136" name="Google Shape;136;g99880f287a_0_9"/>
          <p:cNvSpPr txBox="1">
            <a:spLocks noGrp="1"/>
          </p:cNvSpPr>
          <p:nvPr>
            <p:ph type="body" idx="1"/>
          </p:nvPr>
        </p:nvSpPr>
        <p:spPr>
          <a:xfrm>
            <a:off x="132200" y="889625"/>
            <a:ext cx="8857500" cy="5489100"/>
          </a:xfrm>
          <a:prstGeom prst="rect">
            <a:avLst/>
          </a:prstGeom>
        </p:spPr>
        <p:txBody>
          <a:bodyPr spcFirstLastPara="1" wrap="square" lIns="91425" tIns="45700" rIns="91425" bIns="45700" anchor="t" anchorCtr="0">
            <a:noAutofit/>
          </a:bodyPr>
          <a:lstStyle/>
          <a:p>
            <a:pPr marL="914400" lvl="0" indent="-368300" algn="l" rtl="0">
              <a:spcBef>
                <a:spcPts val="360"/>
              </a:spcBef>
              <a:spcAft>
                <a:spcPts val="0"/>
              </a:spcAft>
              <a:buSzPts val="2200"/>
              <a:buChar char="●"/>
            </a:pPr>
            <a:r>
              <a:rPr lang="en-US" sz="2200"/>
              <a:t>With a probability q = 1 − p, it defers until the next slot.</a:t>
            </a:r>
            <a:endParaRPr sz="2200"/>
          </a:p>
          <a:p>
            <a:pPr marL="914400" lvl="0" indent="-368300" algn="l" rtl="0">
              <a:spcBef>
                <a:spcPts val="0"/>
              </a:spcBef>
              <a:spcAft>
                <a:spcPts val="0"/>
              </a:spcAft>
              <a:buSzPts val="2200"/>
              <a:buChar char="●"/>
            </a:pPr>
            <a:r>
              <a:rPr lang="en-US" sz="2200"/>
              <a:t> If that slot is also idle, it either transmits or defers again, with probabilities p and q.</a:t>
            </a:r>
            <a:endParaRPr sz="2200"/>
          </a:p>
          <a:p>
            <a:pPr marL="914400" lvl="0" indent="-368300" algn="l" rtl="0">
              <a:spcBef>
                <a:spcPts val="0"/>
              </a:spcBef>
              <a:spcAft>
                <a:spcPts val="0"/>
              </a:spcAft>
              <a:buSzPts val="2200"/>
              <a:buChar char="●"/>
            </a:pPr>
            <a:r>
              <a:rPr lang="en-US" sz="2200"/>
              <a:t>If the station initially senses that the channel is busy, it waits until the next slot and applies the above algorithm.</a:t>
            </a:r>
            <a:endParaRPr sz="2200"/>
          </a:p>
          <a:p>
            <a:pPr marL="914400" lvl="0" indent="-368300" algn="l" rtl="0">
              <a:spcBef>
                <a:spcPts val="0"/>
              </a:spcBef>
              <a:spcAft>
                <a:spcPts val="0"/>
              </a:spcAft>
              <a:buSzPts val="2200"/>
              <a:buChar char="●"/>
            </a:pPr>
            <a:r>
              <a:rPr lang="en-US" sz="2200"/>
              <a:t>Disadvantage:</a:t>
            </a:r>
            <a:endParaRPr sz="2200"/>
          </a:p>
          <a:p>
            <a:pPr marL="1371600" lvl="1" indent="-368300" algn="l" rtl="0">
              <a:spcBef>
                <a:spcPts val="0"/>
              </a:spcBef>
              <a:spcAft>
                <a:spcPts val="0"/>
              </a:spcAft>
              <a:buSzPts val="2200"/>
              <a:buChar char="○"/>
            </a:pPr>
            <a:r>
              <a:rPr lang="en-US" sz="2200"/>
              <a:t>If two stations sense the channel to be idle and begin</a:t>
            </a:r>
            <a:endParaRPr sz="2200"/>
          </a:p>
          <a:p>
            <a:pPr marL="1371600" lvl="0" indent="0" algn="l" rtl="0">
              <a:spcBef>
                <a:spcPts val="360"/>
              </a:spcBef>
              <a:spcAft>
                <a:spcPts val="0"/>
              </a:spcAft>
              <a:buNone/>
            </a:pPr>
            <a:r>
              <a:rPr lang="en-US" sz="2200"/>
              <a:t>transmitting simultaneously, their signals will still collide.</a:t>
            </a:r>
            <a:endParaRPr sz="2200"/>
          </a:p>
          <a:p>
            <a:pPr marL="914400" lvl="0" indent="-342900" algn="l" rtl="0">
              <a:spcBef>
                <a:spcPts val="360"/>
              </a:spcBef>
              <a:spcAft>
                <a:spcPts val="0"/>
              </a:spcAft>
              <a:buSzPts val="1800"/>
              <a:buChar char="●"/>
            </a:pPr>
            <a:r>
              <a:rPr lang="en-US" b="1"/>
              <a:t>CSMA/CD</a:t>
            </a:r>
            <a:endParaRPr b="1"/>
          </a:p>
          <a:p>
            <a:pPr marL="1371600" lvl="1" indent="-342900" algn="l" rtl="0">
              <a:spcBef>
                <a:spcPts val="0"/>
              </a:spcBef>
              <a:spcAft>
                <a:spcPts val="0"/>
              </a:spcAft>
              <a:buSzPts val="1800"/>
              <a:buChar char="○"/>
            </a:pPr>
            <a:r>
              <a:rPr lang="en-US"/>
              <a:t>Quickly detect the collision and abruptly stop transmitting.This</a:t>
            </a:r>
            <a:endParaRPr/>
          </a:p>
          <a:p>
            <a:pPr marL="1371600" lvl="0" indent="0" algn="l" rtl="0">
              <a:spcBef>
                <a:spcPts val="360"/>
              </a:spcBef>
              <a:spcAft>
                <a:spcPts val="0"/>
              </a:spcAft>
              <a:buNone/>
            </a:pPr>
            <a:r>
              <a:rPr lang="en-US" sz="2000"/>
              <a:t>strategy saves time and bandwidth.</a:t>
            </a:r>
            <a:endParaRPr sz="2000"/>
          </a:p>
          <a:p>
            <a:pPr marL="1371600" lvl="1" indent="-342900" algn="l" rtl="0">
              <a:spcBef>
                <a:spcPts val="360"/>
              </a:spcBef>
              <a:spcAft>
                <a:spcPts val="0"/>
              </a:spcAft>
              <a:buSzPts val="1800"/>
              <a:buChar char="○"/>
            </a:pPr>
            <a:r>
              <a:rPr lang="en-US"/>
              <a:t>The station’s hardware must listen to the channel while it is transmitting. If the signal it reads back is different from the signal it is putting out, it knows that a collision is occurring.</a:t>
            </a:r>
            <a:endParaRPr/>
          </a:p>
          <a:p>
            <a:pPr marL="1371600" lvl="0" indent="0" algn="l" rtl="0">
              <a:spcBef>
                <a:spcPts val="36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9880f287a_0_2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CSMA</a:t>
            </a:r>
            <a:endParaRPr/>
          </a:p>
          <a:p>
            <a:pPr marL="0" lvl="0" indent="0" algn="ctr" rtl="0">
              <a:spcBef>
                <a:spcPts val="0"/>
              </a:spcBef>
              <a:spcAft>
                <a:spcPts val="0"/>
              </a:spcAft>
              <a:buNone/>
            </a:pPr>
            <a:endParaRPr/>
          </a:p>
        </p:txBody>
      </p:sp>
      <p:sp>
        <p:nvSpPr>
          <p:cNvPr id="142" name="Google Shape;142;g99880f287a_0_21"/>
          <p:cNvSpPr txBox="1">
            <a:spLocks noGrp="1"/>
          </p:cNvSpPr>
          <p:nvPr>
            <p:ph type="body" idx="1"/>
          </p:nvPr>
        </p:nvSpPr>
        <p:spPr>
          <a:xfrm>
            <a:off x="0" y="773950"/>
            <a:ext cx="9144000" cy="5670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Example:</a:t>
            </a:r>
            <a:endParaRPr/>
          </a:p>
          <a:p>
            <a:pPr marL="914400" lvl="1" indent="-342900" algn="l" rtl="0">
              <a:spcBef>
                <a:spcPts val="0"/>
              </a:spcBef>
              <a:spcAft>
                <a:spcPts val="0"/>
              </a:spcAft>
              <a:buSzPts val="1800"/>
              <a:buChar char="○"/>
            </a:pPr>
            <a:r>
              <a:rPr lang="en-US"/>
              <a:t>At the point marked t0, a station has finished transmitting its frame.</a:t>
            </a:r>
            <a:endParaRPr/>
          </a:p>
          <a:p>
            <a:pPr marL="914400" lvl="1" indent="-342900" algn="l" rtl="0">
              <a:spcBef>
                <a:spcPts val="0"/>
              </a:spcBef>
              <a:spcAft>
                <a:spcPts val="0"/>
              </a:spcAft>
              <a:buSzPts val="1800"/>
              <a:buChar char="○"/>
            </a:pPr>
            <a:r>
              <a:rPr lang="en-US"/>
              <a:t>Any other station having a frame to send may now attempt to do so.</a:t>
            </a:r>
            <a:endParaRPr/>
          </a:p>
          <a:p>
            <a:pPr marL="914400" lvl="1" indent="-342900" algn="l" rtl="0">
              <a:spcBef>
                <a:spcPts val="0"/>
              </a:spcBef>
              <a:spcAft>
                <a:spcPts val="0"/>
              </a:spcAft>
              <a:buSzPts val="1800"/>
              <a:buChar char="○"/>
            </a:pPr>
            <a:r>
              <a:rPr lang="en-US"/>
              <a:t> If two or more stations decide to transmit simultaneously, there will be a collision. </a:t>
            </a:r>
            <a:endParaRPr/>
          </a:p>
          <a:p>
            <a:pPr marL="914400" lvl="1" indent="-342900" algn="l" rtl="0">
              <a:spcBef>
                <a:spcPts val="0"/>
              </a:spcBef>
              <a:spcAft>
                <a:spcPts val="0"/>
              </a:spcAft>
              <a:buSzPts val="1800"/>
              <a:buChar char="○"/>
            </a:pPr>
            <a:r>
              <a:rPr lang="en-US"/>
              <a:t>If a station detects a collision, it aborts its transmission, waits a random period of time, and then tries again.</a:t>
            </a:r>
            <a:endParaRPr/>
          </a:p>
          <a:p>
            <a:pPr marL="914400" lvl="1" indent="-342900" algn="l" rtl="0">
              <a:spcBef>
                <a:spcPts val="0"/>
              </a:spcBef>
              <a:spcAft>
                <a:spcPts val="0"/>
              </a:spcAft>
              <a:buSzPts val="1800"/>
              <a:buChar char="○"/>
            </a:pPr>
            <a:r>
              <a:rPr lang="en-US"/>
              <a:t>CSMA/CD will consist of alternating contention and transmission periods, with idle periods occurring when all stations are quiet.</a:t>
            </a:r>
            <a:endParaRPr/>
          </a:p>
          <a:p>
            <a:pPr marL="914400" lvl="1" indent="-342900" algn="l" rtl="0">
              <a:spcBef>
                <a:spcPts val="0"/>
              </a:spcBef>
              <a:spcAft>
                <a:spcPts val="0"/>
              </a:spcAft>
              <a:buSzPts val="1800"/>
              <a:buChar char="○"/>
            </a:pPr>
            <a:r>
              <a:rPr lang="en-US"/>
              <a:t>The minimum time to detect the collision is just the time it takes the signal to propagate from one station to the other.</a:t>
            </a:r>
            <a:endParaRPr/>
          </a:p>
          <a:p>
            <a:pPr marL="914400" lvl="1" indent="-342900" algn="l" rtl="0">
              <a:spcBef>
                <a:spcPts val="0"/>
              </a:spcBef>
              <a:spcAft>
                <a:spcPts val="0"/>
              </a:spcAft>
              <a:buSzPts val="1800"/>
              <a:buChar char="○"/>
            </a:pPr>
            <a:r>
              <a:rPr lang="en-US"/>
              <a:t>If a station  has not heard a collision for a time equal to the full cable</a:t>
            </a:r>
            <a:endParaRPr/>
          </a:p>
          <a:p>
            <a:pPr marL="914400" lvl="0" indent="0" algn="l" rtl="0">
              <a:spcBef>
                <a:spcPts val="360"/>
              </a:spcBef>
              <a:spcAft>
                <a:spcPts val="0"/>
              </a:spcAft>
              <a:buNone/>
            </a:pPr>
            <a:r>
              <a:rPr lang="en-US" sz="2000"/>
              <a:t>propagation time after starting its transmission can be sure it has seized the cable.</a:t>
            </a:r>
            <a:endParaRPr sz="2000"/>
          </a:p>
          <a:p>
            <a:pPr marL="914400" lvl="1" indent="-342900" algn="l" rtl="0">
              <a:spcBef>
                <a:spcPts val="360"/>
              </a:spcBef>
              <a:spcAft>
                <a:spcPts val="0"/>
              </a:spcAft>
              <a:buSzPts val="1800"/>
              <a:buChar char="○"/>
            </a:pPr>
            <a:r>
              <a:rPr lang="en-US"/>
              <a:t>In the worst case a station cannot be sure that it has seized the channel until it has transmitted for 2τ(propagation delay) without hearing a collision.</a:t>
            </a:r>
            <a:endParaRPr/>
          </a:p>
          <a:p>
            <a:pPr marL="914400" lvl="0" indent="0" algn="l" rtl="0">
              <a:spcBef>
                <a:spcPts val="36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CSMA with Collision Detection</a:t>
            </a:r>
            <a:endParaRPr/>
          </a:p>
        </p:txBody>
      </p:sp>
      <p:sp>
        <p:nvSpPr>
          <p:cNvPr id="148" name="Google Shape;148;p9"/>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CSMA/CD can be in one of three states: contention, transmission, or idle.</a:t>
            </a:r>
            <a:endParaRPr/>
          </a:p>
        </p:txBody>
      </p:sp>
      <p:pic>
        <p:nvPicPr>
          <p:cNvPr id="149" name="Google Shape;149;p9"/>
          <p:cNvPicPr preferRelativeResize="0"/>
          <p:nvPr/>
        </p:nvPicPr>
        <p:blipFill rotWithShape="1">
          <a:blip r:embed="rId3">
            <a:alphaModFix/>
          </a:blip>
          <a:srcRect/>
          <a:stretch/>
        </p:blipFill>
        <p:spPr>
          <a:xfrm>
            <a:off x="327025" y="2057400"/>
            <a:ext cx="8512175" cy="260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99880f287a_0_3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Collision-Free Protocols</a:t>
            </a:r>
            <a:endParaRPr/>
          </a:p>
        </p:txBody>
      </p:sp>
      <p:sp>
        <p:nvSpPr>
          <p:cNvPr id="155" name="Google Shape;155;g99880f287a_0_31"/>
          <p:cNvSpPr txBox="1">
            <a:spLocks noGrp="1"/>
          </p:cNvSpPr>
          <p:nvPr>
            <p:ph type="body" idx="1"/>
          </p:nvPr>
        </p:nvSpPr>
        <p:spPr>
          <a:xfrm>
            <a:off x="0" y="892375"/>
            <a:ext cx="9144000" cy="5750700"/>
          </a:xfrm>
          <a:prstGeom prst="rect">
            <a:avLst/>
          </a:prstGeom>
        </p:spPr>
        <p:txBody>
          <a:bodyPr spcFirstLastPara="1" wrap="square" lIns="91425" tIns="45700" rIns="91425" bIns="45700" anchor="t" anchorCtr="0">
            <a:noAutofit/>
          </a:bodyPr>
          <a:lstStyle/>
          <a:p>
            <a:pPr marL="457200" lvl="0" indent="-374650" algn="l" rtl="0">
              <a:spcBef>
                <a:spcPts val="360"/>
              </a:spcBef>
              <a:spcAft>
                <a:spcPts val="0"/>
              </a:spcAft>
              <a:buSzPts val="2300"/>
              <a:buChar char="●"/>
            </a:pPr>
            <a:r>
              <a:rPr lang="en-US" sz="2300"/>
              <a:t>In CSMA/CD  collisions can still occur during the contention period.</a:t>
            </a:r>
            <a:endParaRPr sz="2300"/>
          </a:p>
          <a:p>
            <a:pPr marL="457200" lvl="0" indent="-374650" algn="l" rtl="0">
              <a:spcBef>
                <a:spcPts val="0"/>
              </a:spcBef>
              <a:spcAft>
                <a:spcPts val="0"/>
              </a:spcAft>
              <a:buSzPts val="2300"/>
              <a:buChar char="●"/>
            </a:pPr>
            <a:r>
              <a:rPr lang="en-US" sz="2300"/>
              <a:t>Collisions reduce bandwidth and  they make the time to send a frame variable, which is not a good fit for real-time traffic such as voice over IP.</a:t>
            </a:r>
            <a:endParaRPr sz="2300"/>
          </a:p>
          <a:p>
            <a:pPr marL="457200" lvl="0" indent="-374650" algn="l" rtl="0">
              <a:spcBef>
                <a:spcPts val="0"/>
              </a:spcBef>
              <a:spcAft>
                <a:spcPts val="0"/>
              </a:spcAft>
              <a:buSzPts val="2300"/>
              <a:buChar char="●"/>
            </a:pPr>
            <a:r>
              <a:rPr lang="en-US" sz="2300"/>
              <a:t> Require  protocols that resolve the contention for the channel without any collisions at all, not even during the contention period.</a:t>
            </a:r>
            <a:endParaRPr sz="2300"/>
          </a:p>
          <a:p>
            <a:pPr marL="457200" lvl="0" indent="-342900" algn="l" rtl="0">
              <a:spcBef>
                <a:spcPts val="0"/>
              </a:spcBef>
              <a:spcAft>
                <a:spcPts val="0"/>
              </a:spcAft>
              <a:buSzPts val="1800"/>
              <a:buChar char="●"/>
            </a:pPr>
            <a:r>
              <a:rPr lang="en-US"/>
              <a:t>A Bit-Map Protocol</a:t>
            </a:r>
            <a:endParaRPr/>
          </a:p>
          <a:p>
            <a:pPr marL="1371600" lvl="1" indent="-342900" algn="l" rtl="0">
              <a:spcBef>
                <a:spcPts val="0"/>
              </a:spcBef>
              <a:spcAft>
                <a:spcPts val="0"/>
              </a:spcAft>
              <a:buSzPts val="1800"/>
              <a:buChar char="○"/>
            </a:pPr>
            <a:r>
              <a:rPr lang="en-US"/>
              <a:t>Each contention period consists of exactly N slots. </a:t>
            </a:r>
            <a:endParaRPr/>
          </a:p>
          <a:p>
            <a:pPr marL="1371600" lvl="1" indent="-342900" algn="l" rtl="0">
              <a:spcBef>
                <a:spcPts val="0"/>
              </a:spcBef>
              <a:spcAft>
                <a:spcPts val="0"/>
              </a:spcAft>
              <a:buSzPts val="1800"/>
              <a:buChar char="○"/>
            </a:pPr>
            <a:r>
              <a:rPr lang="en-US"/>
              <a:t>If station 0 has a frame to send, it transmits a 1 bit during the slot 0. No other station is allowed to transmit during this slot.</a:t>
            </a:r>
            <a:endParaRPr/>
          </a:p>
          <a:p>
            <a:pPr marL="1371600" lvl="1" indent="-342900" algn="l" rtl="0">
              <a:spcBef>
                <a:spcPts val="0"/>
              </a:spcBef>
              <a:spcAft>
                <a:spcPts val="0"/>
              </a:spcAft>
              <a:buSzPts val="1800"/>
              <a:buChar char="○"/>
            </a:pPr>
            <a:r>
              <a:rPr lang="en-US"/>
              <a:t>After all N slots have passed by, each station has complete knowledge of which stations wish to transmit.</a:t>
            </a:r>
            <a:endParaRPr/>
          </a:p>
          <a:p>
            <a:pPr marL="1371600" lvl="1" indent="-342900" algn="l" rtl="0">
              <a:spcBef>
                <a:spcPts val="0"/>
              </a:spcBef>
              <a:spcAft>
                <a:spcPts val="0"/>
              </a:spcAft>
              <a:buSzPts val="1800"/>
              <a:buChar char="○"/>
            </a:pPr>
            <a:r>
              <a:rPr lang="en-US"/>
              <a:t> At that point, they begin transmitting frames in numerical order</a:t>
            </a:r>
            <a:endParaRPr/>
          </a:p>
          <a:p>
            <a:pPr marL="1371600" lvl="1" indent="-342900" algn="l" rtl="0">
              <a:spcBef>
                <a:spcPts val="0"/>
              </a:spcBef>
              <a:spcAft>
                <a:spcPts val="0"/>
              </a:spcAft>
              <a:buSzPts val="1800"/>
              <a:buChar char="○"/>
            </a:pPr>
            <a:r>
              <a:rPr lang="en-US"/>
              <a:t>Since everyone agrees on who goes next, there will never be any collisions.</a:t>
            </a:r>
            <a:endParaRPr/>
          </a:p>
          <a:p>
            <a:pPr marL="457200" lvl="0" indent="-342900" algn="l" rtl="0">
              <a:spcBef>
                <a:spcPts val="0"/>
              </a:spcBef>
              <a:spcAft>
                <a:spcPts val="0"/>
              </a:spcAft>
              <a:buSzPts val="1800"/>
              <a:buChar char="●"/>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g998693dbf4_0_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MAC Sublayer</a:t>
            </a:r>
            <a:endParaRPr/>
          </a:p>
        </p:txBody>
      </p:sp>
      <p:sp>
        <p:nvSpPr>
          <p:cNvPr id="36" name="Google Shape;36;g998693dbf4_0_5"/>
          <p:cNvSpPr txBox="1">
            <a:spLocks noGrp="1"/>
          </p:cNvSpPr>
          <p:nvPr>
            <p:ph type="body" idx="1"/>
          </p:nvPr>
        </p:nvSpPr>
        <p:spPr>
          <a:xfrm>
            <a:off x="0" y="1080575"/>
            <a:ext cx="9144000" cy="5314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In any broadcast network, the key issue is how to determine who gets to use the channel when there is competition for it.</a:t>
            </a:r>
            <a:endParaRPr/>
          </a:p>
          <a:p>
            <a:pPr marL="457200" lvl="0" indent="-342900" algn="l" rtl="0">
              <a:spcBef>
                <a:spcPts val="0"/>
              </a:spcBef>
              <a:spcAft>
                <a:spcPts val="0"/>
              </a:spcAft>
              <a:buSzPts val="1800"/>
              <a:buChar char="●"/>
            </a:pPr>
            <a:r>
              <a:rPr lang="en-US"/>
              <a:t>Example:Conference call.</a:t>
            </a:r>
            <a:endParaRPr/>
          </a:p>
          <a:p>
            <a:pPr marL="457200" lvl="0" indent="-342900" algn="l" rtl="0">
              <a:spcBef>
                <a:spcPts val="0"/>
              </a:spcBef>
              <a:spcAft>
                <a:spcPts val="0"/>
              </a:spcAft>
              <a:buSzPts val="1800"/>
              <a:buChar char="●"/>
            </a:pPr>
            <a:r>
              <a:rPr lang="en-US"/>
              <a:t>The Broadcast channels are sometimes referred to as multiaccess channels or random access channels.</a:t>
            </a:r>
            <a:endParaRPr/>
          </a:p>
          <a:p>
            <a:pPr marL="457200" lvl="0" indent="-342900" algn="l" rtl="0">
              <a:spcBef>
                <a:spcPts val="0"/>
              </a:spcBef>
              <a:spcAft>
                <a:spcPts val="0"/>
              </a:spcAft>
              <a:buSzPts val="1800"/>
              <a:buChar char="●"/>
            </a:pPr>
            <a:r>
              <a:rPr lang="en-US"/>
              <a:t>The protocols used to determine who goes next on a multiaccess channel belong to a sublayer of the data link layer called the MAC (Medium Access Control) sublayer.</a:t>
            </a:r>
            <a:endParaRPr/>
          </a:p>
          <a:p>
            <a:pPr marL="457200" lvl="0" indent="-342900" algn="l" rtl="0">
              <a:spcBef>
                <a:spcPts val="0"/>
              </a:spcBef>
              <a:spcAft>
                <a:spcPts val="0"/>
              </a:spcAft>
              <a:buSzPts val="1800"/>
              <a:buChar char="●"/>
            </a:pPr>
            <a:r>
              <a:rPr lang="en-US"/>
              <a:t>Ex:Wireless LAN.</a:t>
            </a:r>
            <a:endParaRPr/>
          </a:p>
          <a:p>
            <a:pPr marL="457200" lvl="0" indent="-342900" algn="l" rtl="0">
              <a:spcBef>
                <a:spcPts val="0"/>
              </a:spcBef>
              <a:spcAft>
                <a:spcPts val="0"/>
              </a:spcAft>
              <a:buSzPts val="1800"/>
              <a:buChar char="●"/>
            </a:pPr>
            <a:r>
              <a:rPr lang="en-US"/>
              <a:t>Channel  allocation problem:how to allocate a single broadcast channel among competing users?</a:t>
            </a:r>
            <a:endParaRPr/>
          </a:p>
          <a:p>
            <a:pPr marL="457200" lvl="0" indent="-342900" algn="l" rtl="0">
              <a:spcBef>
                <a:spcPts val="0"/>
              </a:spcBef>
              <a:spcAft>
                <a:spcPts val="0"/>
              </a:spcAft>
              <a:buSzPts val="1800"/>
              <a:buChar char="●"/>
            </a:pPr>
            <a:r>
              <a:rPr lang="en-US"/>
              <a:t>Two types</a:t>
            </a:r>
            <a:endParaRPr/>
          </a:p>
          <a:p>
            <a:pPr marL="914400" lvl="1" indent="-342900" algn="l" rtl="0">
              <a:spcBef>
                <a:spcPts val="0"/>
              </a:spcBef>
              <a:spcAft>
                <a:spcPts val="0"/>
              </a:spcAft>
              <a:buSzPts val="1800"/>
              <a:buChar char="○"/>
            </a:pPr>
            <a:r>
              <a:rPr lang="en-US"/>
              <a:t>Static allocation</a:t>
            </a:r>
            <a:endParaRPr/>
          </a:p>
          <a:p>
            <a:pPr marL="914400" lvl="1" indent="-342900" algn="l" rtl="0">
              <a:spcBef>
                <a:spcPts val="0"/>
              </a:spcBef>
              <a:spcAft>
                <a:spcPts val="0"/>
              </a:spcAft>
              <a:buSzPts val="1800"/>
              <a:buChar char="○"/>
            </a:pPr>
            <a:r>
              <a:rPr lang="en-US"/>
              <a:t>Dynamic allocation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Collision-Free Protocols (1)</a:t>
            </a:r>
            <a:endParaRPr/>
          </a:p>
        </p:txBody>
      </p:sp>
      <p:sp>
        <p:nvSpPr>
          <p:cNvPr id="161" name="Google Shape;161;p10"/>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basic bit-map protocol.</a:t>
            </a:r>
            <a:endParaRPr/>
          </a:p>
        </p:txBody>
      </p:sp>
      <p:pic>
        <p:nvPicPr>
          <p:cNvPr id="162" name="Google Shape;162;p10"/>
          <p:cNvPicPr preferRelativeResize="0"/>
          <p:nvPr/>
        </p:nvPicPr>
        <p:blipFill rotWithShape="1">
          <a:blip r:embed="rId3">
            <a:alphaModFix/>
          </a:blip>
          <a:srcRect/>
          <a:stretch/>
        </p:blipFill>
        <p:spPr>
          <a:xfrm>
            <a:off x="209550" y="2362200"/>
            <a:ext cx="8705850" cy="186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9a3bfd580a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Collision-Free Protocols </a:t>
            </a:r>
            <a:endParaRPr/>
          </a:p>
        </p:txBody>
      </p:sp>
      <p:sp>
        <p:nvSpPr>
          <p:cNvPr id="168" name="Google Shape;168;g9a3bfd580a_0_0"/>
          <p:cNvSpPr txBox="1">
            <a:spLocks noGrp="1"/>
          </p:cNvSpPr>
          <p:nvPr>
            <p:ph type="body" idx="1"/>
          </p:nvPr>
        </p:nvSpPr>
        <p:spPr>
          <a:xfrm>
            <a:off x="0" y="1005300"/>
            <a:ext cx="9144000" cy="5538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Since low-numbered stations must wait on average 1.5N slots and high-numbered stations must wait on average 0.5N slots, the mean for all stations is N slots.</a:t>
            </a:r>
            <a:endParaRPr/>
          </a:p>
          <a:p>
            <a:pPr marL="457200" lvl="0" indent="-342900" algn="l" rtl="0">
              <a:spcBef>
                <a:spcPts val="0"/>
              </a:spcBef>
              <a:spcAft>
                <a:spcPts val="0"/>
              </a:spcAft>
              <a:buSzPts val="1800"/>
              <a:buChar char="●"/>
            </a:pPr>
            <a:r>
              <a:rPr lang="en-US"/>
              <a:t>For low load the overhead is d /(d + N).(d:data bits).</a:t>
            </a:r>
            <a:endParaRPr/>
          </a:p>
          <a:p>
            <a:pPr marL="457200" lvl="0" indent="-342900" algn="l" rtl="0">
              <a:spcBef>
                <a:spcPts val="0"/>
              </a:spcBef>
              <a:spcAft>
                <a:spcPts val="0"/>
              </a:spcAft>
              <a:buSzPts val="1800"/>
              <a:buChar char="●"/>
            </a:pPr>
            <a:r>
              <a:rPr lang="en-US"/>
              <a:t> At high load,the Nbit contention period is prorated over N frames, yielding an overhead of only 1 bit per frame, or an efficiency of d /(d + 1).</a:t>
            </a:r>
            <a:endParaRPr/>
          </a:p>
          <a:p>
            <a:pPr marL="457200" lvl="0" indent="-342900" algn="l" rtl="0">
              <a:spcBef>
                <a:spcPts val="0"/>
              </a:spcBef>
              <a:spcAft>
                <a:spcPts val="0"/>
              </a:spcAft>
              <a:buSzPts val="1800"/>
              <a:buChar char="●"/>
            </a:pPr>
            <a:r>
              <a:rPr lang="en-US" b="1"/>
              <a:t>Token Passing</a:t>
            </a:r>
            <a:endParaRPr/>
          </a:p>
          <a:p>
            <a:pPr marL="457200" lvl="0" indent="-342900" algn="l" rtl="0">
              <a:spcBef>
                <a:spcPts val="0"/>
              </a:spcBef>
              <a:spcAft>
                <a:spcPts val="0"/>
              </a:spcAft>
              <a:buSzPts val="1800"/>
              <a:buChar char="●"/>
            </a:pPr>
            <a:r>
              <a:rPr lang="en-US"/>
              <a:t>Pass a small message called a token from one station to the next in the same predefined order. </a:t>
            </a:r>
            <a:endParaRPr/>
          </a:p>
          <a:p>
            <a:pPr marL="457200" lvl="0" indent="-342900" algn="l" rtl="0">
              <a:spcBef>
                <a:spcPts val="0"/>
              </a:spcBef>
              <a:spcAft>
                <a:spcPts val="0"/>
              </a:spcAft>
              <a:buSzPts val="1800"/>
              <a:buChar char="●"/>
            </a:pPr>
            <a:r>
              <a:rPr lang="en-US"/>
              <a:t>The token represents permission to send.</a:t>
            </a:r>
            <a:endParaRPr/>
          </a:p>
          <a:p>
            <a:pPr marL="457200" lvl="0" indent="-342900" algn="l" rtl="0">
              <a:spcBef>
                <a:spcPts val="0"/>
              </a:spcBef>
              <a:spcAft>
                <a:spcPts val="0"/>
              </a:spcAft>
              <a:buSzPts val="1800"/>
              <a:buChar char="●"/>
            </a:pPr>
            <a:r>
              <a:rPr lang="en-US"/>
              <a:t> If a station has a frame queued for transmission when it receives the token, it can send that frame before it passes the token to the next station. </a:t>
            </a:r>
            <a:endParaRPr/>
          </a:p>
          <a:p>
            <a:pPr marL="457200" lvl="0" indent="-342900" algn="l" rtl="0">
              <a:spcBef>
                <a:spcPts val="0"/>
              </a:spcBef>
              <a:spcAft>
                <a:spcPts val="0"/>
              </a:spcAft>
              <a:buSzPts val="1800"/>
              <a:buChar char="●"/>
            </a:pPr>
            <a:r>
              <a:rPr lang="en-US"/>
              <a:t>If it has no queued frame, it simply passes the token.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9a3bfd580a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Collision-Free Protocols </a:t>
            </a:r>
            <a:endParaRPr/>
          </a:p>
          <a:p>
            <a:pPr marL="0" lvl="0" indent="0" algn="ctr" rtl="0">
              <a:spcBef>
                <a:spcPts val="0"/>
              </a:spcBef>
              <a:spcAft>
                <a:spcPts val="0"/>
              </a:spcAft>
              <a:buNone/>
            </a:pPr>
            <a:endParaRPr/>
          </a:p>
        </p:txBody>
      </p:sp>
      <p:sp>
        <p:nvSpPr>
          <p:cNvPr id="174" name="Google Shape;174;g9a3bfd580a_0_11"/>
          <p:cNvSpPr txBox="1">
            <a:spLocks noGrp="1"/>
          </p:cNvSpPr>
          <p:nvPr>
            <p:ph type="body" idx="1"/>
          </p:nvPr>
        </p:nvSpPr>
        <p:spPr>
          <a:xfrm>
            <a:off x="0" y="707850"/>
            <a:ext cx="9144000" cy="5803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Frames are also transmitted in the direction of the token. </a:t>
            </a:r>
            <a:endParaRPr/>
          </a:p>
          <a:p>
            <a:pPr marL="457200" lvl="0" indent="-342900" algn="l" rtl="0">
              <a:spcBef>
                <a:spcPts val="0"/>
              </a:spcBef>
              <a:spcAft>
                <a:spcPts val="0"/>
              </a:spcAft>
              <a:buSzPts val="1800"/>
              <a:buChar char="●"/>
            </a:pPr>
            <a:r>
              <a:rPr lang="en-US"/>
              <a:t>This way they will circulate around the ring and reach whichever station is the destination</a:t>
            </a:r>
            <a:endParaRPr/>
          </a:p>
          <a:p>
            <a:pPr marL="457200" lvl="0" indent="-342900" algn="l" rtl="0">
              <a:spcBef>
                <a:spcPts val="0"/>
              </a:spcBef>
              <a:spcAft>
                <a:spcPts val="0"/>
              </a:spcAft>
              <a:buSzPts val="1800"/>
              <a:buChar char="●"/>
            </a:pPr>
            <a:r>
              <a:rPr lang="en-US"/>
              <a:t>However, to stop the frame circulating indefinitely (like the token), either sender or receiver  needs to remove it from the ring. </a:t>
            </a:r>
            <a:endParaRPr/>
          </a:p>
          <a:p>
            <a:pPr marL="457200" lvl="0" indent="-342900" algn="l" rtl="0">
              <a:spcBef>
                <a:spcPts val="0"/>
              </a:spcBef>
              <a:spcAft>
                <a:spcPts val="0"/>
              </a:spcAft>
              <a:buSzPts val="1800"/>
              <a:buChar char="●"/>
            </a:pPr>
            <a:r>
              <a:rPr lang="en-US"/>
              <a:t>A subtle difference with bit-map protocol  is that, since all positions in the cycle are equivalent, there is no bias for low- or high-numbered stations.</a:t>
            </a:r>
            <a:endParaRPr/>
          </a:p>
          <a:p>
            <a:pPr marL="457200" lvl="0" indent="-342900" algn="l" rtl="0">
              <a:spcBef>
                <a:spcPts val="0"/>
              </a:spcBef>
              <a:spcAft>
                <a:spcPts val="0"/>
              </a:spcAft>
              <a:buSzPts val="1800"/>
              <a:buChar char="●"/>
            </a:pPr>
            <a:r>
              <a:rPr lang="en-US"/>
              <a:t>Ex:Token Ring,FDDI(Fiber Distributed Data Interface),RPR (Resilient Packet Ring)</a:t>
            </a:r>
            <a:endParaRPr/>
          </a:p>
          <a:p>
            <a:pPr marL="45720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Collision-Free Protocols (2)</a:t>
            </a:r>
            <a:endParaRPr/>
          </a:p>
        </p:txBody>
      </p:sp>
      <p:sp>
        <p:nvSpPr>
          <p:cNvPr id="180" name="Google Shape;180;p11"/>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Token ring.</a:t>
            </a:r>
            <a:endParaRPr/>
          </a:p>
        </p:txBody>
      </p:sp>
      <p:pic>
        <p:nvPicPr>
          <p:cNvPr id="181" name="Google Shape;181;p11"/>
          <p:cNvPicPr preferRelativeResize="0"/>
          <p:nvPr/>
        </p:nvPicPr>
        <p:blipFill rotWithShape="1">
          <a:blip r:embed="rId3">
            <a:alphaModFix/>
          </a:blip>
          <a:srcRect/>
          <a:stretch/>
        </p:blipFill>
        <p:spPr>
          <a:xfrm>
            <a:off x="2790825" y="1876425"/>
            <a:ext cx="3562350" cy="3105150"/>
          </a:xfrm>
          <a:prstGeom prst="rect">
            <a:avLst/>
          </a:prstGeom>
          <a:noFill/>
          <a:ln>
            <a:noFill/>
          </a:ln>
        </p:spPr>
      </p:pic>
      <p:sp>
        <p:nvSpPr>
          <p:cNvPr id="182" name="Google Shape;182;p11"/>
          <p:cNvSpPr txBox="1"/>
          <p:nvPr/>
        </p:nvSpPr>
        <p:spPr>
          <a:xfrm>
            <a:off x="1143000" y="1981200"/>
            <a:ext cx="1752600" cy="3698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Station</a:t>
            </a:r>
            <a:endParaRPr/>
          </a:p>
        </p:txBody>
      </p:sp>
      <p:sp>
        <p:nvSpPr>
          <p:cNvPr id="183" name="Google Shape;183;p11"/>
          <p:cNvSpPr txBox="1"/>
          <p:nvPr/>
        </p:nvSpPr>
        <p:spPr>
          <a:xfrm>
            <a:off x="1219200" y="3886200"/>
            <a:ext cx="1676400" cy="6461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Direction of</a:t>
            </a:r>
            <a:endParaRPr/>
          </a:p>
          <a:p>
            <a:pPr marL="0" marR="0" lvl="0" indent="0" algn="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transmission</a:t>
            </a:r>
            <a:endParaRPr/>
          </a:p>
        </p:txBody>
      </p:sp>
      <p:sp>
        <p:nvSpPr>
          <p:cNvPr id="184" name="Google Shape;184;p11"/>
          <p:cNvSpPr txBox="1"/>
          <p:nvPr/>
        </p:nvSpPr>
        <p:spPr>
          <a:xfrm>
            <a:off x="6019800" y="1828800"/>
            <a:ext cx="1828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Token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9a3bfd580a_0_2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Collision-Free Protocols</a:t>
            </a:r>
            <a:endParaRPr/>
          </a:p>
        </p:txBody>
      </p:sp>
      <p:sp>
        <p:nvSpPr>
          <p:cNvPr id="190" name="Google Shape;190;g9a3bfd580a_0_22"/>
          <p:cNvSpPr txBox="1">
            <a:spLocks noGrp="1"/>
          </p:cNvSpPr>
          <p:nvPr>
            <p:ph type="body" idx="1"/>
          </p:nvPr>
        </p:nvSpPr>
        <p:spPr>
          <a:xfrm>
            <a:off x="0" y="1005300"/>
            <a:ext cx="9144000" cy="5588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b="1"/>
              <a:t>Binary Countdown</a:t>
            </a:r>
            <a:endParaRPr b="1"/>
          </a:p>
          <a:p>
            <a:pPr marL="457200" lvl="0" indent="-342900" algn="l" rtl="0">
              <a:spcBef>
                <a:spcPts val="0"/>
              </a:spcBef>
              <a:spcAft>
                <a:spcPts val="0"/>
              </a:spcAft>
              <a:buSzPts val="1800"/>
              <a:buChar char="●"/>
            </a:pPr>
            <a:r>
              <a:rPr lang="en-US"/>
              <a:t>Bit-map protocol,token ring does not scale well to networks with thousands of stations.</a:t>
            </a:r>
            <a:endParaRPr/>
          </a:p>
          <a:p>
            <a:pPr marL="457200" lvl="0" indent="-342900" algn="l" rtl="0">
              <a:spcBef>
                <a:spcPts val="0"/>
              </a:spcBef>
              <a:spcAft>
                <a:spcPts val="0"/>
              </a:spcAft>
              <a:buSzPts val="1800"/>
              <a:buChar char="●"/>
            </a:pPr>
            <a:r>
              <a:rPr lang="en-US"/>
              <a:t>A station wanting to use the channel now broadcasts its address as a binary bit string, starting with the high order</a:t>
            </a:r>
            <a:endParaRPr/>
          </a:p>
          <a:p>
            <a:pPr marL="457200" lvl="0" indent="0" algn="l" rtl="0">
              <a:spcBef>
                <a:spcPts val="360"/>
              </a:spcBef>
              <a:spcAft>
                <a:spcPts val="0"/>
              </a:spcAft>
              <a:buNone/>
            </a:pPr>
            <a:r>
              <a:rPr lang="en-US"/>
              <a:t>bit. </a:t>
            </a:r>
            <a:endParaRPr/>
          </a:p>
          <a:p>
            <a:pPr marL="457200" lvl="0" indent="-342900" algn="l" rtl="0">
              <a:spcBef>
                <a:spcPts val="360"/>
              </a:spcBef>
              <a:spcAft>
                <a:spcPts val="0"/>
              </a:spcAft>
              <a:buSzPts val="1800"/>
              <a:buChar char="●"/>
            </a:pPr>
            <a:r>
              <a:rPr lang="en-US"/>
              <a:t>All addresses are assumed to be the same length. </a:t>
            </a:r>
            <a:endParaRPr/>
          </a:p>
          <a:p>
            <a:pPr marL="457200" lvl="0" indent="-342900" algn="l" rtl="0">
              <a:spcBef>
                <a:spcPts val="0"/>
              </a:spcBef>
              <a:spcAft>
                <a:spcPts val="0"/>
              </a:spcAft>
              <a:buSzPts val="1800"/>
              <a:buChar char="●"/>
            </a:pPr>
            <a:r>
              <a:rPr lang="en-US"/>
              <a:t>The bits in each address position from different stations are BOOLEAN ORed together by the channel when they are sent at the same time. </a:t>
            </a:r>
            <a:endParaRPr/>
          </a:p>
          <a:p>
            <a:pPr marL="457200" lvl="0" indent="-342900" algn="l" rtl="0">
              <a:spcBef>
                <a:spcPts val="0"/>
              </a:spcBef>
              <a:spcAft>
                <a:spcPts val="0"/>
              </a:spcAft>
              <a:buSzPts val="1800"/>
              <a:buChar char="●"/>
            </a:pPr>
            <a:r>
              <a:rPr lang="en-US"/>
              <a:t>We will call this protocol binary countdown.</a:t>
            </a:r>
            <a:endParaRPr/>
          </a:p>
          <a:p>
            <a:pPr marL="457200" lvl="0" indent="-342900" algn="l" rtl="0">
              <a:spcBef>
                <a:spcPts val="0"/>
              </a:spcBef>
              <a:spcAft>
                <a:spcPts val="0"/>
              </a:spcAft>
              <a:buSzPts val="1800"/>
              <a:buChar char="●"/>
            </a:pPr>
            <a:r>
              <a:rPr lang="en-US"/>
              <a:t>Arbitration Rule: As soon as a station sees that a high-order bit position that is 0 in its address has been overwritten with</a:t>
            </a:r>
            <a:endParaRPr/>
          </a:p>
          <a:p>
            <a:pPr marL="457200" lvl="0" indent="0" algn="l" rtl="0">
              <a:spcBef>
                <a:spcPts val="360"/>
              </a:spcBef>
              <a:spcAft>
                <a:spcPts val="0"/>
              </a:spcAft>
              <a:buNone/>
            </a:pPr>
            <a:r>
              <a:rPr lang="en-US"/>
              <a:t>a 1, it gives up.</a:t>
            </a:r>
            <a:endParaRPr/>
          </a:p>
          <a:p>
            <a:pPr marL="457200" lvl="0" indent="0" algn="l" rtl="0">
              <a:spcBef>
                <a:spcPts val="36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Binary Countdown</a:t>
            </a:r>
            <a:endParaRPr/>
          </a:p>
        </p:txBody>
      </p:sp>
      <p:sp>
        <p:nvSpPr>
          <p:cNvPr id="196" name="Google Shape;196;p1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binary countdown protocol. A dash indicates silence.</a:t>
            </a:r>
            <a:endParaRPr/>
          </a:p>
        </p:txBody>
      </p:sp>
      <p:pic>
        <p:nvPicPr>
          <p:cNvPr id="197" name="Google Shape;197;p12"/>
          <p:cNvPicPr preferRelativeResize="0"/>
          <p:nvPr/>
        </p:nvPicPr>
        <p:blipFill rotWithShape="1">
          <a:blip r:embed="rId3">
            <a:alphaModFix/>
          </a:blip>
          <a:srcRect/>
          <a:stretch/>
        </p:blipFill>
        <p:spPr>
          <a:xfrm>
            <a:off x="2198687" y="1143000"/>
            <a:ext cx="4311650" cy="415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9a3bfd580a_0_3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Collision-Free Protocols</a:t>
            </a:r>
            <a:endParaRPr/>
          </a:p>
          <a:p>
            <a:pPr marL="0" lvl="0" indent="0" algn="ctr" rtl="0">
              <a:spcBef>
                <a:spcPts val="0"/>
              </a:spcBef>
              <a:spcAft>
                <a:spcPts val="0"/>
              </a:spcAft>
              <a:buNone/>
            </a:pPr>
            <a:endParaRPr/>
          </a:p>
        </p:txBody>
      </p:sp>
      <p:sp>
        <p:nvSpPr>
          <p:cNvPr id="203" name="Google Shape;203;g9a3bfd580a_0_32"/>
          <p:cNvSpPr txBox="1">
            <a:spLocks noGrp="1"/>
          </p:cNvSpPr>
          <p:nvPr>
            <p:ph type="body" idx="1"/>
          </p:nvPr>
        </p:nvSpPr>
        <p:spPr>
          <a:xfrm>
            <a:off x="0" y="625225"/>
            <a:ext cx="9144000" cy="5918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channel efficiency of this method is d /(d + log2 N).</a:t>
            </a:r>
            <a:endParaRPr/>
          </a:p>
          <a:p>
            <a:pPr marL="457200" lvl="0" indent="-342900" algn="l" rtl="0">
              <a:spcBef>
                <a:spcPts val="0"/>
              </a:spcBef>
              <a:spcAft>
                <a:spcPts val="0"/>
              </a:spcAft>
              <a:buSzPts val="1800"/>
              <a:buChar char="●"/>
            </a:pPr>
            <a:r>
              <a:rPr lang="en-US"/>
              <a:t> The frame format has been cleverly chosen so that the sender’s address is the first field in the frame, even these log2 N bits are not wasted, and the efficiency is 100%.</a:t>
            </a:r>
            <a:endParaRPr/>
          </a:p>
          <a:p>
            <a:pPr marL="457200" lvl="0" indent="0" algn="l" rtl="0">
              <a:spcBef>
                <a:spcPts val="36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Limited-Contention Protocols</a:t>
            </a:r>
            <a:endParaRPr/>
          </a:p>
        </p:txBody>
      </p:sp>
      <p:sp>
        <p:nvSpPr>
          <p:cNvPr id="209" name="Google Shape;209;p13"/>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Acquisition probability for a symmetric contention channel.</a:t>
            </a:r>
            <a:endParaRPr/>
          </a:p>
        </p:txBody>
      </p:sp>
      <p:pic>
        <p:nvPicPr>
          <p:cNvPr id="210" name="Google Shape;210;p13"/>
          <p:cNvPicPr preferRelativeResize="0"/>
          <p:nvPr/>
        </p:nvPicPr>
        <p:blipFill rotWithShape="1">
          <a:blip r:embed="rId3">
            <a:alphaModFix/>
          </a:blip>
          <a:srcRect/>
          <a:stretch/>
        </p:blipFill>
        <p:spPr>
          <a:xfrm>
            <a:off x="442912" y="1657350"/>
            <a:ext cx="8258175" cy="354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Adaptive Tree Walk Protocol</a:t>
            </a:r>
            <a:endParaRPr/>
          </a:p>
        </p:txBody>
      </p:sp>
      <p:sp>
        <p:nvSpPr>
          <p:cNvPr id="216" name="Google Shape;216;p14"/>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tree for eight stations</a:t>
            </a:r>
            <a:endParaRPr/>
          </a:p>
        </p:txBody>
      </p:sp>
      <p:pic>
        <p:nvPicPr>
          <p:cNvPr id="217" name="Google Shape;217;p14"/>
          <p:cNvPicPr preferRelativeResize="0"/>
          <p:nvPr/>
        </p:nvPicPr>
        <p:blipFill rotWithShape="1">
          <a:blip r:embed="rId3">
            <a:alphaModFix/>
          </a:blip>
          <a:srcRect/>
          <a:stretch/>
        </p:blipFill>
        <p:spPr>
          <a:xfrm>
            <a:off x="619125" y="1323975"/>
            <a:ext cx="7905750" cy="4210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Wireless LAN Protocols (1)</a:t>
            </a:r>
            <a:endParaRPr/>
          </a:p>
        </p:txBody>
      </p:sp>
      <p:sp>
        <p:nvSpPr>
          <p:cNvPr id="223" name="Google Shape;223;p15"/>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 wireless LAN. </a:t>
            </a:r>
            <a:r>
              <a:rPr lang="en-US" sz="2400" b="0" i="0" u="none">
                <a:solidFill>
                  <a:srgbClr val="22228B"/>
                </a:solidFill>
                <a:latin typeface="Arial"/>
                <a:ea typeface="Arial"/>
                <a:cs typeface="Arial"/>
                <a:sym typeface="Arial"/>
              </a:rPr>
              <a:t>(a)</a:t>
            </a:r>
            <a:r>
              <a:rPr lang="en-US" sz="2400" b="0" i="0" u="none">
                <a:solidFill>
                  <a:schemeClr val="dk1"/>
                </a:solidFill>
                <a:latin typeface="Arial"/>
                <a:ea typeface="Arial"/>
                <a:cs typeface="Arial"/>
                <a:sym typeface="Arial"/>
              </a:rPr>
              <a:t> A and C are hidden terminals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when transmitting to B.</a:t>
            </a:r>
            <a:endParaRPr/>
          </a:p>
          <a:p>
            <a:pPr marL="609600" marR="0" lvl="0" indent="-457200" algn="l" rtl="0">
              <a:spcBef>
                <a:spcPts val="480"/>
              </a:spcBef>
              <a:spcAft>
                <a:spcPts val="0"/>
              </a:spcAft>
              <a:buClr>
                <a:schemeClr val="accent2"/>
              </a:buClr>
              <a:buSzPts val="2400"/>
              <a:buFont typeface="Arial"/>
              <a:buNone/>
            </a:pPr>
            <a:endParaRPr sz="2400" b="0" i="0" u="none">
              <a:solidFill>
                <a:schemeClr val="dk1"/>
              </a:solidFill>
              <a:latin typeface="Arial"/>
              <a:ea typeface="Arial"/>
              <a:cs typeface="Arial"/>
              <a:sym typeface="Arial"/>
            </a:endParaRPr>
          </a:p>
        </p:txBody>
      </p:sp>
      <p:pic>
        <p:nvPicPr>
          <p:cNvPr id="224" name="Google Shape;224;p15"/>
          <p:cNvPicPr preferRelativeResize="0"/>
          <p:nvPr/>
        </p:nvPicPr>
        <p:blipFill rotWithShape="1">
          <a:blip r:embed="rId3">
            <a:alphaModFix/>
          </a:blip>
          <a:srcRect/>
          <a:stretch/>
        </p:blipFill>
        <p:spPr>
          <a:xfrm>
            <a:off x="1828800" y="1497012"/>
            <a:ext cx="5715000" cy="371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g998693dbf4_0_1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2" name="Google Shape;42;g998693dbf4_0_14"/>
          <p:cNvSpPr txBox="1">
            <a:spLocks noGrp="1"/>
          </p:cNvSpPr>
          <p:nvPr>
            <p:ph type="body" idx="1"/>
          </p:nvPr>
        </p:nvSpPr>
        <p:spPr>
          <a:xfrm>
            <a:off x="66125" y="1401900"/>
            <a:ext cx="9144000" cy="5191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Static allocation:The traditional way of allocating a single channel among multiple competing users is to chop up its capacity by using one of the multiplexing schemes such as FDM (Frequency Division Multiplexing).</a:t>
            </a:r>
            <a:endParaRPr/>
          </a:p>
          <a:p>
            <a:pPr marL="457200" lvl="0" indent="-342900" algn="l" rtl="0">
              <a:spcBef>
                <a:spcPts val="0"/>
              </a:spcBef>
              <a:spcAft>
                <a:spcPts val="0"/>
              </a:spcAft>
              <a:buSzPts val="1800"/>
              <a:buChar char="●"/>
            </a:pPr>
            <a:r>
              <a:rPr lang="en-US"/>
              <a:t>If there are N users, the bandwidth is divided into N equal-sized portions, with each user being assigned one portion. </a:t>
            </a:r>
            <a:endParaRPr/>
          </a:p>
          <a:p>
            <a:pPr marL="457200" lvl="0" indent="-342900" algn="l" rtl="0">
              <a:spcBef>
                <a:spcPts val="0"/>
              </a:spcBef>
              <a:spcAft>
                <a:spcPts val="0"/>
              </a:spcAft>
              <a:buSzPts val="1800"/>
              <a:buChar char="●"/>
            </a:pPr>
            <a:r>
              <a:rPr lang="en-US"/>
              <a:t>Since each user has a private frequency band, there is now no interference among users.</a:t>
            </a:r>
            <a:endParaRPr/>
          </a:p>
          <a:p>
            <a:pPr marL="457200" lvl="0" indent="-342900" algn="l" rtl="0">
              <a:spcBef>
                <a:spcPts val="0"/>
              </a:spcBef>
              <a:spcAft>
                <a:spcPts val="0"/>
              </a:spcAft>
              <a:buSzPts val="1800"/>
              <a:buChar char="●"/>
            </a:pPr>
            <a:r>
              <a:rPr lang="en-US"/>
              <a:t>When the number of senders is large and varying or the traffic is bursty, FDM presents some problems.</a:t>
            </a:r>
            <a:endParaRPr/>
          </a:p>
          <a:p>
            <a:pPr marL="457200" lvl="0" indent="-342900" algn="l" rtl="0">
              <a:spcBef>
                <a:spcPts val="0"/>
              </a:spcBef>
              <a:spcAft>
                <a:spcPts val="0"/>
              </a:spcAft>
              <a:buSzPts val="1800"/>
              <a:buChar char="●"/>
            </a:pPr>
            <a:r>
              <a:rPr lang="en-US"/>
              <a:t>Example:Bandwidth wastage,users&gt;N then some of them will be denied.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Wireless LAN Protocols (2)</a:t>
            </a:r>
            <a:endParaRPr/>
          </a:p>
        </p:txBody>
      </p:sp>
      <p:sp>
        <p:nvSpPr>
          <p:cNvPr id="230" name="Google Shape;230;p16"/>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 wireless LAN</a:t>
            </a:r>
            <a:r>
              <a:rPr lang="en-US" sz="2400" b="0" i="1" u="none">
                <a:solidFill>
                  <a:schemeClr val="dk1"/>
                </a:solidFill>
                <a:latin typeface="Arial"/>
                <a:ea typeface="Arial"/>
                <a:cs typeface="Arial"/>
                <a:sym typeface="Arial"/>
              </a:rPr>
              <a:t>. </a:t>
            </a:r>
            <a:r>
              <a:rPr lang="en-US" sz="2400" b="0" i="0" u="none">
                <a:solidFill>
                  <a:srgbClr val="22228B"/>
                </a:solidFill>
                <a:latin typeface="Arial"/>
                <a:ea typeface="Arial"/>
                <a:cs typeface="Arial"/>
                <a:sym typeface="Arial"/>
              </a:rPr>
              <a:t>(b) </a:t>
            </a:r>
            <a:r>
              <a:rPr lang="en-US" sz="2400" b="0" i="0" u="none">
                <a:solidFill>
                  <a:schemeClr val="dk1"/>
                </a:solidFill>
                <a:latin typeface="Arial"/>
                <a:ea typeface="Arial"/>
                <a:cs typeface="Arial"/>
                <a:sym typeface="Arial"/>
              </a:rPr>
              <a:t>B and C are exposed terminals when transmitting to A and D.</a:t>
            </a:r>
            <a:endParaRPr/>
          </a:p>
        </p:txBody>
      </p:sp>
      <p:pic>
        <p:nvPicPr>
          <p:cNvPr id="231" name="Google Shape;231;p16"/>
          <p:cNvPicPr preferRelativeResize="0"/>
          <p:nvPr/>
        </p:nvPicPr>
        <p:blipFill rotWithShape="1">
          <a:blip r:embed="rId3">
            <a:alphaModFix/>
          </a:blip>
          <a:srcRect/>
          <a:stretch/>
        </p:blipFill>
        <p:spPr>
          <a:xfrm>
            <a:off x="1828800" y="1511300"/>
            <a:ext cx="5638800" cy="3733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Wireless LAN Protocols (3)</a:t>
            </a:r>
            <a:endParaRPr/>
          </a:p>
        </p:txBody>
      </p:sp>
      <p:sp>
        <p:nvSpPr>
          <p:cNvPr id="237" name="Google Shape;237;p17"/>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MACA protocol. (a) </a:t>
            </a:r>
            <a:r>
              <a:rPr lang="en-US" sz="2400" b="0" i="1" u="none">
                <a:solidFill>
                  <a:schemeClr val="dk1"/>
                </a:solidFill>
                <a:latin typeface="Arial"/>
                <a:ea typeface="Arial"/>
                <a:cs typeface="Arial"/>
                <a:sym typeface="Arial"/>
              </a:rPr>
              <a:t>A sending an RTS to B. (b) B responding </a:t>
            </a:r>
            <a:r>
              <a:rPr lang="en-US" sz="2400" b="0" i="0" u="none">
                <a:solidFill>
                  <a:schemeClr val="dk1"/>
                </a:solidFill>
                <a:latin typeface="Arial"/>
                <a:ea typeface="Arial"/>
                <a:cs typeface="Arial"/>
                <a:sym typeface="Arial"/>
              </a:rPr>
              <a:t>with a CTS to </a:t>
            </a:r>
            <a:r>
              <a:rPr lang="en-US" sz="2400" b="0" i="1" u="none">
                <a:solidFill>
                  <a:schemeClr val="dk1"/>
                </a:solidFill>
                <a:latin typeface="Arial"/>
                <a:ea typeface="Arial"/>
                <a:cs typeface="Arial"/>
                <a:sym typeface="Arial"/>
              </a:rPr>
              <a:t>A.</a:t>
            </a:r>
            <a:endParaRPr/>
          </a:p>
        </p:txBody>
      </p:sp>
      <p:pic>
        <p:nvPicPr>
          <p:cNvPr id="238" name="Google Shape;238;p17"/>
          <p:cNvPicPr preferRelativeResize="0"/>
          <p:nvPr/>
        </p:nvPicPr>
        <p:blipFill rotWithShape="1">
          <a:blip r:embed="rId3">
            <a:alphaModFix/>
          </a:blip>
          <a:srcRect/>
          <a:stretch/>
        </p:blipFill>
        <p:spPr>
          <a:xfrm>
            <a:off x="471487" y="1566862"/>
            <a:ext cx="8201025" cy="3724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9a3bfd580a_0_3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Ethernet</a:t>
            </a:r>
            <a:endParaRPr/>
          </a:p>
          <a:p>
            <a:pPr marL="0" lvl="0" indent="0" algn="ctr" rtl="0">
              <a:spcBef>
                <a:spcPts val="0"/>
              </a:spcBef>
              <a:spcAft>
                <a:spcPts val="0"/>
              </a:spcAft>
              <a:buNone/>
            </a:pPr>
            <a:endParaRPr/>
          </a:p>
        </p:txBody>
      </p:sp>
      <p:sp>
        <p:nvSpPr>
          <p:cNvPr id="244" name="Google Shape;244;g9a3bfd580a_0_38"/>
          <p:cNvSpPr txBox="1">
            <a:spLocks noGrp="1"/>
          </p:cNvSpPr>
          <p:nvPr>
            <p:ph type="body" idx="1"/>
          </p:nvPr>
        </p:nvSpPr>
        <p:spPr>
          <a:xfrm>
            <a:off x="0" y="773950"/>
            <a:ext cx="9144000" cy="5736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Many of the designs for personal, local, and metropolitan area networks have been standardized under the name of IEEE 802</a:t>
            </a:r>
            <a:endParaRPr/>
          </a:p>
          <a:p>
            <a:pPr marL="457200" lvl="0" indent="-342900" algn="l" rtl="0">
              <a:spcBef>
                <a:spcPts val="0"/>
              </a:spcBef>
              <a:spcAft>
                <a:spcPts val="0"/>
              </a:spcAft>
              <a:buSzPts val="1800"/>
              <a:buChar char="●"/>
            </a:pPr>
            <a:r>
              <a:rPr lang="en-US"/>
              <a:t>We will begin our study of real systems with Ethernet, probably the most ubiquitous kind of computer network in the world.</a:t>
            </a:r>
            <a:endParaRPr/>
          </a:p>
          <a:p>
            <a:pPr marL="457200" lvl="0" indent="-342900" algn="l" rtl="0">
              <a:spcBef>
                <a:spcPts val="0"/>
              </a:spcBef>
              <a:spcAft>
                <a:spcPts val="0"/>
              </a:spcAft>
              <a:buSzPts val="1800"/>
              <a:buChar char="●"/>
            </a:pPr>
            <a:r>
              <a:rPr lang="en-US"/>
              <a:t>Two kinds</a:t>
            </a:r>
            <a:endParaRPr/>
          </a:p>
          <a:p>
            <a:pPr marL="914400" lvl="1" indent="-342900" algn="l" rtl="0">
              <a:spcBef>
                <a:spcPts val="0"/>
              </a:spcBef>
              <a:spcAft>
                <a:spcPts val="0"/>
              </a:spcAft>
              <a:buSzPts val="1800"/>
              <a:buChar char="○"/>
            </a:pPr>
            <a:r>
              <a:rPr lang="en-US"/>
              <a:t>classic Ethernet:ran at rates from 3 to 10 Mbps</a:t>
            </a:r>
            <a:endParaRPr/>
          </a:p>
          <a:p>
            <a:pPr marL="914400" lvl="1" indent="-342900" algn="l" rtl="0">
              <a:spcBef>
                <a:spcPts val="0"/>
              </a:spcBef>
              <a:spcAft>
                <a:spcPts val="0"/>
              </a:spcAft>
              <a:buSzPts val="1800"/>
              <a:buChar char="○"/>
            </a:pPr>
            <a:r>
              <a:rPr lang="en-US"/>
              <a:t>switched Ethernet:runs at 100, 1000, and 10,000 Mbps</a:t>
            </a:r>
            <a:endParaRPr/>
          </a:p>
          <a:p>
            <a:pPr marL="457200" lvl="0" indent="-342900" algn="l" rtl="0">
              <a:spcBef>
                <a:spcPts val="0"/>
              </a:spcBef>
              <a:spcAft>
                <a:spcPts val="0"/>
              </a:spcAft>
              <a:buSzPts val="1800"/>
              <a:buChar char="●"/>
            </a:pPr>
            <a:r>
              <a:rPr lang="en-US"/>
              <a:t>Many people use the terms ‘‘Ethernet’’ and ‘‘IEEE 802.3’’ interchangeably.</a:t>
            </a:r>
            <a:endParaRPr/>
          </a:p>
          <a:p>
            <a:pPr marL="457200" lvl="0" indent="0" algn="l" rtl="0">
              <a:spcBef>
                <a:spcPts val="36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0" y="0"/>
            <a:ext cx="9144000" cy="9048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Ethernet</a:t>
            </a:r>
            <a:endParaRPr/>
          </a:p>
        </p:txBody>
      </p:sp>
      <p:sp>
        <p:nvSpPr>
          <p:cNvPr id="250" name="Google Shape;250;p18"/>
          <p:cNvSpPr txBox="1">
            <a:spLocks noGrp="1"/>
          </p:cNvSpPr>
          <p:nvPr>
            <p:ph type="body" idx="1"/>
          </p:nvPr>
        </p:nvSpPr>
        <p:spPr>
          <a:xfrm>
            <a:off x="838200" y="990600"/>
            <a:ext cx="8305800" cy="55626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Physical layer</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MAC sublayer protocol</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Ethernet performance</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Switched Ethernet</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Fast Ethernet</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Gigabit Ethernet</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10 Gigabit Ethernet</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IEEE 802.2: Logical Link Control</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Retrospective on Ethernet</a:t>
            </a:r>
            <a:endParaRPr/>
          </a:p>
          <a:p>
            <a:pPr marL="609600" marR="0" lvl="0" indent="-406400" algn="l" rtl="0">
              <a:spcBef>
                <a:spcPts val="640"/>
              </a:spcBef>
              <a:spcAft>
                <a:spcPts val="0"/>
              </a:spcAft>
              <a:buClr>
                <a:schemeClr val="accent2"/>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9a3bfd580a_0_5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Classic Ethernet Physical Layer</a:t>
            </a:r>
            <a:endParaRPr/>
          </a:p>
        </p:txBody>
      </p:sp>
      <p:sp>
        <p:nvSpPr>
          <p:cNvPr id="256" name="Google Shape;256;g9a3bfd580a_0_50"/>
          <p:cNvSpPr txBox="1">
            <a:spLocks noGrp="1"/>
          </p:cNvSpPr>
          <p:nvPr>
            <p:ph type="body" idx="1"/>
          </p:nvPr>
        </p:nvSpPr>
        <p:spPr>
          <a:xfrm>
            <a:off x="82625" y="793225"/>
            <a:ext cx="9144000" cy="5701200"/>
          </a:xfrm>
          <a:prstGeom prst="rect">
            <a:avLst/>
          </a:prstGeom>
        </p:spPr>
        <p:txBody>
          <a:bodyPr spcFirstLastPara="1" wrap="square" lIns="91425" tIns="45700" rIns="91425" bIns="45700" anchor="t" anchorCtr="0">
            <a:noAutofit/>
          </a:bodyPr>
          <a:lstStyle/>
          <a:p>
            <a:pPr marL="457200" lvl="0" indent="-374650" algn="l" rtl="0">
              <a:spcBef>
                <a:spcPts val="360"/>
              </a:spcBef>
              <a:spcAft>
                <a:spcPts val="0"/>
              </a:spcAft>
              <a:buSzPts val="2300"/>
              <a:buChar char="●"/>
            </a:pPr>
            <a:r>
              <a:rPr lang="en-US" sz="2300"/>
              <a:t>Bob Metcalfe together with his colleague David Boggs, designed and implemented the first local area network using</a:t>
            </a:r>
            <a:endParaRPr sz="2300"/>
          </a:p>
          <a:p>
            <a:pPr marL="457200" lvl="0" indent="0" algn="l" rtl="0">
              <a:spcBef>
                <a:spcPts val="360"/>
              </a:spcBef>
              <a:spcAft>
                <a:spcPts val="0"/>
              </a:spcAft>
              <a:buNone/>
            </a:pPr>
            <a:r>
              <a:rPr lang="en-US" sz="2300"/>
              <a:t>a single long, thick coaxial cable and ran at 3 Mbps.</a:t>
            </a:r>
            <a:endParaRPr sz="2300"/>
          </a:p>
          <a:p>
            <a:pPr marL="457200" lvl="0" indent="-374650" algn="l" rtl="0">
              <a:spcBef>
                <a:spcPts val="360"/>
              </a:spcBef>
              <a:spcAft>
                <a:spcPts val="0"/>
              </a:spcAft>
              <a:buSzPts val="2300"/>
              <a:buChar char="●"/>
            </a:pPr>
            <a:r>
              <a:rPr lang="en-US" sz="2300"/>
              <a:t>They called the system Ethernet after the</a:t>
            </a:r>
            <a:r>
              <a:rPr lang="en-US" sz="2300" i="1"/>
              <a:t> luminiferous ether </a:t>
            </a:r>
            <a:r>
              <a:rPr lang="en-US" sz="2300"/>
              <a:t>through which electromagnetic radiation was once thought to propagate.</a:t>
            </a:r>
            <a:endParaRPr sz="2300"/>
          </a:p>
          <a:p>
            <a:pPr marL="457200" lvl="0" indent="-374650" algn="l" rtl="0">
              <a:spcBef>
                <a:spcPts val="0"/>
              </a:spcBef>
              <a:spcAft>
                <a:spcPts val="0"/>
              </a:spcAft>
              <a:buSzPts val="2300"/>
              <a:buChar char="●"/>
            </a:pPr>
            <a:r>
              <a:rPr lang="en-US" sz="2300"/>
              <a:t>DEC, Intel, and Xerox drew up a standard in 1978 for a 10-Mbps Ethernet, called the DIX standard. With a minor</a:t>
            </a:r>
            <a:endParaRPr sz="2300"/>
          </a:p>
          <a:p>
            <a:pPr marL="457200" lvl="0" indent="0" algn="l" rtl="0">
              <a:spcBef>
                <a:spcPts val="360"/>
              </a:spcBef>
              <a:spcAft>
                <a:spcPts val="0"/>
              </a:spcAft>
              <a:buNone/>
            </a:pPr>
            <a:r>
              <a:rPr lang="en-US" sz="2300"/>
              <a:t>change, the DIX standard became the IEEE 802.3 standard in 1983.</a:t>
            </a:r>
            <a:endParaRPr sz="2300"/>
          </a:p>
          <a:p>
            <a:pPr marL="457200" lvl="0" indent="-374650" algn="l" rtl="0">
              <a:spcBef>
                <a:spcPts val="360"/>
              </a:spcBef>
              <a:spcAft>
                <a:spcPts val="0"/>
              </a:spcAft>
              <a:buSzPts val="2300"/>
              <a:buChar char="●"/>
            </a:pPr>
            <a:r>
              <a:rPr lang="en-US" sz="2300"/>
              <a:t>The first variety, popularly called </a:t>
            </a:r>
            <a:r>
              <a:rPr lang="en-US" sz="2300" b="1"/>
              <a:t>thick Ethernet</a:t>
            </a:r>
            <a:r>
              <a:rPr lang="en-US" sz="2300"/>
              <a:t>, with</a:t>
            </a:r>
            <a:endParaRPr sz="2300"/>
          </a:p>
          <a:p>
            <a:pPr marL="457200" lvl="0" indent="0" algn="l" rtl="0">
              <a:spcBef>
                <a:spcPts val="360"/>
              </a:spcBef>
              <a:spcAft>
                <a:spcPts val="0"/>
              </a:spcAft>
              <a:buNone/>
            </a:pPr>
            <a:r>
              <a:rPr lang="en-US" sz="2300"/>
              <a:t>markings every 2.5 meters to show where to attach computers.</a:t>
            </a:r>
            <a:endParaRPr sz="2300"/>
          </a:p>
          <a:p>
            <a:pPr marL="457200" lvl="0" indent="-374650" algn="l" rtl="0">
              <a:spcBef>
                <a:spcPts val="360"/>
              </a:spcBef>
              <a:spcAft>
                <a:spcPts val="0"/>
              </a:spcAft>
              <a:buSzPts val="2300"/>
              <a:buChar char="●"/>
            </a:pPr>
            <a:r>
              <a:rPr lang="en-US" sz="2300"/>
              <a:t>It was succeeded by </a:t>
            </a:r>
            <a:r>
              <a:rPr lang="en-US" sz="2300" b="1"/>
              <a:t>thin Ethernet</a:t>
            </a:r>
            <a:r>
              <a:rPr lang="en-US" sz="2300"/>
              <a:t>, which bent more easily and made connections using industry-standard BNC connectors.</a:t>
            </a:r>
            <a:endParaRPr sz="23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Classic Ethernet Physical Layer</a:t>
            </a:r>
            <a:endParaRPr/>
          </a:p>
        </p:txBody>
      </p:sp>
      <p:sp>
        <p:nvSpPr>
          <p:cNvPr id="262" name="Google Shape;262;p19"/>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Architecture of classic Ethernet</a:t>
            </a:r>
            <a:endParaRPr/>
          </a:p>
        </p:txBody>
      </p:sp>
      <p:pic>
        <p:nvPicPr>
          <p:cNvPr id="263" name="Google Shape;263;p19"/>
          <p:cNvPicPr preferRelativeResize="0"/>
          <p:nvPr/>
        </p:nvPicPr>
        <p:blipFill rotWithShape="1">
          <a:blip r:embed="rId3">
            <a:alphaModFix/>
          </a:blip>
          <a:srcRect/>
          <a:stretch/>
        </p:blipFill>
        <p:spPr>
          <a:xfrm>
            <a:off x="347662" y="2133600"/>
            <a:ext cx="8448675" cy="2590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a3bfd580a_0_6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Classic Ethernet Physical Layer</a:t>
            </a:r>
            <a:endParaRPr/>
          </a:p>
          <a:p>
            <a:pPr marL="0" lvl="0" indent="0" algn="ctr" rtl="0">
              <a:spcBef>
                <a:spcPts val="0"/>
              </a:spcBef>
              <a:spcAft>
                <a:spcPts val="0"/>
              </a:spcAft>
              <a:buNone/>
            </a:pPr>
            <a:endParaRPr/>
          </a:p>
        </p:txBody>
      </p:sp>
      <p:sp>
        <p:nvSpPr>
          <p:cNvPr id="269" name="Google Shape;269;g9a3bfd580a_0_63"/>
          <p:cNvSpPr txBox="1">
            <a:spLocks noGrp="1"/>
          </p:cNvSpPr>
          <p:nvPr>
            <p:ph type="body" idx="1"/>
          </p:nvPr>
        </p:nvSpPr>
        <p:spPr>
          <a:xfrm>
            <a:off x="0" y="674800"/>
            <a:ext cx="9144000" cy="5786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Each version of Ethernet has a maximum cable length per segment  over which the signal will propagate. </a:t>
            </a:r>
            <a:endParaRPr/>
          </a:p>
          <a:p>
            <a:pPr marL="457200" lvl="0" indent="-342900" algn="l" rtl="0">
              <a:spcBef>
                <a:spcPts val="0"/>
              </a:spcBef>
              <a:spcAft>
                <a:spcPts val="0"/>
              </a:spcAft>
              <a:buSzPts val="1800"/>
              <a:buChar char="●"/>
            </a:pPr>
            <a:r>
              <a:rPr lang="en-US"/>
              <a:t>To allow larger networks, multiple cables can be connected by </a:t>
            </a:r>
            <a:r>
              <a:rPr lang="en-US" b="1"/>
              <a:t>repeaters</a:t>
            </a:r>
            <a:r>
              <a:rPr lang="en-US"/>
              <a:t>. </a:t>
            </a:r>
            <a:endParaRPr/>
          </a:p>
          <a:p>
            <a:pPr marL="457200" lvl="0" indent="-342900" algn="l" rtl="0">
              <a:spcBef>
                <a:spcPts val="0"/>
              </a:spcBef>
              <a:spcAft>
                <a:spcPts val="0"/>
              </a:spcAft>
              <a:buSzPts val="1800"/>
              <a:buChar char="●"/>
            </a:pPr>
            <a:r>
              <a:rPr lang="en-US"/>
              <a:t>A repeater is a physical layer device that receives, amplifies (i.e., regenerates), and retransmits signals in both directions.</a:t>
            </a:r>
            <a:endParaRPr/>
          </a:p>
          <a:p>
            <a:pPr marL="457200" lvl="0" indent="-342900" algn="l" rtl="0">
              <a:spcBef>
                <a:spcPts val="0"/>
              </a:spcBef>
              <a:spcAft>
                <a:spcPts val="0"/>
              </a:spcAft>
              <a:buSzPts val="1800"/>
              <a:buChar char="●"/>
            </a:pPr>
            <a:r>
              <a:rPr lang="en-US"/>
              <a:t>Over each of these cables, information was sent using the Manchester encoding.</a:t>
            </a:r>
            <a:endParaRPr/>
          </a:p>
          <a:p>
            <a:pPr marL="457200" lvl="0" indent="-342900" algn="l" rtl="0">
              <a:spcBef>
                <a:spcPts val="0"/>
              </a:spcBef>
              <a:spcAft>
                <a:spcPts val="0"/>
              </a:spcAft>
              <a:buSzPts val="1800"/>
              <a:buChar char="●"/>
            </a:pPr>
            <a:r>
              <a:rPr lang="en-US"/>
              <a:t>No two transceivers could be more than 2.5 km apart and</a:t>
            </a:r>
            <a:endParaRPr/>
          </a:p>
          <a:p>
            <a:pPr marL="457200" lvl="0" indent="0" algn="l" rtl="0">
              <a:spcBef>
                <a:spcPts val="360"/>
              </a:spcBef>
              <a:spcAft>
                <a:spcPts val="0"/>
              </a:spcAft>
              <a:buNone/>
            </a:pPr>
            <a:r>
              <a:rPr lang="en-US"/>
              <a:t>no path between any two transceivers could traverse more than four repeaters.</a:t>
            </a:r>
            <a:endParaRPr/>
          </a:p>
          <a:p>
            <a:pPr marL="457200" lvl="0" indent="0" algn="l" rtl="0">
              <a:spcBef>
                <a:spcPts val="36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MAC Sublayer Protocol (1)</a:t>
            </a:r>
            <a:endParaRPr/>
          </a:p>
        </p:txBody>
      </p:sp>
      <p:sp>
        <p:nvSpPr>
          <p:cNvPr id="275" name="Google Shape;275;p20"/>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Frame formats. (a) Ethernet (DIX). (b) IEEE 802.3.</a:t>
            </a:r>
            <a:endParaRPr/>
          </a:p>
        </p:txBody>
      </p:sp>
      <p:pic>
        <p:nvPicPr>
          <p:cNvPr id="276" name="Google Shape;276;p20"/>
          <p:cNvPicPr preferRelativeResize="0"/>
          <p:nvPr/>
        </p:nvPicPr>
        <p:blipFill rotWithShape="1">
          <a:blip r:embed="rId3">
            <a:alphaModFix/>
          </a:blip>
          <a:srcRect/>
          <a:stretch/>
        </p:blipFill>
        <p:spPr>
          <a:xfrm>
            <a:off x="136525" y="2057400"/>
            <a:ext cx="8855075" cy="2562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9a3bfd580a_0_7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MAC Sublayer Protocol </a:t>
            </a:r>
            <a:endParaRPr/>
          </a:p>
        </p:txBody>
      </p:sp>
      <p:sp>
        <p:nvSpPr>
          <p:cNvPr id="282" name="Google Shape;282;g9a3bfd580a_0_71"/>
          <p:cNvSpPr txBox="1">
            <a:spLocks noGrp="1"/>
          </p:cNvSpPr>
          <p:nvPr>
            <p:ph type="body" idx="1"/>
          </p:nvPr>
        </p:nvSpPr>
        <p:spPr>
          <a:xfrm>
            <a:off x="99150" y="823525"/>
            <a:ext cx="9144000" cy="5571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Preamble: 8 bytes, each containing the bit pattern 10101010</a:t>
            </a:r>
            <a:endParaRPr/>
          </a:p>
          <a:p>
            <a:pPr marL="457200" lvl="0" indent="0" algn="l" rtl="0">
              <a:spcBef>
                <a:spcPts val="360"/>
              </a:spcBef>
              <a:spcAft>
                <a:spcPts val="0"/>
              </a:spcAft>
              <a:buNone/>
            </a:pPr>
            <a:r>
              <a:rPr lang="en-US"/>
              <a:t>except the last byte.</a:t>
            </a:r>
            <a:endParaRPr/>
          </a:p>
          <a:p>
            <a:pPr marL="457200" lvl="0" indent="-342900" algn="l" rtl="0">
              <a:spcBef>
                <a:spcPts val="360"/>
              </a:spcBef>
              <a:spcAft>
                <a:spcPts val="0"/>
              </a:spcAft>
              <a:buSzPts val="1800"/>
              <a:buChar char="●"/>
            </a:pPr>
            <a:r>
              <a:rPr lang="en-US"/>
              <a:t>Last byte  of preamble is called the Start of Frame delimiter for 802.3.(10101011)</a:t>
            </a:r>
            <a:endParaRPr/>
          </a:p>
          <a:p>
            <a:pPr marL="457200" lvl="0" indent="-342900" algn="l" rtl="0">
              <a:spcBef>
                <a:spcPts val="0"/>
              </a:spcBef>
              <a:spcAft>
                <a:spcPts val="0"/>
              </a:spcAft>
              <a:buSzPts val="1800"/>
              <a:buChar char="●"/>
            </a:pPr>
            <a:r>
              <a:rPr lang="en-US"/>
              <a:t>Next come two addresses, one for the destination and one for the source. They are each 6 bytes long.</a:t>
            </a:r>
            <a:endParaRPr/>
          </a:p>
          <a:p>
            <a:pPr marL="457200" lvl="0" indent="-342900" algn="l" rtl="0">
              <a:spcBef>
                <a:spcPts val="0"/>
              </a:spcBef>
              <a:spcAft>
                <a:spcPts val="0"/>
              </a:spcAft>
              <a:buSzPts val="1800"/>
              <a:buChar char="●"/>
            </a:pPr>
            <a:r>
              <a:rPr lang="en-US"/>
              <a:t>The first transmitted bit of the destination address is a 0 for ordinary addresses and a 1 for group addresses.</a:t>
            </a:r>
            <a:endParaRPr/>
          </a:p>
          <a:p>
            <a:pPr marL="457200" lvl="0" indent="-342900" algn="l" rtl="0">
              <a:spcBef>
                <a:spcPts val="0"/>
              </a:spcBef>
              <a:spcAft>
                <a:spcPts val="0"/>
              </a:spcAft>
              <a:buSzPts val="1800"/>
              <a:buChar char="●"/>
            </a:pPr>
            <a:r>
              <a:rPr lang="en-US"/>
              <a:t>Sending to a group of stations is called </a:t>
            </a:r>
            <a:r>
              <a:rPr lang="en-US" b="1"/>
              <a:t>multicasting</a:t>
            </a:r>
            <a:r>
              <a:rPr lang="en-US"/>
              <a:t>.</a:t>
            </a:r>
            <a:endParaRPr/>
          </a:p>
          <a:p>
            <a:pPr marL="457200" lvl="0" indent="-342900" algn="l" rtl="0">
              <a:spcBef>
                <a:spcPts val="0"/>
              </a:spcBef>
              <a:spcAft>
                <a:spcPts val="0"/>
              </a:spcAft>
              <a:buSzPts val="1800"/>
              <a:buChar char="●"/>
            </a:pPr>
            <a:r>
              <a:rPr lang="en-US"/>
              <a:t>The special address consisting of all 1 bits is reserved for </a:t>
            </a:r>
            <a:r>
              <a:rPr lang="en-US" b="1"/>
              <a:t>broadcasting</a:t>
            </a:r>
            <a:r>
              <a:rPr lang="en-US"/>
              <a:t>.</a:t>
            </a:r>
            <a:endParaRPr/>
          </a:p>
          <a:p>
            <a:pPr marL="457200" lvl="0" indent="-342900" algn="l" rtl="0">
              <a:spcBef>
                <a:spcPts val="0"/>
              </a:spcBef>
              <a:spcAft>
                <a:spcPts val="0"/>
              </a:spcAft>
              <a:buSzPts val="1800"/>
              <a:buChar char="●"/>
            </a:pPr>
            <a:r>
              <a:rPr lang="en-US"/>
              <a:t>station source addresses is globally unique, assigned centrally by IEEE.</a:t>
            </a:r>
            <a:endParaRPr/>
          </a:p>
          <a:p>
            <a:pPr marL="457200" lvl="0" indent="-342900" algn="l" rtl="0">
              <a:spcBef>
                <a:spcPts val="0"/>
              </a:spcBef>
              <a:spcAft>
                <a:spcPts val="0"/>
              </a:spcAft>
              <a:buSzPts val="1800"/>
              <a:buChar char="●"/>
            </a:pPr>
            <a:r>
              <a:rPr lang="en-US"/>
              <a:t>The address is 48-bit number.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9a3bfd580a_0_8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MAC Sublayer Protocol </a:t>
            </a:r>
            <a:endParaRPr/>
          </a:p>
          <a:p>
            <a:pPr marL="0" lvl="0" indent="0" algn="ctr" rtl="0">
              <a:spcBef>
                <a:spcPts val="0"/>
              </a:spcBef>
              <a:spcAft>
                <a:spcPts val="0"/>
              </a:spcAft>
              <a:buNone/>
            </a:pPr>
            <a:endParaRPr/>
          </a:p>
        </p:txBody>
      </p:sp>
      <p:sp>
        <p:nvSpPr>
          <p:cNvPr id="288" name="Google Shape;288;g9a3bfd580a_0_84"/>
          <p:cNvSpPr txBox="1">
            <a:spLocks noGrp="1"/>
          </p:cNvSpPr>
          <p:nvPr>
            <p:ph type="body" idx="1"/>
          </p:nvPr>
        </p:nvSpPr>
        <p:spPr>
          <a:xfrm>
            <a:off x="-82625" y="641725"/>
            <a:ext cx="9144000" cy="6018000"/>
          </a:xfrm>
          <a:prstGeom prst="rect">
            <a:avLst/>
          </a:prstGeom>
        </p:spPr>
        <p:txBody>
          <a:bodyPr spcFirstLastPara="1" wrap="square" lIns="91425" tIns="45700" rIns="91425" bIns="45700" anchor="t" anchorCtr="0">
            <a:noAutofit/>
          </a:bodyPr>
          <a:lstStyle/>
          <a:p>
            <a:pPr marL="457200" lvl="0" indent="-374650" algn="l" rtl="0">
              <a:spcBef>
                <a:spcPts val="360"/>
              </a:spcBef>
              <a:spcAft>
                <a:spcPts val="0"/>
              </a:spcAft>
              <a:buSzPts val="2300"/>
              <a:buChar char="●"/>
            </a:pPr>
            <a:r>
              <a:rPr lang="en-US" sz="2300"/>
              <a:t>Ethernet uses a Type field to tell the receiver what to do</a:t>
            </a:r>
            <a:endParaRPr sz="2300"/>
          </a:p>
          <a:p>
            <a:pPr marL="457200" lvl="0" indent="0" algn="l" rtl="0">
              <a:spcBef>
                <a:spcPts val="360"/>
              </a:spcBef>
              <a:spcAft>
                <a:spcPts val="0"/>
              </a:spcAft>
              <a:buNone/>
            </a:pPr>
            <a:r>
              <a:rPr lang="en-US" sz="2300"/>
              <a:t>with the frame.</a:t>
            </a:r>
            <a:endParaRPr sz="2300"/>
          </a:p>
          <a:p>
            <a:pPr marL="457200" lvl="0" indent="-374650" algn="l" rtl="0">
              <a:spcBef>
                <a:spcPts val="360"/>
              </a:spcBef>
              <a:spcAft>
                <a:spcPts val="0"/>
              </a:spcAft>
              <a:buSzPts val="2300"/>
              <a:buChar char="●"/>
            </a:pPr>
            <a:r>
              <a:rPr lang="en-US" sz="2300"/>
              <a:t>Example:0x0800 means that the data contains</a:t>
            </a:r>
            <a:endParaRPr sz="2300"/>
          </a:p>
          <a:p>
            <a:pPr marL="457200" lvl="0" indent="0" algn="l" rtl="0">
              <a:spcBef>
                <a:spcPts val="360"/>
              </a:spcBef>
              <a:spcAft>
                <a:spcPts val="0"/>
              </a:spcAft>
              <a:buNone/>
            </a:pPr>
            <a:r>
              <a:rPr lang="en-US" sz="2300"/>
              <a:t>an IPv4 packet.</a:t>
            </a:r>
            <a:endParaRPr sz="2300"/>
          </a:p>
          <a:p>
            <a:pPr marL="457200" lvl="0" indent="-374650" algn="l" rtl="0">
              <a:spcBef>
                <a:spcPts val="360"/>
              </a:spcBef>
              <a:spcAft>
                <a:spcPts val="0"/>
              </a:spcAft>
              <a:buSzPts val="2300"/>
              <a:buChar char="●"/>
            </a:pPr>
            <a:r>
              <a:rPr lang="en-US" sz="2300"/>
              <a:t> But In IEEE 802.3 we require addition of another header for the LLC (Logical Link Control) protocol within the data. It uses 8 bytes to convey the 2 bytes of protocol type information.</a:t>
            </a:r>
            <a:endParaRPr sz="2300"/>
          </a:p>
          <a:p>
            <a:pPr marL="457200" lvl="0" indent="-374650" algn="l" rtl="0">
              <a:spcBef>
                <a:spcPts val="0"/>
              </a:spcBef>
              <a:spcAft>
                <a:spcPts val="0"/>
              </a:spcAft>
              <a:buSzPts val="2300"/>
              <a:buChar char="●"/>
            </a:pPr>
            <a:r>
              <a:rPr lang="en-US" sz="2300"/>
              <a:t> Now the rule is that any number there less than or equal to 0x600 (1536) can be interpreted as Length, and any number greater than 0x600 can be interpreted as Type.</a:t>
            </a:r>
            <a:endParaRPr sz="2300"/>
          </a:p>
          <a:p>
            <a:pPr marL="457200" lvl="0" indent="-374650" algn="l" rtl="0">
              <a:spcBef>
                <a:spcPts val="0"/>
              </a:spcBef>
              <a:spcAft>
                <a:spcPts val="0"/>
              </a:spcAft>
              <a:buSzPts val="2300"/>
              <a:buChar char="●"/>
            </a:pPr>
            <a:r>
              <a:rPr lang="en-US" sz="2300"/>
              <a:t>Next come the data, up to 1500 bytes.</a:t>
            </a:r>
            <a:endParaRPr sz="2300"/>
          </a:p>
          <a:p>
            <a:pPr marL="457200" lvl="0" indent="-374650" algn="l" rtl="0">
              <a:spcBef>
                <a:spcPts val="0"/>
              </a:spcBef>
              <a:spcAft>
                <a:spcPts val="0"/>
              </a:spcAft>
              <a:buSzPts val="2300"/>
              <a:buChar char="●"/>
            </a:pPr>
            <a:r>
              <a:rPr lang="en-US" sz="2300"/>
              <a:t>To make it easier to distinguish valid frames from garbage, Ethernet requires that valid frames must be at least 64 bytes long, from destination address to checksum, including both. </a:t>
            </a:r>
            <a:endParaRPr sz="2300"/>
          </a:p>
          <a:p>
            <a:pPr marL="457200" lvl="0" indent="-374650" algn="l" rtl="0">
              <a:spcBef>
                <a:spcPts val="0"/>
              </a:spcBef>
              <a:spcAft>
                <a:spcPts val="0"/>
              </a:spcAft>
              <a:buSzPts val="2300"/>
              <a:buChar char="●"/>
            </a:pPr>
            <a:r>
              <a:rPr lang="en-US" sz="2300"/>
              <a:t>If the data portion of a frame is less than 46 bytes, the Pad field is used to fill out the frame to the minimum size.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Assumptions for Dynamic Channel Allocation</a:t>
            </a:r>
            <a:endParaRPr/>
          </a:p>
        </p:txBody>
      </p:sp>
      <p:sp>
        <p:nvSpPr>
          <p:cNvPr id="48" name="Google Shape;48;p3"/>
          <p:cNvSpPr txBox="1">
            <a:spLocks noGrp="1"/>
          </p:cNvSpPr>
          <p:nvPr>
            <p:ph type="body" idx="1"/>
          </p:nvPr>
        </p:nvSpPr>
        <p:spPr>
          <a:xfrm>
            <a:off x="355850" y="1457325"/>
            <a:ext cx="8584500" cy="4838700"/>
          </a:xfrm>
          <a:prstGeom prst="rect">
            <a:avLst/>
          </a:prstGeom>
          <a:noFill/>
          <a:ln>
            <a:noFill/>
          </a:ln>
        </p:spPr>
        <p:txBody>
          <a:bodyPr spcFirstLastPara="1" wrap="square" lIns="91425" tIns="45700" rIns="91425" bIns="45700" anchor="t" anchorCtr="0">
            <a:noAutofit/>
          </a:bodyPr>
          <a:lstStyle/>
          <a:p>
            <a:pPr marL="742950" marR="0" lvl="0" indent="-666750" algn="l" rtl="0">
              <a:lnSpc>
                <a:spcPct val="100000"/>
              </a:lnSpc>
              <a:spcBef>
                <a:spcPts val="0"/>
              </a:spcBef>
              <a:spcAft>
                <a:spcPts val="0"/>
              </a:spcAft>
              <a:buClr>
                <a:schemeClr val="accent2"/>
              </a:buClr>
              <a:buSzPts val="2400"/>
              <a:buFont typeface="Times New Roman"/>
              <a:buAutoNum type="arabicPeriod"/>
            </a:pPr>
            <a:r>
              <a:rPr lang="en-US" b="0" i="0" u="none" strike="noStrike" cap="none">
                <a:solidFill>
                  <a:schemeClr val="dk1"/>
                </a:solidFill>
                <a:latin typeface="Arial"/>
                <a:ea typeface="Arial"/>
                <a:cs typeface="Arial"/>
                <a:sym typeface="Arial"/>
              </a:rPr>
              <a:t>Independent traffic:The model consists of N independent stations  that generates</a:t>
            </a:r>
            <a:r>
              <a:rPr lang="en-US"/>
              <a:t> </a:t>
            </a:r>
            <a:r>
              <a:rPr lang="en-US" b="0" i="0" u="none" strike="noStrike" cap="none">
                <a:solidFill>
                  <a:schemeClr val="dk1"/>
                </a:solidFill>
                <a:latin typeface="Arial"/>
                <a:ea typeface="Arial"/>
                <a:cs typeface="Arial"/>
                <a:sym typeface="Arial"/>
              </a:rPr>
              <a:t>frames for transmission.</a:t>
            </a:r>
            <a:endParaRPr b="0" i="0" u="none" strike="noStrike" cap="none">
              <a:solidFill>
                <a:schemeClr val="dk1"/>
              </a:solidFill>
              <a:latin typeface="Arial"/>
              <a:ea typeface="Arial"/>
              <a:cs typeface="Arial"/>
              <a:sym typeface="Arial"/>
            </a:endParaRPr>
          </a:p>
          <a:p>
            <a:pPr marL="742950" marR="0" lvl="0" indent="-666750" algn="l" rtl="0">
              <a:lnSpc>
                <a:spcPct val="100000"/>
              </a:lnSpc>
              <a:spcBef>
                <a:spcPts val="720"/>
              </a:spcBef>
              <a:spcAft>
                <a:spcPts val="0"/>
              </a:spcAft>
              <a:buClr>
                <a:schemeClr val="accent2"/>
              </a:buClr>
              <a:buSzPts val="2400"/>
              <a:buFont typeface="Times New Roman"/>
              <a:buAutoNum type="arabicPeriod"/>
            </a:pPr>
            <a:r>
              <a:rPr lang="en-US" b="0" i="0" u="none" strike="noStrike" cap="none">
                <a:solidFill>
                  <a:schemeClr val="dk1"/>
                </a:solidFill>
                <a:latin typeface="Arial"/>
                <a:ea typeface="Arial"/>
                <a:cs typeface="Arial"/>
                <a:sym typeface="Arial"/>
              </a:rPr>
              <a:t>Single channel:All stations can transmit on it and all can receive from it.</a:t>
            </a:r>
            <a:endParaRPr/>
          </a:p>
          <a:p>
            <a:pPr marL="742950" marR="0" lvl="0" indent="-666750" algn="l" rtl="0">
              <a:lnSpc>
                <a:spcPct val="100000"/>
              </a:lnSpc>
              <a:spcBef>
                <a:spcPts val="720"/>
              </a:spcBef>
              <a:spcAft>
                <a:spcPts val="0"/>
              </a:spcAft>
              <a:buClr>
                <a:schemeClr val="accent2"/>
              </a:buClr>
              <a:buSzPts val="2400"/>
              <a:buFont typeface="Times New Roman"/>
              <a:buAutoNum type="arabicPeriod"/>
            </a:pPr>
            <a:r>
              <a:rPr lang="en-US" b="0" i="0" u="none" strike="noStrike" cap="none">
                <a:solidFill>
                  <a:schemeClr val="dk1"/>
                </a:solidFill>
                <a:latin typeface="Arial"/>
                <a:ea typeface="Arial"/>
                <a:cs typeface="Arial"/>
                <a:sym typeface="Arial"/>
              </a:rPr>
              <a:t>Observable Collisions:All stations can detect that a collision(two frames transmitted </a:t>
            </a:r>
            <a:r>
              <a:rPr lang="en-US"/>
              <a:t>simultaneously</a:t>
            </a:r>
            <a:r>
              <a:rPr lang="en-US" b="0" i="0" u="none" strike="noStrike" cap="none">
                <a:solidFill>
                  <a:schemeClr val="dk1"/>
                </a:solidFill>
                <a:latin typeface="Arial"/>
                <a:ea typeface="Arial"/>
                <a:cs typeface="Arial"/>
                <a:sym typeface="Arial"/>
              </a:rPr>
              <a:t>) has</a:t>
            </a:r>
            <a:r>
              <a:rPr lang="en-US"/>
              <a:t> </a:t>
            </a:r>
            <a:r>
              <a:rPr lang="en-US" b="0" i="0" u="none" strike="noStrike" cap="none">
                <a:solidFill>
                  <a:schemeClr val="dk1"/>
                </a:solidFill>
                <a:latin typeface="Arial"/>
                <a:ea typeface="Arial"/>
                <a:cs typeface="Arial"/>
                <a:sym typeface="Arial"/>
              </a:rPr>
              <a:t>occurred.</a:t>
            </a:r>
            <a:endParaRPr b="0" i="0" u="none" strike="noStrike" cap="none">
              <a:solidFill>
                <a:schemeClr val="dk1"/>
              </a:solidFill>
              <a:latin typeface="Arial"/>
              <a:ea typeface="Arial"/>
              <a:cs typeface="Arial"/>
              <a:sym typeface="Arial"/>
            </a:endParaRPr>
          </a:p>
          <a:p>
            <a:pPr marL="742950" marR="0" lvl="0" indent="-666750" algn="l" rtl="0">
              <a:lnSpc>
                <a:spcPct val="100000"/>
              </a:lnSpc>
              <a:spcBef>
                <a:spcPts val="720"/>
              </a:spcBef>
              <a:spcAft>
                <a:spcPts val="0"/>
              </a:spcAft>
              <a:buClr>
                <a:schemeClr val="accent2"/>
              </a:buClr>
              <a:buSzPts val="2400"/>
              <a:buFont typeface="Times New Roman"/>
              <a:buAutoNum type="arabicPeriod"/>
            </a:pPr>
            <a:r>
              <a:rPr lang="en-US" b="0" i="0" u="none" strike="noStrike" cap="none">
                <a:solidFill>
                  <a:schemeClr val="dk1"/>
                </a:solidFill>
                <a:latin typeface="Arial"/>
                <a:ea typeface="Arial"/>
                <a:cs typeface="Arial"/>
                <a:sym typeface="Arial"/>
              </a:rPr>
              <a:t>Continuous or slotted time:frame transmission can begin at any instant</a:t>
            </a:r>
            <a:r>
              <a:rPr lang="en-US"/>
              <a:t> or  must begin at the start of a slot.</a:t>
            </a:r>
            <a:endParaRPr/>
          </a:p>
          <a:p>
            <a:pPr marL="742950" marR="0" lvl="0" indent="-666750" algn="l" rtl="0">
              <a:lnSpc>
                <a:spcPct val="100000"/>
              </a:lnSpc>
              <a:spcBef>
                <a:spcPts val="720"/>
              </a:spcBef>
              <a:spcAft>
                <a:spcPts val="0"/>
              </a:spcAft>
              <a:buClr>
                <a:schemeClr val="accent2"/>
              </a:buClr>
              <a:buSzPts val="2400"/>
              <a:buFont typeface="Times New Roman"/>
              <a:buAutoNum type="arabicPeriod"/>
            </a:pPr>
            <a:r>
              <a:rPr lang="en-US" b="0" i="0" u="none" strike="noStrike" cap="none">
                <a:solidFill>
                  <a:schemeClr val="dk1"/>
                </a:solidFill>
                <a:latin typeface="Arial"/>
                <a:ea typeface="Arial"/>
                <a:cs typeface="Arial"/>
                <a:sym typeface="Arial"/>
              </a:rPr>
              <a:t>Carrier sense or no carrier sense:stations can tell if the channel is in use before trying to use</a:t>
            </a:r>
            <a:r>
              <a:rPr lang="en-US"/>
              <a:t> </a:t>
            </a:r>
            <a:r>
              <a:rPr lang="en-US" b="0" i="0" u="none" strike="noStrike" cap="none">
                <a:solidFill>
                  <a:schemeClr val="dk1"/>
                </a:solidFill>
                <a:latin typeface="Arial"/>
                <a:ea typeface="Arial"/>
                <a:cs typeface="Arial"/>
                <a:sym typeface="Arial"/>
              </a:rPr>
              <a:t>it.</a:t>
            </a:r>
            <a:endParaRPr b="0" i="0" u="none" strike="noStrike" cap="none">
              <a:solidFill>
                <a:schemeClr val="dk1"/>
              </a:solidFill>
              <a:latin typeface="Arial"/>
              <a:ea typeface="Arial"/>
              <a:cs typeface="Arial"/>
              <a:sym typeface="Arial"/>
            </a:endParaRPr>
          </a:p>
          <a:p>
            <a:pPr marL="609600" marR="0" lvl="0" indent="0" algn="l" rtl="0">
              <a:lnSpc>
                <a:spcPct val="100000"/>
              </a:lnSpc>
              <a:spcBef>
                <a:spcPts val="72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9aeb0addba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MAC Sublayer Protocol </a:t>
            </a:r>
            <a:endParaRPr/>
          </a:p>
          <a:p>
            <a:pPr marL="0" lvl="0" indent="0" algn="ctr" rtl="0">
              <a:spcBef>
                <a:spcPts val="0"/>
              </a:spcBef>
              <a:spcAft>
                <a:spcPts val="0"/>
              </a:spcAft>
              <a:buNone/>
            </a:pPr>
            <a:endParaRPr/>
          </a:p>
        </p:txBody>
      </p:sp>
      <p:sp>
        <p:nvSpPr>
          <p:cNvPr id="294" name="Google Shape;294;g9aeb0addba_0_0"/>
          <p:cNvSpPr txBox="1">
            <a:spLocks noGrp="1"/>
          </p:cNvSpPr>
          <p:nvPr>
            <p:ph type="body" idx="1"/>
          </p:nvPr>
        </p:nvSpPr>
        <p:spPr>
          <a:xfrm>
            <a:off x="82625" y="710600"/>
            <a:ext cx="9144000" cy="6015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If a station tries to transmit a very short frame, it is conceivable that a collision will occur, but the transmission will have completed before the noise burst gets back to the station at 2τ.</a:t>
            </a:r>
            <a:endParaRPr/>
          </a:p>
          <a:p>
            <a:pPr marL="457200" lvl="0" indent="-342900" algn="l" rtl="0">
              <a:spcBef>
                <a:spcPts val="0"/>
              </a:spcBef>
              <a:spcAft>
                <a:spcPts val="0"/>
              </a:spcAft>
              <a:buSzPts val="1800"/>
              <a:buChar char="●"/>
            </a:pPr>
            <a:r>
              <a:rPr lang="en-US"/>
              <a:t>The sender will then incorrectly conclude that the frame was successfully sent. </a:t>
            </a:r>
            <a:endParaRPr/>
          </a:p>
          <a:p>
            <a:pPr marL="457200" lvl="0" indent="-342900" algn="l" rtl="0">
              <a:spcBef>
                <a:spcPts val="0"/>
              </a:spcBef>
              <a:spcAft>
                <a:spcPts val="0"/>
              </a:spcAft>
              <a:buSzPts val="1800"/>
              <a:buChar char="●"/>
            </a:pPr>
            <a:r>
              <a:rPr lang="en-US"/>
              <a:t>Toprevent this situation from occurring, all frames must take more than 2τ to send so that the transmission is still taking place when  the noise burst gets back to the sender.</a:t>
            </a:r>
            <a:endParaRPr/>
          </a:p>
          <a:p>
            <a:pPr marL="457200" lvl="0" indent="-342900" algn="l" rtl="0">
              <a:spcBef>
                <a:spcPts val="0"/>
              </a:spcBef>
              <a:spcAft>
                <a:spcPts val="0"/>
              </a:spcAft>
              <a:buSzPts val="1800"/>
              <a:buChar char="●"/>
            </a:pPr>
            <a:r>
              <a:rPr lang="en-US"/>
              <a:t>The final field is the 32-bit CRC Checksum.It just does error detection, with the frame dropped if an error is</a:t>
            </a:r>
            <a:endParaRPr/>
          </a:p>
          <a:p>
            <a:pPr marL="457200" lvl="0" indent="0" algn="l" rtl="0">
              <a:spcBef>
                <a:spcPts val="360"/>
              </a:spcBef>
              <a:spcAft>
                <a:spcPts val="0"/>
              </a:spcAft>
              <a:buNone/>
            </a:pPr>
            <a:r>
              <a:rPr lang="en-US"/>
              <a:t>detected.</a:t>
            </a:r>
            <a:endParaRPr/>
          </a:p>
          <a:p>
            <a:pPr marL="457200" lvl="0" indent="0" algn="l" rtl="0">
              <a:spcBef>
                <a:spcPts val="36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MAC Sublayer Protocol (2)</a:t>
            </a:r>
            <a:endParaRPr/>
          </a:p>
        </p:txBody>
      </p:sp>
      <p:sp>
        <p:nvSpPr>
          <p:cNvPr id="300" name="Google Shape;300;p21"/>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Collision detection can take as long as 2τ.</a:t>
            </a:r>
            <a:endParaRPr/>
          </a:p>
        </p:txBody>
      </p:sp>
      <p:pic>
        <p:nvPicPr>
          <p:cNvPr id="301" name="Google Shape;301;p21"/>
          <p:cNvPicPr preferRelativeResize="0"/>
          <p:nvPr/>
        </p:nvPicPr>
        <p:blipFill rotWithShape="1">
          <a:blip r:embed="rId3">
            <a:alphaModFix/>
          </a:blip>
          <a:srcRect/>
          <a:stretch/>
        </p:blipFill>
        <p:spPr>
          <a:xfrm>
            <a:off x="495300" y="1800225"/>
            <a:ext cx="8153400" cy="3257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9aff77168e_0_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MAC Sublayer Protocol </a:t>
            </a:r>
            <a:endParaRPr/>
          </a:p>
        </p:txBody>
      </p:sp>
      <p:sp>
        <p:nvSpPr>
          <p:cNvPr id="307" name="Google Shape;307;g9aff77168e_0_4"/>
          <p:cNvSpPr txBox="1">
            <a:spLocks noGrp="1"/>
          </p:cNvSpPr>
          <p:nvPr>
            <p:ph type="body" idx="1"/>
          </p:nvPr>
        </p:nvSpPr>
        <p:spPr>
          <a:xfrm>
            <a:off x="0" y="922675"/>
            <a:ext cx="9144000" cy="5621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CSMA/CD with Binary Exponential Backoff</a:t>
            </a:r>
            <a:endParaRPr/>
          </a:p>
          <a:p>
            <a:pPr marL="914400" lvl="1" indent="-342900" algn="l" rtl="0">
              <a:spcBef>
                <a:spcPts val="0"/>
              </a:spcBef>
              <a:spcAft>
                <a:spcPts val="0"/>
              </a:spcAft>
              <a:buSzPts val="1800"/>
              <a:buChar char="○"/>
            </a:pPr>
            <a:r>
              <a:rPr lang="en-US"/>
              <a:t>Classic Ethernet uses the 1-persistent CSMA/CD algorithm.</a:t>
            </a:r>
            <a:endParaRPr/>
          </a:p>
          <a:p>
            <a:pPr marL="914400" lvl="1" indent="-342900" algn="l" rtl="0">
              <a:spcBef>
                <a:spcPts val="0"/>
              </a:spcBef>
              <a:spcAft>
                <a:spcPts val="0"/>
              </a:spcAft>
              <a:buSzPts val="1800"/>
              <a:buChar char="○"/>
            </a:pPr>
            <a:r>
              <a:rPr lang="en-US"/>
              <a:t>Stations sense the medium when they have a frame to send and send the frame as soon as the medium becomes idle.</a:t>
            </a:r>
            <a:endParaRPr/>
          </a:p>
          <a:p>
            <a:pPr marL="914400" lvl="1" indent="-342900" algn="l" rtl="0">
              <a:spcBef>
                <a:spcPts val="0"/>
              </a:spcBef>
              <a:spcAft>
                <a:spcPts val="0"/>
              </a:spcAft>
              <a:buSzPts val="1800"/>
              <a:buChar char="○"/>
            </a:pPr>
            <a:r>
              <a:rPr lang="en-US"/>
              <a:t>They monitor the channel for collisions as they send. </a:t>
            </a:r>
            <a:endParaRPr/>
          </a:p>
          <a:p>
            <a:pPr marL="914400" lvl="1" indent="-342900" algn="l" rtl="0">
              <a:spcBef>
                <a:spcPts val="0"/>
              </a:spcBef>
              <a:spcAft>
                <a:spcPts val="0"/>
              </a:spcAft>
              <a:buSzPts val="1800"/>
              <a:buChar char="○"/>
            </a:pPr>
            <a:r>
              <a:rPr lang="en-US"/>
              <a:t>If there is a collision, they abort the transmission with a short jam signal and retransmit after a random interval.</a:t>
            </a:r>
            <a:endParaRPr/>
          </a:p>
          <a:p>
            <a:pPr marL="914400" lvl="1" indent="-342900" algn="l" rtl="0">
              <a:spcBef>
                <a:spcPts val="0"/>
              </a:spcBef>
              <a:spcAft>
                <a:spcPts val="0"/>
              </a:spcAft>
              <a:buSzPts val="1800"/>
              <a:buChar char="○"/>
            </a:pPr>
            <a:r>
              <a:rPr lang="en-US"/>
              <a:t>After a collision, time is divided into discrete slots whose length is equal to 51.2 μsec(worst-case round trip propagation time).</a:t>
            </a:r>
            <a:endParaRPr/>
          </a:p>
          <a:p>
            <a:pPr marL="914400" lvl="1" indent="-342900" algn="l" rtl="0">
              <a:spcBef>
                <a:spcPts val="0"/>
              </a:spcBef>
              <a:spcAft>
                <a:spcPts val="0"/>
              </a:spcAft>
              <a:buSzPts val="1800"/>
              <a:buChar char="○"/>
            </a:pPr>
            <a:r>
              <a:rPr lang="en-US"/>
              <a:t>After the first collision, each station waits either 0 or 1 slot times at random before trying again.</a:t>
            </a:r>
            <a:endParaRPr/>
          </a:p>
          <a:p>
            <a:pPr marL="914400" lvl="1" indent="-342900" algn="l" rtl="0">
              <a:spcBef>
                <a:spcPts val="0"/>
              </a:spcBef>
              <a:spcAft>
                <a:spcPts val="0"/>
              </a:spcAft>
              <a:buSzPts val="1800"/>
              <a:buChar char="○"/>
            </a:pPr>
            <a:r>
              <a:rPr lang="en-US"/>
              <a:t>In general, after i collisions, a random number between 0 and 2i − 1 is chosen, and that number of slots is skipped.</a:t>
            </a:r>
            <a:endParaRPr/>
          </a:p>
          <a:p>
            <a:pPr marL="914400" lvl="1" indent="-342900" algn="l" rtl="0">
              <a:spcBef>
                <a:spcPts val="0"/>
              </a:spcBef>
              <a:spcAft>
                <a:spcPts val="0"/>
              </a:spcAft>
              <a:buSzPts val="1800"/>
              <a:buChar char="○"/>
            </a:pPr>
            <a:r>
              <a:rPr lang="en-US"/>
              <a:t>This algorithm, called binary exponential backoff, was chosen to dynamically adapt to the number of stations trying to send. </a:t>
            </a:r>
            <a:endParaRPr/>
          </a:p>
          <a:p>
            <a:pPr marL="914400" lvl="0" indent="0" algn="l" rtl="0">
              <a:spcBef>
                <a:spcPts val="36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9aff77168e_0_1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MAC Sublayer Protocol </a:t>
            </a:r>
            <a:endParaRPr/>
          </a:p>
          <a:p>
            <a:pPr marL="0" lvl="0" indent="0" algn="ctr" rtl="0">
              <a:spcBef>
                <a:spcPts val="0"/>
              </a:spcBef>
              <a:spcAft>
                <a:spcPts val="0"/>
              </a:spcAft>
              <a:buNone/>
            </a:pPr>
            <a:endParaRPr/>
          </a:p>
        </p:txBody>
      </p:sp>
      <p:sp>
        <p:nvSpPr>
          <p:cNvPr id="313" name="Google Shape;313;g9aff77168e_0_18"/>
          <p:cNvSpPr txBox="1">
            <a:spLocks noGrp="1"/>
          </p:cNvSpPr>
          <p:nvPr>
            <p:ph type="body" idx="1"/>
          </p:nvPr>
        </p:nvSpPr>
        <p:spPr>
          <a:xfrm>
            <a:off x="0" y="889625"/>
            <a:ext cx="9144000" cy="5736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If the randomization interval for all collisions were 1023, the chance of two stations colliding for a second time would be negligible, but the average wait after a collision would be hundreds of slot times, introducing significant delay</a:t>
            </a:r>
            <a:endParaRPr/>
          </a:p>
          <a:p>
            <a:pPr marL="457200" lvl="0" indent="-342900" algn="l" rtl="0">
              <a:spcBef>
                <a:spcPts val="0"/>
              </a:spcBef>
              <a:spcAft>
                <a:spcPts val="0"/>
              </a:spcAft>
              <a:buSzPts val="1800"/>
              <a:buChar char="●"/>
            </a:pPr>
            <a:r>
              <a:rPr lang="en-US"/>
              <a:t>If there is no collision, the sender assumes that the frame was probably successfully delivered.</a:t>
            </a:r>
            <a:endParaRPr/>
          </a:p>
          <a:p>
            <a:pPr marL="457200" lvl="0" indent="-342900" algn="l" rtl="0">
              <a:spcBef>
                <a:spcPts val="0"/>
              </a:spcBef>
              <a:spcAft>
                <a:spcPts val="0"/>
              </a:spcAft>
              <a:buSzPts val="1800"/>
              <a:buChar char="●"/>
            </a:pPr>
            <a:r>
              <a:rPr lang="en-US"/>
              <a:t>This choice is appropriate for wired and optical fiber channels that have low error rates.</a:t>
            </a:r>
            <a:endParaRPr/>
          </a:p>
          <a:p>
            <a:pPr marL="457200" lvl="0" indent="-342900" algn="l" rtl="0">
              <a:spcBef>
                <a:spcPts val="0"/>
              </a:spcBef>
              <a:spcAft>
                <a:spcPts val="0"/>
              </a:spcAft>
              <a:buSzPts val="1800"/>
              <a:buChar char="●"/>
            </a:pPr>
            <a:r>
              <a:rPr lang="en-US"/>
              <a:t> Any errors that do occur must then be detected by the CRC</a:t>
            </a:r>
            <a:endParaRPr/>
          </a:p>
          <a:p>
            <a:pPr marL="457200" lvl="0" indent="-342900" algn="l" rtl="0">
              <a:spcBef>
                <a:spcPts val="0"/>
              </a:spcBef>
              <a:spcAft>
                <a:spcPts val="0"/>
              </a:spcAft>
              <a:buSzPts val="1800"/>
              <a:buChar char="●"/>
            </a:pPr>
            <a:r>
              <a:rPr lang="en-US"/>
              <a:t>and recovered by higher layers. </a:t>
            </a:r>
            <a:endParaRPr/>
          </a:p>
          <a:p>
            <a:pPr marL="457200" lvl="0" indent="-342900" algn="l" rtl="0">
              <a:spcBef>
                <a:spcPts val="0"/>
              </a:spcBef>
              <a:spcAft>
                <a:spcPts val="0"/>
              </a:spcAft>
              <a:buSzPts val="1800"/>
              <a:buChar char="●"/>
            </a:pPr>
            <a:r>
              <a:rPr lang="en-US"/>
              <a:t>For wireless channels that have more errors, we will see that acknowledgements are used.</a:t>
            </a:r>
            <a:endParaRPr/>
          </a:p>
          <a:p>
            <a:pPr marL="457200" lvl="0" indent="0" algn="l" rtl="0">
              <a:spcBef>
                <a:spcPts val="36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9aff77168e_0_2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Ethernet Performance</a:t>
            </a:r>
            <a:endParaRPr/>
          </a:p>
        </p:txBody>
      </p:sp>
      <p:sp>
        <p:nvSpPr>
          <p:cNvPr id="319" name="Google Shape;319;g9aff77168e_0_26"/>
          <p:cNvSpPr txBox="1">
            <a:spLocks noGrp="1"/>
          </p:cNvSpPr>
          <p:nvPr>
            <p:ph type="body" idx="1"/>
          </p:nvPr>
        </p:nvSpPr>
        <p:spPr>
          <a:xfrm>
            <a:off x="0" y="823525"/>
            <a:ext cx="9144000" cy="5654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If the mean frame takes P sec to transmit, when many stations have frames to send,</a:t>
            </a:r>
            <a:endParaRPr/>
          </a:p>
          <a:p>
            <a:pPr marL="457200" lvl="0" indent="0" algn="l" rtl="0">
              <a:spcBef>
                <a:spcPts val="360"/>
              </a:spcBef>
              <a:spcAft>
                <a:spcPts val="0"/>
              </a:spcAft>
              <a:buNone/>
            </a:pPr>
            <a:r>
              <a:rPr lang="en-US"/>
              <a:t>                      Channel efficiency =P/(P + 2τ/A)</a:t>
            </a:r>
            <a:endParaRPr/>
          </a:p>
          <a:p>
            <a:pPr marL="457200" lvl="0" indent="-342900" algn="l" rtl="0">
              <a:spcBef>
                <a:spcPts val="360"/>
              </a:spcBef>
              <a:spcAft>
                <a:spcPts val="0"/>
              </a:spcAft>
              <a:buSzPts val="1800"/>
              <a:buChar char="●"/>
            </a:pPr>
            <a:r>
              <a:rPr lang="en-US"/>
              <a:t>A-probability that some station acquire the channel in a time slot.</a:t>
            </a:r>
            <a:endParaRPr/>
          </a:p>
          <a:p>
            <a:pPr marL="457200" lvl="0" indent="-342900" algn="l" rtl="0">
              <a:spcBef>
                <a:spcPts val="0"/>
              </a:spcBef>
              <a:spcAft>
                <a:spcPts val="0"/>
              </a:spcAft>
              <a:buSzPts val="1800"/>
              <a:buChar char="●"/>
            </a:pPr>
            <a:r>
              <a:rPr lang="en-US"/>
              <a:t>With P = F/B, then</a:t>
            </a:r>
            <a:endParaRPr/>
          </a:p>
          <a:p>
            <a:pPr marL="457200" lvl="0" indent="0" algn="l" rtl="0">
              <a:spcBef>
                <a:spcPts val="360"/>
              </a:spcBef>
              <a:spcAft>
                <a:spcPts val="0"/>
              </a:spcAft>
              <a:buNone/>
            </a:pPr>
            <a:r>
              <a:rPr lang="en-US"/>
              <a:t>               Channel efficiency = 1/(1 + 2BLe /(cF))</a:t>
            </a:r>
            <a:endParaRPr/>
          </a:p>
          <a:p>
            <a:pPr marL="457200" lvl="0" indent="-342900" algn="l" rtl="0">
              <a:spcBef>
                <a:spcPts val="360"/>
              </a:spcBef>
              <a:spcAft>
                <a:spcPts val="0"/>
              </a:spcAft>
              <a:buSzPts val="1800"/>
              <a:buChar char="●"/>
            </a:pPr>
            <a:r>
              <a:rPr lang="en-US"/>
              <a:t>F=Frame Length L=cable length c=signal propagation speed</a:t>
            </a:r>
            <a:endParaRPr/>
          </a:p>
          <a:p>
            <a:pPr marL="457200" lvl="0" indent="0" algn="l" rtl="0">
              <a:spcBef>
                <a:spcPts val="360"/>
              </a:spcBef>
              <a:spcAft>
                <a:spcPts val="0"/>
              </a:spcAft>
              <a:buNone/>
            </a:pPr>
            <a:r>
              <a:rPr lang="en-US"/>
              <a:t>e=contention slots/frame.</a:t>
            </a:r>
            <a:endParaRPr/>
          </a:p>
          <a:p>
            <a:pPr marL="457200" lvl="0" indent="-342900" algn="l" rtl="0">
              <a:spcBef>
                <a:spcPts val="360"/>
              </a:spcBef>
              <a:spcAft>
                <a:spcPts val="0"/>
              </a:spcAft>
              <a:buSzPts val="1800"/>
              <a:buChar char="●"/>
            </a:pPr>
            <a:r>
              <a:rPr lang="en-US"/>
              <a:t>Example:2τ = 51.2 μsec and a data rate of 10 Mbps.64-</a:t>
            </a:r>
            <a:endParaRPr/>
          </a:p>
          <a:p>
            <a:pPr marL="914400" lvl="0" indent="0" algn="l" rtl="0">
              <a:spcBef>
                <a:spcPts val="360"/>
              </a:spcBef>
              <a:spcAft>
                <a:spcPts val="0"/>
              </a:spcAft>
              <a:buNone/>
            </a:pPr>
            <a:r>
              <a:rPr lang="en-US"/>
              <a:t>          byte slot time</a:t>
            </a:r>
            <a:endParaRPr/>
          </a:p>
          <a:p>
            <a:pPr marL="914400" lvl="0" indent="0" algn="l" rtl="0">
              <a:spcBef>
                <a:spcPts val="360"/>
              </a:spcBef>
              <a:spcAft>
                <a:spcPts val="0"/>
              </a:spcAft>
              <a:buNone/>
            </a:pPr>
            <a:endParaRPr/>
          </a:p>
          <a:p>
            <a:pPr marL="457200" lvl="0" indent="0" algn="l" rtl="0">
              <a:spcBef>
                <a:spcPts val="36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Ethernet Performance</a:t>
            </a:r>
            <a:endParaRPr/>
          </a:p>
        </p:txBody>
      </p:sp>
      <p:sp>
        <p:nvSpPr>
          <p:cNvPr id="325" name="Google Shape;325;p22"/>
          <p:cNvSpPr txBox="1">
            <a:spLocks noGrp="1"/>
          </p:cNvSpPr>
          <p:nvPr>
            <p:ph type="body" idx="1"/>
          </p:nvPr>
        </p:nvSpPr>
        <p:spPr>
          <a:xfrm>
            <a:off x="287337" y="5943600"/>
            <a:ext cx="8856662" cy="6096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Efficiency of Ethernet at 10 Mbps with 512-bit slot times.</a:t>
            </a:r>
            <a:endParaRPr/>
          </a:p>
        </p:txBody>
      </p:sp>
      <p:pic>
        <p:nvPicPr>
          <p:cNvPr id="326" name="Google Shape;326;p22"/>
          <p:cNvPicPr preferRelativeResize="0"/>
          <p:nvPr/>
        </p:nvPicPr>
        <p:blipFill rotWithShape="1">
          <a:blip r:embed="rId3">
            <a:alphaModFix/>
          </a:blip>
          <a:srcRect/>
          <a:stretch/>
        </p:blipFill>
        <p:spPr>
          <a:xfrm>
            <a:off x="1462087" y="1114425"/>
            <a:ext cx="6219825" cy="4629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Switched Ethernet (1)</a:t>
            </a:r>
            <a:endParaRPr/>
          </a:p>
        </p:txBody>
      </p:sp>
      <p:sp>
        <p:nvSpPr>
          <p:cNvPr id="332" name="Google Shape;332;p23"/>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rgbClr val="22228B"/>
                </a:solidFill>
                <a:latin typeface="Arial"/>
                <a:ea typeface="Arial"/>
                <a:cs typeface="Arial"/>
                <a:sym typeface="Arial"/>
              </a:rPr>
              <a:t>(a) </a:t>
            </a:r>
            <a:r>
              <a:rPr lang="en-US" sz="2400" b="0" i="0" u="none">
                <a:solidFill>
                  <a:schemeClr val="dk1"/>
                </a:solidFill>
                <a:latin typeface="Arial"/>
                <a:ea typeface="Arial"/>
                <a:cs typeface="Arial"/>
                <a:sym typeface="Arial"/>
              </a:rPr>
              <a:t>Hub. </a:t>
            </a:r>
            <a:r>
              <a:rPr lang="en-US" sz="2400" b="0" i="0" u="none">
                <a:solidFill>
                  <a:srgbClr val="22228B"/>
                </a:solidFill>
                <a:latin typeface="Arial"/>
                <a:ea typeface="Arial"/>
                <a:cs typeface="Arial"/>
                <a:sym typeface="Arial"/>
              </a:rPr>
              <a:t>(b) </a:t>
            </a:r>
            <a:r>
              <a:rPr lang="en-US" sz="2400" b="0" i="0" u="none">
                <a:solidFill>
                  <a:schemeClr val="dk1"/>
                </a:solidFill>
                <a:latin typeface="Arial"/>
                <a:ea typeface="Arial"/>
                <a:cs typeface="Arial"/>
                <a:sym typeface="Arial"/>
              </a:rPr>
              <a:t>Switch.</a:t>
            </a:r>
            <a:endParaRPr/>
          </a:p>
        </p:txBody>
      </p:sp>
      <p:pic>
        <p:nvPicPr>
          <p:cNvPr id="333" name="Google Shape;333;p23"/>
          <p:cNvPicPr preferRelativeResize="0"/>
          <p:nvPr/>
        </p:nvPicPr>
        <p:blipFill rotWithShape="1">
          <a:blip r:embed="rId3">
            <a:alphaModFix/>
          </a:blip>
          <a:srcRect/>
          <a:stretch/>
        </p:blipFill>
        <p:spPr>
          <a:xfrm>
            <a:off x="511175" y="1779587"/>
            <a:ext cx="8099425" cy="304006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9aff77168e_0_3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Switched Ethernet (1)</a:t>
            </a:r>
            <a:endParaRPr/>
          </a:p>
          <a:p>
            <a:pPr marL="0" lvl="0" indent="0" algn="ctr" rtl="0">
              <a:spcBef>
                <a:spcPts val="0"/>
              </a:spcBef>
              <a:spcAft>
                <a:spcPts val="0"/>
              </a:spcAft>
              <a:buNone/>
            </a:pPr>
            <a:endParaRPr/>
          </a:p>
        </p:txBody>
      </p:sp>
      <p:sp>
        <p:nvSpPr>
          <p:cNvPr id="339" name="Google Shape;339;g9aff77168e_0_36"/>
          <p:cNvSpPr txBox="1">
            <a:spLocks noGrp="1"/>
          </p:cNvSpPr>
          <p:nvPr>
            <p:ph type="body" idx="1"/>
          </p:nvPr>
        </p:nvSpPr>
        <p:spPr>
          <a:xfrm>
            <a:off x="0" y="658275"/>
            <a:ext cx="9144000" cy="5803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each station has a dedicated cable running to a central hub. </a:t>
            </a:r>
            <a:endParaRPr/>
          </a:p>
          <a:p>
            <a:pPr marL="457200" lvl="0" indent="-342900" algn="l" rtl="0">
              <a:spcBef>
                <a:spcPts val="0"/>
              </a:spcBef>
              <a:spcAft>
                <a:spcPts val="0"/>
              </a:spcAft>
              <a:buSzPts val="1800"/>
              <a:buChar char="●"/>
            </a:pPr>
            <a:r>
              <a:rPr lang="en-US"/>
              <a:t>A hub simply connects all the attached wires electrically,</a:t>
            </a:r>
            <a:endParaRPr/>
          </a:p>
          <a:p>
            <a:pPr marL="457200" lvl="0" indent="-342900" algn="l" rtl="0">
              <a:spcBef>
                <a:spcPts val="0"/>
              </a:spcBef>
              <a:spcAft>
                <a:spcPts val="0"/>
              </a:spcAft>
              <a:buSzPts val="1800"/>
              <a:buChar char="●"/>
            </a:pPr>
            <a:r>
              <a:rPr lang="en-US"/>
              <a:t>Adding or removing a station is simpler in this configuration, and cable breaks can be detected easily.</a:t>
            </a:r>
            <a:endParaRPr/>
          </a:p>
          <a:p>
            <a:pPr marL="457200" lvl="0" indent="-342900" algn="l" rtl="0">
              <a:spcBef>
                <a:spcPts val="0"/>
              </a:spcBef>
              <a:spcAft>
                <a:spcPts val="0"/>
              </a:spcAft>
              <a:buSzPts val="1800"/>
              <a:buChar char="●"/>
            </a:pPr>
            <a:r>
              <a:rPr lang="en-US"/>
              <a:t>Hubs do not increase capacity because they are logically equivalent to the single long cable of classic Ethernet.</a:t>
            </a:r>
            <a:endParaRPr/>
          </a:p>
          <a:p>
            <a:pPr marL="457200" lvl="0" indent="-342900" algn="l" rtl="0">
              <a:spcBef>
                <a:spcPts val="0"/>
              </a:spcBef>
              <a:spcAft>
                <a:spcPts val="0"/>
              </a:spcAft>
              <a:buSzPts val="1800"/>
              <a:buChar char="●"/>
            </a:pPr>
            <a:r>
              <a:rPr lang="en-US"/>
              <a:t>Fortunately, there is an another way to deal with increased load: switched Ethernet.</a:t>
            </a:r>
            <a:endParaRPr/>
          </a:p>
          <a:p>
            <a:pPr marL="457200" lvl="0" indent="-342900" algn="l" rtl="0">
              <a:spcBef>
                <a:spcPts val="0"/>
              </a:spcBef>
              <a:spcAft>
                <a:spcPts val="0"/>
              </a:spcAft>
              <a:buSzPts val="1800"/>
              <a:buChar char="●"/>
            </a:pPr>
            <a:r>
              <a:rPr lang="en-US"/>
              <a:t>The heart of this system is a switch containing a high-speed backplane that connects all of the ports</a:t>
            </a:r>
            <a:endParaRPr/>
          </a:p>
          <a:p>
            <a:pPr marL="457200" lvl="0" indent="-342900" algn="l" rtl="0">
              <a:spcBef>
                <a:spcPts val="0"/>
              </a:spcBef>
              <a:spcAft>
                <a:spcPts val="0"/>
              </a:spcAft>
              <a:buSzPts val="1800"/>
              <a:buChar char="●"/>
            </a:pPr>
            <a:r>
              <a:rPr lang="en-US"/>
              <a:t>They are both boxes, typically with 4 to 48 ports, each with</a:t>
            </a:r>
            <a:endParaRPr/>
          </a:p>
          <a:p>
            <a:pPr marL="457200" lvl="0" indent="0" algn="l" rtl="0">
              <a:spcBef>
                <a:spcPts val="360"/>
              </a:spcBef>
              <a:spcAft>
                <a:spcPts val="0"/>
              </a:spcAft>
              <a:buNone/>
            </a:pPr>
            <a:r>
              <a:rPr lang="en-US"/>
              <a:t>a standard RJ-45 connector for a twisted-pair cable. Each cable connects the switch or hub to a single computer.</a:t>
            </a:r>
            <a:endParaRPr/>
          </a:p>
          <a:p>
            <a:pPr marL="457200" lvl="0" indent="-342900" algn="l" rtl="0">
              <a:spcBef>
                <a:spcPts val="360"/>
              </a:spcBef>
              <a:spcAft>
                <a:spcPts val="0"/>
              </a:spcAft>
              <a:buSzPts val="1800"/>
              <a:buChar char="●"/>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Switched Ethernet (2)</a:t>
            </a:r>
            <a:endParaRPr/>
          </a:p>
        </p:txBody>
      </p:sp>
      <p:sp>
        <p:nvSpPr>
          <p:cNvPr id="345" name="Google Shape;345;p24"/>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An Ethernet switch.</a:t>
            </a:r>
            <a:endParaRPr/>
          </a:p>
        </p:txBody>
      </p:sp>
      <p:pic>
        <p:nvPicPr>
          <p:cNvPr id="346" name="Google Shape;346;p24"/>
          <p:cNvPicPr preferRelativeResize="0"/>
          <p:nvPr/>
        </p:nvPicPr>
        <p:blipFill rotWithShape="1">
          <a:blip r:embed="rId3">
            <a:alphaModFix/>
          </a:blip>
          <a:srcRect/>
          <a:stretch/>
        </p:blipFill>
        <p:spPr>
          <a:xfrm>
            <a:off x="485775" y="2305050"/>
            <a:ext cx="8172450" cy="2247900"/>
          </a:xfrm>
          <a:prstGeom prst="rect">
            <a:avLst/>
          </a:prstGeom>
          <a:noFill/>
          <a:ln>
            <a:noFill/>
          </a:ln>
        </p:spPr>
      </p:pic>
      <p:sp>
        <p:nvSpPr>
          <p:cNvPr id="347" name="Google Shape;347;p24"/>
          <p:cNvSpPr txBox="1"/>
          <p:nvPr/>
        </p:nvSpPr>
        <p:spPr>
          <a:xfrm>
            <a:off x="1752600" y="2286000"/>
            <a:ext cx="1600200" cy="3698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Switch</a:t>
            </a:r>
            <a:endParaRPr/>
          </a:p>
        </p:txBody>
      </p:sp>
      <p:sp>
        <p:nvSpPr>
          <p:cNvPr id="348" name="Google Shape;348;p24"/>
          <p:cNvSpPr txBox="1"/>
          <p:nvPr/>
        </p:nvSpPr>
        <p:spPr>
          <a:xfrm>
            <a:off x="5257800" y="3962400"/>
            <a:ext cx="24384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Twisted pair</a:t>
            </a:r>
            <a:endParaRPr/>
          </a:p>
        </p:txBody>
      </p:sp>
      <p:sp>
        <p:nvSpPr>
          <p:cNvPr id="349" name="Google Shape;349;p24"/>
          <p:cNvSpPr txBox="1"/>
          <p:nvPr/>
        </p:nvSpPr>
        <p:spPr>
          <a:xfrm>
            <a:off x="5562600" y="3581400"/>
            <a:ext cx="1828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Switch ports</a:t>
            </a:r>
            <a:endParaRPr/>
          </a:p>
        </p:txBody>
      </p:sp>
      <p:sp>
        <p:nvSpPr>
          <p:cNvPr id="350" name="Google Shape;350;p24"/>
          <p:cNvSpPr txBox="1"/>
          <p:nvPr/>
        </p:nvSpPr>
        <p:spPr>
          <a:xfrm>
            <a:off x="7315200" y="2982912"/>
            <a:ext cx="609600" cy="36988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Hub</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9aff77168e_0_4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Switched Ethernet </a:t>
            </a:r>
            <a:endParaRPr/>
          </a:p>
        </p:txBody>
      </p:sp>
      <p:sp>
        <p:nvSpPr>
          <p:cNvPr id="356" name="Google Shape;356;g9aff77168e_0_47"/>
          <p:cNvSpPr txBox="1">
            <a:spLocks noGrp="1"/>
          </p:cNvSpPr>
          <p:nvPr>
            <p:ph type="body" idx="1"/>
          </p:nvPr>
        </p:nvSpPr>
        <p:spPr>
          <a:xfrm>
            <a:off x="0" y="1319275"/>
            <a:ext cx="9144000" cy="5241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When a switch port receives an Ethernet frame from a station, the switch checks the Ethernet addresses to see which port the frame is destined to.</a:t>
            </a:r>
            <a:endParaRPr/>
          </a:p>
          <a:p>
            <a:pPr marL="457200" lvl="0" indent="-342900" algn="l" rtl="0">
              <a:spcBef>
                <a:spcPts val="0"/>
              </a:spcBef>
              <a:spcAft>
                <a:spcPts val="0"/>
              </a:spcAft>
              <a:buSzPts val="1800"/>
              <a:buChar char="●"/>
            </a:pPr>
            <a:r>
              <a:rPr lang="en-US"/>
              <a:t>The backplane typically runs at many Gbps, using a proprietary protocol that does not need to be standardized because it is entirely hidden inside the switch. </a:t>
            </a:r>
            <a:endParaRPr/>
          </a:p>
          <a:p>
            <a:pPr marL="457200" lvl="0" indent="-342900" algn="l" rtl="0">
              <a:spcBef>
                <a:spcPts val="0"/>
              </a:spcBef>
              <a:spcAft>
                <a:spcPts val="0"/>
              </a:spcAft>
              <a:buSzPts val="1800"/>
              <a:buChar char="●"/>
            </a:pPr>
            <a:r>
              <a:rPr lang="en-US"/>
              <a:t>The destination port then transmits the frame on the wire so that it reaches the intended station.</a:t>
            </a:r>
            <a:endParaRPr/>
          </a:p>
          <a:p>
            <a:pPr marL="457200" lvl="0" indent="-342900" algn="l" rtl="0">
              <a:spcBef>
                <a:spcPts val="0"/>
              </a:spcBef>
              <a:spcAft>
                <a:spcPts val="0"/>
              </a:spcAft>
              <a:buSzPts val="1800"/>
              <a:buChar char="●"/>
            </a:pPr>
            <a:r>
              <a:rPr lang="en-US"/>
              <a:t>In a switch, each port is its own independent collision domain. </a:t>
            </a:r>
            <a:endParaRPr/>
          </a:p>
          <a:p>
            <a:pPr marL="457200" lvl="0" indent="-342900" algn="l" rtl="0">
              <a:spcBef>
                <a:spcPts val="0"/>
              </a:spcBef>
              <a:spcAft>
                <a:spcPts val="0"/>
              </a:spcAft>
              <a:buSzPts val="1800"/>
              <a:buChar char="●"/>
            </a:pPr>
            <a:r>
              <a:rPr lang="en-US"/>
              <a:t>In the common case that the cable is full duplex, both the station and the port can send a frame on the cable at the same time, without worrying about other ports and stations.</a:t>
            </a:r>
            <a:endParaRPr/>
          </a:p>
          <a:p>
            <a:pPr marL="457200" lvl="0" indent="-342900" algn="l" rtl="0">
              <a:spcBef>
                <a:spcPts val="0"/>
              </a:spcBef>
              <a:spcAft>
                <a:spcPts val="0"/>
              </a:spcAft>
              <a:buSzPts val="18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0" y="314325"/>
            <a:ext cx="9144000" cy="825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Multiple Access Protocols</a:t>
            </a:r>
            <a:endParaRPr/>
          </a:p>
        </p:txBody>
      </p:sp>
      <p:sp>
        <p:nvSpPr>
          <p:cNvPr id="54" name="Google Shape;54;p4"/>
          <p:cNvSpPr txBox="1">
            <a:spLocks noGrp="1"/>
          </p:cNvSpPr>
          <p:nvPr>
            <p:ph type="body" idx="1"/>
          </p:nvPr>
        </p:nvSpPr>
        <p:spPr>
          <a:xfrm>
            <a:off x="372375" y="1339525"/>
            <a:ext cx="8518200" cy="51384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ALOHA</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Carrier Sense Multiple Access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Collision-free protocols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Limited-contention protocols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Wireless LAN protocols</a:t>
            </a:r>
            <a:endParaRPr/>
          </a:p>
          <a:p>
            <a:pPr marL="609600" marR="0" lvl="0" indent="-406400" algn="l" rtl="0">
              <a:spcBef>
                <a:spcPts val="640"/>
              </a:spcBef>
              <a:spcAft>
                <a:spcPts val="0"/>
              </a:spcAft>
              <a:buClr>
                <a:schemeClr val="accent2"/>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9aff77168e_0_6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Switched Ethernet </a:t>
            </a:r>
            <a:endParaRPr/>
          </a:p>
        </p:txBody>
      </p:sp>
      <p:sp>
        <p:nvSpPr>
          <p:cNvPr id="362" name="Google Shape;362;g9aff77168e_0_60"/>
          <p:cNvSpPr txBox="1">
            <a:spLocks noGrp="1"/>
          </p:cNvSpPr>
          <p:nvPr>
            <p:ph type="body" idx="1"/>
          </p:nvPr>
        </p:nvSpPr>
        <p:spPr>
          <a:xfrm>
            <a:off x="0" y="1038350"/>
            <a:ext cx="9144000" cy="5703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Advantages:</a:t>
            </a:r>
            <a:endParaRPr/>
          </a:p>
          <a:p>
            <a:pPr marL="914400" lvl="1" indent="-342900" algn="l" rtl="0">
              <a:spcBef>
                <a:spcPts val="0"/>
              </a:spcBef>
              <a:spcAft>
                <a:spcPts val="0"/>
              </a:spcAft>
              <a:buSzPts val="1800"/>
              <a:buChar char="○"/>
            </a:pPr>
            <a:r>
              <a:rPr lang="en-US"/>
              <a:t>The capacity is used more efficiently.</a:t>
            </a:r>
            <a:endParaRPr/>
          </a:p>
          <a:p>
            <a:pPr marL="914400" lvl="1" indent="-342900" algn="l" rtl="0">
              <a:spcBef>
                <a:spcPts val="0"/>
              </a:spcBef>
              <a:spcAft>
                <a:spcPts val="0"/>
              </a:spcAft>
              <a:buSzPts val="1800"/>
              <a:buChar char="○"/>
            </a:pPr>
            <a:r>
              <a:rPr lang="en-US"/>
              <a:t>Multiple frames can be sent simultaneously</a:t>
            </a:r>
            <a:endParaRPr/>
          </a:p>
          <a:p>
            <a:pPr marL="457200" lvl="0" indent="-342900" algn="l" rtl="0">
              <a:spcBef>
                <a:spcPts val="0"/>
              </a:spcBef>
              <a:spcAft>
                <a:spcPts val="0"/>
              </a:spcAft>
              <a:buSzPts val="1800"/>
              <a:buChar char="●"/>
            </a:pPr>
            <a:r>
              <a:rPr lang="en-US"/>
              <a:t>The switch must have buffering so that it can temporarily queue an input frame until it can be transmitted to the output port.</a:t>
            </a:r>
            <a:endParaRPr/>
          </a:p>
          <a:p>
            <a:pPr marL="457200" lvl="0" indent="-342900" algn="l" rtl="0">
              <a:spcBef>
                <a:spcPts val="0"/>
              </a:spcBef>
              <a:spcAft>
                <a:spcPts val="0"/>
              </a:spcAft>
              <a:buSzPts val="1800"/>
              <a:buChar char="●"/>
            </a:pPr>
            <a:r>
              <a:rPr lang="en-US"/>
              <a:t>With a switch, traffic is forwarded only to the ports where it is destined. </a:t>
            </a:r>
            <a:endParaRPr/>
          </a:p>
          <a:p>
            <a:pPr marL="457200" lvl="0" indent="-342900" algn="l" rtl="0">
              <a:spcBef>
                <a:spcPts val="0"/>
              </a:spcBef>
              <a:spcAft>
                <a:spcPts val="0"/>
              </a:spcAft>
              <a:buSzPts val="1800"/>
              <a:buChar char="●"/>
            </a:pPr>
            <a:r>
              <a:rPr lang="en-US"/>
              <a:t>This restriction provides better isolation so that traffic will not easily escape and fall into the wrong hands.</a:t>
            </a:r>
            <a:endParaRPr/>
          </a:p>
          <a:p>
            <a:pPr marL="457200" lvl="0" indent="-342900" algn="l" rtl="0">
              <a:spcBef>
                <a:spcPts val="0"/>
              </a:spcBef>
              <a:spcAft>
                <a:spcPts val="0"/>
              </a:spcAft>
              <a:buSzPts val="1800"/>
              <a:buChar char="●"/>
            </a:pPr>
            <a:r>
              <a:rPr lang="en-US"/>
              <a:t>It is possible to use some of the ports as concentrators.</a:t>
            </a:r>
            <a:endParaRPr/>
          </a:p>
          <a:p>
            <a:pPr marL="457200" lvl="0" indent="-342900" algn="l" rtl="0">
              <a:spcBef>
                <a:spcPts val="0"/>
              </a:spcBef>
              <a:spcAft>
                <a:spcPts val="0"/>
              </a:spcAft>
              <a:buSzPts val="1800"/>
              <a:buChar char="●"/>
            </a:pPr>
            <a:r>
              <a:rPr lang="en-US"/>
              <a:t>Example:Connect to a 12-port hub.</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99e0c8f8ca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Fast Ethernet</a:t>
            </a:r>
            <a:endParaRPr/>
          </a:p>
        </p:txBody>
      </p:sp>
      <p:sp>
        <p:nvSpPr>
          <p:cNvPr id="368" name="Google Shape;368;g99e0c8f8ca_0_0"/>
          <p:cNvSpPr txBox="1">
            <a:spLocks noGrp="1"/>
          </p:cNvSpPr>
          <p:nvPr>
            <p:ph type="body" idx="1"/>
          </p:nvPr>
        </p:nvSpPr>
        <p:spPr>
          <a:xfrm>
            <a:off x="165250" y="988775"/>
            <a:ext cx="8791500" cy="5588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But even with Ethernet switches, the maximum bandwidth</a:t>
            </a:r>
            <a:endParaRPr/>
          </a:p>
          <a:p>
            <a:pPr marL="457200" lvl="0" indent="0" algn="l" rtl="0">
              <a:spcBef>
                <a:spcPts val="360"/>
              </a:spcBef>
              <a:spcAft>
                <a:spcPts val="0"/>
              </a:spcAft>
              <a:buNone/>
            </a:pPr>
            <a:r>
              <a:rPr lang="en-US"/>
              <a:t>of a single computer was limited by the cable that connected it to the switch port.</a:t>
            </a:r>
            <a:endParaRPr/>
          </a:p>
          <a:p>
            <a:pPr marL="457200" lvl="0" indent="-342900" algn="l" rtl="0">
              <a:spcBef>
                <a:spcPts val="360"/>
              </a:spcBef>
              <a:spcAft>
                <a:spcPts val="0"/>
              </a:spcAft>
              <a:buSzPts val="1800"/>
              <a:buChar char="●"/>
            </a:pPr>
            <a:r>
              <a:rPr lang="en-US"/>
              <a:t>The committee decided to keep 802.3 the way it was, and just make it go faster.</a:t>
            </a:r>
            <a:endParaRPr/>
          </a:p>
          <a:p>
            <a:pPr marL="457200" lvl="0" indent="-342900" algn="l" rtl="0">
              <a:spcBef>
                <a:spcPts val="0"/>
              </a:spcBef>
              <a:spcAft>
                <a:spcPts val="0"/>
              </a:spcAft>
              <a:buSzPts val="1800"/>
              <a:buChar char="●"/>
            </a:pPr>
            <a:r>
              <a:rPr lang="en-US"/>
              <a:t>The new design would also be backward compatible with existing Ethernet LANs.</a:t>
            </a:r>
            <a:endParaRPr/>
          </a:p>
          <a:p>
            <a:pPr marL="457200" lvl="0" indent="-342900" algn="l" rtl="0">
              <a:spcBef>
                <a:spcPts val="0"/>
              </a:spcBef>
              <a:spcAft>
                <a:spcPts val="0"/>
              </a:spcAft>
              <a:buSzPts val="1800"/>
              <a:buChar char="●"/>
            </a:pPr>
            <a:r>
              <a:rPr lang="en-US"/>
              <a:t>802.3u was approved by IEEE in June 1995 which is an addendum to the existing 802.3 standard and it is called fast Ethernet.</a:t>
            </a:r>
            <a:endParaRPr/>
          </a:p>
          <a:p>
            <a:pPr marL="457200" lvl="0" indent="-342900" algn="l" rtl="0">
              <a:spcBef>
                <a:spcPts val="0"/>
              </a:spcBef>
              <a:spcAft>
                <a:spcPts val="0"/>
              </a:spcAft>
              <a:buSzPts val="1800"/>
              <a:buChar char="●"/>
            </a:pPr>
            <a:r>
              <a:rPr lang="en-US"/>
              <a:t>Keep all the old frame formats, interfaces, and procedural rules, but reduce the bit time from 100 nsec to 10 nsec.</a:t>
            </a:r>
            <a:endParaRPr/>
          </a:p>
          <a:p>
            <a:pPr marL="457200" lvl="0" indent="-342900" algn="l" rtl="0">
              <a:spcBef>
                <a:spcPts val="0"/>
              </a:spcBef>
              <a:spcAft>
                <a:spcPts val="0"/>
              </a:spcAft>
              <a:buSzPts val="1800"/>
              <a:buChar char="●"/>
            </a:pPr>
            <a:r>
              <a:rPr lang="en-US"/>
              <a:t>Fast Ethernet is based entirely on twisted-pair wiring.</a:t>
            </a:r>
            <a:endParaRPr/>
          </a:p>
          <a:p>
            <a:pPr marL="457200" lvl="0" indent="-342900" algn="l" rtl="0">
              <a:spcBef>
                <a:spcPts val="0"/>
              </a:spcBef>
              <a:spcAft>
                <a:spcPts val="0"/>
              </a:spcAft>
              <a:buSzPts val="1800"/>
              <a:buChar char="●"/>
            </a:pPr>
            <a:r>
              <a:rPr lang="en-US"/>
              <a:t>There are 3 choices for cabling.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Fast Ethernet</a:t>
            </a:r>
            <a:endParaRPr/>
          </a:p>
        </p:txBody>
      </p:sp>
      <p:sp>
        <p:nvSpPr>
          <p:cNvPr id="374" name="Google Shape;374;p25"/>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original fast Ethernet cabling.</a:t>
            </a:r>
            <a:endParaRPr/>
          </a:p>
        </p:txBody>
      </p:sp>
      <p:pic>
        <p:nvPicPr>
          <p:cNvPr id="375" name="Google Shape;375;p25"/>
          <p:cNvPicPr preferRelativeResize="0"/>
          <p:nvPr/>
        </p:nvPicPr>
        <p:blipFill rotWithShape="1">
          <a:blip r:embed="rId3">
            <a:alphaModFix/>
          </a:blip>
          <a:srcRect/>
          <a:stretch/>
        </p:blipFill>
        <p:spPr>
          <a:xfrm>
            <a:off x="242887" y="2841625"/>
            <a:ext cx="8610600" cy="14922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9aff77168e_0_5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Fast Ethernet</a:t>
            </a:r>
            <a:endParaRPr/>
          </a:p>
        </p:txBody>
      </p:sp>
      <p:sp>
        <p:nvSpPr>
          <p:cNvPr id="381" name="Google Shape;381;g9aff77168e_0_55"/>
          <p:cNvSpPr txBox="1">
            <a:spLocks noGrp="1"/>
          </p:cNvSpPr>
          <p:nvPr>
            <p:ph type="body" idx="1"/>
          </p:nvPr>
        </p:nvSpPr>
        <p:spPr>
          <a:xfrm>
            <a:off x="0" y="1008050"/>
            <a:ext cx="9144000" cy="5536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Category 3:</a:t>
            </a:r>
            <a:endParaRPr/>
          </a:p>
          <a:p>
            <a:pPr marL="914400" lvl="1" indent="-342900" algn="l" rtl="0">
              <a:spcBef>
                <a:spcPts val="0"/>
              </a:spcBef>
              <a:spcAft>
                <a:spcPts val="0"/>
              </a:spcAft>
              <a:buSzPts val="1800"/>
              <a:buChar char="○"/>
            </a:pPr>
            <a:r>
              <a:rPr lang="en-US"/>
              <a:t> Also called 100Base-T4, used a signaling speed of 25 MHz, only 25% faster than standard Ethernet’s 20 MHz.</a:t>
            </a:r>
            <a:endParaRPr/>
          </a:p>
          <a:p>
            <a:pPr marL="914400" lvl="1" indent="-342900" algn="l" rtl="0">
              <a:spcBef>
                <a:spcPts val="0"/>
              </a:spcBef>
              <a:spcAft>
                <a:spcPts val="0"/>
              </a:spcAft>
              <a:buSzPts val="1800"/>
              <a:buChar char="○"/>
            </a:pPr>
            <a:r>
              <a:rPr lang="en-US"/>
              <a:t>Uses four twisted pairs,one is always to the hub, one is always from the hub, and the other two are switchable to the current transmission direction.</a:t>
            </a:r>
            <a:endParaRPr/>
          </a:p>
          <a:p>
            <a:pPr marL="914400" lvl="1" indent="-342900" algn="l" rtl="0">
              <a:spcBef>
                <a:spcPts val="0"/>
              </a:spcBef>
              <a:spcAft>
                <a:spcPts val="0"/>
              </a:spcAft>
              <a:buSzPts val="1800"/>
              <a:buChar char="○"/>
            </a:pPr>
            <a:r>
              <a:rPr lang="en-US"/>
              <a:t>It involves sending ternary digits with three different voltage levels.</a:t>
            </a:r>
            <a:endParaRPr/>
          </a:p>
          <a:p>
            <a:pPr marL="457200" lvl="0" indent="-342900" algn="l" rtl="0">
              <a:spcBef>
                <a:spcPts val="0"/>
              </a:spcBef>
              <a:spcAft>
                <a:spcPts val="0"/>
              </a:spcAft>
              <a:buSzPts val="1800"/>
              <a:buChar char="●"/>
            </a:pPr>
            <a:r>
              <a:rPr lang="en-US"/>
              <a:t>Category 5:</a:t>
            </a:r>
            <a:endParaRPr/>
          </a:p>
          <a:p>
            <a:pPr marL="914400" lvl="1" indent="-342900" algn="l" rtl="0">
              <a:spcBef>
                <a:spcPts val="0"/>
              </a:spcBef>
              <a:spcAft>
                <a:spcPts val="0"/>
              </a:spcAft>
              <a:buSzPts val="1800"/>
              <a:buChar char="○"/>
            </a:pPr>
            <a:r>
              <a:rPr lang="en-US"/>
              <a:t>Design is simpler because the wires can handle clock rates of 125 MHz.</a:t>
            </a:r>
            <a:endParaRPr/>
          </a:p>
          <a:p>
            <a:pPr marL="914400" lvl="1" indent="-342900" algn="l" rtl="0">
              <a:spcBef>
                <a:spcPts val="0"/>
              </a:spcBef>
              <a:spcAft>
                <a:spcPts val="0"/>
              </a:spcAft>
              <a:buSzPts val="1800"/>
              <a:buChar char="○"/>
            </a:pPr>
            <a:r>
              <a:rPr lang="en-US"/>
              <a:t>Only two twisted pairs per station are used, one to the hub and one from it.</a:t>
            </a:r>
            <a:endParaRPr/>
          </a:p>
          <a:p>
            <a:pPr marL="914400" lvl="1" indent="-342900" algn="l" rtl="0">
              <a:spcBef>
                <a:spcPts val="0"/>
              </a:spcBef>
              <a:spcAft>
                <a:spcPts val="0"/>
              </a:spcAft>
              <a:buSzPts val="1800"/>
              <a:buChar char="○"/>
            </a:pPr>
            <a:r>
              <a:rPr lang="en-US"/>
              <a:t>4 data bits are encoded as 5 signal bits and sent at 125 MHz to provide 100 Mbps.</a:t>
            </a:r>
            <a:endParaRPr/>
          </a:p>
          <a:p>
            <a:pPr marL="914400" lvl="1" indent="-342900" algn="l" rtl="0">
              <a:spcBef>
                <a:spcPts val="0"/>
              </a:spcBef>
              <a:spcAft>
                <a:spcPts val="0"/>
              </a:spcAft>
              <a:buSzPts val="1800"/>
              <a:buChar char="○"/>
            </a:pPr>
            <a:r>
              <a:rPr lang="en-US"/>
              <a:t>The 100Base-TX system is full duplex.</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99e0c8f8ca_0_1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Fast Ethernet</a:t>
            </a:r>
            <a:endParaRPr/>
          </a:p>
          <a:p>
            <a:pPr marL="0" lvl="0" indent="0" algn="ctr" rtl="0">
              <a:spcBef>
                <a:spcPts val="0"/>
              </a:spcBef>
              <a:spcAft>
                <a:spcPts val="0"/>
              </a:spcAft>
              <a:buNone/>
            </a:pPr>
            <a:endParaRPr/>
          </a:p>
        </p:txBody>
      </p:sp>
      <p:sp>
        <p:nvSpPr>
          <p:cNvPr id="387" name="Google Shape;387;g99e0c8f8ca_0_19"/>
          <p:cNvSpPr txBox="1">
            <a:spLocks noGrp="1"/>
          </p:cNvSpPr>
          <p:nvPr>
            <p:ph type="body" idx="1"/>
          </p:nvPr>
        </p:nvSpPr>
        <p:spPr>
          <a:xfrm>
            <a:off x="0" y="674775"/>
            <a:ext cx="9144000" cy="5753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100Base-FX: </a:t>
            </a:r>
            <a:endParaRPr/>
          </a:p>
          <a:p>
            <a:pPr marL="914400" lvl="1" indent="-342900" algn="l" rtl="0">
              <a:spcBef>
                <a:spcPts val="0"/>
              </a:spcBef>
              <a:spcAft>
                <a:spcPts val="0"/>
              </a:spcAft>
              <a:buSzPts val="1800"/>
              <a:buChar char="○"/>
            </a:pPr>
            <a:r>
              <a:rPr lang="en-US"/>
              <a:t>It uses two strands of multimode fiber, one for each direction, so it, too, can run full duplex with 100 Mbps in each direction.</a:t>
            </a:r>
            <a:endParaRPr/>
          </a:p>
          <a:p>
            <a:pPr marL="914400" lvl="1" indent="-342900" algn="l" rtl="0">
              <a:spcBef>
                <a:spcPts val="0"/>
              </a:spcBef>
              <a:spcAft>
                <a:spcPts val="0"/>
              </a:spcAft>
              <a:buSzPts val="1800"/>
              <a:buChar char="○"/>
            </a:pPr>
            <a:r>
              <a:rPr lang="en-US"/>
              <a:t>the distance between a station and the switch can be up to 2 km.</a:t>
            </a:r>
            <a:endParaRPr/>
          </a:p>
          <a:p>
            <a:pPr marL="457200" lvl="0" indent="-342900" algn="l" rtl="0">
              <a:spcBef>
                <a:spcPts val="0"/>
              </a:spcBef>
              <a:spcAft>
                <a:spcPts val="0"/>
              </a:spcAft>
              <a:buSzPts val="1800"/>
              <a:buChar char="●"/>
            </a:pPr>
            <a:r>
              <a:rPr lang="en-US"/>
              <a:t>To ensure that the CSMA/CD algorithm continues to work, the relationship between the minimum frame size and maximum cable length must be maintained as the network speed goes up from 10 Mbps to 100 Mbps.</a:t>
            </a:r>
            <a:endParaRPr/>
          </a:p>
          <a:p>
            <a:pPr marL="457200" lvl="0" indent="-342900" algn="l" rtl="0">
              <a:spcBef>
                <a:spcPts val="0"/>
              </a:spcBef>
              <a:spcAft>
                <a:spcPts val="0"/>
              </a:spcAft>
              <a:buSzPts val="1800"/>
              <a:buChar char="●"/>
            </a:pPr>
            <a:r>
              <a:rPr lang="en-US"/>
              <a:t>2-km 100Base-FX cables aretoo long to permit a 100-Mbps hub with the normal Ethernet collision algorithm.</a:t>
            </a:r>
            <a:endParaRPr/>
          </a:p>
          <a:p>
            <a:pPr marL="457200" lvl="0" indent="-342900" algn="l" rtl="0">
              <a:spcBef>
                <a:spcPts val="0"/>
              </a:spcBef>
              <a:spcAft>
                <a:spcPts val="0"/>
              </a:spcAft>
              <a:buSzPts val="1800"/>
              <a:buChar char="●"/>
            </a:pPr>
            <a:r>
              <a:rPr lang="en-US"/>
              <a:t>These cables must instead be connected to a switch and operate in a full-duplex mode so that there are no collisions.</a:t>
            </a:r>
            <a:endParaRPr/>
          </a:p>
          <a:p>
            <a:pPr marL="457200" lvl="0" indent="-342900" algn="l" rtl="0">
              <a:spcBef>
                <a:spcPts val="0"/>
              </a:spcBef>
              <a:spcAft>
                <a:spcPts val="0"/>
              </a:spcAft>
              <a:buSzPts val="1800"/>
              <a:buChar char="●"/>
            </a:pPr>
            <a:r>
              <a:rPr lang="en-US"/>
              <a:t>virtually all fast Ethernet switches can handle a mix of 10-Mbps and 100-Mbps stations. </a:t>
            </a:r>
            <a:endParaRPr/>
          </a:p>
          <a:p>
            <a:pPr marL="457200" lvl="0" indent="-342900" algn="l" rtl="0">
              <a:spcBef>
                <a:spcPts val="0"/>
              </a:spcBef>
              <a:spcAft>
                <a:spcPts val="0"/>
              </a:spcAft>
              <a:buSzPts val="1800"/>
              <a:buChar char="●"/>
            </a:pPr>
            <a:r>
              <a:rPr lang="en-US"/>
              <a:t>To make upgrading easy, the standard itself provides a mechanism called </a:t>
            </a:r>
            <a:r>
              <a:rPr lang="en-US" b="1"/>
              <a:t>autonegotiation.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99e0c8f8ca_0_3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Gigabit Ethernet</a:t>
            </a:r>
            <a:endParaRPr/>
          </a:p>
        </p:txBody>
      </p:sp>
      <p:sp>
        <p:nvSpPr>
          <p:cNvPr id="393" name="Google Shape;393;g99e0c8f8ca_0_31"/>
          <p:cNvSpPr txBox="1">
            <a:spLocks noGrp="1"/>
          </p:cNvSpPr>
          <p:nvPr>
            <p:ph type="body" idx="1"/>
          </p:nvPr>
        </p:nvSpPr>
        <p:spPr>
          <a:xfrm>
            <a:off x="0" y="740900"/>
            <a:ext cx="9144000" cy="5720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goal of gigabit Ethernet is  to offer unacknowledged datagram service with both unicast and broadcast.</a:t>
            </a:r>
            <a:endParaRPr/>
          </a:p>
          <a:p>
            <a:pPr marL="457200" lvl="0" indent="-342900" algn="l" rtl="0">
              <a:spcBef>
                <a:spcPts val="0"/>
              </a:spcBef>
              <a:spcAft>
                <a:spcPts val="0"/>
              </a:spcAft>
              <a:buSzPts val="1800"/>
              <a:buChar char="●"/>
            </a:pPr>
            <a:r>
              <a:rPr lang="en-US"/>
              <a:t>gigabit Ethernet use point-to-point links or uses a switch</a:t>
            </a:r>
            <a:endParaRPr/>
          </a:p>
          <a:p>
            <a:pPr marL="457200" lvl="0" indent="0" algn="l" rtl="0">
              <a:spcBef>
                <a:spcPts val="360"/>
              </a:spcBef>
              <a:spcAft>
                <a:spcPts val="0"/>
              </a:spcAft>
              <a:buNone/>
            </a:pPr>
            <a:r>
              <a:rPr lang="en-US"/>
              <a:t>or a hub connected to multiple computers</a:t>
            </a:r>
            <a:endParaRPr/>
          </a:p>
          <a:p>
            <a:pPr marL="457200" lvl="0" indent="-342900" algn="l" rtl="0">
              <a:spcBef>
                <a:spcPts val="360"/>
              </a:spcBef>
              <a:spcAft>
                <a:spcPts val="0"/>
              </a:spcAft>
              <a:buSzPts val="1800"/>
              <a:buChar char="●"/>
            </a:pPr>
            <a:r>
              <a:rPr lang="en-US"/>
              <a:t>gigabit Ethernet supports two different modes of operation: full-duplex mode and half-duplex mode.</a:t>
            </a:r>
            <a:endParaRPr/>
          </a:p>
          <a:p>
            <a:pPr marL="457200" lvl="0" indent="-342900" algn="l" rtl="0">
              <a:spcBef>
                <a:spcPts val="0"/>
              </a:spcBef>
              <a:spcAft>
                <a:spcPts val="0"/>
              </a:spcAft>
              <a:buSzPts val="1800"/>
              <a:buChar char="●"/>
            </a:pPr>
            <a:r>
              <a:rPr lang="en-US"/>
              <a:t>Normal case:</a:t>
            </a:r>
            <a:endParaRPr/>
          </a:p>
          <a:p>
            <a:pPr marL="914400" lvl="1" indent="-342900" algn="l" rtl="0">
              <a:spcBef>
                <a:spcPts val="0"/>
              </a:spcBef>
              <a:spcAft>
                <a:spcPts val="0"/>
              </a:spcAft>
              <a:buSzPts val="1800"/>
              <a:buChar char="○"/>
            </a:pPr>
            <a:r>
              <a:rPr lang="en-US"/>
              <a:t>central switch connected to computers and all lines are buffered so each computer and switch is free to send frames whenever it wants to.</a:t>
            </a:r>
            <a:endParaRPr/>
          </a:p>
          <a:p>
            <a:pPr marL="914400" lvl="1" indent="-342900" algn="l" rtl="0">
              <a:spcBef>
                <a:spcPts val="0"/>
              </a:spcBef>
              <a:spcAft>
                <a:spcPts val="0"/>
              </a:spcAft>
              <a:buSzPts val="1800"/>
              <a:buChar char="○"/>
            </a:pPr>
            <a:r>
              <a:rPr lang="en-US"/>
              <a:t>contention is impossible due to full duplex channel .</a:t>
            </a:r>
            <a:endParaRPr/>
          </a:p>
          <a:p>
            <a:pPr marL="914400" lvl="1" indent="-342900" algn="l" rtl="0">
              <a:spcBef>
                <a:spcPts val="0"/>
              </a:spcBef>
              <a:spcAft>
                <a:spcPts val="0"/>
              </a:spcAft>
              <a:buSzPts val="1800"/>
              <a:buChar char="○"/>
            </a:pPr>
            <a:r>
              <a:rPr lang="en-US"/>
              <a:t>The maximum length of the cable is determined by signal strength issues rather than by how long it takes for a noise burst to propagate back to the sender</a:t>
            </a:r>
            <a:endParaRPr/>
          </a:p>
          <a:p>
            <a:pPr marL="457200" lvl="0" indent="-342900" algn="l" rtl="0">
              <a:spcBef>
                <a:spcPts val="0"/>
              </a:spcBef>
              <a:spcAft>
                <a:spcPts val="0"/>
              </a:spcAft>
              <a:buSzPts val="1800"/>
              <a:buChar char="●"/>
            </a:pPr>
            <a:r>
              <a:rPr lang="en-US"/>
              <a:t>other case:</a:t>
            </a:r>
            <a:endParaRPr/>
          </a:p>
          <a:p>
            <a:pPr marL="914400" lvl="1" indent="-342900" algn="l" rtl="0">
              <a:spcBef>
                <a:spcPts val="0"/>
              </a:spcBef>
              <a:spcAft>
                <a:spcPts val="0"/>
              </a:spcAft>
              <a:buSzPts val="1800"/>
              <a:buChar char="○"/>
            </a:pPr>
            <a:r>
              <a:rPr lang="en-US"/>
              <a:t>the computers are connected to a hub rather than a switch. </a:t>
            </a:r>
            <a:endParaRPr/>
          </a:p>
          <a:p>
            <a:pPr marL="914400" lvl="1" indent="-342900" algn="l" rtl="0">
              <a:spcBef>
                <a:spcPts val="0"/>
              </a:spcBef>
              <a:spcAft>
                <a:spcPts val="0"/>
              </a:spcAft>
              <a:buSzPts val="1800"/>
              <a:buChar char="○"/>
            </a:pPr>
            <a:r>
              <a:rPr lang="en-US"/>
              <a:t>A hub does not buffer incoming frames.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Gigabit Ethernet (1)</a:t>
            </a:r>
            <a:endParaRPr/>
          </a:p>
        </p:txBody>
      </p:sp>
      <p:sp>
        <p:nvSpPr>
          <p:cNvPr id="399" name="Google Shape;399;p26"/>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 two-station Ethernet</a:t>
            </a:r>
            <a:endParaRPr/>
          </a:p>
        </p:txBody>
      </p:sp>
      <p:pic>
        <p:nvPicPr>
          <p:cNvPr id="400" name="Google Shape;400;p26"/>
          <p:cNvPicPr preferRelativeResize="0"/>
          <p:nvPr/>
        </p:nvPicPr>
        <p:blipFill rotWithShape="1">
          <a:blip r:embed="rId3">
            <a:alphaModFix/>
          </a:blip>
          <a:srcRect/>
          <a:stretch/>
        </p:blipFill>
        <p:spPr>
          <a:xfrm>
            <a:off x="1795462" y="1971675"/>
            <a:ext cx="5553075" cy="2914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Gigabit Ethernet (2)</a:t>
            </a:r>
            <a:endParaRPr/>
          </a:p>
        </p:txBody>
      </p:sp>
      <p:sp>
        <p:nvSpPr>
          <p:cNvPr id="406" name="Google Shape;406;p27"/>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 two-station Ethernet</a:t>
            </a:r>
            <a:endParaRPr/>
          </a:p>
        </p:txBody>
      </p:sp>
      <p:pic>
        <p:nvPicPr>
          <p:cNvPr id="407" name="Google Shape;407;p27"/>
          <p:cNvPicPr preferRelativeResize="0"/>
          <p:nvPr/>
        </p:nvPicPr>
        <p:blipFill rotWithShape="1">
          <a:blip r:embed="rId3">
            <a:alphaModFix/>
          </a:blip>
          <a:srcRect/>
          <a:stretch/>
        </p:blipFill>
        <p:spPr>
          <a:xfrm>
            <a:off x="585787" y="1309687"/>
            <a:ext cx="7972425" cy="42386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99e0c8f8ca_0_4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Gigabit Ethernet</a:t>
            </a:r>
            <a:endParaRPr/>
          </a:p>
        </p:txBody>
      </p:sp>
      <p:sp>
        <p:nvSpPr>
          <p:cNvPr id="413" name="Google Shape;413;g99e0c8f8ca_0_45"/>
          <p:cNvSpPr txBox="1">
            <a:spLocks noGrp="1"/>
          </p:cNvSpPr>
          <p:nvPr>
            <p:ph type="body" idx="1"/>
          </p:nvPr>
        </p:nvSpPr>
        <p:spPr>
          <a:xfrm>
            <a:off x="0" y="740900"/>
            <a:ext cx="9144000" cy="5786700"/>
          </a:xfrm>
          <a:prstGeom prst="rect">
            <a:avLst/>
          </a:prstGeom>
        </p:spPr>
        <p:txBody>
          <a:bodyPr spcFirstLastPara="1" wrap="square" lIns="91425" tIns="45700" rIns="91425" bIns="45700" anchor="t" anchorCtr="0">
            <a:noAutofit/>
          </a:bodyPr>
          <a:lstStyle/>
          <a:p>
            <a:pPr marL="914400" lvl="0" indent="-342900" algn="l" rtl="0">
              <a:spcBef>
                <a:spcPts val="360"/>
              </a:spcBef>
              <a:spcAft>
                <a:spcPts val="0"/>
              </a:spcAft>
              <a:buSzPts val="1800"/>
              <a:buChar char="●"/>
            </a:pPr>
            <a:r>
              <a:rPr lang="en-US"/>
              <a:t>In this mode, collisions are possible, so the standard</a:t>
            </a:r>
            <a:endParaRPr/>
          </a:p>
          <a:p>
            <a:pPr marL="457200" lvl="0" indent="0" algn="l" rtl="0">
              <a:spcBef>
                <a:spcPts val="360"/>
              </a:spcBef>
              <a:spcAft>
                <a:spcPts val="0"/>
              </a:spcAft>
              <a:buNone/>
            </a:pPr>
            <a:r>
              <a:rPr lang="en-US"/>
              <a:t>     CSMA/CD protocol is required.</a:t>
            </a:r>
            <a:endParaRPr/>
          </a:p>
          <a:p>
            <a:pPr marL="914400" lvl="0" indent="-342900" algn="l" rtl="0">
              <a:spcBef>
                <a:spcPts val="360"/>
              </a:spcBef>
              <a:spcAft>
                <a:spcPts val="0"/>
              </a:spcAft>
              <a:buSzPts val="1800"/>
              <a:buChar char="●"/>
            </a:pPr>
            <a:r>
              <a:rPr lang="en-US"/>
              <a:t>Two new features are added</a:t>
            </a:r>
            <a:endParaRPr/>
          </a:p>
          <a:p>
            <a:pPr marL="1371600" lvl="1" indent="-342900" algn="l" rtl="0">
              <a:spcBef>
                <a:spcPts val="0"/>
              </a:spcBef>
              <a:spcAft>
                <a:spcPts val="0"/>
              </a:spcAft>
              <a:buSzPts val="1800"/>
              <a:buChar char="○"/>
            </a:pPr>
            <a:r>
              <a:rPr lang="en-US"/>
              <a:t>Carrier extension :the maximum cable length to 200 meters and extend the normal frame to 512 bytes.</a:t>
            </a:r>
            <a:endParaRPr/>
          </a:p>
          <a:p>
            <a:pPr marL="1371600" lvl="1" indent="-342900" algn="l" rtl="0">
              <a:spcBef>
                <a:spcPts val="0"/>
              </a:spcBef>
              <a:spcAft>
                <a:spcPts val="0"/>
              </a:spcAft>
              <a:buSzPts val="1800"/>
              <a:buChar char="○"/>
            </a:pPr>
            <a:r>
              <a:rPr lang="en-US"/>
              <a:t>frame bursting:allows a sender to transmit a concatenated</a:t>
            </a:r>
            <a:endParaRPr/>
          </a:p>
          <a:p>
            <a:pPr marL="1371600" lvl="0" indent="0" algn="l" rtl="0">
              <a:spcBef>
                <a:spcPts val="360"/>
              </a:spcBef>
              <a:spcAft>
                <a:spcPts val="0"/>
              </a:spcAft>
              <a:buNone/>
            </a:pPr>
            <a:r>
              <a:rPr lang="en-US" sz="2000"/>
              <a:t>sequence of multiple frames in a single transmission.</a:t>
            </a:r>
            <a:endParaRPr sz="2000"/>
          </a:p>
          <a:p>
            <a:pPr marL="914400" lvl="0" indent="-355600" algn="l" rtl="0">
              <a:spcBef>
                <a:spcPts val="360"/>
              </a:spcBef>
              <a:spcAft>
                <a:spcPts val="0"/>
              </a:spcAft>
              <a:buSzPts val="2000"/>
              <a:buChar char="●"/>
            </a:pPr>
            <a:r>
              <a:rPr lang="en-US"/>
              <a:t>Gigabit Ethernet supports both copper and fiber cabling.</a:t>
            </a:r>
            <a:endParaRPr/>
          </a:p>
          <a:p>
            <a:pPr marL="914400" lvl="0" indent="-342900" algn="l" rtl="0">
              <a:spcBef>
                <a:spcPts val="0"/>
              </a:spcBef>
              <a:spcAft>
                <a:spcPts val="0"/>
              </a:spcAft>
              <a:buSzPts val="1800"/>
              <a:buChar char="●"/>
            </a:pPr>
            <a:r>
              <a:rPr lang="en-US"/>
              <a:t>Signaling at the short wavelength can be achieved with cheaper LEDs. </a:t>
            </a:r>
            <a:endParaRPr/>
          </a:p>
          <a:p>
            <a:pPr marL="914400" lvl="0" indent="-342900" algn="l" rtl="0">
              <a:spcBef>
                <a:spcPts val="0"/>
              </a:spcBef>
              <a:spcAft>
                <a:spcPts val="0"/>
              </a:spcAft>
              <a:buSzPts val="1800"/>
              <a:buChar char="●"/>
            </a:pPr>
            <a:r>
              <a:rPr lang="en-US"/>
              <a:t>It is used with multimode fiber and is useful for connections within a building, as it can run up to 500 m for 50-micron fiber. </a:t>
            </a:r>
            <a:endParaRPr/>
          </a:p>
          <a:p>
            <a:pPr marL="914400" lvl="0" indent="-342900" algn="l" rtl="0">
              <a:spcBef>
                <a:spcPts val="0"/>
              </a:spcBef>
              <a:spcAft>
                <a:spcPts val="0"/>
              </a:spcAft>
              <a:buSzPts val="1800"/>
              <a:buChar char="●"/>
            </a:pPr>
            <a:r>
              <a:rPr lang="en-US"/>
              <a:t>Signaling at the long wavelength requires more expensive lasers. </a:t>
            </a:r>
            <a:endParaRPr/>
          </a:p>
          <a:p>
            <a:pPr marL="914400" lvl="0" indent="0" algn="l" rtl="0">
              <a:spcBef>
                <a:spcPts val="36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Gigabit Ethernet (3)</a:t>
            </a:r>
            <a:endParaRPr/>
          </a:p>
        </p:txBody>
      </p:sp>
      <p:sp>
        <p:nvSpPr>
          <p:cNvPr id="419" name="Google Shape;419;p28"/>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Gigabit Ethernet cabling.</a:t>
            </a:r>
            <a:endParaRPr/>
          </a:p>
        </p:txBody>
      </p:sp>
      <p:pic>
        <p:nvPicPr>
          <p:cNvPr id="420" name="Google Shape;420;p28"/>
          <p:cNvPicPr preferRelativeResize="0"/>
          <p:nvPr/>
        </p:nvPicPr>
        <p:blipFill rotWithShape="1">
          <a:blip r:embed="rId3">
            <a:alphaModFix/>
          </a:blip>
          <a:srcRect/>
          <a:stretch/>
        </p:blipFill>
        <p:spPr>
          <a:xfrm>
            <a:off x="195262" y="2619375"/>
            <a:ext cx="8783637" cy="177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998693dbf4_0_2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Aloha</a:t>
            </a:r>
            <a:endParaRPr/>
          </a:p>
        </p:txBody>
      </p:sp>
      <p:sp>
        <p:nvSpPr>
          <p:cNvPr id="60" name="Google Shape;60;g998693dbf4_0_29"/>
          <p:cNvSpPr txBox="1">
            <a:spLocks noGrp="1"/>
          </p:cNvSpPr>
          <p:nvPr>
            <p:ph type="body" idx="1"/>
          </p:nvPr>
        </p:nvSpPr>
        <p:spPr>
          <a:xfrm>
            <a:off x="0" y="939200"/>
            <a:ext cx="9144000" cy="5753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Let users transmit whenever they have data to be sent.</a:t>
            </a:r>
            <a:endParaRPr/>
          </a:p>
          <a:p>
            <a:pPr marL="457200" lvl="0" indent="-342900" algn="l" rtl="0">
              <a:spcBef>
                <a:spcPts val="0"/>
              </a:spcBef>
              <a:spcAft>
                <a:spcPts val="0"/>
              </a:spcAft>
              <a:buSzPts val="1800"/>
              <a:buChar char="●"/>
            </a:pPr>
            <a:r>
              <a:rPr lang="en-US"/>
              <a:t>After each station has sent its frame to the central computer,</a:t>
            </a:r>
            <a:endParaRPr/>
          </a:p>
          <a:p>
            <a:pPr marL="457200" lvl="0" indent="-342900" algn="l" rtl="0">
              <a:spcBef>
                <a:spcPts val="0"/>
              </a:spcBef>
              <a:spcAft>
                <a:spcPts val="0"/>
              </a:spcAft>
              <a:buSzPts val="1800"/>
              <a:buChar char="●"/>
            </a:pPr>
            <a:r>
              <a:rPr lang="en-US"/>
              <a:t>this computer rebroadcasts the frame to all of the stations. </a:t>
            </a:r>
            <a:endParaRPr/>
          </a:p>
          <a:p>
            <a:pPr marL="457200" lvl="0" indent="-342900" algn="l" rtl="0">
              <a:spcBef>
                <a:spcPts val="0"/>
              </a:spcBef>
              <a:spcAft>
                <a:spcPts val="0"/>
              </a:spcAft>
              <a:buSzPts val="1800"/>
              <a:buChar char="●"/>
            </a:pPr>
            <a:r>
              <a:rPr lang="en-US"/>
              <a:t>A sending station can thus listen for the broadcast from the hub to see if its frame has gotten through.</a:t>
            </a:r>
            <a:endParaRPr/>
          </a:p>
          <a:p>
            <a:pPr marL="457200" lvl="0" indent="-342900" algn="l" rtl="0">
              <a:spcBef>
                <a:spcPts val="0"/>
              </a:spcBef>
              <a:spcAft>
                <a:spcPts val="0"/>
              </a:spcAft>
              <a:buSzPts val="1800"/>
              <a:buChar char="●"/>
            </a:pPr>
            <a:r>
              <a:rPr lang="en-US"/>
              <a:t>If the frame was destroyed, the sender just waits a random amount of time and sends it again. </a:t>
            </a:r>
            <a:endParaRPr/>
          </a:p>
          <a:p>
            <a:pPr marL="457200" lvl="0" indent="-342900" algn="l" rtl="0">
              <a:spcBef>
                <a:spcPts val="0"/>
              </a:spcBef>
              <a:spcAft>
                <a:spcPts val="0"/>
              </a:spcAft>
              <a:buSzPts val="1800"/>
              <a:buChar char="●"/>
            </a:pPr>
            <a:r>
              <a:rPr lang="en-US"/>
              <a:t>The waiting time must be random or the same frames will collide over and over, in lockstep.</a:t>
            </a:r>
            <a:endParaRPr/>
          </a:p>
          <a:p>
            <a:pPr marL="457200" lvl="0" indent="-342900" algn="l" rtl="0">
              <a:spcBef>
                <a:spcPts val="0"/>
              </a:spcBef>
              <a:spcAft>
                <a:spcPts val="0"/>
              </a:spcAft>
              <a:buSzPts val="1800"/>
              <a:buChar char="●"/>
            </a:pPr>
            <a:r>
              <a:rPr lang="en-US"/>
              <a:t> Systems in which multiple users share a common channel in a</a:t>
            </a:r>
            <a:endParaRPr/>
          </a:p>
          <a:p>
            <a:pPr marL="457200" lvl="0" indent="0" algn="l" rtl="0">
              <a:spcBef>
                <a:spcPts val="360"/>
              </a:spcBef>
              <a:spcAft>
                <a:spcPts val="0"/>
              </a:spcAft>
              <a:buNone/>
            </a:pPr>
            <a:r>
              <a:rPr lang="en-US"/>
              <a:t> way that can lead to conflicts are known as contention systems.</a:t>
            </a:r>
            <a:endParaRPr/>
          </a:p>
          <a:p>
            <a:pPr marL="457200" lvl="0" indent="-342900" algn="l" rtl="0">
              <a:spcBef>
                <a:spcPts val="360"/>
              </a:spcBef>
              <a:spcAft>
                <a:spcPts val="0"/>
              </a:spcAft>
              <a:buSzPts val="1800"/>
              <a:buChar char="●"/>
            </a:pPr>
            <a:r>
              <a:rPr lang="en-US"/>
              <a:t>Wehave made the frames all the same length because the throughput of ALOHA systems is maximized by having a uniform frame size.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9c68a20de1_0_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Gigabit Ethernet </a:t>
            </a:r>
            <a:endParaRPr/>
          </a:p>
        </p:txBody>
      </p:sp>
      <p:sp>
        <p:nvSpPr>
          <p:cNvPr id="426" name="Google Shape;426;g9c68a20de1_0_1"/>
          <p:cNvSpPr txBox="1">
            <a:spLocks noGrp="1"/>
          </p:cNvSpPr>
          <p:nvPr>
            <p:ph type="body" idx="1"/>
          </p:nvPr>
        </p:nvSpPr>
        <p:spPr>
          <a:xfrm>
            <a:off x="0" y="1442800"/>
            <a:ext cx="9144000" cy="5003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On the other hand, when combined with single mode (10-micron) fiber, the cable length can be up to 5 km. </a:t>
            </a:r>
            <a:endParaRPr/>
          </a:p>
          <a:p>
            <a:pPr marL="457200" lvl="0" indent="-342900" algn="l" rtl="0">
              <a:spcBef>
                <a:spcPts val="0"/>
              </a:spcBef>
              <a:spcAft>
                <a:spcPts val="0"/>
              </a:spcAft>
              <a:buSzPts val="1800"/>
              <a:buChar char="●"/>
            </a:pPr>
            <a:r>
              <a:rPr lang="en-US"/>
              <a:t>This limit allows long distance connections between buildings, such as for a campus backbone, as a dedicated point-to-point link.</a:t>
            </a:r>
            <a:endParaRPr/>
          </a:p>
          <a:p>
            <a:pPr marL="457200" lvl="0" indent="-342900" algn="l" rtl="0">
              <a:spcBef>
                <a:spcPts val="0"/>
              </a:spcBef>
              <a:spcAft>
                <a:spcPts val="0"/>
              </a:spcAft>
              <a:buSzPts val="1800"/>
              <a:buChar char="●"/>
            </a:pPr>
            <a:r>
              <a:rPr lang="en-US"/>
              <a:t>To send bits over these versions of gigabit Ethernet we use 8B/10B encoding.</a:t>
            </a:r>
            <a:endParaRPr/>
          </a:p>
          <a:p>
            <a:pPr marL="457200" lvl="0" indent="-342900" algn="l" rtl="0">
              <a:spcBef>
                <a:spcPts val="0"/>
              </a:spcBef>
              <a:spcAft>
                <a:spcPts val="0"/>
              </a:spcAft>
              <a:buSzPts val="1800"/>
              <a:buChar char="●"/>
            </a:pPr>
            <a:r>
              <a:rPr lang="en-US"/>
              <a:t>Within a year, 1000Base-T came along to fill the gap, and it has been the most popular form of gigabit Ethernet  ever since.</a:t>
            </a:r>
            <a:endParaRPr/>
          </a:p>
          <a:p>
            <a:pPr marL="457200" lvl="0" indent="-342900" algn="l" rtl="0">
              <a:spcBef>
                <a:spcPts val="0"/>
              </a:spcBef>
              <a:spcAft>
                <a:spcPts val="0"/>
              </a:spcAft>
              <a:buSzPts val="1800"/>
              <a:buChar char="●"/>
            </a:pPr>
            <a:r>
              <a:rPr lang="en-US"/>
              <a:t>All four twisted pairs in the cable are used, and each pair is used in both directions at the same time by using digital signal</a:t>
            </a:r>
            <a:endParaRPr/>
          </a:p>
          <a:p>
            <a:pPr marL="457200" lvl="0" indent="0" algn="l" rtl="0">
              <a:spcBef>
                <a:spcPts val="360"/>
              </a:spcBef>
              <a:spcAft>
                <a:spcPts val="0"/>
              </a:spcAft>
              <a:buNone/>
            </a:pPr>
            <a:r>
              <a:rPr lang="en-US"/>
              <a:t>processing to separate signals.</a:t>
            </a:r>
            <a:endParaRPr/>
          </a:p>
          <a:p>
            <a:pPr marL="457200" lvl="0" indent="0" algn="l" rtl="0">
              <a:spcBef>
                <a:spcPts val="36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9c86451842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Gigabit Ethernet </a:t>
            </a:r>
            <a:endParaRPr/>
          </a:p>
          <a:p>
            <a:pPr marL="0" lvl="0" indent="0" algn="ctr" rtl="0">
              <a:spcBef>
                <a:spcPts val="0"/>
              </a:spcBef>
              <a:spcAft>
                <a:spcPts val="0"/>
              </a:spcAft>
              <a:buNone/>
            </a:pPr>
            <a:endParaRPr/>
          </a:p>
        </p:txBody>
      </p:sp>
      <p:sp>
        <p:nvSpPr>
          <p:cNvPr id="432" name="Google Shape;432;g9c86451842_0_0"/>
          <p:cNvSpPr txBox="1">
            <a:spLocks noGrp="1"/>
          </p:cNvSpPr>
          <p:nvPr>
            <p:ph type="body" idx="1"/>
          </p:nvPr>
        </p:nvSpPr>
        <p:spPr>
          <a:xfrm>
            <a:off x="363550" y="757425"/>
            <a:ext cx="8697900" cy="5836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Over each wire, five voltage levels that carry 2 bits  are used for signaling at 125 Msymbols/sec.</a:t>
            </a:r>
            <a:endParaRPr/>
          </a:p>
          <a:p>
            <a:pPr marL="457200" lvl="0" indent="-342900" algn="l" rtl="0">
              <a:spcBef>
                <a:spcPts val="0"/>
              </a:spcBef>
              <a:spcAft>
                <a:spcPts val="0"/>
              </a:spcAft>
              <a:buSzPts val="1800"/>
              <a:buChar char="●"/>
            </a:pPr>
            <a:r>
              <a:rPr lang="en-US"/>
              <a:t> The gigabit Ethernet supports flow control. </a:t>
            </a:r>
            <a:endParaRPr/>
          </a:p>
          <a:p>
            <a:pPr marL="457200" lvl="0" indent="-342900" algn="l" rtl="0">
              <a:spcBef>
                <a:spcPts val="0"/>
              </a:spcBef>
              <a:spcAft>
                <a:spcPts val="0"/>
              </a:spcAft>
              <a:buSzPts val="1800"/>
              <a:buChar char="●"/>
            </a:pPr>
            <a:r>
              <a:rPr lang="en-US"/>
              <a:t>The mechanism consists of one end sending a special control frame to the other end telling it to pause for some period of time.</a:t>
            </a:r>
            <a:endParaRPr/>
          </a:p>
          <a:p>
            <a:pPr marL="457200" lvl="0" indent="-342900" algn="l" rtl="0">
              <a:spcBef>
                <a:spcPts val="0"/>
              </a:spcBef>
              <a:spcAft>
                <a:spcPts val="0"/>
              </a:spcAft>
              <a:buSzPts val="1800"/>
              <a:buChar char="●"/>
            </a:pPr>
            <a:r>
              <a:rPr lang="en-US"/>
              <a:t> These </a:t>
            </a:r>
            <a:r>
              <a:rPr lang="en-US" b="1"/>
              <a:t>PAUSE </a:t>
            </a:r>
            <a:r>
              <a:rPr lang="en-US"/>
              <a:t>control frames are normal Ethernet frames containing a type of 0x8808. </a:t>
            </a:r>
            <a:endParaRPr/>
          </a:p>
          <a:p>
            <a:pPr marL="457200" lvl="0" indent="-342900" algn="l" rtl="0">
              <a:spcBef>
                <a:spcPts val="0"/>
              </a:spcBef>
              <a:spcAft>
                <a:spcPts val="0"/>
              </a:spcAft>
              <a:buSzPts val="1800"/>
              <a:buChar char="●"/>
            </a:pPr>
            <a:r>
              <a:rPr lang="en-US"/>
              <a:t>For gigabit Ethernet, the time unit is 512 nsec, allowing for pauses as long as 33.6 msec.</a:t>
            </a:r>
            <a:endParaRPr/>
          </a:p>
          <a:p>
            <a:pPr marL="457200" lvl="0" indent="-342900" algn="l" rtl="0">
              <a:spcBef>
                <a:spcPts val="0"/>
              </a:spcBef>
              <a:spcAft>
                <a:spcPts val="0"/>
              </a:spcAft>
              <a:buSzPts val="1800"/>
              <a:buChar char="●"/>
            </a:pPr>
            <a:r>
              <a:rPr lang="en-US"/>
              <a:t>gigabit Ethernet supports </a:t>
            </a:r>
            <a:r>
              <a:rPr lang="en-US" b="1"/>
              <a:t>Jumbo frames</a:t>
            </a:r>
            <a:r>
              <a:rPr lang="en-US"/>
              <a:t> allow for frames to be longer than 1500 bytes, usually up to 9 KB.</a:t>
            </a:r>
            <a:endParaRPr/>
          </a:p>
          <a:p>
            <a:pPr marL="457200" lvl="0" indent="0" algn="l" rtl="0">
              <a:spcBef>
                <a:spcPts val="36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9c86451842_0_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10 Gigabit Ethernet</a:t>
            </a:r>
            <a:endParaRPr/>
          </a:p>
          <a:p>
            <a:pPr marL="0" lvl="0" indent="0" algn="ctr" rtl="0">
              <a:spcBef>
                <a:spcPts val="0"/>
              </a:spcBef>
              <a:spcAft>
                <a:spcPts val="0"/>
              </a:spcAft>
              <a:buNone/>
            </a:pPr>
            <a:endParaRPr/>
          </a:p>
        </p:txBody>
      </p:sp>
      <p:sp>
        <p:nvSpPr>
          <p:cNvPr id="438" name="Google Shape;438;g9c86451842_0_8"/>
          <p:cNvSpPr txBox="1">
            <a:spLocks noGrp="1"/>
          </p:cNvSpPr>
          <p:nvPr>
            <p:ph type="body" idx="1"/>
          </p:nvPr>
        </p:nvSpPr>
        <p:spPr>
          <a:xfrm>
            <a:off x="0" y="658250"/>
            <a:ext cx="9144000" cy="5819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10 Gbps is  1000x faster than the original Ethernet.</a:t>
            </a:r>
            <a:endParaRPr/>
          </a:p>
          <a:p>
            <a:pPr marL="457200" lvl="0" indent="-342900" algn="l" rtl="0">
              <a:spcBef>
                <a:spcPts val="0"/>
              </a:spcBef>
              <a:spcAft>
                <a:spcPts val="0"/>
              </a:spcAft>
              <a:buSzPts val="1800"/>
              <a:buChar char="●"/>
            </a:pPr>
            <a:r>
              <a:rPr lang="en-US"/>
              <a:t>It is neede  inside data centers and exchanges to connect high-end routers, switches, and servers, as well as in long -distance, high bandwidth trunks(MAN).</a:t>
            </a:r>
            <a:endParaRPr/>
          </a:p>
          <a:p>
            <a:pPr marL="457200" lvl="0" indent="-342900" algn="l" rtl="0">
              <a:spcBef>
                <a:spcPts val="0"/>
              </a:spcBef>
              <a:spcAft>
                <a:spcPts val="0"/>
              </a:spcAft>
              <a:buSzPts val="1800"/>
              <a:buChar char="●"/>
            </a:pPr>
            <a:r>
              <a:rPr lang="en-US"/>
              <a:t>All versions of 10-gigabit Ethernet support only full-duplex operation.</a:t>
            </a:r>
            <a:endParaRPr/>
          </a:p>
          <a:p>
            <a:pPr marL="457200" lvl="0" indent="-342900" algn="l" rtl="0">
              <a:spcBef>
                <a:spcPts val="0"/>
              </a:spcBef>
              <a:spcAft>
                <a:spcPts val="0"/>
              </a:spcAft>
              <a:buSzPts val="1800"/>
              <a:buChar char="●"/>
            </a:pPr>
            <a:r>
              <a:rPr lang="en-US"/>
              <a:t>CSMA/CD is no longer part of the design, and the standards concentrate on the details of physical layers that can run at very high speed.</a:t>
            </a:r>
            <a:endParaRPr/>
          </a:p>
          <a:p>
            <a:pPr marL="457200" lvl="0" indent="-342900" algn="l" rtl="0">
              <a:spcBef>
                <a:spcPts val="0"/>
              </a:spcBef>
              <a:spcAft>
                <a:spcPts val="0"/>
              </a:spcAft>
              <a:buSzPts val="1800"/>
              <a:buChar char="●"/>
            </a:pPr>
            <a:r>
              <a:rPr lang="en-US"/>
              <a:t>Multimode fiber with the 0.85μ (short) wavelength is used for medium distances, and singlemode fiber at 1.3μ (long) and 1.5μ (extended) is used for long distances.</a:t>
            </a:r>
            <a:endParaRPr/>
          </a:p>
          <a:p>
            <a:pPr marL="457200" lvl="0" indent="-342900" algn="l" rtl="0">
              <a:spcBef>
                <a:spcPts val="0"/>
              </a:spcBef>
              <a:spcAft>
                <a:spcPts val="0"/>
              </a:spcAft>
              <a:buSzPts val="1800"/>
              <a:buChar char="●"/>
            </a:pPr>
            <a:r>
              <a:rPr lang="en-US"/>
              <a:t>10GBase-ER can run for distances of 40 km, making it suitable for wide area applications. </a:t>
            </a:r>
            <a:endParaRPr/>
          </a:p>
          <a:p>
            <a:pPr marL="457200" lvl="0" indent="-342900" algn="l" rtl="0">
              <a:spcBef>
                <a:spcPts val="0"/>
              </a:spcBef>
              <a:spcAft>
                <a:spcPts val="0"/>
              </a:spcAft>
              <a:buSzPts val="1800"/>
              <a:buChar char="●"/>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10 Gigabit Ethernet</a:t>
            </a:r>
            <a:endParaRPr/>
          </a:p>
        </p:txBody>
      </p:sp>
      <p:sp>
        <p:nvSpPr>
          <p:cNvPr id="444" name="Google Shape;444;p29"/>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Gigabit Ethernet cabling</a:t>
            </a:r>
            <a:endParaRPr/>
          </a:p>
        </p:txBody>
      </p:sp>
      <p:pic>
        <p:nvPicPr>
          <p:cNvPr id="445" name="Google Shape;445;p29"/>
          <p:cNvPicPr preferRelativeResize="0"/>
          <p:nvPr/>
        </p:nvPicPr>
        <p:blipFill rotWithShape="1">
          <a:blip r:embed="rId3">
            <a:alphaModFix/>
          </a:blip>
          <a:srcRect/>
          <a:stretch/>
        </p:blipFill>
        <p:spPr>
          <a:xfrm>
            <a:off x="195262" y="2338387"/>
            <a:ext cx="8678862" cy="235426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9c86451842_0_1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51" name="Google Shape;451;g9c86451842_0_17"/>
          <p:cNvSpPr txBox="1">
            <a:spLocks noGrp="1"/>
          </p:cNvSpPr>
          <p:nvPr>
            <p:ph type="body" idx="1"/>
          </p:nvPr>
        </p:nvSpPr>
        <p:spPr>
          <a:xfrm>
            <a:off x="0" y="1385375"/>
            <a:ext cx="9144000" cy="5323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All of these versions send a serial stream of information that is produced by scrambling the data bits, then encoding them with a 64B/66B code.</a:t>
            </a:r>
            <a:endParaRPr/>
          </a:p>
          <a:p>
            <a:pPr marL="457200" lvl="0" indent="-342900" algn="l" rtl="0">
              <a:spcBef>
                <a:spcPts val="0"/>
              </a:spcBef>
              <a:spcAft>
                <a:spcPts val="0"/>
              </a:spcAft>
              <a:buSzPts val="1800"/>
              <a:buChar char="●"/>
            </a:pPr>
            <a:r>
              <a:rPr lang="en-US"/>
              <a:t>10GBase-CX4, uses a cable with four pairs  of twinaxial copper wiring. Each pair uses 8B/10B coding and runs at 3.125 Gsymbols/second to reach 10 Gbps.</a:t>
            </a:r>
            <a:endParaRPr/>
          </a:p>
          <a:p>
            <a:pPr marL="457200" lvl="0" indent="-342900" algn="l" rtl="0">
              <a:spcBef>
                <a:spcPts val="0"/>
              </a:spcBef>
              <a:spcAft>
                <a:spcPts val="0"/>
              </a:spcAft>
              <a:buSzPts val="1800"/>
              <a:buChar char="●"/>
            </a:pPr>
            <a:r>
              <a:rPr lang="en-US"/>
              <a:t>10GBase-T is the version that uses UTP cables.</a:t>
            </a:r>
            <a:endParaRPr/>
          </a:p>
          <a:p>
            <a:pPr marL="457200" lvl="0" indent="-342900" algn="l" rtl="0">
              <a:spcBef>
                <a:spcPts val="0"/>
              </a:spcBef>
              <a:spcAft>
                <a:spcPts val="0"/>
              </a:spcAft>
              <a:buSzPts val="1800"/>
              <a:buChar char="●"/>
            </a:pPr>
            <a:r>
              <a:rPr lang="en-US"/>
              <a:t>Each of the four twisted pairs is used to send 2500 Mbps in</a:t>
            </a:r>
            <a:endParaRPr/>
          </a:p>
          <a:p>
            <a:pPr marL="457200" lvl="0" indent="-342900" algn="l" rtl="0">
              <a:spcBef>
                <a:spcPts val="0"/>
              </a:spcBef>
              <a:spcAft>
                <a:spcPts val="0"/>
              </a:spcAft>
              <a:buSzPts val="1800"/>
              <a:buChar char="●"/>
            </a:pPr>
            <a:r>
              <a:rPr lang="en-US"/>
              <a:t>both directions. </a:t>
            </a:r>
            <a:endParaRPr/>
          </a:p>
          <a:p>
            <a:pPr marL="457200" lvl="0" indent="-342900" algn="l" rtl="0">
              <a:spcBef>
                <a:spcPts val="0"/>
              </a:spcBef>
              <a:spcAft>
                <a:spcPts val="0"/>
              </a:spcAft>
              <a:buSzPts val="1800"/>
              <a:buChar char="●"/>
            </a:pPr>
            <a:r>
              <a:rPr lang="en-US"/>
              <a:t>This speed is reached using a signaling rate of 800 Msymbols /sec with symbols that use 16 voltage levels. </a:t>
            </a:r>
            <a:endParaRPr/>
          </a:p>
          <a:p>
            <a:pPr marL="457200" lvl="0" indent="-342900" algn="l" rtl="0">
              <a:spcBef>
                <a:spcPts val="0"/>
              </a:spcBef>
              <a:spcAft>
                <a:spcPts val="0"/>
              </a:spcAft>
              <a:buSzPts val="1800"/>
              <a:buChar char="●"/>
            </a:pPr>
            <a:r>
              <a:rPr lang="en-US"/>
              <a:t>The symbols are produced by scrambling the data, protecting it with a LDPC</a:t>
            </a:r>
            <a:endParaRPr/>
          </a:p>
          <a:p>
            <a:pPr marL="457200" lvl="0" indent="0" algn="l" rtl="0">
              <a:spcBef>
                <a:spcPts val="36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9c86451842_0_25"/>
          <p:cNvSpPr txBox="1">
            <a:spLocks noGrp="1"/>
          </p:cNvSpPr>
          <p:nvPr>
            <p:ph type="title"/>
          </p:nvPr>
        </p:nvSpPr>
        <p:spPr>
          <a:xfrm>
            <a:off x="0" y="0"/>
            <a:ext cx="9144000" cy="859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Retrospective on Ethernet</a:t>
            </a:r>
            <a:endParaRPr/>
          </a:p>
        </p:txBody>
      </p:sp>
      <p:sp>
        <p:nvSpPr>
          <p:cNvPr id="457" name="Google Shape;457;g9c86451842_0_25"/>
          <p:cNvSpPr txBox="1">
            <a:spLocks noGrp="1"/>
          </p:cNvSpPr>
          <p:nvPr>
            <p:ph type="body" idx="1"/>
          </p:nvPr>
        </p:nvSpPr>
        <p:spPr>
          <a:xfrm>
            <a:off x="0" y="710600"/>
            <a:ext cx="9144000" cy="5783700"/>
          </a:xfrm>
          <a:prstGeom prst="rect">
            <a:avLst/>
          </a:prstGeom>
        </p:spPr>
        <p:txBody>
          <a:bodyPr spcFirstLastPara="1" wrap="square" lIns="91425" tIns="45700" rIns="91425" bIns="45700" anchor="t" anchorCtr="0">
            <a:noAutofit/>
          </a:bodyPr>
          <a:lstStyle/>
          <a:p>
            <a:pPr marL="457200" lvl="0" indent="-374650" algn="l" rtl="0">
              <a:spcBef>
                <a:spcPts val="360"/>
              </a:spcBef>
              <a:spcAft>
                <a:spcPts val="0"/>
              </a:spcAft>
              <a:buSzPts val="2300"/>
              <a:buChar char="●"/>
            </a:pPr>
            <a:r>
              <a:rPr lang="en-US" sz="2300"/>
              <a:t>Ethernet is simple and flexible.</a:t>
            </a:r>
            <a:endParaRPr sz="2300"/>
          </a:p>
          <a:p>
            <a:pPr marL="457200" lvl="0" indent="-374650" algn="l" rtl="0">
              <a:spcBef>
                <a:spcPts val="0"/>
              </a:spcBef>
              <a:spcAft>
                <a:spcPts val="0"/>
              </a:spcAft>
              <a:buSzPts val="2300"/>
              <a:buChar char="●"/>
            </a:pPr>
            <a:r>
              <a:rPr lang="en-US" sz="2300" b="1"/>
              <a:t>Reliable:</a:t>
            </a:r>
            <a:r>
              <a:rPr lang="en-US" sz="2300"/>
              <a:t>Once the hub and switch architecture was adopted, failures became extremely rare.</a:t>
            </a:r>
            <a:endParaRPr sz="2300"/>
          </a:p>
          <a:p>
            <a:pPr marL="457200" lvl="0" indent="-374650" algn="l" rtl="0">
              <a:spcBef>
                <a:spcPts val="0"/>
              </a:spcBef>
              <a:spcAft>
                <a:spcPts val="0"/>
              </a:spcAft>
              <a:buSzPts val="2300"/>
              <a:buChar char="●"/>
            </a:pPr>
            <a:r>
              <a:rPr lang="en-US" sz="2300" b="1"/>
              <a:t>Cheap :</a:t>
            </a:r>
            <a:r>
              <a:rPr lang="en-US" sz="2300"/>
              <a:t>Twisted-pair wiring is relatively inexpensive and may  be expensive when there is transition to new NICs or switches. </a:t>
            </a:r>
            <a:endParaRPr sz="2300"/>
          </a:p>
          <a:p>
            <a:pPr marL="457200" lvl="0" indent="-374650" algn="l" rtl="0">
              <a:spcBef>
                <a:spcPts val="0"/>
              </a:spcBef>
              <a:spcAft>
                <a:spcPts val="0"/>
              </a:spcAft>
              <a:buSzPts val="2300"/>
              <a:buChar char="●"/>
            </a:pPr>
            <a:r>
              <a:rPr lang="en-US" sz="2300" b="1"/>
              <a:t>Easy to maintain</a:t>
            </a:r>
            <a:r>
              <a:rPr lang="en-US" sz="2300"/>
              <a:t>:There is no software to install other than the</a:t>
            </a:r>
            <a:endParaRPr sz="2300"/>
          </a:p>
          <a:p>
            <a:pPr marL="457200" lvl="0" indent="0" algn="l" rtl="0">
              <a:spcBef>
                <a:spcPts val="360"/>
              </a:spcBef>
              <a:spcAft>
                <a:spcPts val="0"/>
              </a:spcAft>
              <a:buNone/>
            </a:pPr>
            <a:r>
              <a:rPr lang="en-US" sz="2300"/>
              <a:t>drivers and adding new hosts is as simple .</a:t>
            </a:r>
            <a:endParaRPr sz="2300"/>
          </a:p>
          <a:p>
            <a:pPr marL="457200" lvl="0" indent="-374650" algn="l" rtl="0">
              <a:spcBef>
                <a:spcPts val="360"/>
              </a:spcBef>
              <a:spcAft>
                <a:spcPts val="0"/>
              </a:spcAft>
              <a:buSzPts val="2300"/>
              <a:buChar char="●"/>
            </a:pPr>
            <a:r>
              <a:rPr lang="en-US" sz="2300"/>
              <a:t>Ethernet interworks easily with TCP/IP, which has</a:t>
            </a:r>
            <a:endParaRPr sz="2300"/>
          </a:p>
          <a:p>
            <a:pPr marL="457200" lvl="0" indent="0" algn="l" rtl="0">
              <a:spcBef>
                <a:spcPts val="360"/>
              </a:spcBef>
              <a:spcAft>
                <a:spcPts val="0"/>
              </a:spcAft>
              <a:buNone/>
            </a:pPr>
            <a:r>
              <a:rPr lang="en-US" sz="2300"/>
              <a:t>become dominant.</a:t>
            </a:r>
            <a:endParaRPr sz="2300"/>
          </a:p>
          <a:p>
            <a:pPr marL="457200" lvl="0" indent="-374650" algn="l" rtl="0">
              <a:spcBef>
                <a:spcPts val="360"/>
              </a:spcBef>
              <a:spcAft>
                <a:spcPts val="0"/>
              </a:spcAft>
              <a:buSzPts val="2300"/>
              <a:buChar char="●"/>
            </a:pPr>
            <a:r>
              <a:rPr lang="en-US" sz="2300"/>
              <a:t>Ethernet has been able to evolve for  increasing speeds but does not required changing the software and have often allowed the existing cabling to be reused for a time.</a:t>
            </a:r>
            <a:endParaRPr sz="2300"/>
          </a:p>
          <a:p>
            <a:pPr marL="457200" lvl="0" indent="-374650" algn="l" rtl="0">
              <a:spcBef>
                <a:spcPts val="0"/>
              </a:spcBef>
              <a:spcAft>
                <a:spcPts val="0"/>
              </a:spcAft>
              <a:buSzPts val="2300"/>
              <a:buChar char="●"/>
            </a:pPr>
            <a:r>
              <a:rPr lang="en-US" sz="2300"/>
              <a:t>Much effort is being put into </a:t>
            </a:r>
            <a:r>
              <a:rPr lang="en-US" sz="2300" b="1"/>
              <a:t>carrier-grade Ethernet</a:t>
            </a:r>
            <a:r>
              <a:rPr lang="en-US" sz="2300"/>
              <a:t> to let network providers offer Ethernet-based services to their customers for metropolitan and wide area networks.</a:t>
            </a:r>
            <a:endParaRPr/>
          </a:p>
          <a:p>
            <a:pPr marL="457200" lvl="0" indent="0" algn="l" rtl="0">
              <a:spcBef>
                <a:spcPts val="360"/>
              </a:spcBef>
              <a:spcAft>
                <a:spcPts val="0"/>
              </a:spcAft>
              <a:buClr>
                <a:schemeClr val="dk1"/>
              </a:buClr>
              <a:buSzPts val="1100"/>
              <a:buFont typeface="Arial"/>
              <a:buNone/>
            </a:pPr>
            <a:endParaRPr/>
          </a:p>
          <a:p>
            <a:pPr marL="457200" lvl="0" indent="0" algn="l" rtl="0">
              <a:spcBef>
                <a:spcPts val="360"/>
              </a:spcBef>
              <a:spcAft>
                <a:spcPts val="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0"/>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Wireless Lans</a:t>
            </a:r>
            <a:endParaRPr/>
          </a:p>
        </p:txBody>
      </p:sp>
      <p:sp>
        <p:nvSpPr>
          <p:cNvPr id="463" name="Google Shape;463;p30"/>
          <p:cNvSpPr txBox="1">
            <a:spLocks noGrp="1"/>
          </p:cNvSpPr>
          <p:nvPr>
            <p:ph type="body" idx="1"/>
          </p:nvPr>
        </p:nvSpPr>
        <p:spPr>
          <a:xfrm>
            <a:off x="609600" y="2033587"/>
            <a:ext cx="8534400" cy="451961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802.11 architecture and protocol stack</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802.11 physical layer</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802.11 MAC sublayer protocol</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802.11 frame structure</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Services</a:t>
            </a:r>
            <a:endParaRPr/>
          </a:p>
          <a:p>
            <a:pPr marL="609600" marR="0" lvl="0" indent="-406400" algn="l" rtl="0">
              <a:spcBef>
                <a:spcPts val="640"/>
              </a:spcBef>
              <a:spcAft>
                <a:spcPts val="0"/>
              </a:spcAft>
              <a:buClr>
                <a:schemeClr val="accent2"/>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802.11 Architecture and Protocol Stack (1)</a:t>
            </a:r>
            <a:endParaRPr/>
          </a:p>
        </p:txBody>
      </p:sp>
      <p:sp>
        <p:nvSpPr>
          <p:cNvPr id="469" name="Google Shape;469;p31"/>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802.11 architecture –  infrastructure mode</a:t>
            </a:r>
            <a:endParaRPr/>
          </a:p>
        </p:txBody>
      </p:sp>
      <p:pic>
        <p:nvPicPr>
          <p:cNvPr id="470" name="Google Shape;470;p31"/>
          <p:cNvPicPr preferRelativeResize="0"/>
          <p:nvPr/>
        </p:nvPicPr>
        <p:blipFill rotWithShape="1">
          <a:blip r:embed="rId3">
            <a:alphaModFix/>
          </a:blip>
          <a:srcRect/>
          <a:stretch/>
        </p:blipFill>
        <p:spPr>
          <a:xfrm>
            <a:off x="1709737" y="1752600"/>
            <a:ext cx="5757862" cy="3373437"/>
          </a:xfrm>
          <a:prstGeom prst="rect">
            <a:avLst/>
          </a:prstGeom>
          <a:noFill/>
          <a:ln>
            <a:noFill/>
          </a:ln>
        </p:spPr>
      </p:pic>
      <p:sp>
        <p:nvSpPr>
          <p:cNvPr id="471" name="Google Shape;471;p31"/>
          <p:cNvSpPr txBox="1"/>
          <p:nvPr/>
        </p:nvSpPr>
        <p:spPr>
          <a:xfrm>
            <a:off x="762000" y="1676400"/>
            <a:ext cx="1600200" cy="64611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Access</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Point</a:t>
            </a:r>
            <a:endParaRPr/>
          </a:p>
        </p:txBody>
      </p:sp>
      <p:sp>
        <p:nvSpPr>
          <p:cNvPr id="472" name="Google Shape;472;p31"/>
          <p:cNvSpPr txBox="1"/>
          <p:nvPr/>
        </p:nvSpPr>
        <p:spPr>
          <a:xfrm>
            <a:off x="838200" y="3276600"/>
            <a:ext cx="1066800" cy="3698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Client</a:t>
            </a:r>
            <a:endParaRPr/>
          </a:p>
        </p:txBody>
      </p:sp>
      <p:sp>
        <p:nvSpPr>
          <p:cNvPr id="473" name="Google Shape;473;p31"/>
          <p:cNvSpPr txBox="1"/>
          <p:nvPr/>
        </p:nvSpPr>
        <p:spPr>
          <a:xfrm>
            <a:off x="3810000" y="1447800"/>
            <a:ext cx="1981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To Network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802.11 Architecture and Protocol Stack (2)</a:t>
            </a:r>
            <a:endParaRPr/>
          </a:p>
        </p:txBody>
      </p:sp>
      <p:sp>
        <p:nvSpPr>
          <p:cNvPr id="479" name="Google Shape;479;p32"/>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802.11 architecture –  ad-hoc mode</a:t>
            </a:r>
            <a:endParaRPr/>
          </a:p>
        </p:txBody>
      </p:sp>
      <p:pic>
        <p:nvPicPr>
          <p:cNvPr id="480" name="Google Shape;480;p32"/>
          <p:cNvPicPr preferRelativeResize="0"/>
          <p:nvPr/>
        </p:nvPicPr>
        <p:blipFill rotWithShape="1">
          <a:blip r:embed="rId3">
            <a:alphaModFix/>
          </a:blip>
          <a:srcRect/>
          <a:stretch/>
        </p:blipFill>
        <p:spPr>
          <a:xfrm>
            <a:off x="2133600" y="1190625"/>
            <a:ext cx="4419600" cy="405606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802.11 Architecture and Protocol Stack (3)</a:t>
            </a:r>
            <a:endParaRPr/>
          </a:p>
        </p:txBody>
      </p:sp>
      <p:sp>
        <p:nvSpPr>
          <p:cNvPr id="486" name="Google Shape;486;p33"/>
          <p:cNvSpPr txBox="1">
            <a:spLocks noGrp="1"/>
          </p:cNvSpPr>
          <p:nvPr>
            <p:ph type="body" idx="1"/>
          </p:nvPr>
        </p:nvSpPr>
        <p:spPr>
          <a:xfrm>
            <a:off x="287337" y="5867400"/>
            <a:ext cx="8856662" cy="6858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Part of the 802.11 protocol stack.</a:t>
            </a:r>
            <a:endParaRPr/>
          </a:p>
        </p:txBody>
      </p:sp>
      <p:pic>
        <p:nvPicPr>
          <p:cNvPr id="487" name="Google Shape;487;p33"/>
          <p:cNvPicPr preferRelativeResize="0"/>
          <p:nvPr/>
        </p:nvPicPr>
        <p:blipFill rotWithShape="1">
          <a:blip r:embed="rId3">
            <a:alphaModFix/>
          </a:blip>
          <a:srcRect/>
          <a:stretch/>
        </p:blipFill>
        <p:spPr>
          <a:xfrm>
            <a:off x="166687" y="1300162"/>
            <a:ext cx="8810625" cy="425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ALOHA (1)</a:t>
            </a:r>
            <a:endParaRPr/>
          </a:p>
        </p:txBody>
      </p:sp>
      <p:sp>
        <p:nvSpPr>
          <p:cNvPr id="66" name="Google Shape;66;p5"/>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In pure ALOHA, frames are transmitted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at completely arbitrary times</a:t>
            </a:r>
            <a:endParaRPr/>
          </a:p>
        </p:txBody>
      </p:sp>
      <p:pic>
        <p:nvPicPr>
          <p:cNvPr id="67" name="Google Shape;67;p5"/>
          <p:cNvPicPr preferRelativeResize="0"/>
          <p:nvPr/>
        </p:nvPicPr>
        <p:blipFill rotWithShape="1">
          <a:blip r:embed="rId3">
            <a:alphaModFix/>
          </a:blip>
          <a:srcRect/>
          <a:stretch/>
        </p:blipFill>
        <p:spPr>
          <a:xfrm>
            <a:off x="928687" y="1571625"/>
            <a:ext cx="7286625" cy="3714750"/>
          </a:xfrm>
          <a:prstGeom prst="rect">
            <a:avLst/>
          </a:prstGeom>
          <a:noFill/>
          <a:ln>
            <a:noFill/>
          </a:ln>
        </p:spPr>
      </p:pic>
      <p:sp>
        <p:nvSpPr>
          <p:cNvPr id="68" name="Google Shape;68;p5"/>
          <p:cNvSpPr txBox="1"/>
          <p:nvPr/>
        </p:nvSpPr>
        <p:spPr>
          <a:xfrm>
            <a:off x="1066800" y="4800600"/>
            <a:ext cx="18288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Collision</a:t>
            </a:r>
            <a:endParaRPr/>
          </a:p>
        </p:txBody>
      </p:sp>
      <p:sp>
        <p:nvSpPr>
          <p:cNvPr id="69" name="Google Shape;69;p5"/>
          <p:cNvSpPr txBox="1"/>
          <p:nvPr/>
        </p:nvSpPr>
        <p:spPr>
          <a:xfrm>
            <a:off x="6705600" y="4648200"/>
            <a:ext cx="18288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Collision</a:t>
            </a:r>
            <a:endParaRPr/>
          </a:p>
        </p:txBody>
      </p:sp>
      <p:sp>
        <p:nvSpPr>
          <p:cNvPr id="70" name="Google Shape;70;p5"/>
          <p:cNvSpPr/>
          <p:nvPr/>
        </p:nvSpPr>
        <p:spPr>
          <a:xfrm>
            <a:off x="6624637" y="5021262"/>
            <a:ext cx="803275" cy="165100"/>
          </a:xfrm>
          <a:custGeom>
            <a:avLst/>
            <a:gdLst/>
            <a:ahLst/>
            <a:cxnLst/>
            <a:rect l="l" t="t" r="r" b="b"/>
            <a:pathLst>
              <a:path w="802106" h="165768" extrusionOk="0">
                <a:moveTo>
                  <a:pt x="802106" y="32084"/>
                </a:moveTo>
                <a:cubicBezTo>
                  <a:pt x="636337" y="98926"/>
                  <a:pt x="470569" y="165768"/>
                  <a:pt x="336885" y="160421"/>
                </a:cubicBezTo>
                <a:cubicBezTo>
                  <a:pt x="203201" y="155074"/>
                  <a:pt x="0" y="0"/>
                  <a:pt x="0"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1" name="Google Shape;71;p5"/>
          <p:cNvSpPr txBox="1"/>
          <p:nvPr/>
        </p:nvSpPr>
        <p:spPr>
          <a:xfrm>
            <a:off x="4038600" y="4800600"/>
            <a:ext cx="1447800" cy="38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Time</a:t>
            </a:r>
            <a:endParaRPr/>
          </a:p>
        </p:txBody>
      </p:sp>
      <p:cxnSp>
        <p:nvCxnSpPr>
          <p:cNvPr id="72" name="Google Shape;72;p5"/>
          <p:cNvCxnSpPr/>
          <p:nvPr/>
        </p:nvCxnSpPr>
        <p:spPr>
          <a:xfrm>
            <a:off x="4800600" y="4953000"/>
            <a:ext cx="838200" cy="1587"/>
          </a:xfrm>
          <a:prstGeom prst="straightConnector1">
            <a:avLst/>
          </a:prstGeom>
          <a:noFill/>
          <a:ln w="9525" cap="flat" cmpd="sng">
            <a:solidFill>
              <a:schemeClr val="dk1"/>
            </a:solidFill>
            <a:prstDash val="solid"/>
            <a:miter lim="800000"/>
            <a:headEnd type="none" w="med" len="med"/>
            <a:tailEnd type="stealth" w="med" len="med"/>
          </a:ln>
        </p:spPr>
      </p:cxnSp>
      <p:sp>
        <p:nvSpPr>
          <p:cNvPr id="73" name="Google Shape;73;p5"/>
          <p:cNvSpPr txBox="1"/>
          <p:nvPr/>
        </p:nvSpPr>
        <p:spPr>
          <a:xfrm>
            <a:off x="1066800" y="1752600"/>
            <a:ext cx="838200" cy="289242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User</a:t>
            </a:r>
            <a:endParaRPr/>
          </a:p>
          <a:p>
            <a:pPr marL="0" marR="0" lvl="0" indent="0" algn="l"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a:t>
            </a:r>
            <a:endParaRPr/>
          </a:p>
          <a:p>
            <a:pPr marL="0" marR="0" lvl="0" indent="0" algn="l"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B</a:t>
            </a:r>
            <a:endParaRPr/>
          </a:p>
          <a:p>
            <a:pPr marL="0" marR="0" lvl="0" indent="0" algn="l"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C</a:t>
            </a:r>
            <a:endParaRPr/>
          </a:p>
          <a:p>
            <a:pPr marL="0" marR="0" lvl="0" indent="0" algn="l"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D</a:t>
            </a:r>
            <a:endParaRPr/>
          </a:p>
          <a:p>
            <a:pPr marL="0" marR="0" lvl="0" indent="0" algn="l"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802.11 MAC Sublayer Protocol (1)</a:t>
            </a:r>
            <a:endParaRPr/>
          </a:p>
        </p:txBody>
      </p:sp>
      <p:sp>
        <p:nvSpPr>
          <p:cNvPr id="493" name="Google Shape;493;p34"/>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Sending a frame with CSMA/CA.</a:t>
            </a:r>
            <a:endParaRPr/>
          </a:p>
        </p:txBody>
      </p:sp>
      <p:pic>
        <p:nvPicPr>
          <p:cNvPr id="494" name="Google Shape;494;p34"/>
          <p:cNvPicPr preferRelativeResize="0"/>
          <p:nvPr/>
        </p:nvPicPr>
        <p:blipFill rotWithShape="1">
          <a:blip r:embed="rId3">
            <a:alphaModFix/>
          </a:blip>
          <a:srcRect/>
          <a:stretch/>
        </p:blipFill>
        <p:spPr>
          <a:xfrm>
            <a:off x="623887" y="1538287"/>
            <a:ext cx="7896225" cy="37814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802.11 MAC Sublayer Protocol (2)</a:t>
            </a:r>
            <a:endParaRPr/>
          </a:p>
        </p:txBody>
      </p:sp>
      <p:sp>
        <p:nvSpPr>
          <p:cNvPr id="500" name="Google Shape;500;p35"/>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hidden terminal problem.</a:t>
            </a:r>
            <a:endParaRPr/>
          </a:p>
        </p:txBody>
      </p:sp>
      <p:pic>
        <p:nvPicPr>
          <p:cNvPr id="501" name="Google Shape;501;p35"/>
          <p:cNvPicPr preferRelativeResize="0"/>
          <p:nvPr/>
        </p:nvPicPr>
        <p:blipFill rotWithShape="1">
          <a:blip r:embed="rId3">
            <a:alphaModFix/>
          </a:blip>
          <a:srcRect/>
          <a:stretch/>
        </p:blipFill>
        <p:spPr>
          <a:xfrm>
            <a:off x="1828800" y="1066800"/>
            <a:ext cx="5191125" cy="42672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802.11 MAC Sublayer Protocol (3)</a:t>
            </a:r>
            <a:endParaRPr/>
          </a:p>
        </p:txBody>
      </p:sp>
      <p:sp>
        <p:nvSpPr>
          <p:cNvPr id="507" name="Google Shape;507;p36"/>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exposed terminal problem.</a:t>
            </a:r>
            <a:endParaRPr/>
          </a:p>
        </p:txBody>
      </p:sp>
      <p:pic>
        <p:nvPicPr>
          <p:cNvPr id="508" name="Google Shape;508;p36"/>
          <p:cNvPicPr preferRelativeResize="0"/>
          <p:nvPr/>
        </p:nvPicPr>
        <p:blipFill rotWithShape="1">
          <a:blip r:embed="rId3">
            <a:alphaModFix/>
          </a:blip>
          <a:srcRect/>
          <a:stretch/>
        </p:blipFill>
        <p:spPr>
          <a:xfrm>
            <a:off x="2309812" y="1295400"/>
            <a:ext cx="4524375" cy="42672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802.11 MAC Sublayer Protocol (4)</a:t>
            </a:r>
            <a:endParaRPr/>
          </a:p>
        </p:txBody>
      </p:sp>
      <p:sp>
        <p:nvSpPr>
          <p:cNvPr id="514" name="Google Shape;514;p37"/>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use of virtual channel sensing using CSMA/CA.</a:t>
            </a:r>
            <a:endParaRPr/>
          </a:p>
        </p:txBody>
      </p:sp>
      <p:pic>
        <p:nvPicPr>
          <p:cNvPr id="515" name="Google Shape;515;p37"/>
          <p:cNvPicPr preferRelativeResize="0"/>
          <p:nvPr/>
        </p:nvPicPr>
        <p:blipFill rotWithShape="1">
          <a:blip r:embed="rId3">
            <a:alphaModFix/>
          </a:blip>
          <a:srcRect/>
          <a:stretch/>
        </p:blipFill>
        <p:spPr>
          <a:xfrm>
            <a:off x="528637" y="1981200"/>
            <a:ext cx="8086725" cy="28956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802.11 MAC Sublayer Protocol (5)</a:t>
            </a:r>
            <a:endParaRPr/>
          </a:p>
        </p:txBody>
      </p:sp>
      <p:sp>
        <p:nvSpPr>
          <p:cNvPr id="521" name="Google Shape;521;p38"/>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Interframe spacing in 802.11</a:t>
            </a:r>
            <a:endParaRPr/>
          </a:p>
        </p:txBody>
      </p:sp>
      <p:pic>
        <p:nvPicPr>
          <p:cNvPr id="522" name="Google Shape;522;p38"/>
          <p:cNvPicPr preferRelativeResize="0"/>
          <p:nvPr/>
        </p:nvPicPr>
        <p:blipFill rotWithShape="1">
          <a:blip r:embed="rId3">
            <a:alphaModFix/>
          </a:blip>
          <a:srcRect/>
          <a:stretch/>
        </p:blipFill>
        <p:spPr>
          <a:xfrm>
            <a:off x="433387" y="1962150"/>
            <a:ext cx="8277225" cy="29337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802.11 Frame Structure</a:t>
            </a:r>
            <a:endParaRPr/>
          </a:p>
        </p:txBody>
      </p:sp>
      <p:sp>
        <p:nvSpPr>
          <p:cNvPr id="528" name="Google Shape;528;p39"/>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Format of the 802.11 data frame</a:t>
            </a:r>
            <a:endParaRPr/>
          </a:p>
        </p:txBody>
      </p:sp>
      <p:pic>
        <p:nvPicPr>
          <p:cNvPr id="529" name="Google Shape;529;p39"/>
          <p:cNvPicPr preferRelativeResize="0"/>
          <p:nvPr/>
        </p:nvPicPr>
        <p:blipFill rotWithShape="1">
          <a:blip r:embed="rId3">
            <a:alphaModFix/>
          </a:blip>
          <a:srcRect/>
          <a:stretch/>
        </p:blipFill>
        <p:spPr>
          <a:xfrm>
            <a:off x="509587" y="2047875"/>
            <a:ext cx="8124825" cy="27622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0"/>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Broadband Wireless</a:t>
            </a:r>
            <a:endParaRPr/>
          </a:p>
        </p:txBody>
      </p:sp>
      <p:sp>
        <p:nvSpPr>
          <p:cNvPr id="535" name="Google Shape;535;p40"/>
          <p:cNvSpPr txBox="1">
            <a:spLocks noGrp="1"/>
          </p:cNvSpPr>
          <p:nvPr>
            <p:ph type="body" idx="1"/>
          </p:nvPr>
        </p:nvSpPr>
        <p:spPr>
          <a:xfrm>
            <a:off x="609600" y="2209800"/>
            <a:ext cx="8534400" cy="43434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Comparison of 802.16 with 802.11, 3G</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802.16 architecture and protocol stack</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802.16 physical layer</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802.16 frame structure</a:t>
            </a:r>
            <a:endParaRPr/>
          </a:p>
          <a:p>
            <a:pPr marL="609600" marR="0" lvl="0" indent="-406400" algn="l" rtl="0">
              <a:spcBef>
                <a:spcPts val="640"/>
              </a:spcBef>
              <a:spcAft>
                <a:spcPts val="0"/>
              </a:spcAft>
              <a:buClr>
                <a:schemeClr val="accent2"/>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Comparison of 802.16 with 802.11 and 3G</a:t>
            </a:r>
            <a:endParaRPr/>
          </a:p>
        </p:txBody>
      </p:sp>
      <p:sp>
        <p:nvSpPr>
          <p:cNvPr id="541" name="Google Shape;541;p41"/>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802.16 architecture</a:t>
            </a:r>
            <a:endParaRPr/>
          </a:p>
        </p:txBody>
      </p:sp>
      <p:pic>
        <p:nvPicPr>
          <p:cNvPr id="542" name="Google Shape;542;p41"/>
          <p:cNvPicPr preferRelativeResize="0"/>
          <p:nvPr/>
        </p:nvPicPr>
        <p:blipFill rotWithShape="1">
          <a:blip r:embed="rId3">
            <a:alphaModFix/>
          </a:blip>
          <a:srcRect/>
          <a:stretch/>
        </p:blipFill>
        <p:spPr>
          <a:xfrm>
            <a:off x="700087" y="1700212"/>
            <a:ext cx="7743825" cy="34575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802.16 Architecture and Protocol Stack</a:t>
            </a:r>
            <a:endParaRPr/>
          </a:p>
        </p:txBody>
      </p:sp>
      <p:sp>
        <p:nvSpPr>
          <p:cNvPr id="548" name="Google Shape;548;p42"/>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802.16 protocol stack</a:t>
            </a:r>
            <a:endParaRPr/>
          </a:p>
        </p:txBody>
      </p:sp>
      <p:pic>
        <p:nvPicPr>
          <p:cNvPr id="549" name="Google Shape;549;p42"/>
          <p:cNvPicPr preferRelativeResize="0"/>
          <p:nvPr/>
        </p:nvPicPr>
        <p:blipFill rotWithShape="1">
          <a:blip r:embed="rId3">
            <a:alphaModFix/>
          </a:blip>
          <a:srcRect/>
          <a:stretch/>
        </p:blipFill>
        <p:spPr>
          <a:xfrm>
            <a:off x="604837" y="1271587"/>
            <a:ext cx="7934325" cy="43148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802.16 Physical Layer</a:t>
            </a:r>
            <a:endParaRPr/>
          </a:p>
        </p:txBody>
      </p:sp>
      <p:sp>
        <p:nvSpPr>
          <p:cNvPr id="555" name="Google Shape;555;p4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Frames structure for OFDMA with time division duplexing.</a:t>
            </a:r>
            <a:endParaRPr/>
          </a:p>
        </p:txBody>
      </p:sp>
      <p:pic>
        <p:nvPicPr>
          <p:cNvPr id="556" name="Google Shape;556;p43"/>
          <p:cNvPicPr preferRelativeResize="0"/>
          <p:nvPr/>
        </p:nvPicPr>
        <p:blipFill rotWithShape="1">
          <a:blip r:embed="rId3">
            <a:alphaModFix/>
          </a:blip>
          <a:srcRect/>
          <a:stretch/>
        </p:blipFill>
        <p:spPr>
          <a:xfrm>
            <a:off x="947737" y="1485900"/>
            <a:ext cx="7248525" cy="38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5367cb26b4_0_0"/>
          <p:cNvSpPr txBox="1">
            <a:spLocks noGrp="1"/>
          </p:cNvSpPr>
          <p:nvPr>
            <p:ph type="title"/>
          </p:nvPr>
        </p:nvSpPr>
        <p:spPr>
          <a:xfrm>
            <a:off x="0" y="0"/>
            <a:ext cx="9144000" cy="87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ALOHA</a:t>
            </a:r>
            <a:endParaRPr/>
          </a:p>
        </p:txBody>
      </p:sp>
      <p:sp>
        <p:nvSpPr>
          <p:cNvPr id="79" name="Google Shape;79;g5367cb26b4_0_0"/>
          <p:cNvSpPr txBox="1">
            <a:spLocks noGrp="1"/>
          </p:cNvSpPr>
          <p:nvPr>
            <p:ph type="body" idx="1"/>
          </p:nvPr>
        </p:nvSpPr>
        <p:spPr>
          <a:xfrm>
            <a:off x="0" y="873100"/>
            <a:ext cx="9144000" cy="5604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new frames generated by the stations are well modeled</a:t>
            </a:r>
            <a:endParaRPr/>
          </a:p>
          <a:p>
            <a:pPr marL="457200" lvl="0" indent="0" algn="l" rtl="0">
              <a:spcBef>
                <a:spcPts val="360"/>
              </a:spcBef>
              <a:spcAft>
                <a:spcPts val="0"/>
              </a:spcAft>
              <a:buNone/>
            </a:pPr>
            <a:r>
              <a:rPr lang="en-US"/>
              <a:t>by a Poisson distribution with a mean of N frames per frame time.</a:t>
            </a:r>
            <a:endParaRPr/>
          </a:p>
          <a:p>
            <a:pPr marL="457200" lvl="0" indent="-342900" algn="l" rtl="0">
              <a:spcBef>
                <a:spcPts val="360"/>
              </a:spcBef>
              <a:spcAft>
                <a:spcPts val="0"/>
              </a:spcAft>
              <a:buSzPts val="1800"/>
              <a:buChar char="●"/>
            </a:pPr>
            <a:r>
              <a:rPr lang="en-US"/>
              <a:t>If N &gt; 1, the user community is generating frames at a higher</a:t>
            </a:r>
            <a:endParaRPr/>
          </a:p>
          <a:p>
            <a:pPr marL="457200" lvl="0" indent="0" algn="l" rtl="0">
              <a:spcBef>
                <a:spcPts val="360"/>
              </a:spcBef>
              <a:spcAft>
                <a:spcPts val="0"/>
              </a:spcAft>
              <a:buNone/>
            </a:pPr>
            <a:r>
              <a:rPr lang="en-US"/>
              <a:t>rate than the channel can handle, and nearly every frame will suffer a collision.</a:t>
            </a:r>
            <a:endParaRPr/>
          </a:p>
          <a:p>
            <a:pPr marL="457200" lvl="0" indent="-342900" algn="l" rtl="0">
              <a:spcBef>
                <a:spcPts val="360"/>
              </a:spcBef>
              <a:spcAft>
                <a:spcPts val="0"/>
              </a:spcAft>
              <a:buSzPts val="1800"/>
              <a:buChar char="●"/>
            </a:pPr>
            <a:r>
              <a:rPr lang="en-US"/>
              <a:t>For reasonable throughput, we would expect 0 &lt; N &lt; 1.</a:t>
            </a:r>
            <a:endParaRPr/>
          </a:p>
          <a:p>
            <a:pPr marL="457200" lvl="0" indent="-342900" algn="l" rtl="0">
              <a:spcBef>
                <a:spcPts val="0"/>
              </a:spcBef>
              <a:spcAft>
                <a:spcPts val="0"/>
              </a:spcAft>
              <a:buSzPts val="1800"/>
              <a:buChar char="●"/>
            </a:pPr>
            <a:r>
              <a:rPr lang="en-US"/>
              <a:t>The stations also generate retransmissions of frames that previously suffered collisions.</a:t>
            </a:r>
            <a:endParaRPr/>
          </a:p>
          <a:p>
            <a:pPr marL="457200" lvl="0" indent="-342900" algn="l" rtl="0">
              <a:spcBef>
                <a:spcPts val="0"/>
              </a:spcBef>
              <a:spcAft>
                <a:spcPts val="0"/>
              </a:spcAft>
              <a:buSzPts val="1800"/>
              <a:buChar char="●"/>
            </a:pPr>
            <a:r>
              <a:rPr lang="en-US"/>
              <a:t> Let us further assume that the old and new frames combined are well modeled by a Poisson distribution, with mean of G</a:t>
            </a:r>
            <a:endParaRPr/>
          </a:p>
          <a:p>
            <a:pPr marL="457200" lvl="0" indent="0" algn="l" rtl="0">
              <a:spcBef>
                <a:spcPts val="360"/>
              </a:spcBef>
              <a:spcAft>
                <a:spcPts val="0"/>
              </a:spcAft>
              <a:buNone/>
            </a:pPr>
            <a:r>
              <a:rPr lang="en-US"/>
              <a:t>frames per frame time.</a:t>
            </a:r>
            <a:endParaRPr/>
          </a:p>
          <a:p>
            <a:pPr marL="457200" lvl="0" indent="-342900" algn="l" rtl="0">
              <a:spcBef>
                <a:spcPts val="360"/>
              </a:spcBef>
              <a:spcAft>
                <a:spcPts val="0"/>
              </a:spcAft>
              <a:buSzPts val="1800"/>
              <a:buChar char="●"/>
            </a:pPr>
            <a:r>
              <a:rPr lang="en-US"/>
              <a:t>At low load (i.e., N ∼∼0), there will be few collisions, hence few retransmissions, so G ∼∼ 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4"/>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802.16 MAC Sublayer Protocol</a:t>
            </a:r>
            <a:endParaRPr/>
          </a:p>
        </p:txBody>
      </p:sp>
      <p:sp>
        <p:nvSpPr>
          <p:cNvPr id="562" name="Google Shape;562;p44"/>
          <p:cNvSpPr txBox="1">
            <a:spLocks noGrp="1"/>
          </p:cNvSpPr>
          <p:nvPr>
            <p:ph type="body" idx="1"/>
          </p:nvPr>
        </p:nvSpPr>
        <p:spPr>
          <a:xfrm>
            <a:off x="1116012" y="2033587"/>
            <a:ext cx="8027987" cy="451961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None/>
            </a:pPr>
            <a:r>
              <a:rPr lang="en-US" sz="3200" b="0" i="0" u="none">
                <a:solidFill>
                  <a:schemeClr val="dk1"/>
                </a:solidFill>
                <a:latin typeface="Arial"/>
                <a:ea typeface="Arial"/>
                <a:cs typeface="Arial"/>
                <a:sym typeface="Arial"/>
              </a:rPr>
              <a:t>Classes of service</a:t>
            </a:r>
            <a:br>
              <a:rPr lang="en-US" sz="3200" b="0" i="0" u="none">
                <a:solidFill>
                  <a:schemeClr val="dk1"/>
                </a:solidFill>
                <a:latin typeface="Arial"/>
                <a:ea typeface="Arial"/>
                <a:cs typeface="Arial"/>
                <a:sym typeface="Arial"/>
              </a:rPr>
            </a:b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a:solidFill>
                  <a:schemeClr val="dk1"/>
                </a:solidFill>
                <a:latin typeface="Arial"/>
                <a:ea typeface="Arial"/>
                <a:cs typeface="Arial"/>
                <a:sym typeface="Arial"/>
              </a:rPr>
              <a:t>Constant bit rate service.</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a:solidFill>
                  <a:schemeClr val="dk1"/>
                </a:solidFill>
                <a:latin typeface="Arial"/>
                <a:ea typeface="Arial"/>
                <a:cs typeface="Arial"/>
                <a:sym typeface="Arial"/>
              </a:rPr>
              <a:t>Real-time variable bit rate service.</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a:solidFill>
                  <a:schemeClr val="dk1"/>
                </a:solidFill>
                <a:latin typeface="Arial"/>
                <a:ea typeface="Arial"/>
                <a:cs typeface="Arial"/>
                <a:sym typeface="Arial"/>
              </a:rPr>
              <a:t>Non-real-time variable bit rate service.</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a:solidFill>
                  <a:schemeClr val="dk1"/>
                </a:solidFill>
                <a:latin typeface="Arial"/>
                <a:ea typeface="Arial"/>
                <a:cs typeface="Arial"/>
                <a:sym typeface="Arial"/>
              </a:rPr>
              <a:t>Best-effort service.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802.16 Frame Structure</a:t>
            </a:r>
            <a:endParaRPr/>
          </a:p>
        </p:txBody>
      </p:sp>
      <p:sp>
        <p:nvSpPr>
          <p:cNvPr id="568" name="Google Shape;568;p45"/>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rgbClr val="22228B"/>
                </a:solidFill>
                <a:latin typeface="Arial"/>
                <a:ea typeface="Arial"/>
                <a:cs typeface="Arial"/>
                <a:sym typeface="Arial"/>
              </a:rPr>
              <a:t>(a) </a:t>
            </a:r>
            <a:r>
              <a:rPr lang="en-US" sz="2400" b="0" i="0" u="none">
                <a:solidFill>
                  <a:schemeClr val="dk1"/>
                </a:solidFill>
                <a:latin typeface="Arial"/>
                <a:ea typeface="Arial"/>
                <a:cs typeface="Arial"/>
                <a:sym typeface="Arial"/>
              </a:rPr>
              <a:t>A generic frame.</a:t>
            </a:r>
            <a:r>
              <a:rPr lang="en-US" sz="2400" b="0" i="0" u="none">
                <a:solidFill>
                  <a:srgbClr val="22228B"/>
                </a:solidFill>
                <a:latin typeface="Arial"/>
                <a:ea typeface="Arial"/>
                <a:cs typeface="Arial"/>
                <a:sym typeface="Arial"/>
              </a:rPr>
              <a:t> (b) </a:t>
            </a:r>
            <a:r>
              <a:rPr lang="en-US" sz="2400" b="0" i="0" u="none">
                <a:solidFill>
                  <a:schemeClr val="dk1"/>
                </a:solidFill>
                <a:latin typeface="Arial"/>
                <a:ea typeface="Arial"/>
                <a:cs typeface="Arial"/>
                <a:sym typeface="Arial"/>
              </a:rPr>
              <a:t>A bandwidth request frame.</a:t>
            </a:r>
            <a:endParaRPr/>
          </a:p>
        </p:txBody>
      </p:sp>
      <p:pic>
        <p:nvPicPr>
          <p:cNvPr id="569" name="Google Shape;569;p45"/>
          <p:cNvPicPr preferRelativeResize="0"/>
          <p:nvPr/>
        </p:nvPicPr>
        <p:blipFill rotWithShape="1">
          <a:blip r:embed="rId3">
            <a:alphaModFix/>
          </a:blip>
          <a:srcRect/>
          <a:stretch/>
        </p:blipFill>
        <p:spPr>
          <a:xfrm>
            <a:off x="476250" y="2171700"/>
            <a:ext cx="8191500" cy="25146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6"/>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Bluetooth</a:t>
            </a:r>
            <a:endParaRPr/>
          </a:p>
        </p:txBody>
      </p:sp>
      <p:sp>
        <p:nvSpPr>
          <p:cNvPr id="575" name="Google Shape;575;p46"/>
          <p:cNvSpPr txBox="1">
            <a:spLocks noGrp="1"/>
          </p:cNvSpPr>
          <p:nvPr>
            <p:ph type="body" idx="1"/>
          </p:nvPr>
        </p:nvSpPr>
        <p:spPr>
          <a:xfrm>
            <a:off x="2438400" y="2033587"/>
            <a:ext cx="6705600" cy="451961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 Architecture</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 Applications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 Protocol stack</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 Radio layer</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 Link layers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Frame structure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Bluetooth Architecture</a:t>
            </a:r>
            <a:endParaRPr/>
          </a:p>
        </p:txBody>
      </p:sp>
      <p:sp>
        <p:nvSpPr>
          <p:cNvPr id="581" name="Google Shape;581;p47"/>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Two piconets can be connected to form a scatternet</a:t>
            </a:r>
            <a:endParaRPr/>
          </a:p>
        </p:txBody>
      </p:sp>
      <p:pic>
        <p:nvPicPr>
          <p:cNvPr id="582" name="Google Shape;582;p47"/>
          <p:cNvPicPr preferRelativeResize="0"/>
          <p:nvPr/>
        </p:nvPicPr>
        <p:blipFill rotWithShape="1">
          <a:blip r:embed="rId3">
            <a:alphaModFix/>
          </a:blip>
          <a:srcRect/>
          <a:stretch/>
        </p:blipFill>
        <p:spPr>
          <a:xfrm>
            <a:off x="736600" y="1143000"/>
            <a:ext cx="7794625" cy="41814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Bluetooth Protocol Stack</a:t>
            </a:r>
            <a:endParaRPr/>
          </a:p>
        </p:txBody>
      </p:sp>
      <p:sp>
        <p:nvSpPr>
          <p:cNvPr id="588" name="Google Shape;588;p48"/>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The Bluetooth protocol architecture.</a:t>
            </a:r>
            <a:endParaRPr/>
          </a:p>
        </p:txBody>
      </p:sp>
      <p:pic>
        <p:nvPicPr>
          <p:cNvPr id="589" name="Google Shape;589;p48"/>
          <p:cNvPicPr preferRelativeResize="0"/>
          <p:nvPr/>
        </p:nvPicPr>
        <p:blipFill rotWithShape="1">
          <a:blip r:embed="rId3">
            <a:alphaModFix/>
          </a:blip>
          <a:srcRect/>
          <a:stretch/>
        </p:blipFill>
        <p:spPr>
          <a:xfrm>
            <a:off x="695325" y="1428750"/>
            <a:ext cx="7753350" cy="40005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Bluetooth Frame Structure</a:t>
            </a:r>
            <a:endParaRPr/>
          </a:p>
        </p:txBody>
      </p:sp>
      <p:sp>
        <p:nvSpPr>
          <p:cNvPr id="595" name="Google Shape;595;p49"/>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Typical Bluetooth data frame at </a:t>
            </a:r>
            <a:r>
              <a:rPr lang="en-US" sz="2400" b="0" i="0" u="none">
                <a:solidFill>
                  <a:srgbClr val="22228B"/>
                </a:solidFill>
                <a:latin typeface="Arial"/>
                <a:ea typeface="Arial"/>
                <a:cs typeface="Arial"/>
                <a:sym typeface="Arial"/>
              </a:rPr>
              <a:t>(a) </a:t>
            </a:r>
            <a:r>
              <a:rPr lang="en-US" sz="2400" b="0" i="0" u="none">
                <a:solidFill>
                  <a:schemeClr val="dk1"/>
                </a:solidFill>
                <a:latin typeface="Arial"/>
                <a:ea typeface="Arial"/>
                <a:cs typeface="Arial"/>
                <a:sym typeface="Arial"/>
              </a:rPr>
              <a:t>basic, and </a:t>
            </a:r>
            <a:br>
              <a:rPr lang="en-US" sz="2400" b="0" i="0" u="none">
                <a:solidFill>
                  <a:schemeClr val="dk1"/>
                </a:solidFill>
                <a:latin typeface="Arial"/>
                <a:ea typeface="Arial"/>
                <a:cs typeface="Arial"/>
                <a:sym typeface="Arial"/>
              </a:rPr>
            </a:br>
            <a:r>
              <a:rPr lang="en-US" sz="2400" b="0" i="0" u="none">
                <a:solidFill>
                  <a:srgbClr val="22228B"/>
                </a:solidFill>
                <a:latin typeface="Arial"/>
                <a:ea typeface="Arial"/>
                <a:cs typeface="Arial"/>
                <a:sym typeface="Arial"/>
              </a:rPr>
              <a:t>(b) </a:t>
            </a:r>
            <a:r>
              <a:rPr lang="en-US" sz="2400" b="0" i="0" u="none">
                <a:solidFill>
                  <a:schemeClr val="dk1"/>
                </a:solidFill>
                <a:latin typeface="Arial"/>
                <a:ea typeface="Arial"/>
                <a:cs typeface="Arial"/>
                <a:sym typeface="Arial"/>
              </a:rPr>
              <a:t>enhanced, data rates.</a:t>
            </a:r>
            <a:endParaRPr/>
          </a:p>
        </p:txBody>
      </p:sp>
      <p:pic>
        <p:nvPicPr>
          <p:cNvPr id="596" name="Google Shape;596;p49"/>
          <p:cNvPicPr preferRelativeResize="0"/>
          <p:nvPr/>
        </p:nvPicPr>
        <p:blipFill rotWithShape="1">
          <a:blip r:embed="rId3">
            <a:alphaModFix/>
          </a:blip>
          <a:srcRect/>
          <a:stretch/>
        </p:blipFill>
        <p:spPr>
          <a:xfrm>
            <a:off x="381000" y="1438275"/>
            <a:ext cx="8382000" cy="39814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0"/>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RFID</a:t>
            </a:r>
            <a:endParaRPr/>
          </a:p>
        </p:txBody>
      </p:sp>
      <p:sp>
        <p:nvSpPr>
          <p:cNvPr id="602" name="Google Shape;602;p50"/>
          <p:cNvSpPr txBox="1">
            <a:spLocks noGrp="1"/>
          </p:cNvSpPr>
          <p:nvPr>
            <p:ph type="body" idx="1"/>
          </p:nvPr>
        </p:nvSpPr>
        <p:spPr>
          <a:xfrm>
            <a:off x="762000" y="2033587"/>
            <a:ext cx="8382000" cy="451961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EPC Gen 2 architecture</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EPC Gen 2 physical layer</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EPC Gen 2 tag identification layer</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Tag identification message formats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EPC Gen 2 Architecture</a:t>
            </a:r>
            <a:endParaRPr/>
          </a:p>
        </p:txBody>
      </p:sp>
      <p:sp>
        <p:nvSpPr>
          <p:cNvPr id="608" name="Google Shape;608;p51"/>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RFID architecture.</a:t>
            </a:r>
            <a:endParaRPr/>
          </a:p>
        </p:txBody>
      </p:sp>
      <p:pic>
        <p:nvPicPr>
          <p:cNvPr id="609" name="Google Shape;609;p51"/>
          <p:cNvPicPr preferRelativeResize="0"/>
          <p:nvPr/>
        </p:nvPicPr>
        <p:blipFill rotWithShape="1">
          <a:blip r:embed="rId3">
            <a:alphaModFix/>
          </a:blip>
          <a:srcRect/>
          <a:stretch/>
        </p:blipFill>
        <p:spPr>
          <a:xfrm>
            <a:off x="1279525" y="1295400"/>
            <a:ext cx="6838950" cy="41148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EPC Gen 2 Physical Layer</a:t>
            </a:r>
            <a:endParaRPr/>
          </a:p>
        </p:txBody>
      </p:sp>
      <p:sp>
        <p:nvSpPr>
          <p:cNvPr id="615" name="Google Shape;615;p52"/>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Reader and tag backscatter signals.</a:t>
            </a:r>
            <a:endParaRPr/>
          </a:p>
        </p:txBody>
      </p:sp>
      <p:pic>
        <p:nvPicPr>
          <p:cNvPr id="616" name="Google Shape;616;p52"/>
          <p:cNvPicPr preferRelativeResize="0"/>
          <p:nvPr/>
        </p:nvPicPr>
        <p:blipFill rotWithShape="1">
          <a:blip r:embed="rId3">
            <a:alphaModFix/>
          </a:blip>
          <a:srcRect/>
          <a:stretch/>
        </p:blipFill>
        <p:spPr>
          <a:xfrm>
            <a:off x="228600" y="2133600"/>
            <a:ext cx="8686800" cy="25908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5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EPC Gen 2 Tag Identification Layer</a:t>
            </a:r>
            <a:endParaRPr/>
          </a:p>
        </p:txBody>
      </p:sp>
      <p:sp>
        <p:nvSpPr>
          <p:cNvPr id="622" name="Google Shape;622;p53"/>
          <p:cNvSpPr txBox="1">
            <a:spLocks noGrp="1"/>
          </p:cNvSpPr>
          <p:nvPr>
            <p:ph type="body" idx="1"/>
          </p:nvPr>
        </p:nvSpPr>
        <p:spPr>
          <a:xfrm>
            <a:off x="287337" y="5943600"/>
            <a:ext cx="8856662" cy="6096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Example message exchange to identify a tag.</a:t>
            </a:r>
            <a:endParaRPr/>
          </a:p>
        </p:txBody>
      </p:sp>
      <p:pic>
        <p:nvPicPr>
          <p:cNvPr id="623" name="Google Shape;623;p53"/>
          <p:cNvPicPr preferRelativeResize="0"/>
          <p:nvPr/>
        </p:nvPicPr>
        <p:blipFill rotWithShape="1">
          <a:blip r:embed="rId3">
            <a:alphaModFix/>
          </a:blip>
          <a:srcRect/>
          <a:stretch/>
        </p:blipFill>
        <p:spPr>
          <a:xfrm>
            <a:off x="1866900" y="1000125"/>
            <a:ext cx="5410200" cy="485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5367cb26b4_0_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ALOHA</a:t>
            </a:r>
            <a:endParaRPr/>
          </a:p>
        </p:txBody>
      </p:sp>
      <p:sp>
        <p:nvSpPr>
          <p:cNvPr id="85" name="Google Shape;85;g5367cb26b4_0_9"/>
          <p:cNvSpPr txBox="1">
            <a:spLocks noGrp="1"/>
          </p:cNvSpPr>
          <p:nvPr>
            <p:ph type="body" idx="1"/>
          </p:nvPr>
        </p:nvSpPr>
        <p:spPr>
          <a:xfrm>
            <a:off x="0" y="1302750"/>
            <a:ext cx="9144000" cy="5257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 At high load, there will be many collisions, so G &gt; N. </a:t>
            </a:r>
            <a:endParaRPr/>
          </a:p>
          <a:p>
            <a:pPr marL="457200" lvl="0" indent="-342900" algn="l" rtl="0">
              <a:spcBef>
                <a:spcPts val="0"/>
              </a:spcBef>
              <a:spcAft>
                <a:spcPts val="0"/>
              </a:spcAft>
              <a:buSzPts val="1800"/>
              <a:buChar char="●"/>
            </a:pPr>
            <a:r>
              <a:rPr lang="en-US"/>
              <a:t>Under all loads, the throughput, S, is just the offered load, G, times the probability, P0, of a transmission succeeding.</a:t>
            </a:r>
            <a:endParaRPr/>
          </a:p>
          <a:p>
            <a:pPr marL="457200" lvl="0" indent="-342900" algn="l" rtl="0">
              <a:spcBef>
                <a:spcPts val="0"/>
              </a:spcBef>
              <a:spcAft>
                <a:spcPts val="0"/>
              </a:spcAft>
              <a:buSzPts val="1800"/>
              <a:buChar char="●"/>
            </a:pPr>
            <a:r>
              <a:rPr lang="en-US"/>
              <a:t>The maximum throughput occurs at G = 0.5, with S = 1/2e, which is about 0.184.</a:t>
            </a:r>
            <a:endParaRPr/>
          </a:p>
          <a:p>
            <a:pPr marL="457200" lvl="0" indent="-342900" algn="l" rtl="0">
              <a:spcBef>
                <a:spcPts val="0"/>
              </a:spcBef>
              <a:spcAft>
                <a:spcPts val="0"/>
              </a:spcAft>
              <a:buSzPts val="1800"/>
              <a:buChar char="●"/>
            </a:pPr>
            <a:r>
              <a:rPr lang="en-US"/>
              <a:t> In other words, the best we can hope for is a channel utilization of 18%. </a:t>
            </a:r>
            <a:endParaRPr/>
          </a:p>
          <a:p>
            <a:pPr marL="457200" lvl="0" indent="-342900" algn="l" rtl="0">
              <a:spcBef>
                <a:spcPts val="0"/>
              </a:spcBef>
              <a:spcAft>
                <a:spcPts val="0"/>
              </a:spcAft>
              <a:buSzPts val="1800"/>
              <a:buChar char="●"/>
            </a:pPr>
            <a:r>
              <a:rPr lang="en-US"/>
              <a:t>This result is not very encouraging, but with everyone transmitting at will, we could hardly have expected a 100% success rate.</a:t>
            </a:r>
            <a:endParaRPr/>
          </a:p>
          <a:p>
            <a:pPr marL="457200" lvl="0" indent="-342900" algn="l" rtl="0">
              <a:spcBef>
                <a:spcPts val="0"/>
              </a:spcBef>
              <a:spcAft>
                <a:spcPts val="0"/>
              </a:spcAft>
              <a:buSzPts val="1800"/>
              <a:buChar char="●"/>
            </a:pPr>
            <a:endParaRPr/>
          </a:p>
          <a:p>
            <a:pPr marL="0" lvl="0" indent="0" algn="l" rtl="0">
              <a:spcBef>
                <a:spcPts val="36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Tag Identification Message Formats</a:t>
            </a:r>
            <a:endParaRPr/>
          </a:p>
        </p:txBody>
      </p:sp>
      <p:sp>
        <p:nvSpPr>
          <p:cNvPr id="629" name="Google Shape;629;p54"/>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Format of the Query message.</a:t>
            </a:r>
            <a:endParaRPr/>
          </a:p>
        </p:txBody>
      </p:sp>
      <p:pic>
        <p:nvPicPr>
          <p:cNvPr id="630" name="Google Shape;630;p54"/>
          <p:cNvPicPr preferRelativeResize="0"/>
          <p:nvPr/>
        </p:nvPicPr>
        <p:blipFill rotWithShape="1">
          <a:blip r:embed="rId3">
            <a:alphaModFix/>
          </a:blip>
          <a:srcRect/>
          <a:stretch/>
        </p:blipFill>
        <p:spPr>
          <a:xfrm>
            <a:off x="215900" y="2667000"/>
            <a:ext cx="8623300" cy="162401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5"/>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Data Link Layer Switching</a:t>
            </a:r>
            <a:endParaRPr/>
          </a:p>
        </p:txBody>
      </p:sp>
      <p:sp>
        <p:nvSpPr>
          <p:cNvPr id="636" name="Google Shape;636;p55"/>
          <p:cNvSpPr txBox="1">
            <a:spLocks noGrp="1"/>
          </p:cNvSpPr>
          <p:nvPr>
            <p:ph type="body" idx="1"/>
          </p:nvPr>
        </p:nvSpPr>
        <p:spPr>
          <a:xfrm>
            <a:off x="1116012" y="2033587"/>
            <a:ext cx="8027987" cy="451961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Uses of bridges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Learning bridges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Spanning tree bridges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Repeaters, hubs, bridges, switches, routers, and gateways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a:solidFill>
                  <a:schemeClr val="dk1"/>
                </a:solidFill>
                <a:latin typeface="Arial"/>
                <a:ea typeface="Arial"/>
                <a:cs typeface="Arial"/>
                <a:sym typeface="Arial"/>
              </a:rPr>
              <a:t>Virtual LANs</a:t>
            </a:r>
            <a:endParaRPr/>
          </a:p>
          <a:p>
            <a:pPr marL="609600" marR="0" lvl="0" indent="-406400" algn="l" rtl="0">
              <a:spcBef>
                <a:spcPts val="640"/>
              </a:spcBef>
              <a:spcAft>
                <a:spcPts val="0"/>
              </a:spcAft>
              <a:buClr>
                <a:schemeClr val="accent2"/>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g9c86451842_0_4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Data Link Layer Switching</a:t>
            </a:r>
            <a:endParaRPr/>
          </a:p>
          <a:p>
            <a:pPr marL="0" lvl="0" indent="0" algn="ctr" rtl="0">
              <a:spcBef>
                <a:spcPts val="0"/>
              </a:spcBef>
              <a:spcAft>
                <a:spcPts val="0"/>
              </a:spcAft>
              <a:buNone/>
            </a:pPr>
            <a:endParaRPr/>
          </a:p>
        </p:txBody>
      </p:sp>
      <p:sp>
        <p:nvSpPr>
          <p:cNvPr id="642" name="Google Shape;642;g9c86451842_0_41"/>
          <p:cNvSpPr txBox="1">
            <a:spLocks noGrp="1"/>
          </p:cNvSpPr>
          <p:nvPr>
            <p:ph type="body" idx="1"/>
          </p:nvPr>
        </p:nvSpPr>
        <p:spPr>
          <a:xfrm>
            <a:off x="0" y="1319275"/>
            <a:ext cx="9144000" cy="5323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Many organizations have multiple LANs and wish to connect them.</a:t>
            </a:r>
            <a:endParaRPr/>
          </a:p>
          <a:p>
            <a:pPr marL="457200" lvl="0" indent="-342900" algn="l" rtl="0">
              <a:spcBef>
                <a:spcPts val="0"/>
              </a:spcBef>
              <a:spcAft>
                <a:spcPts val="0"/>
              </a:spcAft>
              <a:buSzPts val="1800"/>
              <a:buChar char="●"/>
            </a:pPr>
            <a:r>
              <a:rPr lang="en-US"/>
              <a:t>We can do this when the connections are made with devices called bridges.</a:t>
            </a:r>
            <a:endParaRPr/>
          </a:p>
          <a:p>
            <a:pPr marL="457200" lvl="0" indent="-342900" algn="l" rtl="0">
              <a:spcBef>
                <a:spcPts val="0"/>
              </a:spcBef>
              <a:spcAft>
                <a:spcPts val="0"/>
              </a:spcAft>
              <a:buSzPts val="1800"/>
              <a:buChar char="●"/>
            </a:pPr>
            <a:r>
              <a:rPr lang="en-US"/>
              <a:t>Bridges operate in the data link layer, so they examine the data link layer addresses to forward frames.</a:t>
            </a:r>
            <a:endParaRPr/>
          </a:p>
          <a:p>
            <a:pPr marL="457200" lvl="0" indent="-342900" algn="l" rtl="0">
              <a:spcBef>
                <a:spcPts val="0"/>
              </a:spcBef>
              <a:spcAft>
                <a:spcPts val="0"/>
              </a:spcAft>
              <a:buSzPts val="1800"/>
              <a:buChar char="●"/>
            </a:pPr>
            <a:r>
              <a:rPr lang="en-US" b="1"/>
              <a:t>Uses of Bridges</a:t>
            </a:r>
            <a:endParaRPr b="1"/>
          </a:p>
          <a:p>
            <a:pPr marL="914400" lvl="1" indent="-342900" algn="l" rtl="0">
              <a:spcBef>
                <a:spcPts val="0"/>
              </a:spcBef>
              <a:spcAft>
                <a:spcPts val="0"/>
              </a:spcAft>
              <a:buSzPts val="1800"/>
              <a:buChar char="○"/>
            </a:pPr>
            <a:r>
              <a:rPr lang="en-US"/>
              <a:t>Bridges are needed to provide interaction between different departments of universities or corporate offices.</a:t>
            </a:r>
            <a:endParaRPr/>
          </a:p>
          <a:p>
            <a:pPr marL="914400" lvl="1" indent="-342900" algn="l" rtl="0">
              <a:spcBef>
                <a:spcPts val="0"/>
              </a:spcBef>
              <a:spcAft>
                <a:spcPts val="0"/>
              </a:spcAft>
              <a:buSzPts val="1800"/>
              <a:buChar char="○"/>
            </a:pPr>
            <a:r>
              <a:rPr lang="en-US"/>
              <a:t>Organization may be geographically spread over several buildings and it is cheaper have separate LANs in each building and connect them with bridges</a:t>
            </a:r>
            <a:endParaRPr/>
          </a:p>
          <a:p>
            <a:pPr marL="914400" lvl="1" indent="-342900" algn="l" rtl="0">
              <a:spcBef>
                <a:spcPts val="0"/>
              </a:spcBef>
              <a:spcAft>
                <a:spcPts val="0"/>
              </a:spcAft>
              <a:buSzPts val="1800"/>
              <a:buChar char="○"/>
            </a:pPr>
            <a:r>
              <a:rPr lang="en-US"/>
              <a:t>It may be necessary to split what is logically a single LAN into separate</a:t>
            </a:r>
            <a:endParaRPr/>
          </a:p>
          <a:p>
            <a:pPr marL="914400" lvl="0" indent="0" algn="l" rtl="0">
              <a:spcBef>
                <a:spcPts val="360"/>
              </a:spcBef>
              <a:spcAft>
                <a:spcPts val="0"/>
              </a:spcAft>
              <a:buNone/>
            </a:pPr>
            <a:r>
              <a:rPr lang="en-US" sz="2000"/>
              <a:t>LANs (connected by bridges) to accommodate the load.</a:t>
            </a:r>
            <a:endParaRPr sz="2000"/>
          </a:p>
          <a:p>
            <a:pPr marL="914400" lvl="0" indent="0" algn="l" rtl="0">
              <a:spcBef>
                <a:spcPts val="360"/>
              </a:spcBef>
              <a:spcAft>
                <a:spcPts val="0"/>
              </a:spcAft>
              <a:buNone/>
            </a:pP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g9c86451842_0_54"/>
          <p:cNvSpPr txBox="1">
            <a:spLocks noGrp="1"/>
          </p:cNvSpPr>
          <p:nvPr>
            <p:ph type="title"/>
          </p:nvPr>
        </p:nvSpPr>
        <p:spPr>
          <a:xfrm>
            <a:off x="0" y="0"/>
            <a:ext cx="9144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US"/>
              <a:t>Data Link Layer Switching</a:t>
            </a:r>
            <a:endParaRPr/>
          </a:p>
          <a:p>
            <a:pPr marL="0" lvl="0" indent="0" algn="ctr" rtl="0">
              <a:spcBef>
                <a:spcPts val="0"/>
              </a:spcBef>
              <a:spcAft>
                <a:spcPts val="0"/>
              </a:spcAft>
              <a:buNone/>
            </a:pPr>
            <a:endParaRPr/>
          </a:p>
        </p:txBody>
      </p:sp>
      <p:sp>
        <p:nvSpPr>
          <p:cNvPr id="648" name="Google Shape;648;g9c86451842_0_54"/>
          <p:cNvSpPr txBox="1">
            <a:spLocks noGrp="1"/>
          </p:cNvSpPr>
          <p:nvPr>
            <p:ph type="body" idx="1"/>
          </p:nvPr>
        </p:nvSpPr>
        <p:spPr>
          <a:xfrm>
            <a:off x="0" y="838200"/>
            <a:ext cx="9144000" cy="5722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Two separate LANs have twice the capacity of a single LAN.</a:t>
            </a:r>
            <a:endParaRPr/>
          </a:p>
          <a:p>
            <a:pPr marL="457200" lvl="0" indent="-342900" algn="l" rtl="0">
              <a:spcBef>
                <a:spcPts val="0"/>
              </a:spcBef>
              <a:spcAft>
                <a:spcPts val="0"/>
              </a:spcAft>
              <a:buSzPts val="1800"/>
              <a:buChar char="●"/>
            </a:pPr>
            <a:r>
              <a:rPr lang="en-US"/>
              <a:t>By deciding what to forward and what not to forward, bridges act like fire doors in a building</a:t>
            </a:r>
            <a:endParaRPr/>
          </a:p>
          <a:p>
            <a:pPr marL="457200" lvl="0" indent="-342900" algn="l" rtl="0">
              <a:spcBef>
                <a:spcPts val="0"/>
              </a:spcBef>
              <a:spcAft>
                <a:spcPts val="0"/>
              </a:spcAft>
              <a:buSzPts val="1800"/>
              <a:buChar char="●"/>
            </a:pPr>
            <a:r>
              <a:rPr lang="en-US"/>
              <a:t>Ideally bridges should be completely transparent.</a:t>
            </a:r>
            <a:endParaRPr/>
          </a:p>
          <a:p>
            <a:pPr marL="457200" lvl="0" indent="-342900" algn="l" rtl="0">
              <a:spcBef>
                <a:spcPts val="0"/>
              </a:spcBef>
              <a:spcAft>
                <a:spcPts val="0"/>
              </a:spcAft>
              <a:buSzPts val="1800"/>
              <a:buChar char="●"/>
            </a:pPr>
            <a:r>
              <a:rPr lang="en-US"/>
              <a:t>The operation of the existing LANs should not be affected by the bridges at all.</a:t>
            </a:r>
            <a:endParaRPr/>
          </a:p>
          <a:p>
            <a:pPr marL="457200" lvl="0" indent="-342900" algn="l" rtl="0">
              <a:spcBef>
                <a:spcPts val="0"/>
              </a:spcBef>
              <a:spcAft>
                <a:spcPts val="0"/>
              </a:spcAft>
              <a:buSzPts val="1800"/>
              <a:buChar char="●"/>
            </a:pPr>
            <a:r>
              <a:rPr lang="en-US"/>
              <a:t>Two algorithms are used</a:t>
            </a:r>
            <a:endParaRPr/>
          </a:p>
          <a:p>
            <a:pPr marL="914400" lvl="1" indent="-342900" algn="l" rtl="0">
              <a:spcBef>
                <a:spcPts val="0"/>
              </a:spcBef>
              <a:spcAft>
                <a:spcPts val="0"/>
              </a:spcAft>
              <a:buSzPts val="1800"/>
              <a:buChar char="○"/>
            </a:pPr>
            <a:r>
              <a:rPr lang="en-US" b="1"/>
              <a:t>Backward learning algorithm</a:t>
            </a:r>
            <a:r>
              <a:rPr lang="en-US"/>
              <a:t> to stop traffic being sent where it is not needed; </a:t>
            </a:r>
            <a:endParaRPr/>
          </a:p>
          <a:p>
            <a:pPr marL="914400" lvl="1" indent="-342900" algn="l" rtl="0">
              <a:spcBef>
                <a:spcPts val="0"/>
              </a:spcBef>
              <a:spcAft>
                <a:spcPts val="0"/>
              </a:spcAft>
              <a:buSzPts val="1800"/>
              <a:buChar char="○"/>
            </a:pPr>
            <a:r>
              <a:rPr lang="en-US" b="1"/>
              <a:t>Spanning tree algorithm :</a:t>
            </a:r>
            <a:r>
              <a:rPr lang="en-US"/>
              <a:t>to break loops that may be formed when switches are cabled together willy-nilly.</a:t>
            </a:r>
            <a:endParaRPr/>
          </a:p>
          <a:p>
            <a:pPr marL="457200" lvl="0" indent="0" algn="l" rtl="0">
              <a:spcBef>
                <a:spcPts val="360"/>
              </a:spcBef>
              <a:spcAft>
                <a:spcPts val="0"/>
              </a:spcAft>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g9c86451842_0_6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Learning Bridges</a:t>
            </a:r>
            <a:endParaRPr/>
          </a:p>
        </p:txBody>
      </p:sp>
      <p:sp>
        <p:nvSpPr>
          <p:cNvPr id="654" name="Google Shape;654;g9c86451842_0_64"/>
          <p:cNvSpPr txBox="1">
            <a:spLocks noGrp="1"/>
          </p:cNvSpPr>
          <p:nvPr>
            <p:ph type="body" idx="1"/>
          </p:nvPr>
        </p:nvSpPr>
        <p:spPr>
          <a:xfrm>
            <a:off x="0" y="807000"/>
            <a:ext cx="9144000" cy="5786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Case 1: Two multidrop LANs, such as classic Ethernets, are</a:t>
            </a:r>
            <a:endParaRPr/>
          </a:p>
          <a:p>
            <a:pPr marL="457200" lvl="0" indent="0" algn="l" rtl="0">
              <a:spcBef>
                <a:spcPts val="360"/>
              </a:spcBef>
              <a:spcAft>
                <a:spcPts val="0"/>
              </a:spcAft>
              <a:buNone/>
            </a:pPr>
            <a:r>
              <a:rPr lang="en-US"/>
              <a:t>joined by a special station ,the bridget that sits on both LANs</a:t>
            </a:r>
            <a:endParaRPr/>
          </a:p>
          <a:p>
            <a:pPr marL="457200" lvl="0" indent="-342900" algn="l" rtl="0">
              <a:spcBef>
                <a:spcPts val="360"/>
              </a:spcBef>
              <a:spcAft>
                <a:spcPts val="0"/>
              </a:spcAft>
              <a:buSzPts val="1800"/>
              <a:buChar char="●"/>
            </a:pPr>
            <a:r>
              <a:rPr lang="en-US"/>
              <a:t>Case2:LANs with point-to-point cables, including one hub, are joined together.</a:t>
            </a:r>
            <a:endParaRPr/>
          </a:p>
          <a:p>
            <a:pPr marL="457200" lvl="0" indent="-342900" algn="l" rtl="0">
              <a:spcBef>
                <a:spcPts val="0"/>
              </a:spcBef>
              <a:spcAft>
                <a:spcPts val="0"/>
              </a:spcAft>
              <a:buSzPts val="1800"/>
              <a:buChar char="●"/>
            </a:pPr>
            <a:r>
              <a:rPr lang="en-US"/>
              <a:t>The bridges are the devices to which the stations and hub are attached. </a:t>
            </a:r>
            <a:endParaRPr/>
          </a:p>
          <a:p>
            <a:pPr marL="457200" lvl="0" indent="-342900" algn="l" rtl="0">
              <a:spcBef>
                <a:spcPts val="0"/>
              </a:spcBef>
              <a:spcAft>
                <a:spcPts val="0"/>
              </a:spcAft>
              <a:buSzPts val="1800"/>
              <a:buChar char="●"/>
            </a:pPr>
            <a:r>
              <a:rPr lang="en-US"/>
              <a:t>If the LAN technology is Ethernet, the bridges are better known as Ethernet switches.</a:t>
            </a:r>
            <a:endParaRPr/>
          </a:p>
          <a:p>
            <a:pPr marL="457200" lvl="0" indent="-342900" algn="l" rtl="0">
              <a:spcBef>
                <a:spcPts val="0"/>
              </a:spcBef>
              <a:spcAft>
                <a:spcPts val="0"/>
              </a:spcAft>
              <a:buSzPts val="1800"/>
              <a:buChar char="●"/>
            </a:pPr>
            <a:r>
              <a:rPr lang="en-US"/>
              <a:t>All of the stations attached to the same port on a bridge belong to the same collision domain, and this is different than the collision domain for other ports. </a:t>
            </a:r>
            <a:endParaRPr/>
          </a:p>
          <a:p>
            <a:pPr marL="457200" lvl="0" indent="-342900" algn="l" rtl="0">
              <a:spcBef>
                <a:spcPts val="0"/>
              </a:spcBef>
              <a:spcAft>
                <a:spcPts val="0"/>
              </a:spcAft>
              <a:buSzPts val="1800"/>
              <a:buChar char="●"/>
            </a:pPr>
            <a:r>
              <a:rPr lang="en-US"/>
              <a:t>If there is more than one station the CSMA/CD protocol</a:t>
            </a:r>
            <a:endParaRPr/>
          </a:p>
          <a:p>
            <a:pPr marL="457200" lvl="0" indent="0" algn="l" rtl="0">
              <a:spcBef>
                <a:spcPts val="360"/>
              </a:spcBef>
              <a:spcAft>
                <a:spcPts val="0"/>
              </a:spcAft>
              <a:buNone/>
            </a:pPr>
            <a:r>
              <a:rPr lang="en-US"/>
              <a:t>is used to send frames.</a:t>
            </a:r>
            <a:endParaRPr/>
          </a:p>
          <a:p>
            <a:pPr marL="457200" lvl="0" indent="-342900" algn="l" rtl="0">
              <a:spcBef>
                <a:spcPts val="360"/>
              </a:spcBef>
              <a:spcAft>
                <a:spcPts val="0"/>
              </a:spcAft>
              <a:buSzPts val="1800"/>
              <a:buChar char="●"/>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Learning Bridges (1)</a:t>
            </a:r>
            <a:endParaRPr/>
          </a:p>
        </p:txBody>
      </p:sp>
      <p:sp>
        <p:nvSpPr>
          <p:cNvPr id="660" name="Google Shape;660;p56"/>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Bridge connecting two multidrop LANs</a:t>
            </a:r>
            <a:endParaRPr/>
          </a:p>
        </p:txBody>
      </p:sp>
      <p:pic>
        <p:nvPicPr>
          <p:cNvPr id="661" name="Google Shape;661;p56"/>
          <p:cNvPicPr preferRelativeResize="0"/>
          <p:nvPr/>
        </p:nvPicPr>
        <p:blipFill rotWithShape="1">
          <a:blip r:embed="rId3">
            <a:alphaModFix/>
          </a:blip>
          <a:srcRect/>
          <a:stretch/>
        </p:blipFill>
        <p:spPr>
          <a:xfrm>
            <a:off x="2362200" y="1511300"/>
            <a:ext cx="4318000" cy="37465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5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Learning Bridges (2)</a:t>
            </a:r>
            <a:endParaRPr/>
          </a:p>
        </p:txBody>
      </p:sp>
      <p:sp>
        <p:nvSpPr>
          <p:cNvPr id="667" name="Google Shape;667;p57"/>
          <p:cNvSpPr txBox="1">
            <a:spLocks noGrp="1"/>
          </p:cNvSpPr>
          <p:nvPr>
            <p:ph type="body" idx="1"/>
          </p:nvPr>
        </p:nvSpPr>
        <p:spPr>
          <a:xfrm>
            <a:off x="287337" y="5715000"/>
            <a:ext cx="8856662"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Bridges (and a hub) connecting seven point-to-point stations. </a:t>
            </a:r>
            <a:endParaRPr/>
          </a:p>
        </p:txBody>
      </p:sp>
      <p:pic>
        <p:nvPicPr>
          <p:cNvPr id="668" name="Google Shape;668;p57"/>
          <p:cNvPicPr preferRelativeResize="0"/>
          <p:nvPr/>
        </p:nvPicPr>
        <p:blipFill rotWithShape="1">
          <a:blip r:embed="rId3">
            <a:alphaModFix/>
          </a:blip>
          <a:srcRect/>
          <a:stretch/>
        </p:blipFill>
        <p:spPr>
          <a:xfrm>
            <a:off x="1219200" y="1828800"/>
            <a:ext cx="6530975" cy="31369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g9c9353249a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Learning Bridges</a:t>
            </a:r>
            <a:endParaRPr/>
          </a:p>
        </p:txBody>
      </p:sp>
      <p:sp>
        <p:nvSpPr>
          <p:cNvPr id="674" name="Google Shape;674;g9c9353249a_0_0"/>
          <p:cNvSpPr txBox="1">
            <a:spLocks noGrp="1"/>
          </p:cNvSpPr>
          <p:nvPr>
            <p:ph type="body" idx="1"/>
          </p:nvPr>
        </p:nvSpPr>
        <p:spPr>
          <a:xfrm>
            <a:off x="0" y="1143000"/>
            <a:ext cx="9144000" cy="5467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In multidrop LAN a bridge is added as a new station where as in point-to-point LANs  the hubs are either connected to  a bridge or, preferably, replaced with a bridge.</a:t>
            </a:r>
            <a:endParaRPr/>
          </a:p>
          <a:p>
            <a:pPr marL="457200" lvl="0" indent="-342900" algn="l" rtl="0">
              <a:spcBef>
                <a:spcPts val="0"/>
              </a:spcBef>
              <a:spcAft>
                <a:spcPts val="0"/>
              </a:spcAft>
              <a:buSzPts val="1800"/>
              <a:buChar char="●"/>
            </a:pPr>
            <a:r>
              <a:rPr lang="en-US"/>
              <a:t>Different kinds of cables can also be attached to one bridge.</a:t>
            </a:r>
            <a:endParaRPr/>
          </a:p>
          <a:p>
            <a:pPr marL="457200" lvl="0" indent="-342900" algn="l" rtl="0">
              <a:spcBef>
                <a:spcPts val="0"/>
              </a:spcBef>
              <a:spcAft>
                <a:spcPts val="0"/>
              </a:spcAft>
              <a:buSzPts val="1800"/>
              <a:buChar char="●"/>
            </a:pPr>
            <a:r>
              <a:rPr lang="en-US"/>
              <a:t>Ex:fiber optic link,short-haul twisted-pair line.</a:t>
            </a:r>
            <a:endParaRPr/>
          </a:p>
          <a:p>
            <a:pPr marL="457200" lvl="0" indent="-342900" algn="l" rtl="0">
              <a:spcBef>
                <a:spcPts val="0"/>
              </a:spcBef>
              <a:spcAft>
                <a:spcPts val="0"/>
              </a:spcAft>
              <a:buSzPts val="1800"/>
              <a:buChar char="●"/>
            </a:pPr>
            <a:r>
              <a:rPr lang="en-US"/>
              <a:t>Operation:</a:t>
            </a:r>
            <a:endParaRPr/>
          </a:p>
          <a:p>
            <a:pPr marL="914400" lvl="1" indent="-342900" algn="l" rtl="0">
              <a:spcBef>
                <a:spcPts val="0"/>
              </a:spcBef>
              <a:spcAft>
                <a:spcPts val="0"/>
              </a:spcAft>
              <a:buSzPts val="1800"/>
              <a:buChar char="○"/>
            </a:pPr>
            <a:r>
              <a:rPr lang="en-US"/>
              <a:t>It accepts every frame transmitted by the stations attached to each of its ports. </a:t>
            </a:r>
            <a:endParaRPr/>
          </a:p>
          <a:p>
            <a:pPr marL="914400" lvl="1" indent="-342900" algn="l" rtl="0">
              <a:spcBef>
                <a:spcPts val="0"/>
              </a:spcBef>
              <a:spcAft>
                <a:spcPts val="0"/>
              </a:spcAft>
              <a:buSzPts val="1800"/>
              <a:buChar char="○"/>
            </a:pPr>
            <a:r>
              <a:rPr lang="en-US"/>
              <a:t>The bridge must decide whether to forward or discard each frame.</a:t>
            </a:r>
            <a:endParaRPr/>
          </a:p>
          <a:p>
            <a:pPr marL="914400" lvl="1" indent="-342900" algn="l" rtl="0">
              <a:spcBef>
                <a:spcPts val="0"/>
              </a:spcBef>
              <a:spcAft>
                <a:spcPts val="0"/>
              </a:spcAft>
              <a:buSzPts val="1800"/>
              <a:buChar char="○"/>
            </a:pPr>
            <a:r>
              <a:rPr lang="en-US"/>
              <a:t>The frame is forwarded to output port by using the destination address.</a:t>
            </a:r>
            <a:endParaRPr/>
          </a:p>
          <a:p>
            <a:pPr marL="914400" lvl="1" indent="-342900" algn="l" rtl="0">
              <a:spcBef>
                <a:spcPts val="0"/>
              </a:spcBef>
              <a:spcAft>
                <a:spcPts val="0"/>
              </a:spcAft>
              <a:buSzPts val="1800"/>
              <a:buChar char="○"/>
            </a:pPr>
            <a:r>
              <a:rPr lang="en-US"/>
              <a:t>Ex:If station A sends a frame to station B.B1 recieves and discard because it is already on the correct port.</a:t>
            </a:r>
            <a:endParaRPr/>
          </a:p>
          <a:p>
            <a:pPr marL="457200" lvl="0" indent="-342900" algn="l" rtl="0">
              <a:spcBef>
                <a:spcPts val="0"/>
              </a:spcBef>
              <a:spcAft>
                <a:spcPts val="0"/>
              </a:spcAft>
              <a:buSzPts val="1800"/>
              <a:buChar char="●"/>
            </a:pPr>
            <a:r>
              <a:rPr lang="en-US"/>
              <a:t> Implement a big a big (hash) table inside the bridge.</a:t>
            </a:r>
            <a:endParaRPr/>
          </a:p>
          <a:p>
            <a:pPr marL="457200" lvl="0" indent="-342900" algn="l" rtl="0">
              <a:spcBef>
                <a:spcPts val="0"/>
              </a:spcBef>
              <a:spcAft>
                <a:spcPts val="0"/>
              </a:spcAft>
              <a:buSzPts val="1800"/>
              <a:buChar char="●"/>
            </a:pPr>
            <a:r>
              <a:rPr lang="en-US"/>
              <a:t>The table can list each possible destination and which output port it belongs on.</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g9c9353249a_0_2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US"/>
              <a:t>Learning Bridges</a:t>
            </a:r>
            <a:endParaRPr/>
          </a:p>
          <a:p>
            <a:pPr marL="0" lvl="0" indent="0" algn="ctr" rtl="0">
              <a:spcBef>
                <a:spcPts val="0"/>
              </a:spcBef>
              <a:spcAft>
                <a:spcPts val="0"/>
              </a:spcAft>
              <a:buNone/>
            </a:pPr>
            <a:endParaRPr/>
          </a:p>
        </p:txBody>
      </p:sp>
      <p:sp>
        <p:nvSpPr>
          <p:cNvPr id="680" name="Google Shape;680;g9c9353249a_0_24"/>
          <p:cNvSpPr txBox="1">
            <a:spLocks noGrp="1"/>
          </p:cNvSpPr>
          <p:nvPr>
            <p:ph type="body" idx="1"/>
          </p:nvPr>
        </p:nvSpPr>
        <p:spPr>
          <a:xfrm>
            <a:off x="0" y="1434950"/>
            <a:ext cx="9144000" cy="5142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When the bridges are first plugged in, all the hash tables are empty. </a:t>
            </a:r>
            <a:endParaRPr/>
          </a:p>
          <a:p>
            <a:pPr marL="457200" lvl="0" indent="-342900" algn="l" rtl="0">
              <a:spcBef>
                <a:spcPts val="0"/>
              </a:spcBef>
              <a:spcAft>
                <a:spcPts val="0"/>
              </a:spcAft>
              <a:buSzPts val="1800"/>
              <a:buChar char="●"/>
            </a:pPr>
            <a:r>
              <a:rPr lang="en-US"/>
              <a:t>None of the bridges know where any of the destinations are, so they use a flooding algorithm.</a:t>
            </a:r>
            <a:endParaRPr/>
          </a:p>
          <a:p>
            <a:pPr marL="457200" lvl="0" indent="-342900" algn="l" rtl="0">
              <a:spcBef>
                <a:spcPts val="0"/>
              </a:spcBef>
              <a:spcAft>
                <a:spcPts val="0"/>
              </a:spcAft>
              <a:buSzPts val="1800"/>
              <a:buChar char="●"/>
            </a:pPr>
            <a:r>
              <a:rPr lang="en-US"/>
              <a:t>Every incoming frame for an unknown destination is output on all the ports.</a:t>
            </a:r>
            <a:endParaRPr/>
          </a:p>
          <a:p>
            <a:pPr marL="457200" lvl="0" indent="-342900" algn="l" rtl="0">
              <a:spcBef>
                <a:spcPts val="0"/>
              </a:spcBef>
              <a:spcAft>
                <a:spcPts val="0"/>
              </a:spcAft>
              <a:buSzPts val="1800"/>
              <a:buChar char="●"/>
            </a:pPr>
            <a:r>
              <a:rPr lang="en-US"/>
              <a:t>Once a destination is known, frames destined for it are put only on the proper port; they are not flooded.</a:t>
            </a:r>
            <a:endParaRPr/>
          </a:p>
          <a:p>
            <a:pPr marL="457200" lvl="0" indent="-342900" algn="l" rtl="0">
              <a:spcBef>
                <a:spcPts val="0"/>
              </a:spcBef>
              <a:spcAft>
                <a:spcPts val="0"/>
              </a:spcAft>
              <a:buSzPts val="1800"/>
              <a:buChar char="●"/>
            </a:pPr>
            <a:r>
              <a:rPr lang="en-US"/>
              <a:t>The algorithm used by the bridges is </a:t>
            </a:r>
            <a:r>
              <a:rPr lang="en-US" b="1"/>
              <a:t>backward learning.</a:t>
            </a:r>
            <a:endParaRPr b="1"/>
          </a:p>
          <a:p>
            <a:pPr marL="457200" lvl="0" indent="-342900" algn="l" rtl="0">
              <a:spcBef>
                <a:spcPts val="0"/>
              </a:spcBef>
              <a:spcAft>
                <a:spcPts val="0"/>
              </a:spcAft>
              <a:buSzPts val="1800"/>
              <a:buChar char="●"/>
            </a:pPr>
            <a:r>
              <a:rPr lang="en-US"/>
              <a:t>By looking at the source addresses, they can tell which machines are accessible on which ports.</a:t>
            </a:r>
            <a:endParaRPr/>
          </a:p>
          <a:p>
            <a:pPr marL="457200" lvl="0" indent="-342900" algn="l" rtl="0">
              <a:spcBef>
                <a:spcPts val="0"/>
              </a:spcBef>
              <a:spcAft>
                <a:spcPts val="0"/>
              </a:spcAft>
              <a:buSzPts val="1800"/>
              <a:buChar char="●"/>
            </a:pPr>
            <a:r>
              <a:rPr lang="en-US"/>
              <a:t>To handle dynamic topologies, whenever a hash table entry is made, the arrival time of the frame is noted in the entry.</a:t>
            </a:r>
            <a:endParaRPr/>
          </a:p>
          <a:p>
            <a:pPr marL="457200" lvl="0" indent="0" algn="l" rtl="0">
              <a:spcBef>
                <a:spcPts val="360"/>
              </a:spcBef>
              <a:spcAft>
                <a:spcPts val="0"/>
              </a:spcAft>
              <a:buNone/>
            </a:pPr>
            <a:endParaRPr b="1"/>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9c9353249a_0_3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Learning Bridges</a:t>
            </a:r>
            <a:endParaRPr/>
          </a:p>
          <a:p>
            <a:pPr marL="0" lvl="0" indent="0" algn="ctr" rtl="0">
              <a:spcBef>
                <a:spcPts val="0"/>
              </a:spcBef>
              <a:spcAft>
                <a:spcPts val="0"/>
              </a:spcAft>
              <a:buNone/>
            </a:pPr>
            <a:endParaRPr/>
          </a:p>
        </p:txBody>
      </p:sp>
      <p:sp>
        <p:nvSpPr>
          <p:cNvPr id="686" name="Google Shape;686;g9c9353249a_0_35"/>
          <p:cNvSpPr txBox="1">
            <a:spLocks noGrp="1"/>
          </p:cNvSpPr>
          <p:nvPr>
            <p:ph type="body" idx="1"/>
          </p:nvPr>
        </p:nvSpPr>
        <p:spPr>
          <a:xfrm>
            <a:off x="0" y="790475"/>
            <a:ext cx="9144000" cy="5753700"/>
          </a:xfrm>
          <a:prstGeom prst="rect">
            <a:avLst/>
          </a:prstGeom>
        </p:spPr>
        <p:txBody>
          <a:bodyPr spcFirstLastPara="1" wrap="square" lIns="91425" tIns="45700" rIns="91425" bIns="45700" anchor="t" anchorCtr="0">
            <a:noAutofit/>
          </a:bodyPr>
          <a:lstStyle/>
          <a:p>
            <a:pPr marL="457200" lvl="0" indent="-374650" algn="l" rtl="0">
              <a:spcBef>
                <a:spcPts val="360"/>
              </a:spcBef>
              <a:spcAft>
                <a:spcPts val="0"/>
              </a:spcAft>
              <a:buSzPts val="2300"/>
              <a:buChar char="●"/>
            </a:pPr>
            <a:r>
              <a:rPr lang="en-US" sz="2300"/>
              <a:t>Periodically, a process in the bridge scans the hash table and purges all entries more than a few minutes old.</a:t>
            </a:r>
            <a:endParaRPr sz="2300"/>
          </a:p>
          <a:p>
            <a:pPr marL="457200" lvl="0" indent="-374650" algn="l" rtl="0">
              <a:spcBef>
                <a:spcPts val="0"/>
              </a:spcBef>
              <a:spcAft>
                <a:spcPts val="0"/>
              </a:spcAft>
              <a:buSzPts val="2300"/>
              <a:buChar char="●"/>
            </a:pPr>
            <a:r>
              <a:rPr lang="en-US" sz="2300"/>
              <a:t>If a machine is quiet for a few minutes, any traffic sent to it will have to be flooded until it next sends a frame itself.</a:t>
            </a:r>
            <a:endParaRPr sz="2300"/>
          </a:p>
          <a:p>
            <a:pPr marL="457200" lvl="0" indent="-374650" algn="l" rtl="0">
              <a:spcBef>
                <a:spcPts val="0"/>
              </a:spcBef>
              <a:spcAft>
                <a:spcPts val="0"/>
              </a:spcAft>
              <a:buSzPts val="2300"/>
              <a:buChar char="●"/>
            </a:pPr>
            <a:r>
              <a:rPr lang="en-US" sz="2300"/>
              <a:t>The routing procedure is</a:t>
            </a:r>
            <a:endParaRPr sz="2300"/>
          </a:p>
          <a:p>
            <a:pPr marL="914400" lvl="1" indent="-374650" algn="l" rtl="0">
              <a:spcBef>
                <a:spcPts val="0"/>
              </a:spcBef>
              <a:spcAft>
                <a:spcPts val="0"/>
              </a:spcAft>
              <a:buSzPts val="2300"/>
              <a:buChar char="○"/>
            </a:pPr>
            <a:r>
              <a:rPr lang="en-US" sz="2300"/>
              <a:t>If the port for the destination address is the same as the source port, discard the frame.</a:t>
            </a:r>
            <a:endParaRPr sz="2300"/>
          </a:p>
          <a:p>
            <a:pPr marL="914400" lvl="1" indent="-374650" algn="l" rtl="0">
              <a:spcBef>
                <a:spcPts val="0"/>
              </a:spcBef>
              <a:spcAft>
                <a:spcPts val="0"/>
              </a:spcAft>
              <a:buSzPts val="2300"/>
              <a:buChar char="○"/>
            </a:pPr>
            <a:r>
              <a:rPr lang="en-US" sz="2300"/>
              <a:t> If the port for the destination address and the source port are different, forward the frame on to the destination port.</a:t>
            </a:r>
            <a:endParaRPr sz="2300"/>
          </a:p>
          <a:p>
            <a:pPr marL="914400" lvl="1" indent="-374650" algn="l" rtl="0">
              <a:spcBef>
                <a:spcPts val="0"/>
              </a:spcBef>
              <a:spcAft>
                <a:spcPts val="0"/>
              </a:spcAft>
              <a:buSzPts val="2300"/>
              <a:buChar char="○"/>
            </a:pPr>
            <a:r>
              <a:rPr lang="en-US" sz="2300"/>
              <a:t>If the destination port is unknown, use flooding and send the frame on all ports except the source port.</a:t>
            </a:r>
            <a:endParaRPr sz="2300"/>
          </a:p>
          <a:p>
            <a:pPr marL="457200" lvl="0" indent="-374650" algn="l" rtl="0">
              <a:spcBef>
                <a:spcPts val="0"/>
              </a:spcBef>
              <a:spcAft>
                <a:spcPts val="0"/>
              </a:spcAft>
              <a:buSzPts val="2300"/>
              <a:buChar char="●"/>
            </a:pPr>
            <a:r>
              <a:rPr lang="en-US" sz="2300"/>
              <a:t>Example:If E sends a frame to F.</a:t>
            </a:r>
            <a:endParaRPr sz="2300"/>
          </a:p>
          <a:p>
            <a:pPr marL="457200" lvl="0" indent="-374650" algn="l" rtl="0">
              <a:spcBef>
                <a:spcPts val="0"/>
              </a:spcBef>
              <a:spcAft>
                <a:spcPts val="0"/>
              </a:spcAft>
              <a:buSzPts val="2300"/>
              <a:buChar char="●"/>
            </a:pPr>
            <a:r>
              <a:rPr lang="en-US" sz="2300"/>
              <a:t>The above procedure is implemented with special-purpose VLSI chips(complete the process in msec).</a:t>
            </a:r>
            <a:endParaRPr sz="2300"/>
          </a:p>
          <a:p>
            <a:pPr marL="457200" lvl="0" indent="-374650" algn="l" rtl="0">
              <a:spcBef>
                <a:spcPts val="0"/>
              </a:spcBef>
              <a:spcAft>
                <a:spcPts val="0"/>
              </a:spcAft>
              <a:buSzPts val="2300"/>
              <a:buChar char="●"/>
            </a:pPr>
            <a:r>
              <a:rPr lang="en-US" sz="2300"/>
              <a:t>The routing is cut-through switching or wormhole routing and is usually handled in hardware.</a:t>
            </a:r>
            <a:endParaRPr/>
          </a:p>
        </p:txBody>
      </p:sp>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8666</Words>
  <Application>Microsoft Office PowerPoint</Application>
  <PresentationFormat>On-screen Show (4:3)</PresentationFormat>
  <Paragraphs>748</Paragraphs>
  <Slides>129</Slides>
  <Notes>129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129</vt:i4>
      </vt:variant>
    </vt:vector>
  </HeadingPairs>
  <TitlesOfParts>
    <vt:vector size="133" baseType="lpstr">
      <vt:lpstr>Arial</vt:lpstr>
      <vt:lpstr>Times New Roman</vt:lpstr>
      <vt:lpstr>Tannenbaum</vt:lpstr>
      <vt:lpstr>1_Tannenbaum</vt:lpstr>
      <vt:lpstr>The Medium Access Control Sublayer</vt:lpstr>
      <vt:lpstr>MAC Sublayer</vt:lpstr>
      <vt:lpstr>PowerPoint Presentation</vt:lpstr>
      <vt:lpstr>Assumptions for Dynamic Channel Allocation</vt:lpstr>
      <vt:lpstr>Multiple Access Protocols</vt:lpstr>
      <vt:lpstr>Aloha</vt:lpstr>
      <vt:lpstr>ALOHA (1)</vt:lpstr>
      <vt:lpstr>ALOHA</vt:lpstr>
      <vt:lpstr>ALOHA</vt:lpstr>
      <vt:lpstr>ALOHA (2)</vt:lpstr>
      <vt:lpstr>ALOHA (3)</vt:lpstr>
      <vt:lpstr>Persistent and Nonpersistent CSMA</vt:lpstr>
      <vt:lpstr>Slotted ALOHA</vt:lpstr>
      <vt:lpstr>CSMA</vt:lpstr>
      <vt:lpstr>CSMA </vt:lpstr>
      <vt:lpstr>CSMA</vt:lpstr>
      <vt:lpstr>CSMA </vt:lpstr>
      <vt:lpstr>CSMA with Collision Detection</vt:lpstr>
      <vt:lpstr>Collision-Free Protocols</vt:lpstr>
      <vt:lpstr>Collision-Free Protocols (1)</vt:lpstr>
      <vt:lpstr>Collision-Free Protocols </vt:lpstr>
      <vt:lpstr>Collision-Free Protocols  </vt:lpstr>
      <vt:lpstr>Collision-Free Protocols (2)</vt:lpstr>
      <vt:lpstr>Collision-Free Protocols</vt:lpstr>
      <vt:lpstr>Binary Countdown</vt:lpstr>
      <vt:lpstr>Collision-Free Protocols </vt:lpstr>
      <vt:lpstr>Limited-Contention Protocols</vt:lpstr>
      <vt:lpstr>The Adaptive Tree Walk Protocol</vt:lpstr>
      <vt:lpstr>Wireless LAN Protocols (1)</vt:lpstr>
      <vt:lpstr>Wireless LAN Protocols (2)</vt:lpstr>
      <vt:lpstr>Wireless LAN Protocols (3)</vt:lpstr>
      <vt:lpstr>Ethernet </vt:lpstr>
      <vt:lpstr>Ethernet</vt:lpstr>
      <vt:lpstr>Classic Ethernet Physical Layer</vt:lpstr>
      <vt:lpstr>Classic Ethernet Physical Layer</vt:lpstr>
      <vt:lpstr>Classic Ethernet Physical Layer </vt:lpstr>
      <vt:lpstr>MAC Sublayer Protocol (1)</vt:lpstr>
      <vt:lpstr>MAC Sublayer Protocol </vt:lpstr>
      <vt:lpstr>MAC Sublayer Protocol  </vt:lpstr>
      <vt:lpstr>MAC Sublayer Protocol  </vt:lpstr>
      <vt:lpstr>MAC Sublayer Protocol (2)</vt:lpstr>
      <vt:lpstr>MAC Sublayer Protocol </vt:lpstr>
      <vt:lpstr>MAC Sublayer Protocol  </vt:lpstr>
      <vt:lpstr>Ethernet Performance</vt:lpstr>
      <vt:lpstr>Ethernet Performance</vt:lpstr>
      <vt:lpstr>Switched Ethernet (1)</vt:lpstr>
      <vt:lpstr>Switched Ethernet (1) </vt:lpstr>
      <vt:lpstr>Switched Ethernet (2)</vt:lpstr>
      <vt:lpstr>Switched Ethernet </vt:lpstr>
      <vt:lpstr>Switched Ethernet </vt:lpstr>
      <vt:lpstr>Fast Ethernet</vt:lpstr>
      <vt:lpstr>Fast Ethernet</vt:lpstr>
      <vt:lpstr>Fast Ethernet</vt:lpstr>
      <vt:lpstr>Fast Ethernet </vt:lpstr>
      <vt:lpstr>Gigabit Ethernet</vt:lpstr>
      <vt:lpstr>Gigabit Ethernet (1)</vt:lpstr>
      <vt:lpstr>Gigabit Ethernet (2)</vt:lpstr>
      <vt:lpstr>Gigabit Ethernet</vt:lpstr>
      <vt:lpstr>Gigabit Ethernet (3)</vt:lpstr>
      <vt:lpstr>Gigabit Ethernet </vt:lpstr>
      <vt:lpstr>Gigabit Ethernet  </vt:lpstr>
      <vt:lpstr>10 Gigabit Ethernet </vt:lpstr>
      <vt:lpstr>10 Gigabit Ethernet</vt:lpstr>
      <vt:lpstr>PowerPoint Presentation</vt:lpstr>
      <vt:lpstr>Retrospective on Ethernet</vt:lpstr>
      <vt:lpstr>Wireless Lans</vt:lpstr>
      <vt:lpstr>802.11 Architecture and Protocol Stack (1)</vt:lpstr>
      <vt:lpstr>802.11 Architecture and Protocol Stack (2)</vt:lpstr>
      <vt:lpstr>802.11 Architecture and Protocol Stack (3)</vt:lpstr>
      <vt:lpstr>The 802.11 MAC Sublayer Protocol (1)</vt:lpstr>
      <vt:lpstr>The 802.11 MAC Sublayer Protocol (2)</vt:lpstr>
      <vt:lpstr>The 802.11 MAC Sublayer Protocol (3)</vt:lpstr>
      <vt:lpstr>The 802.11 MAC Sublayer Protocol (4)</vt:lpstr>
      <vt:lpstr>The 802.11 MAC Sublayer Protocol (5)</vt:lpstr>
      <vt:lpstr>802.11 Frame Structure</vt:lpstr>
      <vt:lpstr>Broadband Wireless</vt:lpstr>
      <vt:lpstr>Comparison of 802.16 with 802.11 and 3G</vt:lpstr>
      <vt:lpstr>802.16 Architecture and Protocol Stack</vt:lpstr>
      <vt:lpstr>802.16 Physical Layer</vt:lpstr>
      <vt:lpstr>802.16 MAC Sublayer Protocol</vt:lpstr>
      <vt:lpstr>802.16 Frame Structure</vt:lpstr>
      <vt:lpstr>Bluetooth</vt:lpstr>
      <vt:lpstr>Bluetooth Architecture</vt:lpstr>
      <vt:lpstr>Bluetooth Protocol Stack</vt:lpstr>
      <vt:lpstr>Bluetooth Frame Structure</vt:lpstr>
      <vt:lpstr>RFID</vt:lpstr>
      <vt:lpstr>EPC Gen 2 Architecture</vt:lpstr>
      <vt:lpstr>EPC Gen 2 Physical Layer</vt:lpstr>
      <vt:lpstr>EPC Gen 2 Tag Identification Layer</vt:lpstr>
      <vt:lpstr>Tag Identification Message Formats</vt:lpstr>
      <vt:lpstr>Data Link Layer Switching</vt:lpstr>
      <vt:lpstr>Data Link Layer Switching </vt:lpstr>
      <vt:lpstr> Data Link Layer Switching </vt:lpstr>
      <vt:lpstr>Learning Bridges</vt:lpstr>
      <vt:lpstr>Learning Bridges (1)</vt:lpstr>
      <vt:lpstr>Learning Bridges (2)</vt:lpstr>
      <vt:lpstr>Learning Bridges</vt:lpstr>
      <vt:lpstr> Learning Bridges </vt:lpstr>
      <vt:lpstr>Learning Bridges </vt:lpstr>
      <vt:lpstr> Learning Bridges  </vt:lpstr>
      <vt:lpstr>Learning Bridges (3)</vt:lpstr>
      <vt:lpstr>Spanning Tree Bridges</vt:lpstr>
      <vt:lpstr>Spanning Tree Bridges (1)</vt:lpstr>
      <vt:lpstr>Spanning Tree Bridges </vt:lpstr>
      <vt:lpstr>Spanning Tree Bridges (2)</vt:lpstr>
      <vt:lpstr>Spanning Tree Bridges </vt:lpstr>
      <vt:lpstr>Spanning Tree Bridges</vt:lpstr>
      <vt:lpstr>Poem by Radia Perlman (1985) Algorithm for Spanning Tree (1)</vt:lpstr>
      <vt:lpstr>Poem by Radia Perlman (1985) Algorithm for Spanning Tree (2)</vt:lpstr>
      <vt:lpstr> Repeaters, Hubs, Bridges, Switches, Routers, and Gateways </vt:lpstr>
      <vt:lpstr>Repeaters, Hubs, Bridges, Switches, Routers, and Gateways</vt:lpstr>
      <vt:lpstr> Repeaters, Hubs, Bridges, Switches, Routers, and Gateways </vt:lpstr>
      <vt:lpstr> Repeaters, Hubs, Bridges, Switches, Routers, and Gateways </vt:lpstr>
      <vt:lpstr>Repeaters, Hubs, Bridges, Switches, Routers, and Gateways</vt:lpstr>
      <vt:lpstr> Repeaters, Hubs, Bridges, Switches, Routers, and Gateways </vt:lpstr>
      <vt:lpstr>Virtual LANs (1)</vt:lpstr>
      <vt:lpstr>Virtual LANs</vt:lpstr>
      <vt:lpstr>Virtual LANs</vt:lpstr>
      <vt:lpstr>Virtual LANs </vt:lpstr>
      <vt:lpstr>Virtual LANs</vt:lpstr>
      <vt:lpstr>Virtual LANs (2)</vt:lpstr>
      <vt:lpstr>The IEEE 802.1Q Standard</vt:lpstr>
      <vt:lpstr>The IEEE 802.1Q Standard </vt:lpstr>
      <vt:lpstr>The IEEE 802.1Q Standard (1)</vt:lpstr>
      <vt:lpstr>PowerPoint Presentation</vt:lpstr>
      <vt:lpstr>The IEEE 802.1Q Standard (2)</vt:lpstr>
      <vt:lpstr>The IEEE 802.1Q Standard</vt:lpstr>
      <vt:lpstr>The IEEE 802.1Q Standard </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Medium Access Control Sublayer</dc:title>
  <dc:creator>Steve_2</dc:creator>
  <cp:lastModifiedBy>Windows User</cp:lastModifiedBy>
  <cp:revision>1</cp:revision>
  <dcterms:created xsi:type="dcterms:W3CDTF">2010-05-03T15:18:06Z</dcterms:created>
  <dcterms:modified xsi:type="dcterms:W3CDTF">2022-12-09T04:25:11Z</dcterms:modified>
</cp:coreProperties>
</file>