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6.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7.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8.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9.xml" ContentType="application/inkml+xml"/>
  <Override PartName="/ppt/ink/ink20.xml" ContentType="application/inkml+xml"/>
  <Override PartName="/ppt/notesSlides/notesSlide31.xml" ContentType="application/vnd.openxmlformats-officedocument.presentationml.notesSlide+xml"/>
  <Override PartName="/ppt/ink/ink21.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5"/>
  </p:notesMasterIdLst>
  <p:sldIdLst>
    <p:sldId id="256" r:id="rId2"/>
    <p:sldId id="257" r:id="rId3"/>
    <p:sldId id="258" r:id="rId4"/>
    <p:sldId id="259"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3" r:id="rId53"/>
    <p:sldId id="564" r:id="rId54"/>
    <p:sldId id="565" r:id="rId55"/>
    <p:sldId id="566" r:id="rId56"/>
    <p:sldId id="567" r:id="rId57"/>
    <p:sldId id="568" r:id="rId58"/>
    <p:sldId id="569" r:id="rId59"/>
    <p:sldId id="570" r:id="rId60"/>
    <p:sldId id="571" r:id="rId61"/>
    <p:sldId id="572" r:id="rId62"/>
    <p:sldId id="573" r:id="rId63"/>
    <p:sldId id="574"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1" roundtripDataSignature="AMtx7mhGHfxMPIgfZ5tb/Lyn7AuwWLSo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364" autoAdjust="0"/>
  </p:normalViewPr>
  <p:slideViewPr>
    <p:cSldViewPr snapToGrid="0">
      <p:cViewPr varScale="1">
        <p:scale>
          <a:sx n="98" d="100"/>
          <a:sy n="98" d="100"/>
        </p:scale>
        <p:origin x="1018" y="67"/>
      </p:cViewPr>
      <p:guideLst>
        <p:guide orient="horz" pos="2160"/>
        <p:guide pos="2880"/>
      </p:guideLst>
    </p:cSldViewPr>
  </p:slideViewPr>
  <p:notesTextViewPr>
    <p:cViewPr>
      <p:scale>
        <a:sx n="1" d="1"/>
        <a:sy n="1" d="1"/>
      </p:scale>
      <p:origin x="0" y="0"/>
    </p:cViewPr>
  </p:notesTextViewPr>
  <p:sorterViewPr>
    <p:cViewPr>
      <p:scale>
        <a:sx n="200" d="100"/>
        <a:sy n="200" d="100"/>
      </p:scale>
      <p:origin x="0" y="-63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73"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271" Type="http://customschemas.google.com/relationships/presentationmetadata" Target="metadata"/><Relationship Id="rId276" Type="http://schemas.microsoft.com/office/2016/11/relationships/changesInfo" Target="changesInfos/changesInfo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274"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7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275"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imani Praveena" userId="6f7251ed5eb48084" providerId="LiveId" clId="{B68EDC5B-4C71-402B-81C0-A5DA1A59FA13}"/>
    <pc:docChg chg="undo custSel modSld">
      <pc:chgData name="Bhimani Praveena" userId="6f7251ed5eb48084" providerId="LiveId" clId="{B68EDC5B-4C71-402B-81C0-A5DA1A59FA13}" dt="2023-02-18T16:14:35.041" v="19" actId="20577"/>
      <pc:docMkLst>
        <pc:docMk/>
      </pc:docMkLst>
      <pc:sldChg chg="modSp mod setBg">
        <pc:chgData name="Bhimani Praveena" userId="6f7251ed5eb48084" providerId="LiveId" clId="{B68EDC5B-4C71-402B-81C0-A5DA1A59FA13}" dt="2023-02-18T13:38:43.433" v="4" actId="3062"/>
        <pc:sldMkLst>
          <pc:docMk/>
          <pc:sldMk cId="0" sldId="256"/>
        </pc:sldMkLst>
        <pc:spChg chg="mod">
          <ac:chgData name="Bhimani Praveena" userId="6f7251ed5eb48084" providerId="LiveId" clId="{B68EDC5B-4C71-402B-81C0-A5DA1A59FA13}" dt="2023-02-18T13:38:43.433" v="4" actId="3062"/>
          <ac:spMkLst>
            <pc:docMk/>
            <pc:sldMk cId="0" sldId="256"/>
            <ac:spMk id="85" creationId="{00000000-0000-0000-0000-000000000000}"/>
          </ac:spMkLst>
        </pc:spChg>
      </pc:sldChg>
      <pc:sldChg chg="modSp mod">
        <pc:chgData name="Bhimani Praveena" userId="6f7251ed5eb48084" providerId="LiveId" clId="{B68EDC5B-4C71-402B-81C0-A5DA1A59FA13}" dt="2023-02-18T15:50:59.536" v="11" actId="20577"/>
        <pc:sldMkLst>
          <pc:docMk/>
          <pc:sldMk cId="3373623820" sldId="516"/>
        </pc:sldMkLst>
        <pc:spChg chg="mod">
          <ac:chgData name="Bhimani Praveena" userId="6f7251ed5eb48084" providerId="LiveId" clId="{B68EDC5B-4C71-402B-81C0-A5DA1A59FA13}" dt="2023-02-18T15:50:59.536" v="11" actId="20577"/>
          <ac:spMkLst>
            <pc:docMk/>
            <pc:sldMk cId="3373623820" sldId="516"/>
            <ac:spMk id="111" creationId="{00000000-0000-0000-0000-000000000000}"/>
          </ac:spMkLst>
        </pc:spChg>
      </pc:sldChg>
      <pc:sldChg chg="modSp mod">
        <pc:chgData name="Bhimani Praveena" userId="6f7251ed5eb48084" providerId="LiveId" clId="{B68EDC5B-4C71-402B-81C0-A5DA1A59FA13}" dt="2023-02-18T15:37:51.788" v="9" actId="20577"/>
        <pc:sldMkLst>
          <pc:docMk/>
          <pc:sldMk cId="3657704355" sldId="520"/>
        </pc:sldMkLst>
        <pc:spChg chg="mod">
          <ac:chgData name="Bhimani Praveena" userId="6f7251ed5eb48084" providerId="LiveId" clId="{B68EDC5B-4C71-402B-81C0-A5DA1A59FA13}" dt="2023-02-18T15:37:51.788" v="9" actId="20577"/>
          <ac:spMkLst>
            <pc:docMk/>
            <pc:sldMk cId="3657704355" sldId="520"/>
            <ac:spMk id="136" creationId="{00000000-0000-0000-0000-000000000000}"/>
          </ac:spMkLst>
        </pc:spChg>
      </pc:sldChg>
      <pc:sldChg chg="modSp mod">
        <pc:chgData name="Bhimani Praveena" userId="6f7251ed5eb48084" providerId="LiveId" clId="{B68EDC5B-4C71-402B-81C0-A5DA1A59FA13}" dt="2023-02-18T15:58:16.955" v="15" actId="20577"/>
        <pc:sldMkLst>
          <pc:docMk/>
          <pc:sldMk cId="1359449151" sldId="521"/>
        </pc:sldMkLst>
        <pc:spChg chg="mod">
          <ac:chgData name="Bhimani Praveena" userId="6f7251ed5eb48084" providerId="LiveId" clId="{B68EDC5B-4C71-402B-81C0-A5DA1A59FA13}" dt="2023-02-18T15:58:16.955" v="15" actId="20577"/>
          <ac:spMkLst>
            <pc:docMk/>
            <pc:sldMk cId="1359449151" sldId="521"/>
            <ac:spMk id="142" creationId="{00000000-0000-0000-0000-000000000000}"/>
          </ac:spMkLst>
        </pc:spChg>
      </pc:sldChg>
      <pc:sldChg chg="modSp mod">
        <pc:chgData name="Bhimani Praveena" userId="6f7251ed5eb48084" providerId="LiveId" clId="{B68EDC5B-4C71-402B-81C0-A5DA1A59FA13}" dt="2023-02-18T16:10:23.260" v="17" actId="1076"/>
        <pc:sldMkLst>
          <pc:docMk/>
          <pc:sldMk cId="1307820658" sldId="528"/>
        </pc:sldMkLst>
        <pc:spChg chg="mod">
          <ac:chgData name="Bhimani Praveena" userId="6f7251ed5eb48084" providerId="LiveId" clId="{B68EDC5B-4C71-402B-81C0-A5DA1A59FA13}" dt="2023-02-18T16:10:23.260" v="17" actId="1076"/>
          <ac:spMkLst>
            <pc:docMk/>
            <pc:sldMk cId="1307820658" sldId="528"/>
            <ac:spMk id="186" creationId="{00000000-0000-0000-0000-000000000000}"/>
          </ac:spMkLst>
        </pc:spChg>
      </pc:sldChg>
      <pc:sldChg chg="modSp mod">
        <pc:chgData name="Bhimani Praveena" userId="6f7251ed5eb48084" providerId="LiveId" clId="{B68EDC5B-4C71-402B-81C0-A5DA1A59FA13}" dt="2023-02-18T16:14:35.041" v="19" actId="20577"/>
        <pc:sldMkLst>
          <pc:docMk/>
          <pc:sldMk cId="730310749" sldId="532"/>
        </pc:sldMkLst>
        <pc:spChg chg="mod">
          <ac:chgData name="Bhimani Praveena" userId="6f7251ed5eb48084" providerId="LiveId" clId="{B68EDC5B-4C71-402B-81C0-A5DA1A59FA13}" dt="2023-02-18T16:14:35.041" v="19" actId="20577"/>
          <ac:spMkLst>
            <pc:docMk/>
            <pc:sldMk cId="730310749" sldId="532"/>
            <ac:spMk id="217" creationId="{00000000-0000-0000-0000-000000000000}"/>
          </ac:spMkLst>
        </pc:spChg>
      </pc:sldChg>
      <pc:sldChg chg="modNotes">
        <pc:chgData name="Bhimani Praveena" userId="6f7251ed5eb48084" providerId="LiveId" clId="{B68EDC5B-4C71-402B-81C0-A5DA1A59FA13}" dt="2023-02-18T13:37:52.040" v="0"/>
        <pc:sldMkLst>
          <pc:docMk/>
          <pc:sldMk cId="1346246082" sldId="568"/>
        </pc:sldMkLst>
      </pc:sldChg>
      <pc:sldChg chg="modNotes">
        <pc:chgData name="Bhimani Praveena" userId="6f7251ed5eb48084" providerId="LiveId" clId="{B68EDC5B-4C71-402B-81C0-A5DA1A59FA13}" dt="2023-02-18T13:37:52.040" v="0"/>
        <pc:sldMkLst>
          <pc:docMk/>
          <pc:sldMk cId="298143737" sldId="569"/>
        </pc:sldMkLst>
      </pc:sldChg>
      <pc:sldChg chg="modNotes">
        <pc:chgData name="Bhimani Praveena" userId="6f7251ed5eb48084" providerId="LiveId" clId="{B68EDC5B-4C71-402B-81C0-A5DA1A59FA13}" dt="2023-02-18T13:37:52.040" v="0"/>
        <pc:sldMkLst>
          <pc:docMk/>
          <pc:sldMk cId="4255455224" sldId="570"/>
        </pc:sldMkLst>
      </pc:sldChg>
      <pc:sldChg chg="modNotes">
        <pc:chgData name="Bhimani Praveena" userId="6f7251ed5eb48084" providerId="LiveId" clId="{B68EDC5B-4C71-402B-81C0-A5DA1A59FA13}" dt="2023-02-18T13:37:52.040" v="0"/>
        <pc:sldMkLst>
          <pc:docMk/>
          <pc:sldMk cId="3507056901" sldId="571"/>
        </pc:sldMkLst>
      </pc:sldChg>
      <pc:sldChg chg="modNotes">
        <pc:chgData name="Bhimani Praveena" userId="6f7251ed5eb48084" providerId="LiveId" clId="{B68EDC5B-4C71-402B-81C0-A5DA1A59FA13}" dt="2023-02-18T13:37:52.040" v="0"/>
        <pc:sldMkLst>
          <pc:docMk/>
          <pc:sldMk cId="3833556994" sldId="572"/>
        </pc:sldMkLst>
      </pc:sldChg>
      <pc:sldChg chg="modNotes">
        <pc:chgData name="Bhimani Praveena" userId="6f7251ed5eb48084" providerId="LiveId" clId="{B68EDC5B-4C71-402B-81C0-A5DA1A59FA13}" dt="2023-02-18T13:37:52.040" v="0"/>
        <pc:sldMkLst>
          <pc:docMk/>
          <pc:sldMk cId="378495646" sldId="573"/>
        </pc:sldMkLst>
      </pc:sldChg>
      <pc:sldChg chg="modNotes">
        <pc:chgData name="Bhimani Praveena" userId="6f7251ed5eb48084" providerId="LiveId" clId="{B68EDC5B-4C71-402B-81C0-A5DA1A59FA13}" dt="2023-02-18T13:37:52.040" v="0"/>
        <pc:sldMkLst>
          <pc:docMk/>
          <pc:sldMk cId="796474704" sldId="574"/>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17.0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12488 13141 0,'71'0'219,"70"-18"-204,282 1 1,1-54 0,-89 53-1,-18 1 1,-176 17-1,-35 0 1,-35 0-16,105 0 16,-35 0-1,0-18 1,-52 1 0,-36 17 15,52-18-16,-69 18 1,34 0 0,-35 0-16,18-18 15,-17 18 1,17-17 0,-36 17-1,18 0 1,-17 0-1,0 0 1,-1 0 0,1 0-1,0 0 32,-1 0 31,1 0 47,0 0-78,-1 0-31,1 0-1,-18 17 1,0 1 0,35-18-1,0 0 1,-17 18 0,17-18-1,36 0 1,-36 35-1,-17-35 1,35 0 0,-36 17-1,19-17 1,-19 18 0,1-18-1,0 0 16,-1 0-15,1 18 0,-1-18-1,1 0 1,0 0 0,-1 0-1,1 0 1,0 0-1,-1 0 1,1 0 0,0 0 15,-1 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09.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12136 4568 0,'-177'0'172,"-52"0"-157,-53 0-15,-106 0 16,52 0-16,-457 0 16,193 36-1,353 17 1,-247-36 15,265-17-15,-18 0-1,-88-17 1,194-1 0,-18 0-1,0 1 1,36 17-1,-89-36 1,124 36 0,17-17-1,-105-1 1,70 18 0,0-17-1,36-1-15,-54 18 16,18 0-1,-35 18 17,18-18-17,17 17 1,-70 18 0,70-17-1,0-18 1,-53 0-1,53 0 1,0 0 0,-52 18-1,17-18 1,-1 35 0,72-35-1,17 18 1,18-1-1,17-17-15,-52 0 16,17 0 15,0 0-15,-18 0 0,-17 0-1,35 18 1,-35-18-1,0 0 1,17 0 0,-35 0-1,53 0 1,0 0 0,18 0-1,0 0 1,0 0-1,-1 0 1,19 0 15,-19 0-15,1 0 0,-18-18-1,0 18 1,-17 0-1,34-17 1,-16-1-16,-1 18 16,-18 0-1,-17 0 1,17 0 0,18 0-1,-35 0 1,18 0-1,-36 0 17,35 0-17,1 0 1,34 0 0,19 0-1,-19 0 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12.6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1905 15593 0,'229'-71'203,"89"1"-203,-1 34 15,-52 19 1,229-19 0,-283 1-16,-52 35 15,176 0 1,106 0 0,-211 0-1,-72 0 1,19 0-1,-54 0 1,36 0 0,-88 0-1,-1 0 1,-17 0 0,-18 0-1,18 0 16,18 0-15,17-17 0,18-1-1,-71 0 1,18 18 0,0 0-1,-18-17 1,53-1-1,-70 18-15,70 0 16,-35-18 0,35 18-1,-52 0 1,-1 0 0,35-17-1,-34 17 1,17 0 15,-18-18-15,0 18-1,0-18 1,18 1 0,-17 17-1,34 0 1,-35 0-1,18 0 1,0 0 0,-35 0-1,17 0 1,-17 0 0,-1 0-1,1 0 16,0 0 1,-1 0-17,1 0 1,0 0 0,35 0-1,17 17 1,-35-17-16,36 18 15,-36 0 1,36-1 0,-18 1-1,-18 0 1,53 17 0,-35 0-1,-18-35 1,1 35 15,-1-35-15,-17 18-1,-1-18 1,1 0 0,0 0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5:37.7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16669 0,'283'-18'187,"87"-17"-187,-123 35 16,317-18 0,-158 18-1,158 35 1,-387-17-1,264-18 1,176 71 0,-264-54-1,-88 1 1,-124-18-16,70 0 16,72 0-1,87 0 16,-70-18-15,-71 1 0,89-19-1,-213 36 1,37-35 0,-54 35-1,88-18 1,-17 18-1,-18 0 1,-35 0 0,-53 0-16,35 0 15,35 0 1,1 0 15,-54 0-15,1 0-1,0 0 1,-1 0 0,-17 0-1,71 0 1,-72-17 0,72 17-1,-36 0 1,0-18-1,53 18 1,-52-17 0,-1 17-1,-53 0-15,36 0 16,-18 0 0,17 0 15,-52 0-16,17 0 1,18 0 0,-35 0-1,-1 0 1,18 0 0,-17 0-1,17 0 1,-17 0-1,35 0 1,-18 0 0,1 0-1,-1 0 17,0 0-17,0 0 1,1 0-1,-1 0 1,18 0 0,-18 0-1,18 0 1,0 0 0,-35 0-1,34 0 1,125 0-1,17 0 1,0 0 0,-124 0-16,72 17 15,-37-17 1,19 0 15,-36 0-15,0 0-1,36 18 1,-71-18 0,35 0-1,18 0 1,-18 0 0,124 17-1,-142-17 1,-17 0-1,18 0 1,-36 0 0,18 0-1,0 18 1,-18-18 0,36 0 15,-36 0-16,0 0 1,36 0 0,-36 0-1,35 0 1,-34 0 0,17 0-1,0 0 1,-18 0-1,18 0 1,0 0 0,-18 0-1,36 0 1,-19 0 0,-16 0 15,17 0-16,0 0 1,-18 0 0,35 0-1,-34 0 1,17 0 0,0 0-1,-18 0 1,18 0-1,0 0 1,17 0 0,-35 0-1,1 0 1,34 0 15,-34 0-15,-1 0-1,35 0 1,-17 0 0,0 0-1,-17 0 1,16 0 0,1 0-1,0 0 1,-17 0-1,16 0 1,1 0 0,-17 0-1,17 0 1,-1 0 15,19 0-15,-36 0-1,1 0 1,-19 0-16,36 0 16,-18 0-1,36 0 1,-36 0 0,18 0-1,0 0 1,-18 0-1,18 0 1,0 0 0,-17 0-1,34 0 17,-35 0-32,18 0 31,-35 0-31,17 0 15,0 0 1,18 0 0,18 0-1,-53 0 1,52 0 0,-17 0-1,-18 0 1,18 0-1,0 0 1,0 0 0,0 0-1,-18 0 1,18 0 15,0 0-15,-18 0-1,36 0 1,-36 0 0,36 0-1,-36 0 1,0 0 0,36 0-1,-18 0 1,-36 0-1,54 0 1,-18 0 0,0 0-1,-18 0 1,18 0 0,0 0 15,-18 0-16,36 0 1,-36 0 0,18 0-1,17 0 1,-34 0 0,-1 0-1,36 0 1,-36 0-1,0 0 1,36 0 0,-36 0-1,18 0 17,0 0-17,17 0 1,-34 0-1,-1 0 1,36 0 0,-36 0-1,0 0 1,36 0 0,-36 0-1,18 0 1,0 0-1,0 0 1,0 0 0,-1 0-1,-16 0 17,-1 0-17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5:40.3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5027 15699 0,'247'0'204,"247"-53"-204,159-18 15,-265 53-15,388-17 16,441-18-1,-388 0 1,-124 0 0,19 53-1,-372-17 1,460 34 15,-565 1-15,-89-18-1,-52 18-15,88 17 16,-53-17 0,89-1-1,-142-17 1,18 18 0,88 17-1,-88-35 1,35 18-1,-71-18 1,18 0 0,54 0-1,-54 0 17,0 17-17,0 1 1,-53-18-1,71 18 1,-70-1 0,-19-17-1,36 18 1,-18-18 0,-17 0-1,35 0 1,-35 0 15,-1 0-15,1 0-1,-1 0 17,1 0 77</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5:48.7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19844 5556 0,'-71'0'140,"-52"0"-124,-18-17-16,-371-36 15,-105 0 1,35 35 15,264 18-15,106 0 0,142 0-16,-142 0 15,-105 0 1,-124 0-1,159 0 1,70 0 0,106 0-16,-88 18 15,0-18 1,-71 35 0,1-35-1,35 0 1,-230 0 15,159 18-15,71 17-1,-71 18 1,53 17 0,-71-17-1,142-53 1,35 53-1,-212 18 1,212-54 0,0 1-1,35 0 1,-35-18 0,-124 17 15,142-17-31,-1 0 31,-34 0-15,34 0-1,-70 0 1,71-17 0,-1-1-1,-70 0 1,88-17-1,-35 35 1,-70-17 0,87 17-1,-88 0 1,71 17 0,36-17-1,-72 35 16,54-17-15,17 0 0,71-18-16,-36 17 15,0 1 1,-34-18 0,52 18-1,0-1 1,-53 1-1,53 17 1,-35-17 0,0 17-1,35-35 1,-18 18 0,18-1-1,18-17 1,-18 0-1,18 0 17,-36 0-17,1 0 1,17 0 0,-18 0-1,18 0 1,-17 0-1,-1 0 1,18 0 0,0 0-1,0 0 1,18 0 0,0 0-1,17 0 1,1 0 15,-1 0-15,0 0-1,1 0 1,-1 0 0,0 0-1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5:51.2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11871 3634 0,'18'0'203,"87"0"-188,1 0-15,212 0 32,158 17-17,-106 19 1,36-1 0,-194 0-16,211 0 15,0-17 1,89-18-1,-230 35 1,-105-35 0,105 0-1,335 0 1,-141 18 0,-282-18-16,18-18 15,17 18 1,-176 0 15,0 0-15,-17 0-1,34-17 1,-35 17 0,18 0-1,0 0 1,0 0-1,0 0 1,-18 0 0,18 0-1,18 0 1,-54 0 0,54 0-1,-18 0 1,-18 0-1,18 0 17,0 0-17,-18 0 1,36-18 0,-36 18-1,0 0 1,-17 0-16,35 0 15,-18 0 1,18 0 0,0 0-1,0 0 1,-35 0-16,17 0 16,0 0-1,36-18 16,-18 18-15,-36 0 0,54 0-1,-18 0 1,0 0 0,-18 0-1,18 0 1,0 0-1,0 0 1,-18 0 0,18 0-1,0 0 1,-18 0 0,36 0-1,-36 0 16,35 0-15,-34 0 0,-1 0-1,18 0 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5:56.7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4692 4216 0,'176'0'203,"107"-36"-203,-19 36 15,18-17-15,547-1 16,-352 0 0,-72 1 15,160 17-16,-89-18 1,-35 18 0,-106-17-1,-53-1 1,1-17 0,-160 35-1,1-18 1,-1 18-1,-52 0 1,211-18 0,53-17-1,-176 35 1,-89-18 0,18 18-1,18 0 1,18 0-1,-18-17 1,-18 17 0,70 0-1,-16-18 1,-19 1 0,1 17-1,-89 0 1,18-18-1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7:13.5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15258 4251 0,'194'0'187,"106"-35"-171,-36 35-16,-52 0 15,176 0 1,-176 0 0,281 53-1,19-18 1,-230 0 0,-70 0-1,158 36 1,1 0-1,-142-36 1,247 0 15,-282-35-15,53 0 0,-123 0-1,-1 0 1,1 0-1,-36-35 1,18 17 0,-71 18-16,35 0 15,1 0 1,-18 0 0,-18 0-1,-17 0 1,17 0-1,-17 0 1,17 0 15,-17 0-15,17 0 0,0 0-1,0 0 1,1-17-1,34-1 1,1 0 0,70-35-1,-53 18 1,36-18 0,193-17-1,-193 34 1,52-17 15,124 0-15,70 18-1,-158 0 1,-106 35 0,-36 0-1,36 0 1,-18-18-1,-17 18 1,-36 0-16,53 0 16,-17 0-1,70 0 1,-17-17 0,-19-1-1,-34 18 1,-18-18-1,-18 18 17,36-17-17,-36 17 1,36-18 0,-36 0-1,18 18 1,0 0-1,0 0 1,-18 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7:16.5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7408 5327 0,'-158'0'140,"-107"-35"-124,-53-18-16,-334-53 31,70 71-15,194 35 0,123 0-16,-88 53 15,106-1 1,-70 1-1,176-53 1,-71 53 0,-35 0-1,141-35 1,-35 17 0,71 0-1,34-35 1,1 18 15,17-18-15,-17 18 15,18-18-15,-1 0 30,0 0 1,1 0-31,-1 0 0,0 0 15,1 0-16,-1 0-15,-17 0 32,17-18-17,-35-17 1,18 35-16,0 0 16,-1-18-1,-52 0 1,53 1-1,-36-1 1,18 18 0,1 0-1,16-17 1,19-1 0,-36 18-1,17 0 1,1 0-1,18-18 17,-36 18-17,17-17 1,19 17 0,-19 0-1,19 0 1,-1 0-1,-17-18 1,17 18 0,1 0-1,-1 0 1,0 0 0,1 0 15,17-18 0,-18 18-15,0-17 15,1 17-15,-1-18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32:29.3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8749 5168 0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22.4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2910 14323 0,'194'-53'187,"194"-35"-171,36-18-16,-107 53 15,-87 18 1,-36-1-16,211 36 16,-52 0-1,88 0 1,-141 0 0,-35 0-1,-19 0 1,-122 0-1,88 0 1,-1 0 0,-70 0-1,-35 0 1,35 0 0,-35 0 15,53 0-16,-106-17 1,53 17 0,-53 0-1,0 0 1,70 0 0,18 0-1,-17 0 1,70-18-1,0 18 1,17 0 0,-123 0-1,-17 0 1,17 0 15,-70 0-15,52 0-1,19 0 1,-36 0 0,52 0-1,-34 0 1,17 0 0,18 0-1,-35 0 1,52-18-1,18 18 1,-35 0 0,35 0-1,-35 0 1,-36 0 15,19 0-15,-54 0-1,0 0 1,18 0 0,-18 0-1,-17 0 1,0 0 0,-1 0-1,19 0 1,-19 0-1,18 0 1,54-35 0,-1 35-1,53-17 17,-106-1-17,36 18 1,105-18-1,89 18 1,52 0 0,-140 0-1,-71 0 1,35 0 0,-53 0-1,0 0 1,106 0-1,-53 0 1,18 0 0,-124 0-1,18 0 17,18 0-17,-54 0 1,36 0-1,18 0 1,-36 0 0,18 0-1,0 0 1,-18 0 0,18 0-1,0 0 1,0 0-1,0 0 1,-18 0 0,18 0-1,0 0 1,-18 0 15,36 0-15,-36 0-1,18 0 1,0 0 0,-18 0-1,36 0 1,-18 0 0,-36 0-1,54 0 1,-18 0-1,0 0 1,-18 0 0,18 0-1,0 0 17,0 0-17,-18 0 1,18 0-1,0 0 1,17 0 0,-34 0-1,-1 0 1,35 18 0,-34-18-1,-1 0 1,-17 0-16,35 0 15,-1 0 1,1 0 15,-17 18-31,17-18 32,0 17-17,-1-17 1,19 18-1,-53-1 1,35-17 0,17 0-1,-35 0 1,1 0 0,34 0-1,-17 0 1,0 0-1,-18 18 1,18-18 0,0 18-1,0-18 1,-18 0 15,18 0-15,0 0-1,18 0 1,-54 0 0,36 0-1,18 0 1,-36 0 0,0 0-1,36 0 1,-36 0-1,1 0 1,-1 0-16,0 0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32:29.5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8749 5168 0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44:41.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1746 3634 0,'335'53'188,"124"17"-173,-124 36-15,-106-71 16,159 36 0,-52-36-1,-178 0 1,-34 1-16,70-1 16,0 0-1,53 18 1,-124-35-1,-87-1 1,52 1 15,-35 0-15,-18-18 0,0 17-16,-17-17 15,0 0 1,17 18-1,18 0 1,-18-18 0,0 17-1,-17-17 1,17 0 0,-17 0-1,17 0 1,0 0-1,1 18 1,-1-1 15,18-17-15,0 0 0,0 18-1,-18-18 1,-17 0-1,17 0 1,-17 0 15,-1 0-31,1 0 32,-1 0-1,-17 18 16,0-1 1140,18-17-1187,-18 18 16,18 0 15,-18-1 16,0 1 94,0 0-79,17-18-62,-17 17 47,0 1-16,0-1 32,0 1 187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24.2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18221 14217 0,'176'0'187,"107"0"-187,-54 0 16,18 0-1,70 0 1,89-18 0,-53-17-1,53 0 1,-212 17-1,35-35 1,-35 36 0,-88-1-1,17-17 1,-52 35-16,-1 0 16,36 0-1,0 0 1,35 0-1,159-18 1,-53 18 0,-124 0-1,36 0 17,-53 0-17,-36 0 1,72 0-1,-72 0 1,18 0 0,-17-18-16,52 1 15,1 17 1,-18 0 0,-71 0-1,0 0 1,36 0-1,-36-18 1,0 18 0,36 0 15,-18 0-15,0 0-1,-18 0 1,18 0-1,0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28.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 15363 0,'194'0'172,"124"0"-156,-54 18-16,72 35 15,351 53 1,-228-18 0,-106-88-1,-194 18-15,70-18 16,53 0-1,335 0 1,-193 0 0,-107 0 15,124 17-15,-247 19-1,124-1 1,-159-35-1,-18 35 1,70 0 0,-34-17-1,-54-18 1,54 18 0,-107-18-1,71 0 1,-35-18-1,0 0 1,88-17 15,-53 0-15,-70 17 0,-18 18-16,105-17 15,-52-1 1,53-17-1,-53 35 1,-36 0 0,54 0-1,-71 0 1,70 0 0,-17 0-1,-53 0 1,53 0-1,-36 0 1,-34 0 15,16 0-15,-16 0 0,87 0-1,89 0 1,17 0-1,89 0 1,-142 0 0,-70 0-1,35 0 1,0 0 0,0 0-1,-70 0-15,35 0 16,-53 0-1,-1 17 17,1-17-17,-17 0 1,17 0 0,-1 0-1,19 18 1,-36-18-1,1 0 1,34 0 0,-35 0-1,36 0 1,-36 0 0,18 0-1,0 0 1,-18 0-1,18 0 1,0 0 15,-18 0-15,18 0 0,0 0-1,0 0 1,0 0-1,-18 0 1,18 0 0,18 0-1,-36 0 1,18 0 0,0 0-1,-18 0 1,18 0-1,0 0 1,0 0 15,0 0-15,-18 0 0,18 0-1,-35 0-15,17 0 16,0 0-1,36 0 1,-36 0 0,18 0-1,0 0 1,-18 0 0,36 0-1,-18 0 1,-18 0-1,18 0 17,0 0-17,-18 0 1,18 0 0,0 0-1,18 0 1,-36 0-1,0 0 1,36 0 0,-36 0-1,35 0 1,-34 0 0,-1 0-1,36 0 1,-36 0-1,0 0 1,36 0 15,-36 0-15,18 0 0,0 0-1,0 0 1,0 0-1,-18 0 1,18 0 0,17 0-1,-52 0 1,53 0 0,-19 0-1,-16 18 1,17-18-1,0 0 1,-18 0 15,35 0-15,-34 0 0,17 0-1,0 0 1,-18 0-1,35 0 1,-34 0 0,17 0-1,0 0 1,-18 0 0,18 0-1,17 0 1,-52 0-1,52 0 17,-17 0-32,-17 0 31,17 0-15,-1 0-1,-16 0 1,34 0-1,-34 0 1,16 0 0,1 0-1,-17 0 1,17 0 0,0 0-1,17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34.9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6703 0,'300'0'203,"88"0"-203,-35 0 15,-3828-18 1,7991 18 0,-4287-18-16,265 18 15,18 0 1,281-17 0,-299 17-1,71-35 1,-36 17-1,-212 18 1,-105-18 15,-71 18-15,-106 0 0,36 0-1,52 0 1,-17 0-1,18-17 1,-36 17 0,-53 0-1,106-36 1,-88 36 0,18 0-1,-54 0-15,36 0 16,18 0-1,17 0 17,-17 0-17,-1 0 1,18 18 0,-35-18-1,35 18 1,-35-1-1,18-17 1,-53 0-16,34 0 16,19 0-1,17 0 1,-17 18 0,17-18-1,265 0 1,-159 0-1,-36 0 17,19 18-17,-54-18 1,36 17 0,-35-17-1,123 18 1,-159-18-1,18 0 1,-71 0 0,18 17-1,0 1 1,17-18 0,-35 0-1,1 0 1,34 0 15,-17 0-15,0 18-1,-18-18 1,18 0 0,0 0-1,0 0 1,-18 0-1,18 0 1,0 0 0,-17 0-1,-1 0-15,-18 0 16,36 0 0,18 0-1,-36 0 1,1 0-1,34 0 17,-17 0-17,0 0 1,-18 0 0,18 0-1,0 0 1,-18 0-1,18 0 1,0 0 0,-18 0-1,18 0 1,0 0 0,0 0-1,18 0 1,-54 0 15,54 0-15,-18 0-1,-18 0 1,18 0 0,0 0-1,-18 0 1,18 0-1,0 0 1,0 0 0,0 0-1,-18 0 1,36 0 0,-36 0-1,0 0 1,36 0-1,-36 0 17,18 0-17,-35 0-15,17 0 16,0 0 0,36 0-1,-18 0 1,-36 0-1,54 0 1,-18 0 0,-18 0-1,18 0 1,0 0 0,0 0-1,0 0 1,-18 0 15,36 0-15,-36 0-1,35 0 1,-52 0 0,35 0-1,18 0 1,-36 0-1,0 0 1,36 0 0,-36 0-1,0 0 1,0 0-16,1 0 16,17 0-1,0 0 16,-18 0-31,18 0 32,0 0-17,-18 0 1,36 0 0,-19 0-1,-16 0 1,17 0-1,0 0 1,-18 0 0,35 0-1,-34 0 1,17 0 0,0 0-1,-18 0 1,18 0 15,0 0-15,0 0-1,-1 0 1,-16 0 0,34 0-1,-34 0 1,-1 0-1,35 0 1,-17 0 0,0 0-1,-18 0 1,18 0 0,0 0-1,0 0 1,0 0 15,-18 0-15,18 0-1,18 0 1,-53 0 0,34 0-1,19 0 1,-36 0-1,1 0 1,34 0 0,-35 0-1,36 0 1,-36 0 0,18 0-1,0 0 1,-18 0 15,18 0-15,0 0-1,-18 0 1,36 0 0,-36 0-1,18 0 1,0 0-1,-18 0 1,18 0 0,18 0-1,-53 0 1,52 0 0,-17 0-1,-18 0 1,18 0 15,0 0-15,0 0-1,0 0 1,-18 0 0,18 0-1,0 0 1,-18 0-1,36 0 1,-36 0 0,36 0-1,-36 0 1,0 0 0,36 0-1,-18 0 1,-36 0-1,54 0 17,-18 0-17,-18 0 1,18 0 0,0 0-1,0 0 1,0 0-1,-18 0 1,18 0 0,0 0-1,17 0 1,-34 0 0,-1 0-1,36 0 1,-36 0 15,0 0-15,36 0-1,-36 0 1,36 0 0,-36 0-1,18 0 1,0 0-1,-18 0 1,18 0 0,-36 0-16,19 0 15,-1 0 1,36 0 0,-36 0-1,18 0 1,0 0-1,0 0 17,-18 0-17,35 0 1,-34 0 0,17 0-1,0 0 1,-18 0-1,18 0 1,0 0 0,17 0-1,-34 0 1,-1 0 0,35 0-1,-34 0 1,-1 0 15,35 0-15,-34 0-1,34 0 1,-34 0 0,16 0-1,1 0 1,0 0-1,-17 0 1,16 0 0,1 0-1,18 0 1,-53 0 0,35 0-1,17 0 16,-35 0-15,18 0 0,0 0-1,-18 0 1,36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42.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 7691 0,'247'-18'235,"194"-17"-220,106 17-15,-71 18 16,-88 0 0,212 0-1,-265 0 1,-53 0 0,195 0-1,-160 0 1,18-18-1,-211 1-15,158-1 16,-88 18 0,0-35-1,-18 17 1,18 1 15,53 17-15,-158 0-1,52 0 1,-71 0 0,1 17-1,-1-17 1,-34 0 0,17 18-1,17-1 1,-35-17-1,18 0 1,-35 0 0,17 0-1,36 0 1,-18 0 0,0 0 15,17 0-16,-35 0 1,36 0 0,17 0-1,-53 0 1,18 0 0,0 0-1,-35 0 1,52 0-1,1 0 1,0 0 0,-18 0-1,-18 0 1,35 0 0,1 0-1,-36 0 16,36-17-15,-1 17 0,18 0-1,-52 0 1,17 0 0,17 0-1,18 0 1,-17 0-1,0 0 1,-36 0 0,18 0-1,35 0 1,106-18 0,247 18 15,-229 0-16,17 0 1,-123 0 0,-36 0-1,71 0 1,-35 0 0,35 0-1,36 0 1,-124 0-1,17 0 1,-35 0 0,1 0-1,17 0 1,0 0 0,-18 0 15,35 0-16,-34 0 1,34 0 0,-34 0-1,16 18 1,1-18 0,0 0-1,-17 0 1,16 0-1,1 0 1,18 0 0,-53 0-1,35 0 1,17 0 0,-35 0-1,36 0 16,-36 0-15,0 0 0,36 0-1,-36 0 1,1 0 0,34 0-1,-17 0 1,0 0-1,-18 0 1,18 0 0,0 0-1,-18 0 1,18 0 0,18 0 15,-54 0-16,54 0 1,-18 0 0,-18 0-1,18 0 1,0 0 0,-18 0-1,36 0 1,-36 0-1,18 0 1,0 0 0,-18 0-1,36 0 1,-36 0 0,18 0 15,0 0-16,-18 0 1,36 0 0,-18 0-1,-36 0 1,54 0 0,-18 0-1,-18 0 1,18 0-1,0 0 1,0 0 0,0 0-1,-18 0 1,18 0 15,0 0-15,17 0-1,-52 0 1,35 0 0,18 0-1,-36 0 1,0 0 0,36 0-1,-36 0 1,0 0-1,36 0 1,-18 0 0,0 0-1,-18 0 1,18 0 0,0 0 15,-18 0-16,36 0 1,-36 0 0,18 0-1,0 0 1,-18 0 0,18 0-1,17 0 1,-34 0-1,17 0 1,0 0 0,-18 0-1,18 0 1,0 0 0,0 0 15,-1 0-16,-16 0 1,34 0 0,-34 0-1,-1 0 1,35 0 0,-34 0-1,34 0 1,-35 0-1,1 0 1,34 0 0,-17 0-1,-35 0 1,52 0 0,-17 0 15,0 0-16,-17 0 1,16 0 0,1 0-1,0 0 1,-17 17 0,34-17-1,-35 0 1,1 0-1,34 0 1,-34 0 0,34 0-1,-35 0 1,1 0 0,34 0 15,-17 0-16,0 0 1,-18 0 0,18 0-1,0 0 1,-18 0 0,18 0-1,0 0 1,0 0-1,0 0 1,0 0 0,-18 0-1,36 0 1,-36 0 0,0 0 15,36 0-16,-36 0 1,18 0 0,0 0-1,-18 0 1,18 0 0,0 0-1,18 0 1,-36 0-1,0 18 1,36-18 0,-36 0-1,0 0 1,36 0 0,-18 0 15,-18 0-16,18 0 1,0 0 0,0 0-1,0 0 1,-18 0 0,18 0-1,0 0 1,17 0-1,-52 0 1,35 0 0,18 0-1,-36 0 1,0 0 15,36 0-15,-36 0-1,36 0 1,-36 0 0,18 0-1,0 0 1,-18 0 0,35 0-1,-34 0 1,17 0-1,0 0 1,-18 0 0,18 0-1,17 0 17,-52 0-17,53 0 1,-19 0-1,-16 0 1,17 0 0,0 0-1,-18 0 1,35 0 0,-34 0-1,17 0 1,0 0-1,-18 0 1,18 0 0,0 0-1,-18 0 1,35 0 15,-34 0-15,34 0-1,-34 0 1,-1 0 0,35 0-1,-17 0 1,-35 0 0,52 0-1,-17 0 1,0 0-1,-17 0 1,17 0 0,-1 0-1,1 0 1,-17 0 15,17 0-15,-1 0-1,19 0 1,-36 0 0,1 0-1,34 0 1,-35 0 0,18 0-1,0 0 1,0 0-1,0 0 1,-18 0 0,18 0-1,0 0 1,-18 0 15,36 0-15,-36 0-1,18 0 1,0 0 0,-18 0-1,18 0 1,18 0 0,-36 0-1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45.8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2928 8890 0,'-53'0'203,"-35"0"-188,-18 18 1,18-18-16,-18 0 16,18 0-1,-18 0 1,18 0-1,17 0 1,-52 0 0,70 17-1,0-17 1,35 0 0,1 0-1,-19 0 1,19 0-1,-1 0 1,-17 0 0,17 0 15,36 0 188,0 0-204,-18-17 1,17 17 15,-17-18-15,18 18-1,-18-18 17,17 18-32</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05.9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6121 3387 0,'176'0'219,"53"17"-204,-17 1-15,141-18 16,-18 0-1,-35 18 1,-159-18-16,141 0 16,-70 0-1,88 0 17,35 17-17,18 36 1,52-35-1,-105-1 1,35 19 0,-158-19-1,87 1 1,54 0 0,52 17-1,530 18 1,-636-18-1,-175-17 1,87-18 15,-123 17-31,-18-17 32,18 18-17,-18-18 1,36 18-1,-18-1 1,-18-17 0,18 18-1,-35-18-15,35 0 16,-18 0 0,35 0-1,-34 0 1,-1 0-1,-17 18-15,34-1 16,-16-17 0,34 18 15,-34-18-15,17 0-1,-1 0 1,-16 0-1,17 0 1,-36 0-16,19 0 16,-1 0-1,35 0 1,-34 0 0,17 0-1,-1 0 1,1 0-1,0 0 1,0 0 0,-17 0-1,16 0 17,1 0-17,-17 0 1,17 0-1,-1 0 1,19 0 0,-36 0-1,1 0 1,34 0 0,-35 0-1,1 0 1,34 0-1,-34 0 1,34 0 0,-35 0 15,18 0-15,0 0-1,0 0 1,0 0-1,-18 0 1,18 0 0,18 0-1,-54 0 1,36 0 0,18 0-1,-36 0 1,0 0-1,36 0 1,-36 0 0,36 0 15,-36 0-15,0 0-1,36 0 1,-36 0-1,18 0 1,0 0 0,-18 0-1,36 0 1,-36 0 0,18 0-1,0 0 1,-18 0-1,36 0 17,-18 0-32,-36 0 15,54 0 17,-18 0-17,-18 0 1,18 0-1,0 0 1,0 0 0,0 0-1,-18 0 1,18 0 0,0 0-1,-18 0 1,18 0-1,0 0 1,0 0 0,0 0 15,-18 0-15,36 0-1,-18 0 1,-36 0-1,54 0 1,-18 0 0,0 0-1,-18 0 1,18 0 0,0 0-1,0 0 1,-18 0-1,18 0 1,0 0 0,17 0 15,-52 0-15,35 0-1,17 0 1,-34 0-1,-1 0 1,36 0 0,-36 0-1,35 0 1,-34 0 0,17 0-1,-1 0 1,-16 0-1,17 0 1,-36 0 0,19 0-16,-1 0 31,35 0-15,-34 0-1,17 0 1,0 0-1,-18 0 1,18 0 0,17 0-1,-34 0 1,17 0 0,-1 0-1,-16 0 1,17 0-1,0 0 1,17 0 15,-35 0-15,1 0 0,34 0-1,-35 0 1,36 0-1,-36-18 1,1 18 0,34 0-1,-35 0 1,1 0 0,34 0-1,-17 0 1,-18 0-1,18 0 1,0 0 0,0 0 15,-18 0-15,18 0-1,18 0 1,-36 0-1,36 0 1,-36 0 0,0 0-1,36 0 1,-36 0 0,0 0-1,36 0 1,-36 0-1,1 0 1,34 0 0,-17 0 15,0 0-15,-18 0-1,18 0 1,0 0-1,-18 0 1,36 0 0,-18 0-1,-18 0 1,18 0 0,0 0-1,-18 0 1,36 0-1,-36-17 1,0 17 15,36 0-15,-36 0 0,18 0-1,0 0 1,0 0-1,0 0 1,-18 0 0,36 0-1,-36 0 1,0 0 0,36 0-1,-18 0 1,-18 0-1,18 0 1,0 0 15,0 0-15,0 0 0,-18 0-1,18 0 1,0 0-1,17 0 1,-34-18 0,-1 18-1,35 0 1,-34 0 0,34 0-1,-35 0 1,1 0-1,34 0 17,-34 0-17,17-18 1,-1 18 0,1 0-1,-17 0 1,-19 0-16,19 0 15,16 0 1,19-17 0,-36 17-1,1 0 1,34 0 0,-35 0-1,1 0 1,34 0-1,-34 0 1,34 0 0,-35 0 15,1 0-15,34 0-1,-35 0 1,18 0-1,0 0 1,0 0 0,0 0-1,-18 0 1,18 0 0,18 0-1,-53 0 1,34 0-1,19 0 1,-36 0 15,18 0-15,0 0 0,-18 0-1,36 0 1,-36 0-1,0 0 1,-17 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3-07T10:26:07.4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13106 4921 0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e091d4173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e091d417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06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83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e091d4173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e091d417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99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3c2f56a2c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3c2f56a2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000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21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613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3c2f56a2c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3c2f56a2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882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8894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86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67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3e8b8b3f4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3e8b8b3f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605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3e8b8b3f4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3e8b8b3f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209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056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3e8b8b3f4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3e8b8b3f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354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1764f3d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1764f3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29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16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920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49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5407c55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5407c5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94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486155a56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486155a5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46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677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486155a56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486155a5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194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486155a56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486155a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610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562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a486155a56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a486155a5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05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344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03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4f4870bf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4f4870b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07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349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4f4870bf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4f4870bf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45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e0eda31a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e0eda31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370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4f4870bf4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4f4870bf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58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025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936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306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2404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6409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9462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058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2453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49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a4f4870bf4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a4f4870b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4505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7625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302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5492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927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a4f4870bf4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4f4870b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7548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4f4870bf4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4f4870bf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8564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50b479a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50b479a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3467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954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066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e091d4173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e091d41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5212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746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3341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481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a545055f1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a545055f1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85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00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e091d4173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e091d41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6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e091d4173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e091d417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664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6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Times New Roman"/>
              <a:buNone/>
              <a:defRPr/>
            </a:lvl1pPr>
            <a:lvl2pPr lvl="1" algn="ctr">
              <a:spcBef>
                <a:spcPts val="560"/>
              </a:spcBef>
              <a:spcAft>
                <a:spcPts val="0"/>
              </a:spcAft>
              <a:buSzPts val="2800"/>
              <a:buFont typeface="Times New Roman"/>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
        <p:nvSpPr>
          <p:cNvPr id="14" name="Google Shape;14;p26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6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6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27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70"/>
          <p:cNvSpPr txBox="1">
            <a:spLocks noGrp="1"/>
          </p:cNvSpPr>
          <p:nvPr>
            <p:ph type="body" idx="1"/>
          </p:nvPr>
        </p:nvSpPr>
        <p:spPr>
          <a:xfrm>
            <a:off x="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0" name="Google Shape;70;p270"/>
          <p:cNvSpPr txBox="1">
            <a:spLocks noGrp="1"/>
          </p:cNvSpPr>
          <p:nvPr>
            <p:ph type="body" idx="2"/>
          </p:nvPr>
        </p:nvSpPr>
        <p:spPr>
          <a:xfrm>
            <a:off x="464820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1" name="Google Shape;71;p27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7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7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Times New Roman"/>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77" name="Google Shape;77;p27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6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26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263"/>
          <p:cNvSpPr txBox="1">
            <a:spLocks noGrp="1"/>
          </p:cNvSpPr>
          <p:nvPr>
            <p:ph type="title"/>
          </p:nvPr>
        </p:nvSpPr>
        <p:spPr>
          <a:xfrm rot="5400000">
            <a:off x="4724400" y="2133600"/>
            <a:ext cx="6553200" cy="2286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63"/>
          <p:cNvSpPr txBox="1">
            <a:spLocks noGrp="1"/>
          </p:cNvSpPr>
          <p:nvPr>
            <p:ph type="body" idx="1"/>
          </p:nvPr>
        </p:nvSpPr>
        <p:spPr>
          <a:xfrm rot="5400000">
            <a:off x="76200" y="-76200"/>
            <a:ext cx="6553200" cy="6705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26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26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64"/>
          <p:cNvSpPr txBox="1">
            <a:spLocks noGrp="1"/>
          </p:cNvSpPr>
          <p:nvPr>
            <p:ph type="body" idx="1"/>
          </p:nvPr>
        </p:nvSpPr>
        <p:spPr>
          <a:xfrm rot="5400000">
            <a:off x="4152900" y="1562100"/>
            <a:ext cx="838200" cy="9144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26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26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26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2"/>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accent2"/>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8" name="Google Shape;38;p26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39" name="Google Shape;39;p26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6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6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Times New Roman"/>
              <a:buAutoNum type="alphaLcParen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45" name="Google Shape;45;p26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46" name="Google Shape;46;p26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6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6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6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6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6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1" name="Google Shape;61;p26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2" name="Google Shape;62;p26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3" name="Google Shape;63;p26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4" name="Google Shape;64;p26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6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26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Times New Roman"/>
              <a:buAutoNum type="alphaLcParenR"/>
              <a:defRPr sz="24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accent2"/>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26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6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notesSlide" Target="../notesSlides/notesSlide25.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9.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11.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13.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5.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16.png"/><Relationship Id="rId4" Type="http://schemas.openxmlformats.org/officeDocument/2006/relationships/customXml" Target="../ink/ink19.xml"/></Relationships>
</file>

<file path=ppt/slides/_rels/slide31.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706437" y="2851150"/>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800"/>
              <a:buFont typeface="Times New Roman"/>
              <a:buNone/>
            </a:pPr>
            <a:r>
              <a:rPr lang="en-US" sz="4800" b="0" i="0" u="none" dirty="0">
                <a:solidFill>
                  <a:srgbClr val="FF0000"/>
                </a:solidFill>
                <a:latin typeface="Times New Roman"/>
                <a:ea typeface="Times New Roman"/>
                <a:cs typeface="Times New Roman"/>
                <a:sym typeface="Times New Roman"/>
              </a:rPr>
              <a:t>The Network Layer</a:t>
            </a:r>
            <a:endParaRPr dirty="0"/>
          </a:p>
        </p:txBody>
      </p:sp>
      <p:sp>
        <p:nvSpPr>
          <p:cNvPr id="85" name="Google Shape;85;p1"/>
          <p:cNvSpPr txBox="1">
            <a:spLocks noGrp="1"/>
          </p:cNvSpPr>
          <p:nvPr>
            <p:ph type="subTitle" idx="1"/>
          </p:nvPr>
        </p:nvSpPr>
        <p:spPr>
          <a:xfrm>
            <a:off x="1349375" y="1452562"/>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6000"/>
              <a:buFont typeface="Times New Roman"/>
              <a:buNone/>
            </a:pPr>
            <a:r>
              <a:rPr lang="en-US" sz="6000" i="0" u="none" dirty="0">
                <a:solidFill>
                  <a:srgbClr val="FF3300"/>
                </a:solidFill>
                <a:latin typeface="Times New Roman"/>
                <a:ea typeface="Times New Roman"/>
                <a:cs typeface="Times New Roman"/>
                <a:sym typeface="Times New Roman"/>
              </a:rPr>
              <a:t>Chapter</a:t>
            </a:r>
            <a:r>
              <a:rPr lang="en-US" sz="6000" b="0" i="0" u="none" dirty="0">
                <a:solidFill>
                  <a:srgbClr val="FF3300"/>
                </a:solidFill>
                <a:latin typeface="Times New Roman"/>
                <a:ea typeface="Times New Roman"/>
                <a:cs typeface="Times New Roman"/>
                <a:sym typeface="Times New Roman"/>
              </a:rPr>
              <a:t> </a:t>
            </a:r>
            <a:r>
              <a:rPr lang="en-US" sz="6000" i="0" u="none" dirty="0">
                <a:solidFill>
                  <a:srgbClr val="FF3300"/>
                </a:solidFill>
                <a:latin typeface="Times New Roman"/>
                <a:ea typeface="Times New Roman"/>
                <a:cs typeface="Times New Roman"/>
                <a:sym typeface="Times New Roman"/>
              </a:rPr>
              <a:t>5</a:t>
            </a:r>
            <a:endParaRPr dirty="0"/>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e091d4173_0_3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4000" dirty="0"/>
          </a:p>
          <a:p>
            <a:pPr marL="0" lvl="0" indent="0" algn="ctr" rtl="0">
              <a:spcBef>
                <a:spcPts val="0"/>
              </a:spcBef>
              <a:spcAft>
                <a:spcPts val="0"/>
              </a:spcAft>
              <a:buNone/>
            </a:pPr>
            <a:endParaRPr sz="4000" dirty="0"/>
          </a:p>
          <a:p>
            <a:pPr marL="0" lvl="0" indent="0" algn="ctr" rtl="0">
              <a:spcBef>
                <a:spcPts val="0"/>
              </a:spcBef>
              <a:spcAft>
                <a:spcPts val="0"/>
              </a:spcAft>
              <a:buClr>
                <a:schemeClr val="dk1"/>
              </a:buClr>
              <a:buSzPts val="1100"/>
              <a:buFont typeface="Arial"/>
              <a:buNone/>
            </a:pPr>
            <a:r>
              <a:rPr lang="en-US" sz="4000" dirty="0"/>
              <a:t>Implementation of Connectionless Service</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142" name="Google Shape;142;g9e091d4173_0_36"/>
          <p:cNvSpPr txBox="1">
            <a:spLocks noGrp="1"/>
          </p:cNvSpPr>
          <p:nvPr>
            <p:ph type="body" idx="1"/>
          </p:nvPr>
        </p:nvSpPr>
        <p:spPr>
          <a:xfrm>
            <a:off x="0" y="1253175"/>
            <a:ext cx="9144000" cy="54231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dirty="0"/>
              <a:t>Example: A has only two outgoing lines—to B and to C—so every incoming packet must be sent to one of these routers</a:t>
            </a:r>
            <a:endParaRPr dirty="0"/>
          </a:p>
          <a:p>
            <a:pPr marL="457200" lvl="0" indent="-381000" algn="l" rtl="0">
              <a:spcBef>
                <a:spcPts val="0"/>
              </a:spcBef>
              <a:spcAft>
                <a:spcPts val="0"/>
              </a:spcAft>
              <a:buSzPts val="2400"/>
              <a:buChar char="●"/>
            </a:pPr>
            <a:r>
              <a:rPr lang="en-US" dirty="0"/>
              <a:t>Upon receiving packets from incoming link and had their checksums verified each packet is forwarded according to A’s table, onto the outgoing link to C within a new frame.</a:t>
            </a:r>
            <a:endParaRPr dirty="0"/>
          </a:p>
          <a:p>
            <a:pPr marL="457200" lvl="0" indent="-342900" algn="l" rtl="0">
              <a:spcBef>
                <a:spcPts val="0"/>
              </a:spcBef>
              <a:spcAft>
                <a:spcPts val="0"/>
              </a:spcAft>
              <a:buSzPts val="1800"/>
              <a:buChar char="●"/>
            </a:pPr>
            <a:r>
              <a:rPr lang="en-US" dirty="0"/>
              <a:t>Packet 1 is then forwarded to E and then to F.</a:t>
            </a:r>
            <a:endParaRPr dirty="0"/>
          </a:p>
          <a:p>
            <a:pPr marL="457200" lvl="0" indent="-342900" algn="l" rtl="0">
              <a:spcBef>
                <a:spcPts val="0"/>
              </a:spcBef>
              <a:spcAft>
                <a:spcPts val="0"/>
              </a:spcAft>
              <a:buSzPts val="1800"/>
              <a:buChar char="●"/>
            </a:pPr>
            <a:r>
              <a:rPr lang="en-US" dirty="0"/>
              <a:t> When it gets to F, it is sent within a frame over the LAN to H2. Packets 2 and 3 follow the same route.</a:t>
            </a:r>
            <a:endParaRPr dirty="0"/>
          </a:p>
          <a:p>
            <a:pPr marL="457200" lvl="0" indent="-342900" algn="l" rtl="0">
              <a:spcBef>
                <a:spcPts val="0"/>
              </a:spcBef>
              <a:spcAft>
                <a:spcPts val="0"/>
              </a:spcAft>
              <a:buSzPts val="1800"/>
              <a:buChar char="●"/>
            </a:pPr>
            <a:r>
              <a:rPr lang="en-US" dirty="0"/>
              <a:t>Packet 4 sent to router B, even though it is also destined for F for some reasons.</a:t>
            </a:r>
            <a:endParaRPr dirty="0"/>
          </a:p>
          <a:p>
            <a:pPr marL="457200" lvl="0" indent="-342900" algn="l" rtl="0">
              <a:spcBef>
                <a:spcPts val="0"/>
              </a:spcBef>
              <a:spcAft>
                <a:spcPts val="0"/>
              </a:spcAft>
              <a:buSzPts val="1800"/>
              <a:buChar char="●"/>
            </a:pPr>
            <a:r>
              <a:rPr lang="en-US" dirty="0"/>
              <a:t>Ex: Traffic jam and updated its routing table.</a:t>
            </a:r>
            <a:endParaRPr dirty="0"/>
          </a:p>
          <a:p>
            <a:pPr marL="457200" lvl="0" indent="-342900" algn="l" rtl="0">
              <a:spcBef>
                <a:spcPts val="0"/>
              </a:spcBef>
              <a:spcAft>
                <a:spcPts val="0"/>
              </a:spcAft>
              <a:buSzPts val="1800"/>
              <a:buChar char="●"/>
            </a:pPr>
            <a:r>
              <a:rPr lang="en-US" dirty="0"/>
              <a:t>The algorithm that manages the tables and makes the routing decisions is called the </a:t>
            </a:r>
            <a:r>
              <a:rPr lang="en-US" b="1" dirty="0"/>
              <a:t>routing algorithm</a:t>
            </a:r>
            <a:r>
              <a:rPr lang="en-US" dirty="0"/>
              <a:t>.</a:t>
            </a:r>
            <a:endParaRPr dirty="0"/>
          </a:p>
          <a:p>
            <a:pPr marL="457200" lvl="0" indent="-342900" algn="l" rtl="0">
              <a:spcBef>
                <a:spcPts val="0"/>
              </a:spcBef>
              <a:spcAft>
                <a:spcPts val="0"/>
              </a:spcAft>
              <a:buSzPts val="1800"/>
              <a:buChar char="●"/>
            </a:pPr>
            <a:r>
              <a:rPr lang="en-US" dirty="0" err="1"/>
              <a:t>Eg</a:t>
            </a:r>
            <a:r>
              <a:rPr lang="en-US" dirty="0"/>
              <a:t>: IP protocol.</a:t>
            </a:r>
            <a:endParaRPr dirty="0"/>
          </a:p>
          <a:p>
            <a:pPr marL="0" lvl="0" indent="0" algn="l" rtl="0">
              <a:spcBef>
                <a:spcPts val="360"/>
              </a:spcBef>
              <a:spcAft>
                <a:spcPts val="0"/>
              </a:spcAft>
              <a:buNone/>
            </a:pPr>
            <a:endParaRPr dirty="0"/>
          </a:p>
        </p:txBody>
      </p:sp>
    </p:spTree>
    <p:extLst>
      <p:ext uri="{BB962C8B-B14F-4D97-AF65-F5344CB8AC3E}">
        <p14:creationId xmlns:p14="http://schemas.microsoft.com/office/powerpoint/2010/main" val="135944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Times New Roman"/>
              <a:buNone/>
            </a:pPr>
            <a:r>
              <a:rPr lang="en-US" sz="3600" b="0" i="0" u="none">
                <a:solidFill>
                  <a:srgbClr val="FF0000"/>
                </a:solidFill>
                <a:latin typeface="Times New Roman"/>
                <a:ea typeface="Times New Roman"/>
                <a:cs typeface="Times New Roman"/>
                <a:sym typeface="Times New Roman"/>
              </a:rPr>
              <a:t>Implementation of Connection-Oriented Service</a:t>
            </a:r>
            <a:endParaRPr/>
          </a:p>
        </p:txBody>
      </p:sp>
      <p:sp>
        <p:nvSpPr>
          <p:cNvPr id="148" name="Google Shape;148;p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Routing within a virtual-circuit subnet.</a:t>
            </a:r>
            <a:endParaRPr/>
          </a:p>
        </p:txBody>
      </p:sp>
      <p:pic>
        <p:nvPicPr>
          <p:cNvPr id="149" name="Google Shape;149;p6" descr="5-03"/>
          <p:cNvPicPr preferRelativeResize="0"/>
          <p:nvPr/>
        </p:nvPicPr>
        <p:blipFill rotWithShape="1">
          <a:blip r:embed="rId3">
            <a:alphaModFix/>
          </a:blip>
          <a:srcRect/>
          <a:stretch/>
        </p:blipFill>
        <p:spPr>
          <a:xfrm>
            <a:off x="382587" y="1190625"/>
            <a:ext cx="8462962" cy="4508500"/>
          </a:xfrm>
          <a:prstGeom prst="rect">
            <a:avLst/>
          </a:prstGeom>
          <a:noFill/>
          <a:ln>
            <a:noFill/>
          </a:ln>
        </p:spPr>
      </p:pic>
    </p:spTree>
    <p:extLst>
      <p:ext uri="{BB962C8B-B14F-4D97-AF65-F5344CB8AC3E}">
        <p14:creationId xmlns:p14="http://schemas.microsoft.com/office/powerpoint/2010/main" val="261255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9e091d4173_0_4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Times New Roman"/>
              <a:buNone/>
            </a:pPr>
            <a:r>
              <a:rPr lang="en-US" sz="3600"/>
              <a:t>Implementation of Connection-Oriented Service</a:t>
            </a:r>
            <a:endParaRPr/>
          </a:p>
        </p:txBody>
      </p:sp>
      <p:sp>
        <p:nvSpPr>
          <p:cNvPr id="155" name="Google Shape;155;g9e091d4173_0_44"/>
          <p:cNvSpPr txBox="1">
            <a:spLocks noGrp="1"/>
          </p:cNvSpPr>
          <p:nvPr>
            <p:ph type="body" idx="1"/>
          </p:nvPr>
        </p:nvSpPr>
        <p:spPr>
          <a:xfrm>
            <a:off x="0" y="939200"/>
            <a:ext cx="9144000" cy="5703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When a connection is established, a route from the source machine to the destination machine is chosen as part of the connection setup and stored in tables inside the routers. </a:t>
            </a:r>
            <a:endParaRPr/>
          </a:p>
          <a:p>
            <a:pPr marL="457200" lvl="0" indent="-342900" algn="l" rtl="0">
              <a:spcBef>
                <a:spcPts val="0"/>
              </a:spcBef>
              <a:spcAft>
                <a:spcPts val="0"/>
              </a:spcAft>
              <a:buSzPts val="1800"/>
              <a:buChar char="●"/>
            </a:pPr>
            <a:r>
              <a:rPr lang="en-US"/>
              <a:t>That route is used for all traffic flowing over the connection</a:t>
            </a:r>
            <a:endParaRPr/>
          </a:p>
          <a:p>
            <a:pPr marL="457200" lvl="0" indent="-342900" algn="l" rtl="0">
              <a:spcBef>
                <a:spcPts val="0"/>
              </a:spcBef>
              <a:spcAft>
                <a:spcPts val="0"/>
              </a:spcAft>
              <a:buSzPts val="1800"/>
              <a:buChar char="●"/>
            </a:pPr>
            <a:r>
              <a:rPr lang="en-US"/>
              <a:t>When the connection is released, the virtual circuit is</a:t>
            </a:r>
            <a:endParaRPr/>
          </a:p>
          <a:p>
            <a:pPr marL="457200" lvl="0" indent="0" algn="l" rtl="0">
              <a:spcBef>
                <a:spcPts val="360"/>
              </a:spcBef>
              <a:spcAft>
                <a:spcPts val="0"/>
              </a:spcAft>
              <a:buNone/>
            </a:pPr>
            <a:r>
              <a:rPr lang="en-US"/>
              <a:t>also terminated. </a:t>
            </a:r>
            <a:endParaRPr/>
          </a:p>
          <a:p>
            <a:pPr marL="457200" lvl="0" indent="-342900" algn="l" rtl="0">
              <a:spcBef>
                <a:spcPts val="360"/>
              </a:spcBef>
              <a:spcAft>
                <a:spcPts val="0"/>
              </a:spcAft>
              <a:buSzPts val="1800"/>
              <a:buChar char="●"/>
            </a:pPr>
            <a:r>
              <a:rPr lang="en-US"/>
              <a:t>With connection-oriented service, each packet carries an identifier</a:t>
            </a:r>
            <a:endParaRPr/>
          </a:p>
          <a:p>
            <a:pPr marL="457200" lvl="0" indent="0" algn="l" rtl="0">
              <a:spcBef>
                <a:spcPts val="360"/>
              </a:spcBef>
              <a:spcAft>
                <a:spcPts val="0"/>
              </a:spcAft>
              <a:buNone/>
            </a:pPr>
            <a:r>
              <a:rPr lang="en-US"/>
              <a:t>telling which virtual circuit it belongs to.</a:t>
            </a:r>
            <a:endParaRPr/>
          </a:p>
          <a:p>
            <a:pPr marL="457200" lvl="0" indent="-342900" algn="l" rtl="0">
              <a:spcBef>
                <a:spcPts val="360"/>
              </a:spcBef>
              <a:spcAft>
                <a:spcPts val="0"/>
              </a:spcAft>
              <a:buSzPts val="1800"/>
              <a:buChar char="●"/>
            </a:pPr>
            <a:r>
              <a:rPr lang="en-US"/>
              <a:t>Example:</a:t>
            </a:r>
            <a:endParaRPr/>
          </a:p>
          <a:p>
            <a:pPr marL="457200" lvl="0" indent="-342900" algn="l" rtl="0">
              <a:spcBef>
                <a:spcPts val="0"/>
              </a:spcBef>
              <a:spcAft>
                <a:spcPts val="0"/>
              </a:spcAft>
              <a:buSzPts val="1800"/>
              <a:buChar char="●"/>
            </a:pPr>
            <a:r>
              <a:rPr lang="en-US"/>
              <a:t>Host H1 has established connection 1 with host H2. This connection is remembered as the first entry in each of the routing tables.</a:t>
            </a:r>
            <a:endParaRPr/>
          </a:p>
          <a:p>
            <a:pPr marL="457200" lvl="0" indent="-342900" algn="l" rtl="0">
              <a:spcBef>
                <a:spcPts val="0"/>
              </a:spcBef>
              <a:spcAft>
                <a:spcPts val="0"/>
              </a:spcAft>
              <a:buSzPts val="1800"/>
              <a:buChar char="●"/>
            </a:pPr>
            <a:r>
              <a:rPr lang="en-US"/>
              <a:t>If H3 also wants to establish a connection to H2 and  chooses  a connection identifier 1</a:t>
            </a:r>
            <a:endParaRPr/>
          </a:p>
          <a:p>
            <a:pPr marL="457200" lvl="0" indent="-342900" algn="l" rtl="0">
              <a:spcBef>
                <a:spcPts val="0"/>
              </a:spcBef>
              <a:spcAft>
                <a:spcPts val="0"/>
              </a:spcAft>
              <a:buSzPts val="1800"/>
              <a:buChar char="●"/>
            </a:pPr>
            <a:r>
              <a:rPr lang="en-US"/>
              <a:t>This leads to the second row in the tables.</a:t>
            </a:r>
            <a:endParaRPr/>
          </a:p>
        </p:txBody>
      </p:sp>
    </p:spTree>
    <p:extLst>
      <p:ext uri="{BB962C8B-B14F-4D97-AF65-F5344CB8AC3E}">
        <p14:creationId xmlns:p14="http://schemas.microsoft.com/office/powerpoint/2010/main" val="100414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3c2f56a2c_0_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Times New Roman"/>
              <a:buNone/>
            </a:pPr>
            <a:r>
              <a:rPr lang="en-US" sz="3600"/>
              <a:t>Implementation of Connection-Oriented Service</a:t>
            </a:r>
            <a:endParaRPr/>
          </a:p>
          <a:p>
            <a:pPr marL="0" lvl="0" indent="0" algn="ctr" rtl="0">
              <a:spcBef>
                <a:spcPts val="0"/>
              </a:spcBef>
              <a:spcAft>
                <a:spcPts val="0"/>
              </a:spcAft>
              <a:buNone/>
            </a:pPr>
            <a:endParaRPr/>
          </a:p>
        </p:txBody>
      </p:sp>
      <p:sp>
        <p:nvSpPr>
          <p:cNvPr id="161" name="Google Shape;161;ga3c2f56a2c_0_2"/>
          <p:cNvSpPr txBox="1">
            <a:spLocks noGrp="1"/>
          </p:cNvSpPr>
          <p:nvPr>
            <p:ph type="body" idx="1"/>
          </p:nvPr>
        </p:nvSpPr>
        <p:spPr>
          <a:xfrm>
            <a:off x="0" y="1368850"/>
            <a:ext cx="9144000" cy="5092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 assigns a different connection identifier to the outgoing traffic for the second connection.</a:t>
            </a:r>
            <a:endParaRPr/>
          </a:p>
          <a:p>
            <a:pPr marL="457200" lvl="0" indent="-342900" algn="l" rtl="0">
              <a:spcBef>
                <a:spcPts val="0"/>
              </a:spcBef>
              <a:spcAft>
                <a:spcPts val="0"/>
              </a:spcAft>
              <a:buSzPts val="1800"/>
              <a:buChar char="●"/>
            </a:pPr>
            <a:r>
              <a:rPr lang="en-US"/>
              <a:t>This process is called label switching. </a:t>
            </a:r>
            <a:endParaRPr/>
          </a:p>
          <a:p>
            <a:pPr marL="457200" lvl="0" indent="-342900" algn="l" rtl="0">
              <a:spcBef>
                <a:spcPts val="0"/>
              </a:spcBef>
              <a:spcAft>
                <a:spcPts val="0"/>
              </a:spcAft>
              <a:buSzPts val="1800"/>
              <a:buChar char="●"/>
            </a:pPr>
            <a:r>
              <a:rPr lang="en-US"/>
              <a:t>Ex: MPLS (MultiProtocol Label Switching).</a:t>
            </a:r>
            <a:endParaRPr/>
          </a:p>
          <a:p>
            <a:pPr marL="457200" lvl="0" indent="0" algn="l" rtl="0">
              <a:spcBef>
                <a:spcPts val="360"/>
              </a:spcBef>
              <a:spcAft>
                <a:spcPts val="0"/>
              </a:spcAft>
              <a:buNone/>
            </a:pPr>
            <a:endParaRPr/>
          </a:p>
        </p:txBody>
      </p:sp>
    </p:spTree>
    <p:extLst>
      <p:ext uri="{BB962C8B-B14F-4D97-AF65-F5344CB8AC3E}">
        <p14:creationId xmlns:p14="http://schemas.microsoft.com/office/powerpoint/2010/main" val="143594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Comparison of Virtual-Circuit and Datagram Subnets</a:t>
            </a:r>
            <a:endParaRPr/>
          </a:p>
        </p:txBody>
      </p:sp>
      <p:sp>
        <p:nvSpPr>
          <p:cNvPr id="167" name="Google Shape;167;p7"/>
          <p:cNvSpPr txBox="1"/>
          <p:nvPr/>
        </p:nvSpPr>
        <p:spPr>
          <a:xfrm>
            <a:off x="3317875" y="3095625"/>
            <a:ext cx="1071562"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5-4</a:t>
            </a:r>
            <a:endParaRPr/>
          </a:p>
        </p:txBody>
      </p:sp>
      <p:pic>
        <p:nvPicPr>
          <p:cNvPr id="168" name="Google Shape;168;p7" descr="5-4"/>
          <p:cNvPicPr preferRelativeResize="0"/>
          <p:nvPr/>
        </p:nvPicPr>
        <p:blipFill rotWithShape="1">
          <a:blip r:embed="rId3">
            <a:alphaModFix/>
          </a:blip>
          <a:srcRect/>
          <a:stretch/>
        </p:blipFill>
        <p:spPr>
          <a:xfrm>
            <a:off x="560387" y="1282700"/>
            <a:ext cx="8193087" cy="5246687"/>
          </a:xfrm>
          <a:prstGeom prst="rect">
            <a:avLst/>
          </a:prstGeom>
          <a:noFill/>
          <a:ln>
            <a:noFill/>
          </a:ln>
        </p:spPr>
      </p:pic>
    </p:spTree>
    <p:extLst>
      <p:ext uri="{BB962C8B-B14F-4D97-AF65-F5344CB8AC3E}">
        <p14:creationId xmlns:p14="http://schemas.microsoft.com/office/powerpoint/2010/main" val="422334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Routing Algorithms</a:t>
            </a:r>
            <a:endParaRPr/>
          </a:p>
        </p:txBody>
      </p:sp>
      <p:sp>
        <p:nvSpPr>
          <p:cNvPr id="174" name="Google Shape;174;p8"/>
          <p:cNvSpPr txBox="1">
            <a:spLocks noGrp="1"/>
          </p:cNvSpPr>
          <p:nvPr>
            <p:ph type="body" idx="1"/>
          </p:nvPr>
        </p:nvSpPr>
        <p:spPr>
          <a:xfrm>
            <a:off x="384975" y="1020175"/>
            <a:ext cx="8374200" cy="5235600"/>
          </a:xfrm>
          <a:prstGeom prst="rect">
            <a:avLst/>
          </a:prstGeom>
          <a:noFill/>
          <a:ln>
            <a:noFill/>
          </a:ln>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endParaRPr sz="2800"/>
          </a:p>
          <a:p>
            <a:pPr marL="609600" lvl="0" indent="-609600" algn="l"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The Optimality Principle</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Shortest Path Routing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Flooding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Distance Vector Routing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Link State Routing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Hierarchical Routing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Broadcast Routing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Multicast Routing</a:t>
            </a:r>
            <a:endParaRPr/>
          </a:p>
          <a:p>
            <a:pPr marL="609600" lvl="0" indent="0" algn="l" rtl="0">
              <a:lnSpc>
                <a:spcPct val="100000"/>
              </a:lnSpc>
              <a:spcBef>
                <a:spcPts val="560"/>
              </a:spcBef>
              <a:spcAft>
                <a:spcPts val="0"/>
              </a:spcAft>
              <a:buNone/>
            </a:pPr>
            <a:endParaRPr/>
          </a:p>
        </p:txBody>
      </p:sp>
    </p:spTree>
    <p:extLst>
      <p:ext uri="{BB962C8B-B14F-4D97-AF65-F5344CB8AC3E}">
        <p14:creationId xmlns:p14="http://schemas.microsoft.com/office/powerpoint/2010/main" val="398613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3c2f56a2c_0_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rgbClr val="FF0000"/>
              </a:buClr>
              <a:buSzPts val="4400"/>
              <a:buFont typeface="Times New Roman"/>
              <a:buNone/>
            </a:pPr>
            <a:r>
              <a:rPr lang="en-US"/>
              <a:t>Routing Algorithms</a:t>
            </a:r>
            <a:endParaRPr/>
          </a:p>
          <a:p>
            <a:pPr marL="0" lvl="0" indent="0" algn="ctr" rtl="0">
              <a:spcBef>
                <a:spcPts val="0"/>
              </a:spcBef>
              <a:spcAft>
                <a:spcPts val="0"/>
              </a:spcAft>
              <a:buNone/>
            </a:pPr>
            <a:endParaRPr/>
          </a:p>
        </p:txBody>
      </p:sp>
      <p:sp>
        <p:nvSpPr>
          <p:cNvPr id="180" name="Google Shape;180;ga3c2f56a2c_0_9"/>
          <p:cNvSpPr txBox="1">
            <a:spLocks noGrp="1"/>
          </p:cNvSpPr>
          <p:nvPr>
            <p:ph type="body" idx="1"/>
          </p:nvPr>
        </p:nvSpPr>
        <p:spPr>
          <a:xfrm>
            <a:off x="82625" y="972225"/>
            <a:ext cx="8973300" cy="5703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routing algorithm is that part of the network layer software responsible for deciding which output line an incoming packet should be transmitted on.</a:t>
            </a:r>
            <a:endParaRPr/>
          </a:p>
          <a:p>
            <a:pPr marL="457200" lvl="0" indent="-342900" algn="l" rtl="0">
              <a:spcBef>
                <a:spcPts val="0"/>
              </a:spcBef>
              <a:spcAft>
                <a:spcPts val="0"/>
              </a:spcAft>
              <a:buSzPts val="1800"/>
              <a:buChar char="●"/>
            </a:pPr>
            <a:r>
              <a:rPr lang="en-US"/>
              <a:t>If the network uses datagrams internally, this decision must be made anew for every arriving data packet</a:t>
            </a:r>
            <a:endParaRPr/>
          </a:p>
          <a:p>
            <a:pPr marL="457200" lvl="0" indent="-342900" algn="l" rtl="0">
              <a:spcBef>
                <a:spcPts val="0"/>
              </a:spcBef>
              <a:spcAft>
                <a:spcPts val="0"/>
              </a:spcAft>
              <a:buSzPts val="1800"/>
              <a:buChar char="●"/>
            </a:pPr>
            <a:r>
              <a:rPr lang="en-US"/>
              <a:t>If the network uses virtual circuits internally, routing decisions are made only when a new virtual circuit is being set up.</a:t>
            </a:r>
            <a:endParaRPr/>
          </a:p>
          <a:p>
            <a:pPr marL="457200" lvl="0" indent="-342900" algn="l" rtl="0">
              <a:spcBef>
                <a:spcPts val="0"/>
              </a:spcBef>
              <a:spcAft>
                <a:spcPts val="0"/>
              </a:spcAft>
              <a:buSzPts val="1800"/>
              <a:buChar char="●"/>
            </a:pPr>
            <a:r>
              <a:rPr lang="en-US"/>
              <a:t>This is sometimes called </a:t>
            </a:r>
            <a:r>
              <a:rPr lang="en-US" b="1"/>
              <a:t>session routing </a:t>
            </a:r>
            <a:r>
              <a:rPr lang="en-US"/>
              <a:t>because a route remains in force for an entire session</a:t>
            </a:r>
            <a:endParaRPr/>
          </a:p>
          <a:p>
            <a:pPr marL="457200" lvl="0" indent="-342900" algn="l" rtl="0">
              <a:spcBef>
                <a:spcPts val="0"/>
              </a:spcBef>
              <a:spcAft>
                <a:spcPts val="0"/>
              </a:spcAft>
              <a:buSzPts val="1800"/>
              <a:buChar char="●"/>
            </a:pPr>
            <a:r>
              <a:rPr lang="en-US"/>
              <a:t>Routing Vs Forwarding:</a:t>
            </a:r>
            <a:endParaRPr/>
          </a:p>
          <a:p>
            <a:pPr marL="914400" lvl="1" indent="-381000" algn="l" rtl="0">
              <a:spcBef>
                <a:spcPts val="0"/>
              </a:spcBef>
              <a:spcAft>
                <a:spcPts val="0"/>
              </a:spcAft>
              <a:buSzPts val="2400"/>
              <a:buChar char="○"/>
            </a:pPr>
            <a:r>
              <a:rPr lang="en-US" sz="2400"/>
              <a:t>In routers one process handles each packet as it arrives, looking up the outgoing line to use for it in the routing tables. This process is forwarding.</a:t>
            </a:r>
            <a:endParaRPr sz="2400"/>
          </a:p>
          <a:p>
            <a:pPr marL="914400" lvl="1" indent="-342900" algn="l" rtl="0">
              <a:spcBef>
                <a:spcPts val="0"/>
              </a:spcBef>
              <a:spcAft>
                <a:spcPts val="0"/>
              </a:spcAft>
              <a:buSzPts val="1800"/>
              <a:buChar char="○"/>
            </a:pPr>
            <a:r>
              <a:rPr lang="en-US" sz="2400"/>
              <a:t>The other process is responsible for filling in and updating the routing tables.This is routing.</a:t>
            </a:r>
            <a:endParaRPr sz="2400"/>
          </a:p>
        </p:txBody>
      </p:sp>
    </p:spTree>
    <p:extLst>
      <p:ext uri="{BB962C8B-B14F-4D97-AF65-F5344CB8AC3E}">
        <p14:creationId xmlns:p14="http://schemas.microsoft.com/office/powerpoint/2010/main" val="291443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Routing Algorithms</a:t>
            </a:r>
            <a:endParaRPr/>
          </a:p>
        </p:txBody>
      </p:sp>
      <p:sp>
        <p:nvSpPr>
          <p:cNvPr id="186" name="Google Shape;186;p9"/>
          <p:cNvSpPr txBox="1">
            <a:spLocks noGrp="1"/>
          </p:cNvSpPr>
          <p:nvPr>
            <p:ph type="body" idx="1"/>
          </p:nvPr>
        </p:nvSpPr>
        <p:spPr>
          <a:xfrm>
            <a:off x="0" y="1063625"/>
            <a:ext cx="9144000" cy="54895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When new connections are established, certain properties are desirable in a routing algorithm: correctness, simplicity, robustness, stability, fairness, and efficiency</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Routing algorithms can be grouped into two major classes: non-adaptive and adaptive.</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Non adaptive -the choice of the route is computed in advance, offline, and downloaded to the routers when the network is booted. This procedure is sometimes called static routing.</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Adaptive algorithms, in contrast, change their routing decisions to reflect changes in the topology, and sometimes changes in the traffic as well. </a:t>
            </a:r>
            <a:endParaRPr dirty="0"/>
          </a:p>
        </p:txBody>
      </p:sp>
    </p:spTree>
    <p:extLst>
      <p:ext uri="{BB962C8B-B14F-4D97-AF65-F5344CB8AC3E}">
        <p14:creationId xmlns:p14="http://schemas.microsoft.com/office/powerpoint/2010/main" val="130782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a:spLocks noGrp="1"/>
          </p:cNvSpPr>
          <p:nvPr>
            <p:ph type="title"/>
          </p:nvPr>
        </p:nvSpPr>
        <p:spPr>
          <a:xfrm>
            <a:off x="0" y="446087"/>
            <a:ext cx="9144000" cy="6969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Routing Algorithms-Optimalitity Principle</a:t>
            </a:r>
            <a:br>
              <a:rPr lang="en-US" sz="4400" b="0" i="0" u="none">
                <a:solidFill>
                  <a:srgbClr val="FF0000"/>
                </a:solidFill>
                <a:latin typeface="Times New Roman"/>
                <a:ea typeface="Times New Roman"/>
                <a:cs typeface="Times New Roman"/>
                <a:sym typeface="Times New Roman"/>
              </a:rPr>
            </a:br>
            <a:endParaRPr/>
          </a:p>
        </p:txBody>
      </p:sp>
      <p:sp>
        <p:nvSpPr>
          <p:cNvPr id="192" name="Google Shape;192;p10"/>
          <p:cNvSpPr txBox="1">
            <a:spLocks noGrp="1"/>
          </p:cNvSpPr>
          <p:nvPr>
            <p:ph type="body" idx="1"/>
          </p:nvPr>
        </p:nvSpPr>
        <p:spPr>
          <a:xfrm>
            <a:off x="0" y="1063625"/>
            <a:ext cx="9144000" cy="54895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It states that if router J is on the optimal path from router I to router K, then the optimal path from J to K also falls along the same route.</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As a direct consequence of the optimality principle, we can see that the set of optimal routes from all sources to a given destination form a tree rooted at the destination</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Such a tree is called a sink tree and is illustrated in Fig. 5-6(b), where the distance metric is the number of hops.</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The goal of all routing algorithms is to discover and use the sink trees for all routers.</a:t>
            </a:r>
            <a:endParaRPr dirty="0"/>
          </a:p>
          <a:p>
            <a:pPr marL="609600" lvl="0" indent="-609600" algn="just" rtl="0">
              <a:lnSpc>
                <a:spcPct val="100000"/>
              </a:lnSpc>
              <a:spcBef>
                <a:spcPts val="560"/>
              </a:spcBef>
              <a:spcAft>
                <a:spcPts val="0"/>
              </a:spcAft>
              <a:buClr>
                <a:schemeClr val="accent2"/>
              </a:buClr>
              <a:buSzPts val="2800"/>
              <a:buFont typeface="Times New Roman"/>
              <a:buChar char="•"/>
            </a:pPr>
            <a:r>
              <a:rPr lang="en-US" sz="2800" b="0" i="0" u="none" dirty="0">
                <a:solidFill>
                  <a:schemeClr val="dk1"/>
                </a:solidFill>
                <a:latin typeface="Times New Roman"/>
                <a:ea typeface="Times New Roman"/>
                <a:cs typeface="Times New Roman"/>
                <a:sym typeface="Times New Roman"/>
              </a:rPr>
              <a:t>Since a sink tree is indeed a tree, it does not contain any loops.</a:t>
            </a:r>
            <a:endParaRPr dirty="0"/>
          </a:p>
        </p:txBody>
      </p:sp>
    </p:spTree>
    <p:extLst>
      <p:ext uri="{BB962C8B-B14F-4D97-AF65-F5344CB8AC3E}">
        <p14:creationId xmlns:p14="http://schemas.microsoft.com/office/powerpoint/2010/main" val="115744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Optimality Principle</a:t>
            </a:r>
            <a:endParaRPr/>
          </a:p>
        </p:txBody>
      </p:sp>
      <p:sp>
        <p:nvSpPr>
          <p:cNvPr id="204" name="Google Shape;204;p11"/>
          <p:cNvSpPr txBox="1">
            <a:spLocks noGrp="1"/>
          </p:cNvSpPr>
          <p:nvPr>
            <p:ph type="body" idx="1"/>
          </p:nvPr>
        </p:nvSpPr>
        <p:spPr>
          <a:xfrm>
            <a:off x="2076450" y="5715000"/>
            <a:ext cx="706755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A subnet.  </a:t>
            </a: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A sink tree for router B.</a:t>
            </a:r>
            <a:endParaRPr/>
          </a:p>
        </p:txBody>
      </p:sp>
      <p:pic>
        <p:nvPicPr>
          <p:cNvPr id="205" name="Google Shape;205;p11" descr="5-06"/>
          <p:cNvPicPr preferRelativeResize="0"/>
          <p:nvPr/>
        </p:nvPicPr>
        <p:blipFill rotWithShape="1">
          <a:blip r:embed="rId3">
            <a:alphaModFix/>
          </a:blip>
          <a:srcRect/>
          <a:stretch/>
        </p:blipFill>
        <p:spPr>
          <a:xfrm>
            <a:off x="1098550" y="1919287"/>
            <a:ext cx="7231062" cy="2905125"/>
          </a:xfrm>
          <a:prstGeom prst="rect">
            <a:avLst/>
          </a:prstGeom>
          <a:noFill/>
          <a:ln>
            <a:noFill/>
          </a:ln>
        </p:spPr>
      </p:pic>
    </p:spTree>
    <p:extLst>
      <p:ext uri="{BB962C8B-B14F-4D97-AF65-F5344CB8AC3E}">
        <p14:creationId xmlns:p14="http://schemas.microsoft.com/office/powerpoint/2010/main" val="169750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Network Layer Design </a:t>
            </a:r>
            <a:r>
              <a:rPr lang="en-US" sz="4400" b="0" i="0" u="none" dirty="0" err="1">
                <a:solidFill>
                  <a:srgbClr val="FF0000"/>
                </a:solidFill>
                <a:latin typeface="Times New Roman"/>
                <a:ea typeface="Times New Roman"/>
                <a:cs typeface="Times New Roman"/>
                <a:sym typeface="Times New Roman"/>
              </a:rPr>
              <a:t>Isues</a:t>
            </a:r>
            <a:endParaRPr/>
          </a:p>
        </p:txBody>
      </p:sp>
      <p:sp>
        <p:nvSpPr>
          <p:cNvPr id="91" name="Google Shape;91;p2"/>
          <p:cNvSpPr txBox="1">
            <a:spLocks noGrp="1"/>
          </p:cNvSpPr>
          <p:nvPr>
            <p:ph type="body" idx="1"/>
          </p:nvPr>
        </p:nvSpPr>
        <p:spPr>
          <a:xfrm>
            <a:off x="276225" y="1808162"/>
            <a:ext cx="8867775" cy="4745037"/>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Store-and-Forward Packet Switching</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Services Provided to the Transport Layer</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Implementation of Connectionless Service</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Implementation of Connection-Oriented Service</a:t>
            </a:r>
            <a:endParaRPr/>
          </a:p>
          <a:p>
            <a:pPr marL="609600" lvl="0" indent="-609600" algn="l" rtl="0">
              <a:lnSpc>
                <a:spcPct val="100000"/>
              </a:lnSpc>
              <a:spcBef>
                <a:spcPts val="560"/>
              </a:spcBef>
              <a:spcAft>
                <a:spcPts val="0"/>
              </a:spcAft>
              <a:buClr>
                <a:schemeClr val="accent2"/>
              </a:buClr>
              <a:buSzPts val="2800"/>
              <a:buFont typeface="Times New Roman"/>
              <a:buChar char="•"/>
            </a:pPr>
            <a:r>
              <a:rPr lang="en-US" sz="2800" b="0" i="0" u="none">
                <a:solidFill>
                  <a:schemeClr val="dk1"/>
                </a:solidFill>
                <a:latin typeface="Times New Roman"/>
                <a:ea typeface="Times New Roman"/>
                <a:cs typeface="Times New Roman"/>
                <a:sym typeface="Times New Roman"/>
              </a:rPr>
              <a:t>Comparison of Virtual-Circuit and Datagram Subnets</a:t>
            </a:r>
            <a:endParaRPr/>
          </a:p>
          <a:p>
            <a:pPr marL="609600" lvl="0" indent="-431800" algn="l" rtl="0">
              <a:spcBef>
                <a:spcPts val="560"/>
              </a:spcBef>
              <a:spcAft>
                <a:spcPts val="0"/>
              </a:spcAft>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a3e8b8b3f4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Shortest Path Routing</a:t>
            </a:r>
            <a:endParaRPr/>
          </a:p>
        </p:txBody>
      </p:sp>
      <p:sp>
        <p:nvSpPr>
          <p:cNvPr id="211" name="Google Shape;211;ga3e8b8b3f4_0_11"/>
          <p:cNvSpPr txBox="1">
            <a:spLocks noGrp="1"/>
          </p:cNvSpPr>
          <p:nvPr>
            <p:ph type="body" idx="1"/>
          </p:nvPr>
        </p:nvSpPr>
        <p:spPr>
          <a:xfrm>
            <a:off x="0" y="1021825"/>
            <a:ext cx="9144000" cy="5621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idea is to build a graph of the network, with each node of the graph representing a router and each edge of the graph representing a communication line, or link. </a:t>
            </a:r>
            <a:endParaRPr/>
          </a:p>
          <a:p>
            <a:pPr marL="457200" lvl="0" indent="-342900" algn="l" rtl="0">
              <a:spcBef>
                <a:spcPts val="0"/>
              </a:spcBef>
              <a:spcAft>
                <a:spcPts val="0"/>
              </a:spcAft>
              <a:buSzPts val="1800"/>
              <a:buChar char="●"/>
            </a:pPr>
            <a:r>
              <a:rPr lang="en-US"/>
              <a:t>To choose a route between a given pair of routers, the algorithm just</a:t>
            </a:r>
            <a:endParaRPr/>
          </a:p>
          <a:p>
            <a:pPr marL="457200" lvl="0" indent="0" algn="l" rtl="0">
              <a:spcBef>
                <a:spcPts val="360"/>
              </a:spcBef>
              <a:spcAft>
                <a:spcPts val="0"/>
              </a:spcAft>
              <a:buNone/>
            </a:pPr>
            <a:r>
              <a:rPr lang="en-US"/>
              <a:t>finds the shortest path between them on the graph.</a:t>
            </a:r>
            <a:endParaRPr/>
          </a:p>
          <a:p>
            <a:pPr marL="457200" lvl="0" indent="-342900" algn="l" rtl="0">
              <a:spcBef>
                <a:spcPts val="360"/>
              </a:spcBef>
              <a:spcAft>
                <a:spcPts val="0"/>
              </a:spcAft>
              <a:buSzPts val="1800"/>
              <a:buChar char="●"/>
            </a:pPr>
            <a:r>
              <a:rPr lang="en-US"/>
              <a:t>For finding the shortest path the general metrics are no.of hops,geographical distance,mean delay,</a:t>
            </a:r>
            <a:endParaRPr/>
          </a:p>
          <a:p>
            <a:pPr marL="457200" lvl="0" indent="-342900" algn="l" rtl="0">
              <a:spcBef>
                <a:spcPts val="0"/>
              </a:spcBef>
              <a:spcAft>
                <a:spcPts val="0"/>
              </a:spcAft>
              <a:buSzPts val="1800"/>
              <a:buChar char="●"/>
            </a:pPr>
            <a:r>
              <a:rPr lang="en-US"/>
              <a:t>But practically,the labels on the edges could be computed as a function of the distance, bandwidth, average traffic, communication cost, measured delay, and other factors.</a:t>
            </a:r>
            <a:endParaRPr/>
          </a:p>
          <a:p>
            <a:pPr marL="457200" lvl="0" indent="-342900" algn="l" rtl="0">
              <a:spcBef>
                <a:spcPts val="0"/>
              </a:spcBef>
              <a:spcAft>
                <a:spcPts val="0"/>
              </a:spcAft>
              <a:buSzPts val="1800"/>
              <a:buChar char="●"/>
            </a:pPr>
            <a:r>
              <a:rPr lang="en-US"/>
              <a:t>Several algorithms for computing the shortest path between two nodes of a graph are known. </a:t>
            </a:r>
            <a:endParaRPr/>
          </a:p>
          <a:p>
            <a:pPr marL="457200" lvl="0" indent="-342900" algn="l" rtl="0">
              <a:spcBef>
                <a:spcPts val="0"/>
              </a:spcBef>
              <a:spcAft>
                <a:spcPts val="0"/>
              </a:spcAft>
              <a:buSzPts val="1800"/>
              <a:buChar char="●"/>
            </a:pPr>
            <a:r>
              <a:rPr lang="en-US"/>
              <a:t>This one is due to Dijkstra (1959) and finds the shortest paths</a:t>
            </a:r>
            <a:endParaRPr/>
          </a:p>
          <a:p>
            <a:pPr marL="457200" lvl="0" indent="0" algn="l" rtl="0">
              <a:spcBef>
                <a:spcPts val="360"/>
              </a:spcBef>
              <a:spcAft>
                <a:spcPts val="0"/>
              </a:spcAft>
              <a:buNone/>
            </a:pPr>
            <a:r>
              <a:rPr lang="en-US"/>
              <a:t>between a source and all destinations in the network.</a:t>
            </a:r>
            <a:endParaRPr/>
          </a:p>
          <a:p>
            <a:pPr marL="457200" lvl="0" indent="0" algn="l" rtl="0">
              <a:spcBef>
                <a:spcPts val="360"/>
              </a:spcBef>
              <a:spcAft>
                <a:spcPts val="0"/>
              </a:spcAft>
              <a:buNone/>
            </a:pPr>
            <a:endParaRPr/>
          </a:p>
        </p:txBody>
      </p:sp>
    </p:spTree>
    <p:extLst>
      <p:ext uri="{BB962C8B-B14F-4D97-AF65-F5344CB8AC3E}">
        <p14:creationId xmlns:p14="http://schemas.microsoft.com/office/powerpoint/2010/main" val="123638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a3e8b8b3f4_0_1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Shortest Path Routing</a:t>
            </a:r>
            <a:endParaRPr/>
          </a:p>
          <a:p>
            <a:pPr marL="0" lvl="0" indent="0" algn="ctr" rtl="0">
              <a:spcBef>
                <a:spcPts val="0"/>
              </a:spcBef>
              <a:spcAft>
                <a:spcPts val="0"/>
              </a:spcAft>
              <a:buNone/>
            </a:pPr>
            <a:endParaRPr/>
          </a:p>
        </p:txBody>
      </p:sp>
      <p:sp>
        <p:nvSpPr>
          <p:cNvPr id="217" name="Google Shape;217;ga3e8b8b3f4_0_19"/>
          <p:cNvSpPr txBox="1">
            <a:spLocks noGrp="1"/>
          </p:cNvSpPr>
          <p:nvPr>
            <p:ph type="body" idx="1"/>
          </p:nvPr>
        </p:nvSpPr>
        <p:spPr>
          <a:xfrm>
            <a:off x="82625" y="1319275"/>
            <a:ext cx="9144000" cy="5373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Initially, no paths are known, so all nodes are labeled with infinity.</a:t>
            </a:r>
            <a:endParaRPr dirty="0"/>
          </a:p>
          <a:p>
            <a:pPr marL="457200" lvl="0" indent="-342900" algn="l" rtl="0">
              <a:spcBef>
                <a:spcPts val="0"/>
              </a:spcBef>
              <a:spcAft>
                <a:spcPts val="0"/>
              </a:spcAft>
              <a:buSzPts val="1800"/>
              <a:buChar char="●"/>
            </a:pPr>
            <a:r>
              <a:rPr lang="en-US" dirty="0"/>
              <a:t>As the algorithm proceeds and paths are </a:t>
            </a:r>
            <a:r>
              <a:rPr lang="en-US" dirty="0" err="1"/>
              <a:t>found,each</a:t>
            </a:r>
            <a:r>
              <a:rPr lang="en-US" dirty="0"/>
              <a:t> node is labeled (</a:t>
            </a:r>
            <a:r>
              <a:rPr lang="en-US" dirty="0" err="1"/>
              <a:t>inparentheses</a:t>
            </a:r>
            <a:r>
              <a:rPr lang="en-US" dirty="0"/>
              <a:t>) with its distance from the source node along the best known path.</a:t>
            </a:r>
            <a:endParaRPr dirty="0"/>
          </a:p>
          <a:p>
            <a:pPr marL="457200" lvl="0" indent="-342900" algn="l" rtl="0">
              <a:spcBef>
                <a:spcPts val="0"/>
              </a:spcBef>
              <a:spcAft>
                <a:spcPts val="0"/>
              </a:spcAft>
              <a:buSzPts val="1800"/>
              <a:buChar char="●"/>
            </a:pPr>
            <a:r>
              <a:rPr lang="en-US" dirty="0"/>
              <a:t>The distances must be non-negative.</a:t>
            </a:r>
            <a:endParaRPr dirty="0"/>
          </a:p>
          <a:p>
            <a:pPr marL="457200" lvl="0" indent="-342900" algn="l" rtl="0">
              <a:spcBef>
                <a:spcPts val="0"/>
              </a:spcBef>
              <a:spcAft>
                <a:spcPts val="0"/>
              </a:spcAft>
              <a:buSzPts val="1800"/>
              <a:buChar char="●"/>
            </a:pPr>
            <a:r>
              <a:rPr lang="en-US" dirty="0"/>
              <a:t>A label may be either tentative or permanent.</a:t>
            </a:r>
            <a:endParaRPr dirty="0"/>
          </a:p>
          <a:p>
            <a:pPr marL="457200" lvl="0" indent="-342900" algn="l" rtl="0">
              <a:spcBef>
                <a:spcPts val="0"/>
              </a:spcBef>
              <a:spcAft>
                <a:spcPts val="0"/>
              </a:spcAft>
              <a:buSzPts val="1800"/>
              <a:buChar char="●"/>
            </a:pPr>
            <a:r>
              <a:rPr lang="en-US" dirty="0"/>
              <a:t>Initially, all labels are tentative. </a:t>
            </a:r>
            <a:endParaRPr dirty="0"/>
          </a:p>
          <a:p>
            <a:pPr marL="457200" lvl="0" indent="-342900" algn="l" rtl="0">
              <a:spcBef>
                <a:spcPts val="0"/>
              </a:spcBef>
              <a:spcAft>
                <a:spcPts val="0"/>
              </a:spcAft>
              <a:buSzPts val="1800"/>
              <a:buChar char="●"/>
            </a:pPr>
            <a:r>
              <a:rPr lang="en-US" dirty="0"/>
              <a:t>When it is discovered that a label represents the shortest possible path from the source to that node, it is made permanent and never changed thereafter.</a:t>
            </a:r>
            <a:endParaRPr dirty="0"/>
          </a:p>
          <a:p>
            <a:pPr marL="457200" lvl="0" indent="-342900" algn="l" rtl="0">
              <a:spcBef>
                <a:spcPts val="0"/>
              </a:spcBef>
              <a:spcAft>
                <a:spcPts val="0"/>
              </a:spcAft>
              <a:buSzPts val="1800"/>
              <a:buChar char="●"/>
            </a:pPr>
            <a:r>
              <a:rPr lang="en-US" dirty="0"/>
              <a:t>Example: Consider the following weighted undirected graph find the shortest path from A to D.</a:t>
            </a:r>
            <a:endParaRPr dirty="0"/>
          </a:p>
        </p:txBody>
      </p:sp>
    </p:spTree>
    <p:extLst>
      <p:ext uri="{BB962C8B-B14F-4D97-AF65-F5344CB8AC3E}">
        <p14:creationId xmlns:p14="http://schemas.microsoft.com/office/powerpoint/2010/main" val="730310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Shortest Path Routing</a:t>
            </a:r>
            <a:endParaRPr/>
          </a:p>
        </p:txBody>
      </p:sp>
      <p:sp>
        <p:nvSpPr>
          <p:cNvPr id="223" name="Google Shape;223;p1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dirty="0">
                <a:solidFill>
                  <a:schemeClr val="dk1"/>
                </a:solidFill>
                <a:latin typeface="Times New Roman"/>
                <a:ea typeface="Times New Roman"/>
                <a:cs typeface="Times New Roman"/>
                <a:sym typeface="Times New Roman"/>
              </a:rPr>
              <a:t>The first 5 steps used in computing the shortest path from A to D.  </a:t>
            </a:r>
            <a:br>
              <a:rPr lang="en-US" sz="2400" b="0" i="0" u="none" dirty="0">
                <a:solidFill>
                  <a:schemeClr val="dk1"/>
                </a:solidFill>
                <a:latin typeface="Times New Roman"/>
                <a:ea typeface="Times New Roman"/>
                <a:cs typeface="Times New Roman"/>
                <a:sym typeface="Times New Roman"/>
              </a:rPr>
            </a:br>
            <a:r>
              <a:rPr lang="en-US" sz="2400" b="0" i="0" u="none" dirty="0">
                <a:solidFill>
                  <a:schemeClr val="dk1"/>
                </a:solidFill>
                <a:latin typeface="Times New Roman"/>
                <a:ea typeface="Times New Roman"/>
                <a:cs typeface="Times New Roman"/>
                <a:sym typeface="Times New Roman"/>
              </a:rPr>
              <a:t>The arrows indicate the working node.</a:t>
            </a:r>
            <a:endParaRPr dirty="0"/>
          </a:p>
        </p:txBody>
      </p:sp>
      <p:pic>
        <p:nvPicPr>
          <p:cNvPr id="224" name="Google Shape;224;p12" descr="5-07"/>
          <p:cNvPicPr preferRelativeResize="0"/>
          <p:nvPr/>
        </p:nvPicPr>
        <p:blipFill rotWithShape="1">
          <a:blip r:embed="rId3">
            <a:alphaModFix/>
          </a:blip>
          <a:srcRect/>
          <a:stretch/>
        </p:blipFill>
        <p:spPr>
          <a:xfrm>
            <a:off x="1763712" y="1263650"/>
            <a:ext cx="5538787" cy="4271962"/>
          </a:xfrm>
          <a:prstGeom prst="rect">
            <a:avLst/>
          </a:prstGeom>
          <a:noFill/>
          <a:ln>
            <a:noFill/>
          </a:ln>
        </p:spPr>
      </p:pic>
    </p:spTree>
    <p:extLst>
      <p:ext uri="{BB962C8B-B14F-4D97-AF65-F5344CB8AC3E}">
        <p14:creationId xmlns:p14="http://schemas.microsoft.com/office/powerpoint/2010/main" val="7335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a3e8b8b3f4_0_2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Shortest Path Routing</a:t>
            </a:r>
            <a:endParaRPr/>
          </a:p>
          <a:p>
            <a:pPr marL="0" lvl="0" indent="0" algn="ctr" rtl="0">
              <a:spcBef>
                <a:spcPts val="0"/>
              </a:spcBef>
              <a:spcAft>
                <a:spcPts val="0"/>
              </a:spcAft>
              <a:buNone/>
            </a:pPr>
            <a:endParaRPr/>
          </a:p>
        </p:txBody>
      </p:sp>
      <p:sp>
        <p:nvSpPr>
          <p:cNvPr id="230" name="Google Shape;230;ga3e8b8b3f4_0_29"/>
          <p:cNvSpPr txBox="1">
            <a:spLocks noGrp="1"/>
          </p:cNvSpPr>
          <p:nvPr>
            <p:ph type="body" idx="1"/>
          </p:nvPr>
        </p:nvSpPr>
        <p:spPr>
          <a:xfrm>
            <a:off x="0" y="757425"/>
            <a:ext cx="9144000" cy="5852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AutoNum type="arabicPeriod"/>
            </a:pPr>
            <a:r>
              <a:rPr lang="en-US" dirty="0"/>
              <a:t>Mark node A as permanent, indicated by a filled-in circle.</a:t>
            </a:r>
            <a:endParaRPr dirty="0"/>
          </a:p>
          <a:p>
            <a:pPr marL="457200" lvl="0" indent="-342900" algn="l" rtl="0">
              <a:spcBef>
                <a:spcPts val="0"/>
              </a:spcBef>
              <a:spcAft>
                <a:spcPts val="0"/>
              </a:spcAft>
              <a:buSzPts val="1800"/>
              <a:buAutoNum type="arabicPeriod"/>
            </a:pPr>
            <a:r>
              <a:rPr lang="en-US" dirty="0"/>
              <a:t>Examine each of the nodes adjacent to </a:t>
            </a:r>
            <a:r>
              <a:rPr lang="en-US" dirty="0" err="1"/>
              <a:t>A,relabel</a:t>
            </a:r>
            <a:r>
              <a:rPr lang="en-US" dirty="0"/>
              <a:t> the adjacent nodes with the distance to A and mark them tentative.</a:t>
            </a:r>
            <a:endParaRPr dirty="0"/>
          </a:p>
          <a:p>
            <a:pPr marL="457200" lvl="0" indent="-342900" algn="l" rtl="0">
              <a:spcBef>
                <a:spcPts val="0"/>
              </a:spcBef>
              <a:spcAft>
                <a:spcPts val="0"/>
              </a:spcAft>
              <a:buSzPts val="1800"/>
              <a:buAutoNum type="arabicPeriod"/>
            </a:pPr>
            <a:r>
              <a:rPr lang="en-US" dirty="0"/>
              <a:t>Mark the  smallest label  nodes as permanent . </a:t>
            </a:r>
            <a:r>
              <a:rPr lang="en-US" dirty="0" err="1"/>
              <a:t>Ex:B</a:t>
            </a:r>
            <a:r>
              <a:rPr lang="en-US" dirty="0"/>
              <a:t>(2,A) as permanent.</a:t>
            </a:r>
            <a:endParaRPr dirty="0"/>
          </a:p>
          <a:p>
            <a:pPr marL="457200" lvl="0" indent="-342900" algn="l" rtl="0">
              <a:spcBef>
                <a:spcPts val="0"/>
              </a:spcBef>
              <a:spcAft>
                <a:spcPts val="0"/>
              </a:spcAft>
              <a:buSzPts val="1800"/>
              <a:buAutoNum type="arabicPeriod"/>
            </a:pPr>
            <a:r>
              <a:rPr lang="en-US" dirty="0"/>
              <a:t>We now start at B and examine all nodes adjacent to it.</a:t>
            </a:r>
            <a:endParaRPr dirty="0"/>
          </a:p>
          <a:p>
            <a:pPr marL="457200" lvl="0" indent="-342900" algn="l" rtl="0">
              <a:spcBef>
                <a:spcPts val="0"/>
              </a:spcBef>
              <a:spcAft>
                <a:spcPts val="0"/>
              </a:spcAft>
              <a:buSzPts val="1800"/>
              <a:buAutoNum type="arabicPeriod"/>
            </a:pPr>
            <a:r>
              <a:rPr lang="en-US" dirty="0"/>
              <a:t>Now repeat the steps 2 and 3 .</a:t>
            </a:r>
            <a:r>
              <a:rPr lang="en-US" dirty="0" err="1"/>
              <a:t>Ex:E</a:t>
            </a:r>
            <a:r>
              <a:rPr lang="en-US" dirty="0"/>
              <a:t>(4,B) as permanent.</a:t>
            </a:r>
            <a:endParaRPr dirty="0"/>
          </a:p>
          <a:p>
            <a:pPr marL="457200" lvl="0" indent="-342900" algn="l" rtl="0">
              <a:spcBef>
                <a:spcPts val="0"/>
              </a:spcBef>
              <a:spcAft>
                <a:spcPts val="0"/>
              </a:spcAft>
              <a:buSzPts val="1800"/>
              <a:buAutoNum type="arabicPeriod"/>
            </a:pPr>
            <a:r>
              <a:rPr lang="en-US" dirty="0"/>
              <a:t>The above steps are repeated until all the nodes are labeled .</a:t>
            </a:r>
            <a:endParaRPr dirty="0"/>
          </a:p>
          <a:p>
            <a:pPr marL="457200" lvl="0" indent="-342900" algn="l" rtl="0">
              <a:spcBef>
                <a:spcPts val="0"/>
              </a:spcBef>
              <a:spcAft>
                <a:spcPts val="0"/>
              </a:spcAft>
              <a:buSzPts val="1800"/>
              <a:buAutoNum type="arabicPeriod"/>
            </a:pPr>
            <a:r>
              <a:rPr lang="en-US" dirty="0"/>
              <a:t>Find the shortest path between the given source node and destination by visiting the nodes which has smallest values.</a:t>
            </a:r>
            <a:endParaRPr dirty="0"/>
          </a:p>
          <a:p>
            <a:pPr marL="457200" lvl="0" indent="-342900" algn="l" rtl="0">
              <a:spcBef>
                <a:spcPts val="0"/>
              </a:spcBef>
              <a:spcAft>
                <a:spcPts val="0"/>
              </a:spcAft>
              <a:buSzPts val="1800"/>
              <a:buAutoNum type="arabicPeriod"/>
            </a:pPr>
            <a:endParaRPr dirty="0"/>
          </a:p>
        </p:txBody>
      </p:sp>
    </p:spTree>
    <p:extLst>
      <p:ext uri="{BB962C8B-B14F-4D97-AF65-F5344CB8AC3E}">
        <p14:creationId xmlns:p14="http://schemas.microsoft.com/office/powerpoint/2010/main" val="355307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ga41764f3da_0_0"/>
          <p:cNvPicPr preferRelativeResize="0"/>
          <p:nvPr/>
        </p:nvPicPr>
        <p:blipFill>
          <a:blip r:embed="rId3">
            <a:alphaModFix/>
          </a:blip>
          <a:stretch>
            <a:fillRect/>
          </a:stretch>
        </p:blipFill>
        <p:spPr>
          <a:xfrm>
            <a:off x="1189825" y="396600"/>
            <a:ext cx="6626650" cy="6163950"/>
          </a:xfrm>
          <a:prstGeom prst="rect">
            <a:avLst/>
          </a:prstGeom>
          <a:noFill/>
          <a:ln>
            <a:noFill/>
          </a:ln>
        </p:spPr>
      </p:pic>
    </p:spTree>
    <p:extLst>
      <p:ext uri="{BB962C8B-B14F-4D97-AF65-F5344CB8AC3E}">
        <p14:creationId xmlns:p14="http://schemas.microsoft.com/office/powerpoint/2010/main" val="221706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Flooding</a:t>
            </a:r>
            <a:endParaRPr/>
          </a:p>
        </p:txBody>
      </p:sp>
      <p:sp>
        <p:nvSpPr>
          <p:cNvPr id="241" name="Google Shape;241;p13"/>
          <p:cNvSpPr txBox="1">
            <a:spLocks noGrp="1"/>
          </p:cNvSpPr>
          <p:nvPr>
            <p:ph type="body" idx="1"/>
          </p:nvPr>
        </p:nvSpPr>
        <p:spPr>
          <a:xfrm>
            <a:off x="0" y="1000125"/>
            <a:ext cx="9144000" cy="5553075"/>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a routing algorithm is implemented, each router must make decisions based on local knowledge, not the complete picture of the network.</a:t>
            </a:r>
            <a:endParaRPr/>
          </a:p>
          <a:p>
            <a:pPr marL="609600" lvl="0" indent="-6096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simple local technique is flooding, in which every incoming packet is sent out on every outgoing line except the one it arrived on.</a:t>
            </a:r>
            <a:endParaRPr/>
          </a:p>
          <a:p>
            <a:pPr marL="609600" lvl="0" indent="-6096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Flooding obviously generates vast numbers of duplicate packets, in fact, an infinite number unless some measures are taken to damp the process.</a:t>
            </a:r>
            <a:endParaRPr/>
          </a:p>
          <a:p>
            <a:pPr marL="609600" lvl="0" indent="-6096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One such measure is to have a hop counter contained in the header of each packet that is decremented at each hop, with the packet being discarded when the counter reaches zero.</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A05C65B-7237-BC09-9A48-6A1CF9CF9D8E}"/>
                  </a:ext>
                </a:extLst>
              </p14:cNvPr>
              <p14:cNvContentPartPr/>
              <p14:nvPr/>
            </p14:nvContentPartPr>
            <p14:xfrm>
              <a:off x="4495680" y="4648320"/>
              <a:ext cx="1391040" cy="82800"/>
            </p14:xfrm>
          </p:contentPart>
        </mc:Choice>
        <mc:Fallback>
          <p:pic>
            <p:nvPicPr>
              <p:cNvPr id="2" name="Ink 1">
                <a:extLst>
                  <a:ext uri="{FF2B5EF4-FFF2-40B4-BE49-F238E27FC236}">
                    <a16:creationId xmlns:a16="http://schemas.microsoft.com/office/drawing/2014/main" id="{CA05C65B-7237-BC09-9A48-6A1CF9CF9D8E}"/>
                  </a:ext>
                </a:extLst>
              </p:cNvPr>
              <p:cNvPicPr/>
              <p:nvPr/>
            </p:nvPicPr>
            <p:blipFill>
              <a:blip r:embed="rId4"/>
              <a:stretch>
                <a:fillRect/>
              </a:stretch>
            </p:blipFill>
            <p:spPr>
              <a:xfrm>
                <a:off x="4479840" y="4584960"/>
                <a:ext cx="14223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9581C5A-0578-818E-094B-C612B9FC0476}"/>
                  </a:ext>
                </a:extLst>
              </p14:cNvPr>
              <p14:cNvContentPartPr/>
              <p14:nvPr/>
            </p14:nvContentPartPr>
            <p14:xfrm>
              <a:off x="1047600" y="4971960"/>
              <a:ext cx="5105880" cy="184680"/>
            </p14:xfrm>
          </p:contentPart>
        </mc:Choice>
        <mc:Fallback>
          <p:pic>
            <p:nvPicPr>
              <p:cNvPr id="3" name="Ink 2">
                <a:extLst>
                  <a:ext uri="{FF2B5EF4-FFF2-40B4-BE49-F238E27FC236}">
                    <a16:creationId xmlns:a16="http://schemas.microsoft.com/office/drawing/2014/main" id="{C9581C5A-0578-818E-094B-C612B9FC0476}"/>
                  </a:ext>
                </a:extLst>
              </p:cNvPr>
              <p:cNvPicPr/>
              <p:nvPr/>
            </p:nvPicPr>
            <p:blipFill>
              <a:blip r:embed="rId6"/>
              <a:stretch>
                <a:fillRect/>
              </a:stretch>
            </p:blipFill>
            <p:spPr>
              <a:xfrm>
                <a:off x="1031760" y="4908600"/>
                <a:ext cx="51372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E57B2AE-B045-6D01-C63B-5A677828F8A4}"/>
                  </a:ext>
                </a:extLst>
              </p14:cNvPr>
              <p14:cNvContentPartPr/>
              <p14:nvPr/>
            </p14:nvContentPartPr>
            <p14:xfrm>
              <a:off x="6559560" y="5010120"/>
              <a:ext cx="2165760" cy="108360"/>
            </p14:xfrm>
          </p:contentPart>
        </mc:Choice>
        <mc:Fallback>
          <p:pic>
            <p:nvPicPr>
              <p:cNvPr id="4" name="Ink 3">
                <a:extLst>
                  <a:ext uri="{FF2B5EF4-FFF2-40B4-BE49-F238E27FC236}">
                    <a16:creationId xmlns:a16="http://schemas.microsoft.com/office/drawing/2014/main" id="{1E57B2AE-B045-6D01-C63B-5A677828F8A4}"/>
                  </a:ext>
                </a:extLst>
              </p:cNvPr>
              <p:cNvPicPr/>
              <p:nvPr/>
            </p:nvPicPr>
            <p:blipFill>
              <a:blip r:embed="rId8"/>
              <a:stretch>
                <a:fillRect/>
              </a:stretch>
            </p:blipFill>
            <p:spPr>
              <a:xfrm>
                <a:off x="6543720" y="4946760"/>
                <a:ext cx="21970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64722FF6-5616-7E82-7B12-E7ED5D6E269A}"/>
                  </a:ext>
                </a:extLst>
              </p14:cNvPr>
              <p14:cNvContentPartPr/>
              <p14:nvPr/>
            </p14:nvContentPartPr>
            <p14:xfrm>
              <a:off x="698400" y="5530680"/>
              <a:ext cx="5683680" cy="172080"/>
            </p14:xfrm>
          </p:contentPart>
        </mc:Choice>
        <mc:Fallback>
          <p:pic>
            <p:nvPicPr>
              <p:cNvPr id="5" name="Ink 4">
                <a:extLst>
                  <a:ext uri="{FF2B5EF4-FFF2-40B4-BE49-F238E27FC236}">
                    <a16:creationId xmlns:a16="http://schemas.microsoft.com/office/drawing/2014/main" id="{64722FF6-5616-7E82-7B12-E7ED5D6E269A}"/>
                  </a:ext>
                </a:extLst>
              </p:cNvPr>
              <p:cNvPicPr/>
              <p:nvPr/>
            </p:nvPicPr>
            <p:blipFill>
              <a:blip r:embed="rId10"/>
              <a:stretch>
                <a:fillRect/>
              </a:stretch>
            </p:blipFill>
            <p:spPr>
              <a:xfrm>
                <a:off x="682560" y="5467320"/>
                <a:ext cx="57150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C531E111-67C6-A77C-1B5E-D459DCFBD3A1}"/>
                  </a:ext>
                </a:extLst>
              </p14:cNvPr>
              <p14:cNvContentPartPr/>
              <p14:nvPr/>
            </p14:nvContentPartPr>
            <p14:xfrm>
              <a:off x="-127080" y="2349360"/>
              <a:ext cx="8426880" cy="64080"/>
            </p14:xfrm>
          </p:contentPart>
        </mc:Choice>
        <mc:Fallback>
          <p:pic>
            <p:nvPicPr>
              <p:cNvPr id="6" name="Ink 5">
                <a:extLst>
                  <a:ext uri="{FF2B5EF4-FFF2-40B4-BE49-F238E27FC236}">
                    <a16:creationId xmlns:a16="http://schemas.microsoft.com/office/drawing/2014/main" id="{C531E111-67C6-A77C-1B5E-D459DCFBD3A1}"/>
                  </a:ext>
                </a:extLst>
              </p:cNvPr>
              <p:cNvPicPr/>
              <p:nvPr/>
            </p:nvPicPr>
            <p:blipFill>
              <a:blip r:embed="rId12"/>
              <a:stretch>
                <a:fillRect/>
              </a:stretch>
            </p:blipFill>
            <p:spPr>
              <a:xfrm>
                <a:off x="-142920" y="2286000"/>
                <a:ext cx="84582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BE48B0EB-A80C-F651-2066-FB56A2B6CB67}"/>
                  </a:ext>
                </a:extLst>
              </p14:cNvPr>
              <p14:cNvContentPartPr/>
              <p14:nvPr/>
            </p14:nvContentPartPr>
            <p14:xfrm>
              <a:off x="698400" y="2698920"/>
              <a:ext cx="7950600" cy="70200"/>
            </p14:xfrm>
          </p:contentPart>
        </mc:Choice>
        <mc:Fallback>
          <p:pic>
            <p:nvPicPr>
              <p:cNvPr id="7" name="Ink 6">
                <a:extLst>
                  <a:ext uri="{FF2B5EF4-FFF2-40B4-BE49-F238E27FC236}">
                    <a16:creationId xmlns:a16="http://schemas.microsoft.com/office/drawing/2014/main" id="{BE48B0EB-A80C-F651-2066-FB56A2B6CB67}"/>
                  </a:ext>
                </a:extLst>
              </p:cNvPr>
              <p:cNvPicPr/>
              <p:nvPr/>
            </p:nvPicPr>
            <p:blipFill>
              <a:blip r:embed="rId14"/>
              <a:stretch>
                <a:fillRect/>
              </a:stretch>
            </p:blipFill>
            <p:spPr>
              <a:xfrm>
                <a:off x="682560" y="2635560"/>
                <a:ext cx="79819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4830D482-4E4D-3776-065E-C38A802F9112}"/>
                  </a:ext>
                </a:extLst>
              </p14:cNvPr>
              <p14:cNvContentPartPr/>
              <p14:nvPr/>
            </p14:nvContentPartPr>
            <p14:xfrm>
              <a:off x="628560" y="3193920"/>
              <a:ext cx="425880" cy="19440"/>
            </p14:xfrm>
          </p:contentPart>
        </mc:Choice>
        <mc:Fallback>
          <p:pic>
            <p:nvPicPr>
              <p:cNvPr id="8" name="Ink 7">
                <a:extLst>
                  <a:ext uri="{FF2B5EF4-FFF2-40B4-BE49-F238E27FC236}">
                    <a16:creationId xmlns:a16="http://schemas.microsoft.com/office/drawing/2014/main" id="{4830D482-4E4D-3776-065E-C38A802F9112}"/>
                  </a:ext>
                </a:extLst>
              </p:cNvPr>
              <p:cNvPicPr/>
              <p:nvPr/>
            </p:nvPicPr>
            <p:blipFill>
              <a:blip r:embed="rId16"/>
              <a:stretch>
                <a:fillRect/>
              </a:stretch>
            </p:blipFill>
            <p:spPr>
              <a:xfrm>
                <a:off x="612720" y="3130560"/>
                <a:ext cx="457200" cy="146160"/>
              </a:xfrm>
              <a:prstGeom prst="rect">
                <a:avLst/>
              </a:prstGeom>
            </p:spPr>
          </p:pic>
        </mc:Fallback>
      </mc:AlternateContent>
    </p:spTree>
    <p:extLst>
      <p:ext uri="{BB962C8B-B14F-4D97-AF65-F5344CB8AC3E}">
        <p14:creationId xmlns:p14="http://schemas.microsoft.com/office/powerpoint/2010/main" val="685983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Flooding</a:t>
            </a:r>
            <a:endParaRPr/>
          </a:p>
        </p:txBody>
      </p:sp>
      <p:sp>
        <p:nvSpPr>
          <p:cNvPr id="247" name="Google Shape;247;p14"/>
          <p:cNvSpPr txBox="1">
            <a:spLocks noGrp="1"/>
          </p:cNvSpPr>
          <p:nvPr>
            <p:ph type="body" idx="1"/>
          </p:nvPr>
        </p:nvSpPr>
        <p:spPr>
          <a:xfrm>
            <a:off x="0" y="1000125"/>
            <a:ext cx="9144000" cy="55530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Ideally, the </a:t>
            </a:r>
            <a:r>
              <a:rPr lang="en-US" sz="2400" b="1" i="0" u="none">
                <a:solidFill>
                  <a:schemeClr val="dk1"/>
                </a:solidFill>
                <a:latin typeface="Times New Roman"/>
                <a:ea typeface="Times New Roman"/>
                <a:cs typeface="Times New Roman"/>
                <a:sym typeface="Times New Roman"/>
              </a:rPr>
              <a:t>hop counter </a:t>
            </a:r>
            <a:r>
              <a:rPr lang="en-US" sz="2400" b="0" i="0" u="none">
                <a:solidFill>
                  <a:schemeClr val="dk1"/>
                </a:solidFill>
                <a:latin typeface="Times New Roman"/>
                <a:ea typeface="Times New Roman"/>
                <a:cs typeface="Times New Roman"/>
                <a:sym typeface="Times New Roman"/>
              </a:rPr>
              <a:t>should be initialized to the length of the path from source to destination.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the sender does not know how long the path is, it can initialize the counter to the worst case, namely, the full diameter of the network.</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Flooding with a hop count can produce an exponential number of duplicate packets as the hop count grows and routers duplicate packets they have seen before.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better technique for damming the flood is to have routers keep track of which packets have been flooded, to avoid sending them out a second time.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One way to achieve this goal is to have the source router put a </a:t>
            </a:r>
            <a:r>
              <a:rPr lang="en-US" sz="2400" b="1" i="0" u="none">
                <a:solidFill>
                  <a:schemeClr val="dk1"/>
                </a:solidFill>
                <a:latin typeface="Times New Roman"/>
                <a:ea typeface="Times New Roman"/>
                <a:cs typeface="Times New Roman"/>
                <a:sym typeface="Times New Roman"/>
              </a:rPr>
              <a:t>sequence number </a:t>
            </a:r>
            <a:r>
              <a:rPr lang="en-US" sz="2400" b="0" i="0" u="none">
                <a:solidFill>
                  <a:schemeClr val="dk1"/>
                </a:solidFill>
                <a:latin typeface="Times New Roman"/>
                <a:ea typeface="Times New Roman"/>
                <a:cs typeface="Times New Roman"/>
                <a:sym typeface="Times New Roman"/>
              </a:rPr>
              <a:t>in each packet it receives from its hosts.</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447A98D-30DF-9791-41E5-9D18819458F5}"/>
                  </a:ext>
                </a:extLst>
              </p14:cNvPr>
              <p14:cNvContentPartPr/>
              <p14:nvPr/>
            </p14:nvContentPartPr>
            <p14:xfrm>
              <a:off x="2203560" y="1219320"/>
              <a:ext cx="6832800" cy="190800"/>
            </p14:xfrm>
          </p:contentPart>
        </mc:Choice>
        <mc:Fallback>
          <p:pic>
            <p:nvPicPr>
              <p:cNvPr id="2" name="Ink 1">
                <a:extLst>
                  <a:ext uri="{FF2B5EF4-FFF2-40B4-BE49-F238E27FC236}">
                    <a16:creationId xmlns:a16="http://schemas.microsoft.com/office/drawing/2014/main" id="{4447A98D-30DF-9791-41E5-9D18819458F5}"/>
                  </a:ext>
                </a:extLst>
              </p:cNvPr>
              <p:cNvPicPr/>
              <p:nvPr/>
            </p:nvPicPr>
            <p:blipFill>
              <a:blip r:embed="rId4"/>
              <a:stretch>
                <a:fillRect/>
              </a:stretch>
            </p:blipFill>
            <p:spPr>
              <a:xfrm>
                <a:off x="2187720" y="1155960"/>
                <a:ext cx="686412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A2C2837-4A7E-1C5B-ED72-47CBEB10FB3E}"/>
                  </a:ext>
                </a:extLst>
              </p14:cNvPr>
              <p14:cNvContentPartPr/>
              <p14:nvPr/>
            </p14:nvContentPartPr>
            <p14:xfrm>
              <a:off x="4718160" y="1771560"/>
              <a:ext cx="360" cy="360"/>
            </p14:xfrm>
          </p:contentPart>
        </mc:Choice>
        <mc:Fallback>
          <p:pic>
            <p:nvPicPr>
              <p:cNvPr id="3" name="Ink 2">
                <a:extLst>
                  <a:ext uri="{FF2B5EF4-FFF2-40B4-BE49-F238E27FC236}">
                    <a16:creationId xmlns:a16="http://schemas.microsoft.com/office/drawing/2014/main" id="{CA2C2837-4A7E-1C5B-ED72-47CBEB10FB3E}"/>
                  </a:ext>
                </a:extLst>
              </p:cNvPr>
              <p:cNvPicPr/>
              <p:nvPr/>
            </p:nvPicPr>
            <p:blipFill>
              <a:blip r:embed="rId6"/>
              <a:stretch>
                <a:fillRect/>
              </a:stretch>
            </p:blipFill>
            <p:spPr>
              <a:xfrm>
                <a:off x="4702320" y="170820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7DABA8BB-FAB5-003A-C3CB-AA30422E3CEC}"/>
                  </a:ext>
                </a:extLst>
              </p14:cNvPr>
              <p14:cNvContentPartPr/>
              <p14:nvPr/>
            </p14:nvContentPartPr>
            <p14:xfrm>
              <a:off x="799920" y="1619280"/>
              <a:ext cx="3569400" cy="70200"/>
            </p14:xfrm>
          </p:contentPart>
        </mc:Choice>
        <mc:Fallback>
          <p:pic>
            <p:nvPicPr>
              <p:cNvPr id="4" name="Ink 3">
                <a:extLst>
                  <a:ext uri="{FF2B5EF4-FFF2-40B4-BE49-F238E27FC236}">
                    <a16:creationId xmlns:a16="http://schemas.microsoft.com/office/drawing/2014/main" id="{7DABA8BB-FAB5-003A-C3CB-AA30422E3CEC}"/>
                  </a:ext>
                </a:extLst>
              </p:cNvPr>
              <p:cNvPicPr/>
              <p:nvPr/>
            </p:nvPicPr>
            <p:blipFill>
              <a:blip r:embed="rId8"/>
              <a:stretch>
                <a:fillRect/>
              </a:stretch>
            </p:blipFill>
            <p:spPr>
              <a:xfrm>
                <a:off x="784080" y="1555920"/>
                <a:ext cx="36007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874AA8DA-50EC-90F9-6EC2-7E9457E6A220}"/>
                  </a:ext>
                </a:extLst>
              </p14:cNvPr>
              <p14:cNvContentPartPr/>
              <p14:nvPr/>
            </p14:nvContentPartPr>
            <p14:xfrm>
              <a:off x="685800" y="5454720"/>
              <a:ext cx="2242080" cy="159120"/>
            </p14:xfrm>
          </p:contentPart>
        </mc:Choice>
        <mc:Fallback>
          <p:pic>
            <p:nvPicPr>
              <p:cNvPr id="5" name="Ink 4">
                <a:extLst>
                  <a:ext uri="{FF2B5EF4-FFF2-40B4-BE49-F238E27FC236}">
                    <a16:creationId xmlns:a16="http://schemas.microsoft.com/office/drawing/2014/main" id="{874AA8DA-50EC-90F9-6EC2-7E9457E6A220}"/>
                  </a:ext>
                </a:extLst>
              </p:cNvPr>
              <p:cNvPicPr/>
              <p:nvPr/>
            </p:nvPicPr>
            <p:blipFill>
              <a:blip r:embed="rId10"/>
              <a:stretch>
                <a:fillRect/>
              </a:stretch>
            </p:blipFill>
            <p:spPr>
              <a:xfrm>
                <a:off x="669960" y="5391360"/>
                <a:ext cx="2273400" cy="285840"/>
              </a:xfrm>
              <a:prstGeom prst="rect">
                <a:avLst/>
              </a:prstGeom>
            </p:spPr>
          </p:pic>
        </mc:Fallback>
      </mc:AlternateContent>
    </p:spTree>
    <p:extLst>
      <p:ext uri="{BB962C8B-B14F-4D97-AF65-F5344CB8AC3E}">
        <p14:creationId xmlns:p14="http://schemas.microsoft.com/office/powerpoint/2010/main" val="531456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Flooding</a:t>
            </a:r>
            <a:endParaRPr/>
          </a:p>
        </p:txBody>
      </p:sp>
      <p:sp>
        <p:nvSpPr>
          <p:cNvPr id="253" name="Google Shape;253;p15"/>
          <p:cNvSpPr txBox="1">
            <a:spLocks noGrp="1"/>
          </p:cNvSpPr>
          <p:nvPr>
            <p:ph type="body" idx="1"/>
          </p:nvPr>
        </p:nvSpPr>
        <p:spPr>
          <a:xfrm>
            <a:off x="0" y="1000125"/>
            <a:ext cx="9144000" cy="55530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router then needs a </a:t>
            </a:r>
            <a:r>
              <a:rPr lang="en-US" sz="2400" b="1" i="0" u="none">
                <a:solidFill>
                  <a:schemeClr val="dk1"/>
                </a:solidFill>
                <a:latin typeface="Times New Roman"/>
                <a:ea typeface="Times New Roman"/>
                <a:cs typeface="Times New Roman"/>
                <a:sym typeface="Times New Roman"/>
              </a:rPr>
              <a:t>list per source router</a:t>
            </a:r>
            <a:r>
              <a:rPr lang="en-US" sz="2400" b="0" i="0" u="none">
                <a:solidFill>
                  <a:schemeClr val="dk1"/>
                </a:solidFill>
                <a:latin typeface="Times New Roman"/>
                <a:ea typeface="Times New Roman"/>
                <a:cs typeface="Times New Roman"/>
                <a:sym typeface="Times New Roman"/>
              </a:rPr>
              <a:t> telling which sequence numbers originating at that source have already been seen.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If an incoming packet is on the list, it is not flooded.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prevent the list from growing without bound, each list should be augmented by a </a:t>
            </a:r>
            <a:r>
              <a:rPr lang="en-US" sz="2400" b="1" i="0" u="none">
                <a:solidFill>
                  <a:schemeClr val="dk1"/>
                </a:solidFill>
                <a:latin typeface="Times New Roman"/>
                <a:ea typeface="Times New Roman"/>
                <a:cs typeface="Times New Roman"/>
                <a:sym typeface="Times New Roman"/>
              </a:rPr>
              <a:t>counter, k, </a:t>
            </a:r>
            <a:r>
              <a:rPr lang="en-US" sz="2400" b="0" i="0" u="none">
                <a:solidFill>
                  <a:schemeClr val="dk1"/>
                </a:solidFill>
                <a:latin typeface="Times New Roman"/>
                <a:ea typeface="Times New Roman"/>
                <a:cs typeface="Times New Roman"/>
                <a:sym typeface="Times New Roman"/>
              </a:rPr>
              <a:t>meaning that all sequence numbers through k have been seen.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First, it ensures that a packet is delivered to every node in the network.</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wireless networks, all messages transmitted by a station can be received by all other stations within its radio range, which is, in fact, flooding, and some algorithms utilize this property.</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Second, flooding is tremendously robust.</a:t>
            </a:r>
            <a:endParaRPr sz="2400" b="0" i="0" u="none">
              <a:solidFill>
                <a:schemeClr val="dk1"/>
              </a:solidFill>
              <a:latin typeface="Times New Roman"/>
              <a:ea typeface="Times New Roman"/>
              <a:cs typeface="Times New Roman"/>
              <a:sym typeface="Times New Roman"/>
            </a:endParaRPr>
          </a:p>
          <a:p>
            <a:pPr marL="609600" lvl="0" indent="-571500" algn="just" rtl="0">
              <a:lnSpc>
                <a:spcPct val="100000"/>
              </a:lnSpc>
              <a:spcBef>
                <a:spcPts val="480"/>
              </a:spcBef>
              <a:spcAft>
                <a:spcPts val="0"/>
              </a:spcAft>
              <a:buSzPts val="1800"/>
              <a:buChar char="•"/>
            </a:pPr>
            <a:r>
              <a:rPr lang="en-US"/>
              <a:t>Used as a building block for other routing algorithms.</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C420FEB-9C00-E7CE-F53C-C9742E837A3C}"/>
                  </a:ext>
                </a:extLst>
              </p14:cNvPr>
              <p14:cNvContentPartPr/>
              <p14:nvPr/>
            </p14:nvContentPartPr>
            <p14:xfrm>
              <a:off x="768240" y="5969160"/>
              <a:ext cx="6388560" cy="63720"/>
            </p14:xfrm>
          </p:contentPart>
        </mc:Choice>
        <mc:Fallback>
          <p:pic>
            <p:nvPicPr>
              <p:cNvPr id="2" name="Ink 1">
                <a:extLst>
                  <a:ext uri="{FF2B5EF4-FFF2-40B4-BE49-F238E27FC236}">
                    <a16:creationId xmlns:a16="http://schemas.microsoft.com/office/drawing/2014/main" id="{BC420FEB-9C00-E7CE-F53C-C9742E837A3C}"/>
                  </a:ext>
                </a:extLst>
              </p:cNvPr>
              <p:cNvPicPr/>
              <p:nvPr/>
            </p:nvPicPr>
            <p:blipFill>
              <a:blip r:embed="rId4"/>
              <a:stretch>
                <a:fillRect/>
              </a:stretch>
            </p:blipFill>
            <p:spPr>
              <a:xfrm>
                <a:off x="752400" y="5905800"/>
                <a:ext cx="64198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6637FD7-D831-951D-7326-01D2A627BF25}"/>
                  </a:ext>
                </a:extLst>
              </p14:cNvPr>
              <p14:cNvContentPartPr/>
              <p14:nvPr/>
            </p14:nvContentPartPr>
            <p14:xfrm>
              <a:off x="1809720" y="5524560"/>
              <a:ext cx="3569040" cy="127440"/>
            </p14:xfrm>
          </p:contentPart>
        </mc:Choice>
        <mc:Fallback>
          <p:pic>
            <p:nvPicPr>
              <p:cNvPr id="3" name="Ink 2">
                <a:extLst>
                  <a:ext uri="{FF2B5EF4-FFF2-40B4-BE49-F238E27FC236}">
                    <a16:creationId xmlns:a16="http://schemas.microsoft.com/office/drawing/2014/main" id="{A6637FD7-D831-951D-7326-01D2A627BF25}"/>
                  </a:ext>
                </a:extLst>
              </p:cNvPr>
              <p:cNvPicPr/>
              <p:nvPr/>
            </p:nvPicPr>
            <p:blipFill>
              <a:blip r:embed="rId6"/>
              <a:stretch>
                <a:fillRect/>
              </a:stretch>
            </p:blipFill>
            <p:spPr>
              <a:xfrm>
                <a:off x="1793880" y="5461200"/>
                <a:ext cx="36003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56E8287-2EEA-D279-7816-72C5BB568EA7}"/>
                  </a:ext>
                </a:extLst>
              </p14:cNvPr>
              <p14:cNvContentPartPr/>
              <p14:nvPr/>
            </p14:nvContentPartPr>
            <p14:xfrm>
              <a:off x="2419200" y="1949400"/>
              <a:ext cx="4725000" cy="241560"/>
            </p14:xfrm>
          </p:contentPart>
        </mc:Choice>
        <mc:Fallback>
          <p:pic>
            <p:nvPicPr>
              <p:cNvPr id="4" name="Ink 3">
                <a:extLst>
                  <a:ext uri="{FF2B5EF4-FFF2-40B4-BE49-F238E27FC236}">
                    <a16:creationId xmlns:a16="http://schemas.microsoft.com/office/drawing/2014/main" id="{956E8287-2EEA-D279-7816-72C5BB568EA7}"/>
                  </a:ext>
                </a:extLst>
              </p:cNvPr>
              <p:cNvPicPr/>
              <p:nvPr/>
            </p:nvPicPr>
            <p:blipFill>
              <a:blip r:embed="rId8"/>
              <a:stretch>
                <a:fillRect/>
              </a:stretch>
            </p:blipFill>
            <p:spPr>
              <a:xfrm>
                <a:off x="2403360" y="1886040"/>
                <a:ext cx="47563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2B0C5E4-517B-D843-33F5-08A11C5FAE76}"/>
                  </a:ext>
                </a:extLst>
              </p14:cNvPr>
              <p14:cNvContentPartPr/>
              <p14:nvPr/>
            </p14:nvContentPartPr>
            <p14:xfrm>
              <a:off x="4273560" y="1308240"/>
              <a:ext cx="2972160" cy="82800"/>
            </p14:xfrm>
          </p:contentPart>
        </mc:Choice>
        <mc:Fallback>
          <p:pic>
            <p:nvPicPr>
              <p:cNvPr id="5" name="Ink 4">
                <a:extLst>
                  <a:ext uri="{FF2B5EF4-FFF2-40B4-BE49-F238E27FC236}">
                    <a16:creationId xmlns:a16="http://schemas.microsoft.com/office/drawing/2014/main" id="{E2B0C5E4-517B-D843-33F5-08A11C5FAE76}"/>
                  </a:ext>
                </a:extLst>
              </p:cNvPr>
              <p:cNvPicPr/>
              <p:nvPr/>
            </p:nvPicPr>
            <p:blipFill>
              <a:blip r:embed="rId10"/>
              <a:stretch>
                <a:fillRect/>
              </a:stretch>
            </p:blipFill>
            <p:spPr>
              <a:xfrm>
                <a:off x="4257720" y="1244880"/>
                <a:ext cx="3003480" cy="209520"/>
              </a:xfrm>
              <a:prstGeom prst="rect">
                <a:avLst/>
              </a:prstGeom>
            </p:spPr>
          </p:pic>
        </mc:Fallback>
      </mc:AlternateContent>
    </p:spTree>
    <p:extLst>
      <p:ext uri="{BB962C8B-B14F-4D97-AF65-F5344CB8AC3E}">
        <p14:creationId xmlns:p14="http://schemas.microsoft.com/office/powerpoint/2010/main" val="4156190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a45407c552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Distance Vector Routing</a:t>
            </a:r>
            <a:endParaRPr/>
          </a:p>
        </p:txBody>
      </p:sp>
      <p:sp>
        <p:nvSpPr>
          <p:cNvPr id="259" name="Google Shape;259;ga45407c552_0_0"/>
          <p:cNvSpPr txBox="1">
            <a:spLocks noGrp="1"/>
          </p:cNvSpPr>
          <p:nvPr>
            <p:ph type="body" idx="1"/>
          </p:nvPr>
        </p:nvSpPr>
        <p:spPr>
          <a:xfrm>
            <a:off x="0" y="1143000"/>
            <a:ext cx="9144000" cy="5318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This is a dynamic routing algorithm and it finds shortest paths for the</a:t>
            </a:r>
            <a:endParaRPr dirty="0"/>
          </a:p>
          <a:p>
            <a:pPr marL="457200" lvl="0" indent="0" algn="l" rtl="0">
              <a:spcBef>
                <a:spcPts val="360"/>
              </a:spcBef>
              <a:spcAft>
                <a:spcPts val="0"/>
              </a:spcAft>
              <a:buNone/>
            </a:pPr>
            <a:r>
              <a:rPr lang="en-US" dirty="0"/>
              <a:t>current topology</a:t>
            </a:r>
            <a:endParaRPr dirty="0"/>
          </a:p>
          <a:p>
            <a:pPr marL="457200" lvl="0" indent="-342900" algn="l" rtl="0">
              <a:spcBef>
                <a:spcPts val="360"/>
              </a:spcBef>
              <a:spcAft>
                <a:spcPts val="0"/>
              </a:spcAft>
              <a:buSzPts val="1800"/>
              <a:buChar char="●"/>
            </a:pPr>
            <a:r>
              <a:rPr lang="en-US" dirty="0"/>
              <a:t>Each router maintain a table (i.e., a vector) giving the best known distance to each destination and which link to use to get there.</a:t>
            </a:r>
            <a:endParaRPr dirty="0"/>
          </a:p>
          <a:p>
            <a:pPr marL="457200" lvl="0" indent="-342900" algn="l" rtl="0">
              <a:spcBef>
                <a:spcPts val="0"/>
              </a:spcBef>
              <a:spcAft>
                <a:spcPts val="0"/>
              </a:spcAft>
              <a:buSzPts val="1800"/>
              <a:buChar char="●"/>
            </a:pPr>
            <a:r>
              <a:rPr lang="en-US" dirty="0"/>
              <a:t>These tables are updated by exchanging information with the neighbors.</a:t>
            </a:r>
            <a:endParaRPr dirty="0"/>
          </a:p>
          <a:p>
            <a:pPr marL="457200" lvl="0" indent="-342900" algn="l" rtl="0">
              <a:spcBef>
                <a:spcPts val="0"/>
              </a:spcBef>
              <a:spcAft>
                <a:spcPts val="0"/>
              </a:spcAft>
              <a:buSzPts val="1800"/>
              <a:buChar char="●"/>
            </a:pPr>
            <a:r>
              <a:rPr lang="en-US" dirty="0"/>
              <a:t>It is also called bellman-ford routing algorithm.</a:t>
            </a:r>
            <a:endParaRPr dirty="0"/>
          </a:p>
          <a:p>
            <a:pPr marL="457200" lvl="0" indent="-342900" algn="l" rtl="0">
              <a:spcBef>
                <a:spcPts val="0"/>
              </a:spcBef>
              <a:spcAft>
                <a:spcPts val="0"/>
              </a:spcAft>
              <a:buSzPts val="1800"/>
              <a:buChar char="●"/>
            </a:pPr>
            <a:r>
              <a:rPr lang="en-US" dirty="0"/>
              <a:t>Each router maintains a routing table indexed by, and containing one entry for each router in the network.</a:t>
            </a:r>
            <a:endParaRPr dirty="0"/>
          </a:p>
          <a:p>
            <a:pPr marL="457200" lvl="0" indent="-342900" algn="l" rtl="0">
              <a:spcBef>
                <a:spcPts val="0"/>
              </a:spcBef>
              <a:spcAft>
                <a:spcPts val="0"/>
              </a:spcAft>
              <a:buSzPts val="1800"/>
              <a:buChar char="●"/>
            </a:pPr>
            <a:r>
              <a:rPr lang="en-US" dirty="0"/>
              <a:t>The entry has two parts: the preferred outgoing line to use for that destination and an estimate of the distance to that destination.</a:t>
            </a:r>
            <a:endParaRPr dirty="0"/>
          </a:p>
          <a:p>
            <a:pPr marL="457200" lvl="0" indent="-342900" algn="l" rtl="0">
              <a:spcBef>
                <a:spcPts val="0"/>
              </a:spcBef>
              <a:spcAft>
                <a:spcPts val="0"/>
              </a:spcAft>
              <a:buSzPts val="1800"/>
              <a:buChar char="●"/>
            </a:pPr>
            <a:r>
              <a:rPr lang="en-US" dirty="0"/>
              <a:t>The distance might be measured as the number of hops</a:t>
            </a:r>
            <a:endParaRPr dirty="0"/>
          </a:p>
          <a:p>
            <a:pPr marL="457200" lvl="0" indent="0" algn="l" rtl="0">
              <a:spcBef>
                <a:spcPts val="360"/>
              </a:spcBef>
              <a:spcAft>
                <a:spcPts val="0"/>
              </a:spcAft>
              <a:buNone/>
            </a:pPr>
            <a:r>
              <a:rPr lang="en-US" dirty="0"/>
              <a:t>or propagation delay.</a:t>
            </a:r>
            <a:endParaRPr dirty="0"/>
          </a:p>
          <a:p>
            <a:pPr marL="457200" lvl="0" indent="-342900" algn="l" rtl="0">
              <a:spcBef>
                <a:spcPts val="360"/>
              </a:spcBef>
              <a:spcAft>
                <a:spcPts val="0"/>
              </a:spcAft>
              <a:buSzPts val="1800"/>
              <a:buChar char="●"/>
            </a:pP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CC90BE0-BB24-9B4D-7F24-88D85037BD56}"/>
                  </a:ext>
                </a:extLst>
              </p14:cNvPr>
              <p14:cNvContentPartPr/>
              <p14:nvPr/>
            </p14:nvContentPartPr>
            <p14:xfrm>
              <a:off x="1689120" y="1390680"/>
              <a:ext cx="2711880" cy="127440"/>
            </p14:xfrm>
          </p:contentPart>
        </mc:Choice>
        <mc:Fallback>
          <p:pic>
            <p:nvPicPr>
              <p:cNvPr id="2" name="Ink 1">
                <a:extLst>
                  <a:ext uri="{FF2B5EF4-FFF2-40B4-BE49-F238E27FC236}">
                    <a16:creationId xmlns:a16="http://schemas.microsoft.com/office/drawing/2014/main" id="{ACC90BE0-BB24-9B4D-7F24-88D85037BD56}"/>
                  </a:ext>
                </a:extLst>
              </p:cNvPr>
              <p:cNvPicPr/>
              <p:nvPr/>
            </p:nvPicPr>
            <p:blipFill>
              <a:blip r:embed="rId4"/>
              <a:stretch>
                <a:fillRect/>
              </a:stretch>
            </p:blipFill>
            <p:spPr>
              <a:xfrm>
                <a:off x="1673280" y="1327320"/>
                <a:ext cx="27432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0682A5A9-8A57-E3E0-39A4-9CF0936B1CF4}"/>
                  </a:ext>
                </a:extLst>
              </p14:cNvPr>
              <p14:cNvContentPartPr/>
              <p14:nvPr/>
            </p14:nvContentPartPr>
            <p14:xfrm>
              <a:off x="5492880" y="1415880"/>
              <a:ext cx="3461040" cy="235440"/>
            </p14:xfrm>
          </p:contentPart>
        </mc:Choice>
        <mc:Fallback>
          <p:pic>
            <p:nvPicPr>
              <p:cNvPr id="3" name="Ink 2">
                <a:extLst>
                  <a:ext uri="{FF2B5EF4-FFF2-40B4-BE49-F238E27FC236}">
                    <a16:creationId xmlns:a16="http://schemas.microsoft.com/office/drawing/2014/main" id="{0682A5A9-8A57-E3E0-39A4-9CF0936B1CF4}"/>
                  </a:ext>
                </a:extLst>
              </p:cNvPr>
              <p:cNvPicPr/>
              <p:nvPr/>
            </p:nvPicPr>
            <p:blipFill>
              <a:blip r:embed="rId6"/>
              <a:stretch>
                <a:fillRect/>
              </a:stretch>
            </p:blipFill>
            <p:spPr>
              <a:xfrm>
                <a:off x="5477040" y="1352520"/>
                <a:ext cx="34923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7C9DEE0F-CA93-D59E-5EC8-B0588BC46243}"/>
                  </a:ext>
                </a:extLst>
              </p14:cNvPr>
              <p14:cNvContentPartPr/>
              <p14:nvPr/>
            </p14:nvContentPartPr>
            <p14:xfrm>
              <a:off x="577800" y="1835280"/>
              <a:ext cx="2089440" cy="140040"/>
            </p14:xfrm>
          </p:contentPart>
        </mc:Choice>
        <mc:Fallback>
          <p:pic>
            <p:nvPicPr>
              <p:cNvPr id="4" name="Ink 3">
                <a:extLst>
                  <a:ext uri="{FF2B5EF4-FFF2-40B4-BE49-F238E27FC236}">
                    <a16:creationId xmlns:a16="http://schemas.microsoft.com/office/drawing/2014/main" id="{7C9DEE0F-CA93-D59E-5EC8-B0588BC46243}"/>
                  </a:ext>
                </a:extLst>
              </p:cNvPr>
              <p:cNvPicPr/>
              <p:nvPr/>
            </p:nvPicPr>
            <p:blipFill>
              <a:blip r:embed="rId8"/>
              <a:stretch>
                <a:fillRect/>
              </a:stretch>
            </p:blipFill>
            <p:spPr>
              <a:xfrm>
                <a:off x="561960" y="1771920"/>
                <a:ext cx="2120760" cy="266760"/>
              </a:xfrm>
              <a:prstGeom prst="rect">
                <a:avLst/>
              </a:prstGeom>
            </p:spPr>
          </p:pic>
        </mc:Fallback>
      </mc:AlternateContent>
    </p:spTree>
    <p:extLst>
      <p:ext uri="{BB962C8B-B14F-4D97-AF65-F5344CB8AC3E}">
        <p14:creationId xmlns:p14="http://schemas.microsoft.com/office/powerpoint/2010/main" val="1087956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a486155a56_0_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265" name="Google Shape;265;ga486155a56_0_3"/>
          <p:cNvSpPr txBox="1">
            <a:spLocks noGrp="1"/>
          </p:cNvSpPr>
          <p:nvPr>
            <p:ph type="body" idx="1"/>
          </p:nvPr>
        </p:nvSpPr>
        <p:spPr>
          <a:xfrm>
            <a:off x="0" y="1418425"/>
            <a:ext cx="9144000" cy="5439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If the metric is propagation delay, the router can measure it directly with special ECHO packets that the receiver just timestamps and sends back as fast as it can.</a:t>
            </a:r>
            <a:endParaRPr dirty="0"/>
          </a:p>
          <a:p>
            <a:pPr marL="457200" lvl="0" indent="-342900" algn="l" rtl="0">
              <a:spcBef>
                <a:spcPts val="0"/>
              </a:spcBef>
              <a:spcAft>
                <a:spcPts val="0"/>
              </a:spcAft>
              <a:buSzPts val="1800"/>
              <a:buChar char="●"/>
            </a:pPr>
            <a:r>
              <a:rPr lang="en-US" dirty="0"/>
              <a:t> Example:</a:t>
            </a:r>
            <a:endParaRPr dirty="0"/>
          </a:p>
          <a:p>
            <a:pPr marL="914400" lvl="1" indent="-381000" algn="l" rtl="0">
              <a:spcBef>
                <a:spcPts val="0"/>
              </a:spcBef>
              <a:spcAft>
                <a:spcPts val="0"/>
              </a:spcAft>
              <a:buSzPts val="2400"/>
              <a:buChar char="○"/>
            </a:pPr>
            <a:r>
              <a:rPr lang="en-US" sz="2400" dirty="0"/>
              <a:t>J gets the delay vectors from its </a:t>
            </a:r>
            <a:r>
              <a:rPr lang="en-US" sz="2400" dirty="0" err="1"/>
              <a:t>neighbours</a:t>
            </a:r>
            <a:r>
              <a:rPr lang="en-US" sz="2400" dirty="0"/>
              <a:t> A,I,H,K</a:t>
            </a:r>
            <a:endParaRPr sz="2400" dirty="0"/>
          </a:p>
          <a:p>
            <a:pPr marL="914400" lvl="1" indent="-381000" algn="l" rtl="0">
              <a:spcBef>
                <a:spcPts val="0"/>
              </a:spcBef>
              <a:spcAft>
                <a:spcPts val="0"/>
              </a:spcAft>
              <a:buSzPts val="2400"/>
              <a:buChar char="○"/>
            </a:pPr>
            <a:r>
              <a:rPr lang="en-US" sz="2400" dirty="0"/>
              <a:t>J has measured the delay to </a:t>
            </a:r>
            <a:r>
              <a:rPr lang="en-US" sz="2400" dirty="0" err="1"/>
              <a:t>neighbours</a:t>
            </a:r>
            <a:r>
              <a:rPr lang="en-US" sz="2400" dirty="0"/>
              <a:t> as 8,10,12,6 msec</a:t>
            </a:r>
            <a:endParaRPr sz="2400" dirty="0"/>
          </a:p>
          <a:p>
            <a:pPr marL="914400" lvl="1" indent="-381000" algn="l" rtl="0">
              <a:spcBef>
                <a:spcPts val="0"/>
              </a:spcBef>
              <a:spcAft>
                <a:spcPts val="0"/>
              </a:spcAft>
              <a:buSzPts val="2400"/>
              <a:buChar char="○"/>
            </a:pPr>
            <a:r>
              <a:rPr lang="en-US" sz="2400" dirty="0"/>
              <a:t>J computes the route to G as follows </a:t>
            </a:r>
            <a:endParaRPr sz="2400" dirty="0"/>
          </a:p>
          <a:p>
            <a:pPr marL="1371600" lvl="2" indent="-381000" algn="l" rtl="0">
              <a:spcBef>
                <a:spcPts val="0"/>
              </a:spcBef>
              <a:spcAft>
                <a:spcPts val="0"/>
              </a:spcAft>
              <a:buSzPts val="2400"/>
              <a:buChar char="■"/>
            </a:pPr>
            <a:r>
              <a:rPr lang="en-US" dirty="0"/>
              <a:t>From A J knows that the delay is 26msec(8+18).</a:t>
            </a:r>
            <a:endParaRPr dirty="0"/>
          </a:p>
          <a:p>
            <a:pPr marL="1371600" lvl="2" indent="-342900" algn="l" rtl="0">
              <a:spcBef>
                <a:spcPts val="0"/>
              </a:spcBef>
              <a:spcAft>
                <a:spcPts val="0"/>
              </a:spcAft>
              <a:buSzPts val="1800"/>
              <a:buChar char="■"/>
            </a:pPr>
            <a:r>
              <a:rPr lang="en-US" dirty="0"/>
              <a:t>Similarly from I ,H,K J Knows that the delay is 41,18,37 respectively.</a:t>
            </a:r>
            <a:endParaRPr dirty="0"/>
          </a:p>
          <a:p>
            <a:pPr marL="1371600" lvl="2" indent="-342900" algn="l" rtl="0">
              <a:spcBef>
                <a:spcPts val="0"/>
              </a:spcBef>
              <a:spcAft>
                <a:spcPts val="0"/>
              </a:spcAft>
              <a:buSzPts val="1800"/>
              <a:buChar char="■"/>
            </a:pPr>
            <a:r>
              <a:rPr lang="en-US" dirty="0"/>
              <a:t>The best of these values is 18, so it makes an entry in its routing table that the delay to G is 18 msec and that the route</a:t>
            </a:r>
            <a:endParaRPr dirty="0"/>
          </a:p>
          <a:p>
            <a:pPr marL="1371600" lvl="0" indent="0" algn="l" rtl="0">
              <a:spcBef>
                <a:spcPts val="360"/>
              </a:spcBef>
              <a:spcAft>
                <a:spcPts val="0"/>
              </a:spcAft>
              <a:buNone/>
            </a:pPr>
            <a:r>
              <a:rPr lang="en-US" dirty="0"/>
              <a:t>to use is via H.</a:t>
            </a:r>
            <a:endParaRPr dirty="0"/>
          </a:p>
          <a:p>
            <a:pPr marL="1371600" lvl="2" indent="-342900" algn="l" rtl="0">
              <a:spcBef>
                <a:spcPts val="360"/>
              </a:spcBef>
              <a:spcAft>
                <a:spcPts val="0"/>
              </a:spcAft>
              <a:buSzPts val="1800"/>
              <a:buChar char="■"/>
            </a:pPr>
            <a:r>
              <a:rPr lang="en-US" dirty="0"/>
              <a:t>Same </a:t>
            </a:r>
            <a:r>
              <a:rPr lang="en-US" dirty="0" err="1"/>
              <a:t>claculation</a:t>
            </a:r>
            <a:r>
              <a:rPr lang="en-US" dirty="0"/>
              <a:t> is performed for all the other destinations.</a:t>
            </a:r>
            <a:endParaRPr dirty="0"/>
          </a:p>
        </p:txBody>
      </p:sp>
    </p:spTree>
    <p:extLst>
      <p:ext uri="{BB962C8B-B14F-4D97-AF65-F5344CB8AC3E}">
        <p14:creationId xmlns:p14="http://schemas.microsoft.com/office/powerpoint/2010/main" val="208772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Store-and-Forward Packet Switching</a:t>
            </a:r>
            <a:endParaRPr/>
          </a:p>
        </p:txBody>
      </p:sp>
      <p:sp>
        <p:nvSpPr>
          <p:cNvPr id="97" name="Google Shape;97;p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environment of the network layer protocols.</a:t>
            </a:r>
            <a:endParaRPr/>
          </a:p>
        </p:txBody>
      </p:sp>
      <p:sp>
        <p:nvSpPr>
          <p:cNvPr id="98" name="Google Shape;98;p3"/>
          <p:cNvSpPr txBox="1"/>
          <p:nvPr/>
        </p:nvSpPr>
        <p:spPr>
          <a:xfrm>
            <a:off x="2835275" y="2730500"/>
            <a:ext cx="252095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fig 5-1</a:t>
            </a:r>
            <a:endParaRPr/>
          </a:p>
        </p:txBody>
      </p:sp>
      <p:pic>
        <p:nvPicPr>
          <p:cNvPr id="99" name="Google Shape;99;p3" descr="5-01"/>
          <p:cNvPicPr preferRelativeResize="0"/>
          <p:nvPr/>
        </p:nvPicPr>
        <p:blipFill rotWithShape="1">
          <a:blip r:embed="rId3">
            <a:alphaModFix/>
          </a:blip>
          <a:srcRect/>
          <a:stretch/>
        </p:blipFill>
        <p:spPr>
          <a:xfrm>
            <a:off x="779462" y="2038350"/>
            <a:ext cx="7845425" cy="2876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Distance Vector Routing</a:t>
            </a:r>
            <a:endParaRPr/>
          </a:p>
        </p:txBody>
      </p:sp>
      <p:sp>
        <p:nvSpPr>
          <p:cNvPr id="271" name="Google Shape;271;p16"/>
          <p:cNvSpPr txBox="1">
            <a:spLocks noGrp="1"/>
          </p:cNvSpPr>
          <p:nvPr>
            <p:ph type="body" idx="1"/>
          </p:nvPr>
        </p:nvSpPr>
        <p:spPr>
          <a:xfrm>
            <a:off x="711200" y="5715000"/>
            <a:ext cx="8432800"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A subnet. </a:t>
            </a: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Input from A, I, H, K, and the new </a:t>
            </a:r>
            <a:endParaRPr/>
          </a:p>
          <a:p>
            <a:pPr marL="609600" lvl="0" indent="-609600" algn="l" rtl="0">
              <a:lnSpc>
                <a:spcPct val="90000"/>
              </a:lnSpc>
              <a:spcBef>
                <a:spcPts val="48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routing table for J.</a:t>
            </a:r>
            <a:endParaRPr/>
          </a:p>
        </p:txBody>
      </p:sp>
      <p:pic>
        <p:nvPicPr>
          <p:cNvPr id="272" name="Google Shape;272;p16" descr="5-09"/>
          <p:cNvPicPr preferRelativeResize="0"/>
          <p:nvPr/>
        </p:nvPicPr>
        <p:blipFill rotWithShape="1">
          <a:blip r:embed="rId3">
            <a:alphaModFix/>
          </a:blip>
          <a:srcRect/>
          <a:stretch/>
        </p:blipFill>
        <p:spPr>
          <a:xfrm>
            <a:off x="765175" y="1401762"/>
            <a:ext cx="7251700" cy="406876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6C67F53-9003-39B7-841E-6B248120F880}"/>
                  </a:ext>
                </a:extLst>
              </p14:cNvPr>
              <p14:cNvContentPartPr/>
              <p14:nvPr/>
            </p14:nvContentPartPr>
            <p14:xfrm>
              <a:off x="3149640" y="1860480"/>
              <a:ext cx="360" cy="360"/>
            </p14:xfrm>
          </p:contentPart>
        </mc:Choice>
        <mc:Fallback>
          <p:pic>
            <p:nvPicPr>
              <p:cNvPr id="2" name="Ink 1">
                <a:extLst>
                  <a:ext uri="{FF2B5EF4-FFF2-40B4-BE49-F238E27FC236}">
                    <a16:creationId xmlns:a16="http://schemas.microsoft.com/office/drawing/2014/main" id="{56C67F53-9003-39B7-841E-6B248120F880}"/>
                  </a:ext>
                </a:extLst>
              </p:cNvPr>
              <p:cNvPicPr/>
              <p:nvPr/>
            </p:nvPicPr>
            <p:blipFill>
              <a:blip r:embed="rId5"/>
              <a:stretch>
                <a:fillRect/>
              </a:stretch>
            </p:blipFill>
            <p:spPr>
              <a:xfrm>
                <a:off x="3133800" y="179712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A8B6494A-4920-6241-D5A1-873ADEDF1A7C}"/>
                  </a:ext>
                </a:extLst>
              </p14:cNvPr>
              <p14:cNvContentPartPr/>
              <p14:nvPr/>
            </p14:nvContentPartPr>
            <p14:xfrm>
              <a:off x="3149640" y="1860480"/>
              <a:ext cx="360" cy="360"/>
            </p14:xfrm>
          </p:contentPart>
        </mc:Choice>
        <mc:Fallback>
          <p:pic>
            <p:nvPicPr>
              <p:cNvPr id="3" name="Ink 2">
                <a:extLst>
                  <a:ext uri="{FF2B5EF4-FFF2-40B4-BE49-F238E27FC236}">
                    <a16:creationId xmlns:a16="http://schemas.microsoft.com/office/drawing/2014/main" id="{A8B6494A-4920-6241-D5A1-873ADEDF1A7C}"/>
                  </a:ext>
                </a:extLst>
              </p:cNvPr>
              <p:cNvPicPr/>
              <p:nvPr/>
            </p:nvPicPr>
            <p:blipFill>
              <a:blip r:embed="rId5"/>
              <a:stretch>
                <a:fillRect/>
              </a:stretch>
            </p:blipFill>
            <p:spPr>
              <a:xfrm>
                <a:off x="3133800" y="1797120"/>
                <a:ext cx="31680" cy="127080"/>
              </a:xfrm>
              <a:prstGeom prst="rect">
                <a:avLst/>
              </a:prstGeom>
            </p:spPr>
          </p:pic>
        </mc:Fallback>
      </mc:AlternateContent>
    </p:spTree>
    <p:extLst>
      <p:ext uri="{BB962C8B-B14F-4D97-AF65-F5344CB8AC3E}">
        <p14:creationId xmlns:p14="http://schemas.microsoft.com/office/powerpoint/2010/main" val="673495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a486155a56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The Count-to-Infinity Problem</a:t>
            </a:r>
            <a:endParaRPr/>
          </a:p>
        </p:txBody>
      </p:sp>
      <p:sp>
        <p:nvSpPr>
          <p:cNvPr id="278" name="Google Shape;278;ga486155a56_0_11"/>
          <p:cNvSpPr txBox="1">
            <a:spLocks noGrp="1"/>
          </p:cNvSpPr>
          <p:nvPr>
            <p:ph type="body" idx="1"/>
          </p:nvPr>
        </p:nvSpPr>
        <p:spPr>
          <a:xfrm>
            <a:off x="0" y="972250"/>
            <a:ext cx="9144000" cy="5637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settling of routes to best paths across the network is called convergence.</a:t>
            </a:r>
            <a:endParaRPr/>
          </a:p>
          <a:p>
            <a:pPr marL="457200" lvl="0" indent="-342900" algn="l" rtl="0">
              <a:spcBef>
                <a:spcPts val="0"/>
              </a:spcBef>
              <a:spcAft>
                <a:spcPts val="0"/>
              </a:spcAft>
              <a:buSzPts val="1800"/>
              <a:buChar char="●"/>
            </a:pPr>
            <a:r>
              <a:rPr lang="en-US"/>
              <a:t>Distance vector routing is useful as a simple technique by which routers can collectively compute shortest paths</a:t>
            </a:r>
            <a:endParaRPr/>
          </a:p>
          <a:p>
            <a:pPr marL="457200" lvl="0" indent="-342900" algn="l" rtl="0">
              <a:spcBef>
                <a:spcPts val="0"/>
              </a:spcBef>
              <a:spcAft>
                <a:spcPts val="0"/>
              </a:spcAft>
              <a:buSzPts val="1800"/>
              <a:buChar char="●"/>
            </a:pPr>
            <a:r>
              <a:rPr lang="en-US"/>
              <a:t>It reacts rapidly to good news, but leisurely to bad news.</a:t>
            </a:r>
            <a:endParaRPr/>
          </a:p>
          <a:p>
            <a:pPr marL="457200" lvl="0" indent="-342900" algn="l" rtl="0">
              <a:spcBef>
                <a:spcPts val="0"/>
              </a:spcBef>
              <a:spcAft>
                <a:spcPts val="0"/>
              </a:spcAft>
              <a:buSzPts val="1800"/>
              <a:buChar char="●"/>
            </a:pPr>
            <a:r>
              <a:rPr lang="en-US"/>
              <a:t>Example:</a:t>
            </a:r>
            <a:endParaRPr/>
          </a:p>
          <a:p>
            <a:pPr marL="914400" lvl="1" indent="-381000" algn="l" rtl="0">
              <a:spcBef>
                <a:spcPts val="0"/>
              </a:spcBef>
              <a:spcAft>
                <a:spcPts val="0"/>
              </a:spcAft>
              <a:buSzPts val="2400"/>
              <a:buChar char="○"/>
            </a:pPr>
            <a:r>
              <a:rPr lang="en-US" sz="2400"/>
              <a:t>Suppose A is down initially and all the other routers know this. </a:t>
            </a:r>
            <a:endParaRPr sz="2400"/>
          </a:p>
          <a:p>
            <a:pPr marL="914400" lvl="1" indent="-381000" algn="l" rtl="0">
              <a:spcBef>
                <a:spcPts val="0"/>
              </a:spcBef>
              <a:spcAft>
                <a:spcPts val="0"/>
              </a:spcAft>
              <a:buSzPts val="2400"/>
              <a:buChar char="○"/>
            </a:pPr>
            <a:r>
              <a:rPr lang="en-US" sz="2400"/>
              <a:t>They have all recorded the delay to A as infinity.</a:t>
            </a:r>
            <a:endParaRPr sz="2400"/>
          </a:p>
          <a:p>
            <a:pPr marL="914400" lvl="1" indent="-381000" algn="l" rtl="0">
              <a:spcBef>
                <a:spcPts val="0"/>
              </a:spcBef>
              <a:spcAft>
                <a:spcPts val="0"/>
              </a:spcAft>
              <a:buSzPts val="2400"/>
              <a:buChar char="○"/>
            </a:pPr>
            <a:r>
              <a:rPr lang="en-US" sz="2400"/>
              <a:t>When A comes up, the other routers learn about it via the vector exchanges.</a:t>
            </a:r>
            <a:endParaRPr sz="2400"/>
          </a:p>
          <a:p>
            <a:pPr marL="914400" lvl="1" indent="-381000" algn="l" rtl="0">
              <a:spcBef>
                <a:spcPts val="0"/>
              </a:spcBef>
              <a:spcAft>
                <a:spcPts val="0"/>
              </a:spcAft>
              <a:buSzPts val="2400"/>
              <a:buChar char="○"/>
            </a:pPr>
            <a:r>
              <a:rPr lang="en-US" sz="2400"/>
              <a:t>At the time of the first exchange, B learns that its left-hand neighbor has zero delay to A. </a:t>
            </a:r>
            <a:endParaRPr sz="2400"/>
          </a:p>
          <a:p>
            <a:pPr marL="914400" lvl="1" indent="-381000" algn="l" rtl="0">
              <a:spcBef>
                <a:spcPts val="0"/>
              </a:spcBef>
              <a:spcAft>
                <a:spcPts val="0"/>
              </a:spcAft>
              <a:buSzPts val="2400"/>
              <a:buChar char="○"/>
            </a:pPr>
            <a:r>
              <a:rPr lang="en-US" sz="2400"/>
              <a:t>B now makes an entry in its routing table indicating that A is one hop away to the left.</a:t>
            </a:r>
            <a:endParaRPr sz="2400"/>
          </a:p>
          <a:p>
            <a:pPr marL="914400" lvl="1" indent="-381000" algn="l" rtl="0">
              <a:spcBef>
                <a:spcPts val="0"/>
              </a:spcBef>
              <a:spcAft>
                <a:spcPts val="0"/>
              </a:spcAft>
              <a:buSzPts val="2400"/>
              <a:buChar char="○"/>
            </a:pPr>
            <a:r>
              <a:rPr lang="en-US" sz="2400"/>
              <a:t>On next exchnages the other routers update the entries. </a:t>
            </a:r>
            <a:endParaRPr sz="24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DE42A0E-8587-C789-606C-E35E3D0E6443}"/>
                  </a:ext>
                </a:extLst>
              </p14:cNvPr>
              <p14:cNvContentPartPr/>
              <p14:nvPr/>
            </p14:nvContentPartPr>
            <p14:xfrm>
              <a:off x="628560" y="1308240"/>
              <a:ext cx="1492560" cy="343080"/>
            </p14:xfrm>
          </p:contentPart>
        </mc:Choice>
        <mc:Fallback>
          <p:pic>
            <p:nvPicPr>
              <p:cNvPr id="2" name="Ink 1">
                <a:extLst>
                  <a:ext uri="{FF2B5EF4-FFF2-40B4-BE49-F238E27FC236}">
                    <a16:creationId xmlns:a16="http://schemas.microsoft.com/office/drawing/2014/main" id="{BDE42A0E-8587-C789-606C-E35E3D0E6443}"/>
                  </a:ext>
                </a:extLst>
              </p:cNvPr>
              <p:cNvPicPr/>
              <p:nvPr/>
            </p:nvPicPr>
            <p:blipFill>
              <a:blip r:embed="rId4"/>
              <a:stretch>
                <a:fillRect/>
              </a:stretch>
            </p:blipFill>
            <p:spPr>
              <a:xfrm>
                <a:off x="612720" y="1244880"/>
                <a:ext cx="1523880" cy="469800"/>
              </a:xfrm>
              <a:prstGeom prst="rect">
                <a:avLst/>
              </a:prstGeom>
            </p:spPr>
          </p:pic>
        </mc:Fallback>
      </mc:AlternateContent>
    </p:spTree>
    <p:extLst>
      <p:ext uri="{BB962C8B-B14F-4D97-AF65-F5344CB8AC3E}">
        <p14:creationId xmlns:p14="http://schemas.microsoft.com/office/powerpoint/2010/main" val="1683245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a486155a56_0_2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The Count-to-Infinity Problem</a:t>
            </a:r>
            <a:endParaRPr/>
          </a:p>
          <a:p>
            <a:pPr marL="0" lvl="0" indent="0" algn="ctr" rtl="0">
              <a:spcBef>
                <a:spcPts val="0"/>
              </a:spcBef>
              <a:spcAft>
                <a:spcPts val="0"/>
              </a:spcAft>
              <a:buNone/>
            </a:pPr>
            <a:endParaRPr/>
          </a:p>
        </p:txBody>
      </p:sp>
      <p:sp>
        <p:nvSpPr>
          <p:cNvPr id="284" name="Google Shape;284;ga486155a56_0_22"/>
          <p:cNvSpPr txBox="1">
            <a:spLocks noGrp="1"/>
          </p:cNvSpPr>
          <p:nvPr>
            <p:ph type="body" idx="1"/>
          </p:nvPr>
        </p:nvSpPr>
        <p:spPr>
          <a:xfrm>
            <a:off x="0" y="840050"/>
            <a:ext cx="9144000" cy="5770200"/>
          </a:xfrm>
          <a:prstGeom prst="rect">
            <a:avLst/>
          </a:prstGeom>
        </p:spPr>
        <p:txBody>
          <a:bodyPr spcFirstLastPara="1" wrap="square" lIns="91425" tIns="45700" rIns="91425" bIns="45700" anchor="t" anchorCtr="0">
            <a:noAutofit/>
          </a:bodyPr>
          <a:lstStyle/>
          <a:p>
            <a:pPr marL="914400" lvl="0" indent="-342900" algn="l" rtl="0">
              <a:spcBef>
                <a:spcPts val="360"/>
              </a:spcBef>
              <a:spcAft>
                <a:spcPts val="0"/>
              </a:spcAft>
              <a:buSzPts val="1800"/>
              <a:buChar char="●"/>
            </a:pPr>
            <a:r>
              <a:rPr lang="en-US"/>
              <a:t>Suddenly, either A goes down or the link between A and B is</a:t>
            </a:r>
            <a:endParaRPr/>
          </a:p>
          <a:p>
            <a:pPr marL="914400" lvl="0" indent="0" algn="l" rtl="0">
              <a:spcBef>
                <a:spcPts val="360"/>
              </a:spcBef>
              <a:spcAft>
                <a:spcPts val="0"/>
              </a:spcAft>
              <a:buNone/>
            </a:pPr>
            <a:r>
              <a:rPr lang="en-US"/>
              <a:t>cut</a:t>
            </a:r>
            <a:endParaRPr/>
          </a:p>
          <a:p>
            <a:pPr marL="914400" lvl="0" indent="-342900" algn="l" rtl="0">
              <a:spcBef>
                <a:spcPts val="360"/>
              </a:spcBef>
              <a:spcAft>
                <a:spcPts val="0"/>
              </a:spcAft>
              <a:buSzPts val="1800"/>
              <a:buChar char="●"/>
            </a:pPr>
            <a:r>
              <a:rPr lang="en-US"/>
              <a:t>At the first packet exchange, B does not hear anything from A.</a:t>
            </a:r>
            <a:endParaRPr/>
          </a:p>
          <a:p>
            <a:pPr marL="914400" lvl="0" indent="-342900" algn="l" rtl="0">
              <a:spcBef>
                <a:spcPts val="0"/>
              </a:spcBef>
              <a:spcAft>
                <a:spcPts val="0"/>
              </a:spcAft>
              <a:buSzPts val="1800"/>
              <a:buChar char="●"/>
            </a:pPr>
            <a:r>
              <a:rPr lang="en-US"/>
              <a:t>C says ‘‘Do not worry; I have a path to A of length 2</a:t>
            </a:r>
            <a:endParaRPr/>
          </a:p>
          <a:p>
            <a:pPr marL="914400" lvl="0" indent="-342900" algn="l" rtl="0">
              <a:spcBef>
                <a:spcPts val="0"/>
              </a:spcBef>
              <a:spcAft>
                <a:spcPts val="0"/>
              </a:spcAft>
              <a:buSzPts val="1800"/>
              <a:buChar char="●"/>
            </a:pPr>
            <a:r>
              <a:rPr lang="en-US"/>
              <a:t>As a result, B thinks it can reach A via C, with a path</a:t>
            </a:r>
            <a:endParaRPr/>
          </a:p>
          <a:p>
            <a:pPr marL="914400" lvl="0" indent="0" algn="l" rtl="0">
              <a:spcBef>
                <a:spcPts val="360"/>
              </a:spcBef>
              <a:spcAft>
                <a:spcPts val="0"/>
              </a:spcAft>
              <a:buNone/>
            </a:pPr>
            <a:r>
              <a:rPr lang="en-US"/>
              <a:t>length of 3. D and E do not update their entries for A on the first exchange.</a:t>
            </a:r>
            <a:endParaRPr/>
          </a:p>
          <a:p>
            <a:pPr marL="914400" lvl="0" indent="-342900" algn="l" rtl="0">
              <a:spcBef>
                <a:spcPts val="360"/>
              </a:spcBef>
              <a:spcAft>
                <a:spcPts val="0"/>
              </a:spcAft>
              <a:buSzPts val="1800"/>
              <a:buChar char="●"/>
            </a:pPr>
            <a:r>
              <a:rPr lang="en-US"/>
              <a:t>On the second exchange, C notices that each of its neighbors claims to have a path to A of length 3. It picks one of them at random and makes its new distance to A 4</a:t>
            </a:r>
            <a:endParaRPr/>
          </a:p>
          <a:p>
            <a:pPr marL="914400" lvl="0" indent="-342900" algn="l" rtl="0">
              <a:spcBef>
                <a:spcPts val="0"/>
              </a:spcBef>
              <a:spcAft>
                <a:spcPts val="0"/>
              </a:spcAft>
              <a:buSzPts val="1800"/>
              <a:buChar char="●"/>
            </a:pPr>
            <a:r>
              <a:rPr lang="en-US"/>
              <a:t>Subsequent exchanges produce the history shown in the figure.</a:t>
            </a:r>
            <a:endParaRPr/>
          </a:p>
          <a:p>
            <a:pPr marL="914400" lvl="0" indent="-342900" algn="l" rtl="0">
              <a:spcBef>
                <a:spcPts val="0"/>
              </a:spcBef>
              <a:spcAft>
                <a:spcPts val="0"/>
              </a:spcAft>
              <a:buSzPts val="1800"/>
              <a:buChar char="●"/>
            </a:pPr>
            <a:r>
              <a:rPr lang="en-US"/>
              <a:t>This problem is known as the count-to-infinity problem.</a:t>
            </a:r>
            <a:endParaRPr/>
          </a:p>
          <a:p>
            <a:pPr marL="914400" lvl="0" indent="-342900" algn="l" rtl="0">
              <a:spcBef>
                <a:spcPts val="0"/>
              </a:spcBef>
              <a:spcAft>
                <a:spcPts val="0"/>
              </a:spcAft>
              <a:buSzPts val="1800"/>
              <a:buChar char="●"/>
            </a:pPr>
            <a:r>
              <a:rPr lang="en-US"/>
              <a:t>The core of the problem is that when X tells Y that it has a path somewhere, Y has no way of knowing whether it itself is on the path.</a:t>
            </a:r>
            <a:endParaRPr/>
          </a:p>
        </p:txBody>
      </p:sp>
    </p:spTree>
    <p:extLst>
      <p:ext uri="{BB962C8B-B14F-4D97-AF65-F5344CB8AC3E}">
        <p14:creationId xmlns:p14="http://schemas.microsoft.com/office/powerpoint/2010/main" val="2967873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Distance Vector Routing (2)</a:t>
            </a:r>
            <a:endParaRPr/>
          </a:p>
        </p:txBody>
      </p:sp>
      <p:sp>
        <p:nvSpPr>
          <p:cNvPr id="290" name="Google Shape;290;p17"/>
          <p:cNvSpPr txBox="1"/>
          <p:nvPr/>
        </p:nvSpPr>
        <p:spPr>
          <a:xfrm>
            <a:off x="1350962" y="6081712"/>
            <a:ext cx="641508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The count-to-infinity problem.</a:t>
            </a:r>
            <a:endParaRPr/>
          </a:p>
        </p:txBody>
      </p:sp>
      <p:pic>
        <p:nvPicPr>
          <p:cNvPr id="291" name="Google Shape;291;p17" descr="5-10"/>
          <p:cNvPicPr preferRelativeResize="0"/>
          <p:nvPr/>
        </p:nvPicPr>
        <p:blipFill rotWithShape="1">
          <a:blip r:embed="rId3">
            <a:alphaModFix/>
          </a:blip>
          <a:srcRect/>
          <a:stretch/>
        </p:blipFill>
        <p:spPr>
          <a:xfrm>
            <a:off x="468312" y="1169987"/>
            <a:ext cx="8056562" cy="4379912"/>
          </a:xfrm>
          <a:prstGeom prst="rect">
            <a:avLst/>
          </a:prstGeom>
          <a:noFill/>
          <a:ln>
            <a:noFill/>
          </a:ln>
        </p:spPr>
      </p:pic>
    </p:spTree>
    <p:extLst>
      <p:ext uri="{BB962C8B-B14F-4D97-AF65-F5344CB8AC3E}">
        <p14:creationId xmlns:p14="http://schemas.microsoft.com/office/powerpoint/2010/main" val="424551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a486155a56_0_3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Link State Routing</a:t>
            </a:r>
            <a:endParaRPr/>
          </a:p>
        </p:txBody>
      </p:sp>
      <p:sp>
        <p:nvSpPr>
          <p:cNvPr id="297" name="Google Shape;297;ga486155a56_0_35"/>
          <p:cNvSpPr txBox="1">
            <a:spLocks noGrp="1"/>
          </p:cNvSpPr>
          <p:nvPr>
            <p:ph type="body" idx="1"/>
          </p:nvPr>
        </p:nvSpPr>
        <p:spPr>
          <a:xfrm>
            <a:off x="0" y="1143000"/>
            <a:ext cx="9144000" cy="5334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primary problem that caused Distance vectore routing algorithm to  demise was that the algorithm often took too long to converge after the network topology changed</a:t>
            </a:r>
            <a:endParaRPr/>
          </a:p>
          <a:p>
            <a:pPr marL="457200" lvl="0" indent="-342900" algn="l" rtl="0">
              <a:spcBef>
                <a:spcPts val="0"/>
              </a:spcBef>
              <a:spcAft>
                <a:spcPts val="0"/>
              </a:spcAft>
              <a:buSzPts val="1800"/>
              <a:buChar char="●"/>
            </a:pPr>
            <a:r>
              <a:rPr lang="en-US"/>
              <a:t>Consequently, it was replaced by an entirely new algorithm, now called link state routing. </a:t>
            </a:r>
            <a:endParaRPr/>
          </a:p>
          <a:p>
            <a:pPr marL="457200" lvl="0" indent="-342900" algn="l" rtl="0">
              <a:spcBef>
                <a:spcPts val="0"/>
              </a:spcBef>
              <a:spcAft>
                <a:spcPts val="0"/>
              </a:spcAft>
              <a:buSzPts val="1800"/>
              <a:buChar char="●"/>
            </a:pPr>
            <a:r>
              <a:rPr lang="en-US"/>
              <a:t>Variants of link state routing called IS-IS and OSPF are the routing algorithms that are most widely used inside large networks and the Internet today.</a:t>
            </a:r>
            <a:endParaRPr/>
          </a:p>
          <a:p>
            <a:pPr marL="457200" lvl="0" indent="-342900" algn="l" rtl="0">
              <a:spcBef>
                <a:spcPts val="0"/>
              </a:spcBef>
              <a:spcAft>
                <a:spcPts val="0"/>
              </a:spcAft>
              <a:buSzPts val="1800"/>
              <a:buChar char="●"/>
            </a:pPr>
            <a:r>
              <a:rPr lang="en-US"/>
              <a:t>In effect, the complete topology is distributed to every router. </a:t>
            </a:r>
            <a:endParaRPr/>
          </a:p>
          <a:p>
            <a:pPr marL="457200" lvl="0" indent="-342900" algn="l" rtl="0">
              <a:spcBef>
                <a:spcPts val="0"/>
              </a:spcBef>
              <a:spcAft>
                <a:spcPts val="0"/>
              </a:spcAft>
              <a:buSzPts val="1800"/>
              <a:buChar char="●"/>
            </a:pPr>
            <a:r>
              <a:rPr lang="en-US"/>
              <a:t>Then Dijkstra’s algorithm can be run at each router to find the shortest path to every other router.</a:t>
            </a:r>
            <a:endParaRPr/>
          </a:p>
          <a:p>
            <a:pPr marL="457200" lvl="0" indent="-342900" algn="l" rtl="0">
              <a:spcBef>
                <a:spcPts val="0"/>
              </a:spcBef>
              <a:spcAft>
                <a:spcPts val="0"/>
              </a:spcAft>
              <a:buSzPts val="1800"/>
              <a:buChar char="●"/>
            </a:pPr>
            <a:endParaRPr/>
          </a:p>
        </p:txBody>
      </p:sp>
    </p:spTree>
    <p:extLst>
      <p:ext uri="{BB962C8B-B14F-4D97-AF65-F5344CB8AC3E}">
        <p14:creationId xmlns:p14="http://schemas.microsoft.com/office/powerpoint/2010/main" val="171461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Link State Routing</a:t>
            </a:r>
            <a:endParaRPr/>
          </a:p>
        </p:txBody>
      </p:sp>
      <p:sp>
        <p:nvSpPr>
          <p:cNvPr id="303" name="Google Shape;303;p21"/>
          <p:cNvSpPr txBox="1">
            <a:spLocks noGrp="1"/>
          </p:cNvSpPr>
          <p:nvPr>
            <p:ph type="body" idx="1"/>
          </p:nvPr>
        </p:nvSpPr>
        <p:spPr>
          <a:xfrm>
            <a:off x="465137" y="1317625"/>
            <a:ext cx="8678862" cy="5235575"/>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SzPts val="2800"/>
              <a:buFont typeface="Times New Roman"/>
              <a:buNone/>
            </a:pPr>
            <a:r>
              <a:rPr lang="en-US" sz="2800" b="0" i="0" u="none">
                <a:solidFill>
                  <a:schemeClr val="dk1"/>
                </a:solidFill>
                <a:latin typeface="Times New Roman"/>
                <a:ea typeface="Times New Roman"/>
                <a:cs typeface="Times New Roman"/>
                <a:sym typeface="Times New Roman"/>
              </a:rPr>
              <a:t>Each router must do the following:</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Discover its neighbors, learn their network address- special HELLO packets.</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Measure the delay or cost to each of its neighbors-special ECHO packets.</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Construct a packet telling all it has just learned.</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Send this packet to all other routers- flooding</a:t>
            </a:r>
            <a:endParaRPr/>
          </a:p>
          <a:p>
            <a:pPr marL="609600" lvl="0" indent="-609600" algn="l" rtl="0">
              <a:lnSpc>
                <a:spcPct val="100000"/>
              </a:lnSpc>
              <a:spcBef>
                <a:spcPts val="560"/>
              </a:spcBef>
              <a:spcAft>
                <a:spcPts val="0"/>
              </a:spcAft>
              <a:buClr>
                <a:schemeClr val="accent2"/>
              </a:buClr>
              <a:buSzPts val="2800"/>
              <a:buFont typeface="Times New Roman"/>
              <a:buAutoNum type="arabicPeriod"/>
            </a:pPr>
            <a:r>
              <a:rPr lang="en-US" sz="2800" b="0" i="0" u="none">
                <a:solidFill>
                  <a:schemeClr val="dk1"/>
                </a:solidFill>
                <a:latin typeface="Times New Roman"/>
                <a:ea typeface="Times New Roman"/>
                <a:cs typeface="Times New Roman"/>
                <a:sym typeface="Times New Roman"/>
              </a:rPr>
              <a:t>Compute the shortest path to every other router.</a:t>
            </a:r>
            <a:endParaRPr/>
          </a:p>
        </p:txBody>
      </p:sp>
    </p:spTree>
    <p:extLst>
      <p:ext uri="{BB962C8B-B14F-4D97-AF65-F5344CB8AC3E}">
        <p14:creationId xmlns:p14="http://schemas.microsoft.com/office/powerpoint/2010/main" val="2709609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Learning about the Neighbors</a:t>
            </a:r>
            <a:endParaRPr/>
          </a:p>
        </p:txBody>
      </p:sp>
      <p:sp>
        <p:nvSpPr>
          <p:cNvPr id="309" name="Google Shape;309;p22"/>
          <p:cNvSpPr txBox="1">
            <a:spLocks noGrp="1"/>
          </p:cNvSpPr>
          <p:nvPr>
            <p:ph type="body" idx="1"/>
          </p:nvPr>
        </p:nvSpPr>
        <p:spPr>
          <a:xfrm>
            <a:off x="854075" y="5741987"/>
            <a:ext cx="7402512"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400"/>
              <a:buFont typeface="Times New Roman"/>
              <a:buNone/>
            </a:pPr>
            <a:r>
              <a:rPr lang="en-US" sz="2400" b="0" i="0" u="none">
                <a:solidFill>
                  <a:schemeClr val="accent2"/>
                </a:solidFill>
                <a:latin typeface="Times New Roman"/>
                <a:ea typeface="Times New Roman"/>
                <a:cs typeface="Times New Roman"/>
                <a:sym typeface="Times New Roman"/>
              </a:rPr>
              <a:t>(a)</a:t>
            </a:r>
            <a:r>
              <a:rPr lang="en-US" sz="2400" b="0" i="0" u="none">
                <a:solidFill>
                  <a:schemeClr val="dk1"/>
                </a:solidFill>
                <a:latin typeface="Times New Roman"/>
                <a:ea typeface="Times New Roman"/>
                <a:cs typeface="Times New Roman"/>
                <a:sym typeface="Times New Roman"/>
              </a:rPr>
              <a:t> Nine routers and a LAN. </a:t>
            </a:r>
            <a:r>
              <a:rPr lang="en-US" sz="2400" b="0" i="0" u="none">
                <a:solidFill>
                  <a:schemeClr val="accent2"/>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 A graph model of </a:t>
            </a:r>
            <a:r>
              <a:rPr lang="en-US" sz="2400" b="0" i="0" u="none">
                <a:solidFill>
                  <a:schemeClr val="accent2"/>
                </a:solidFill>
                <a:latin typeface="Times New Roman"/>
                <a:ea typeface="Times New Roman"/>
                <a:cs typeface="Times New Roman"/>
                <a:sym typeface="Times New Roman"/>
              </a:rPr>
              <a:t>(a).</a:t>
            </a:r>
            <a:endParaRPr/>
          </a:p>
        </p:txBody>
      </p:sp>
      <p:pic>
        <p:nvPicPr>
          <p:cNvPr id="310" name="Google Shape;310;p22" descr="5-11"/>
          <p:cNvPicPr preferRelativeResize="0"/>
          <p:nvPr/>
        </p:nvPicPr>
        <p:blipFill rotWithShape="1">
          <a:blip r:embed="rId3">
            <a:alphaModFix/>
          </a:blip>
          <a:srcRect/>
          <a:stretch/>
        </p:blipFill>
        <p:spPr>
          <a:xfrm>
            <a:off x="1077912" y="1971675"/>
            <a:ext cx="7131050" cy="2855912"/>
          </a:xfrm>
          <a:prstGeom prst="rect">
            <a:avLst/>
          </a:prstGeom>
          <a:noFill/>
          <a:ln>
            <a:noFill/>
          </a:ln>
        </p:spPr>
      </p:pic>
    </p:spTree>
    <p:extLst>
      <p:ext uri="{BB962C8B-B14F-4D97-AF65-F5344CB8AC3E}">
        <p14:creationId xmlns:p14="http://schemas.microsoft.com/office/powerpoint/2010/main" val="3254637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a4f4870bf4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Learning about the Neighbors</a:t>
            </a:r>
            <a:endParaRPr/>
          </a:p>
        </p:txBody>
      </p:sp>
      <p:sp>
        <p:nvSpPr>
          <p:cNvPr id="316" name="Google Shape;316;ga4f4870bf4_0_0"/>
          <p:cNvSpPr txBox="1">
            <a:spLocks noGrp="1"/>
          </p:cNvSpPr>
          <p:nvPr>
            <p:ph type="body" idx="1"/>
          </p:nvPr>
        </p:nvSpPr>
        <p:spPr>
          <a:xfrm>
            <a:off x="0" y="976475"/>
            <a:ext cx="9144000" cy="5654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Router learn its neighbours by sending a special HELLO packet on each point-to-point line. </a:t>
            </a:r>
            <a:endParaRPr/>
          </a:p>
          <a:p>
            <a:pPr marL="457200" lvl="0" indent="-342900" algn="l" rtl="0">
              <a:spcBef>
                <a:spcPts val="0"/>
              </a:spcBef>
              <a:spcAft>
                <a:spcPts val="0"/>
              </a:spcAft>
              <a:buSzPts val="1800"/>
              <a:buChar char="●"/>
            </a:pPr>
            <a:r>
              <a:rPr lang="en-US"/>
              <a:t>The router on the other end is expected to send back a reply giving its name.</a:t>
            </a:r>
            <a:endParaRPr/>
          </a:p>
          <a:p>
            <a:pPr marL="457200" lvl="0" indent="-342900" algn="l" rtl="0">
              <a:spcBef>
                <a:spcPts val="0"/>
              </a:spcBef>
              <a:spcAft>
                <a:spcPts val="0"/>
              </a:spcAft>
              <a:buSzPts val="1800"/>
              <a:buChar char="●"/>
            </a:pPr>
            <a:r>
              <a:rPr lang="en-US"/>
              <a:t>Modeling the LAN as many point-to-point links increases the size</a:t>
            </a:r>
            <a:endParaRPr/>
          </a:p>
          <a:p>
            <a:pPr marL="457200" lvl="0" indent="0" algn="l" rtl="0">
              <a:spcBef>
                <a:spcPts val="360"/>
              </a:spcBef>
              <a:spcAft>
                <a:spcPts val="0"/>
              </a:spcAft>
              <a:buNone/>
            </a:pPr>
            <a:r>
              <a:rPr lang="en-US"/>
              <a:t>of the topology and leads to wasteful messages.</a:t>
            </a:r>
            <a:endParaRPr/>
          </a:p>
          <a:p>
            <a:pPr marL="457200" lvl="0" indent="-342900" algn="l" rtl="0">
              <a:spcBef>
                <a:spcPts val="360"/>
              </a:spcBef>
              <a:spcAft>
                <a:spcPts val="0"/>
              </a:spcAft>
              <a:buSzPts val="1800"/>
              <a:buChar char="●"/>
            </a:pPr>
            <a:r>
              <a:rPr lang="en-US"/>
              <a:t> A better way to model the LAN is to consider it as a node itself.</a:t>
            </a:r>
            <a:endParaRPr/>
          </a:p>
          <a:p>
            <a:pPr marL="457200" lvl="0" indent="-342900" algn="l" rtl="0">
              <a:spcBef>
                <a:spcPts val="0"/>
              </a:spcBef>
              <a:spcAft>
                <a:spcPts val="0"/>
              </a:spcAft>
              <a:buSzPts val="1800"/>
              <a:buChar char="●"/>
            </a:pPr>
            <a:r>
              <a:rPr lang="en-US"/>
              <a:t>For example we have introduced a new, artificial node, N, to which A, C, and F are connected. </a:t>
            </a:r>
            <a:endParaRPr/>
          </a:p>
          <a:p>
            <a:pPr marL="457200" lvl="0" indent="-342900" algn="l" rtl="0">
              <a:spcBef>
                <a:spcPts val="0"/>
              </a:spcBef>
              <a:spcAft>
                <a:spcPts val="0"/>
              </a:spcAft>
              <a:buSzPts val="1800"/>
              <a:buChar char="●"/>
            </a:pPr>
            <a:r>
              <a:rPr lang="en-US"/>
              <a:t>One designated router on the LAN is selected to play the role of N in the routing protocol.</a:t>
            </a:r>
            <a:endParaRPr/>
          </a:p>
          <a:p>
            <a:pPr marL="457200" lvl="0" indent="-342900" algn="l" rtl="0">
              <a:spcBef>
                <a:spcPts val="0"/>
              </a:spcBef>
              <a:spcAft>
                <a:spcPts val="0"/>
              </a:spcAft>
              <a:buSzPts val="1800"/>
              <a:buChar char="●"/>
            </a:pPr>
            <a:endParaRPr/>
          </a:p>
        </p:txBody>
      </p:sp>
    </p:spTree>
    <p:extLst>
      <p:ext uri="{BB962C8B-B14F-4D97-AF65-F5344CB8AC3E}">
        <p14:creationId xmlns:p14="http://schemas.microsoft.com/office/powerpoint/2010/main" val="3094763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Measuring Line Cost</a:t>
            </a:r>
            <a:endParaRPr/>
          </a:p>
        </p:txBody>
      </p:sp>
      <p:sp>
        <p:nvSpPr>
          <p:cNvPr id="322" name="Google Shape;322;p2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A subnet in which the East and West parts are connected by two lines.</a:t>
            </a:r>
            <a:endParaRPr/>
          </a:p>
        </p:txBody>
      </p:sp>
      <p:pic>
        <p:nvPicPr>
          <p:cNvPr id="323" name="Google Shape;323;p23" descr="5-12"/>
          <p:cNvPicPr preferRelativeResize="0"/>
          <p:nvPr/>
        </p:nvPicPr>
        <p:blipFill rotWithShape="1">
          <a:blip r:embed="rId3">
            <a:alphaModFix/>
          </a:blip>
          <a:srcRect/>
          <a:stretch/>
        </p:blipFill>
        <p:spPr>
          <a:xfrm>
            <a:off x="1341437" y="1598612"/>
            <a:ext cx="6405562" cy="3481387"/>
          </a:xfrm>
          <a:prstGeom prst="rect">
            <a:avLst/>
          </a:prstGeom>
          <a:noFill/>
          <a:ln>
            <a:noFill/>
          </a:ln>
        </p:spPr>
      </p:pic>
    </p:spTree>
    <p:extLst>
      <p:ext uri="{BB962C8B-B14F-4D97-AF65-F5344CB8AC3E}">
        <p14:creationId xmlns:p14="http://schemas.microsoft.com/office/powerpoint/2010/main" val="3340310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a4f4870bf4_0_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Measuring Line Cost</a:t>
            </a:r>
            <a:endParaRPr/>
          </a:p>
        </p:txBody>
      </p:sp>
      <p:sp>
        <p:nvSpPr>
          <p:cNvPr id="329" name="Google Shape;329;ga4f4870bf4_0_9"/>
          <p:cNvSpPr txBox="1">
            <a:spLocks noGrp="1"/>
          </p:cNvSpPr>
          <p:nvPr>
            <p:ph type="body" idx="1"/>
          </p:nvPr>
        </p:nvSpPr>
        <p:spPr>
          <a:xfrm>
            <a:off x="0" y="931050"/>
            <a:ext cx="9144000" cy="5624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cost to reach neighbors can be set automatically, or configured by the network operator. </a:t>
            </a:r>
            <a:endParaRPr/>
          </a:p>
          <a:p>
            <a:pPr marL="457200" lvl="0" indent="-342900" algn="l" rtl="0">
              <a:spcBef>
                <a:spcPts val="0"/>
              </a:spcBef>
              <a:spcAft>
                <a:spcPts val="0"/>
              </a:spcAft>
              <a:buSzPts val="1800"/>
              <a:buChar char="●"/>
            </a:pPr>
            <a:r>
              <a:rPr lang="en-US"/>
              <a:t>A common choice is to make the cost inversely proportional to the bandwidth of the link</a:t>
            </a:r>
            <a:endParaRPr/>
          </a:p>
          <a:p>
            <a:pPr marL="457200" lvl="0" indent="-342900" algn="l" rtl="0">
              <a:spcBef>
                <a:spcPts val="0"/>
              </a:spcBef>
              <a:spcAft>
                <a:spcPts val="0"/>
              </a:spcAft>
              <a:buSzPts val="1800"/>
              <a:buChar char="●"/>
            </a:pPr>
            <a:r>
              <a:rPr lang="en-US"/>
              <a:t>If the network is geographically spread out, the delay of the links may be factored into the cost</a:t>
            </a:r>
            <a:endParaRPr/>
          </a:p>
          <a:p>
            <a:pPr marL="457200" lvl="0" indent="-342900" algn="l" rtl="0">
              <a:spcBef>
                <a:spcPts val="0"/>
              </a:spcBef>
              <a:spcAft>
                <a:spcPts val="0"/>
              </a:spcAft>
              <a:buSzPts val="1800"/>
              <a:buChar char="●"/>
            </a:pPr>
            <a:r>
              <a:rPr lang="en-US"/>
              <a:t>The most direct way to determine this delay is to send over the line a special ECHO packet that the other side is required to send back immediately.</a:t>
            </a:r>
            <a:endParaRPr/>
          </a:p>
          <a:p>
            <a:pPr marL="457200" lvl="0" indent="-342900" algn="l" rtl="0">
              <a:spcBef>
                <a:spcPts val="0"/>
              </a:spcBef>
              <a:spcAft>
                <a:spcPts val="0"/>
              </a:spcAft>
              <a:buSzPts val="1800"/>
              <a:buChar char="●"/>
            </a:pPr>
            <a:r>
              <a:rPr lang="en-US"/>
              <a:t> By measuring the round-trip time and dividing it by two, the sending router can get a reasonable estimate of the delay.</a:t>
            </a:r>
            <a:endParaRPr/>
          </a:p>
          <a:p>
            <a:pPr marL="457200" lvl="0" indent="0" algn="l" rtl="0">
              <a:spcBef>
                <a:spcPts val="360"/>
              </a:spcBef>
              <a:spcAft>
                <a:spcPts val="0"/>
              </a:spcAft>
              <a:buNone/>
            </a:pPr>
            <a:endParaRPr/>
          </a:p>
        </p:txBody>
      </p:sp>
    </p:spTree>
    <p:extLst>
      <p:ext uri="{BB962C8B-B14F-4D97-AF65-F5344CB8AC3E}">
        <p14:creationId xmlns:p14="http://schemas.microsoft.com/office/powerpoint/2010/main" val="213013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9e0eda31af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Store-and-Forward Packet Switching</a:t>
            </a:r>
            <a:endParaRPr/>
          </a:p>
          <a:p>
            <a:pPr marL="0" lvl="0" indent="0" algn="ctr" rtl="0">
              <a:spcBef>
                <a:spcPts val="0"/>
              </a:spcBef>
              <a:spcAft>
                <a:spcPts val="0"/>
              </a:spcAft>
              <a:buNone/>
            </a:pPr>
            <a:endParaRPr/>
          </a:p>
        </p:txBody>
      </p:sp>
      <p:sp>
        <p:nvSpPr>
          <p:cNvPr id="105" name="Google Shape;105;g9e0eda31af_0_0"/>
          <p:cNvSpPr txBox="1">
            <a:spLocks noGrp="1"/>
          </p:cNvSpPr>
          <p:nvPr>
            <p:ph type="body" idx="1"/>
          </p:nvPr>
        </p:nvSpPr>
        <p:spPr>
          <a:xfrm>
            <a:off x="0" y="617575"/>
            <a:ext cx="9144000" cy="6056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Font typeface="Arial"/>
              <a:buChar char="●"/>
            </a:pPr>
            <a:r>
              <a:rPr lang="en-US">
                <a:latin typeface="Arial"/>
                <a:ea typeface="Arial"/>
                <a:cs typeface="Arial"/>
                <a:sym typeface="Arial"/>
              </a:rPr>
              <a:t>The major components of the network are the ISP’s equipment</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US">
                <a:latin typeface="Arial"/>
                <a:ea typeface="Arial"/>
                <a:cs typeface="Arial"/>
                <a:sym typeface="Arial"/>
              </a:rPr>
              <a:t>(routers connected by transmission lines), shown inside the shaded oval, and the customers’ equipment, shown outside the oval.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US">
                <a:latin typeface="Arial"/>
                <a:ea typeface="Arial"/>
                <a:cs typeface="Arial"/>
                <a:sym typeface="Arial"/>
              </a:rPr>
              <a:t>Host H1 is directly connected to one of the ISP’s routers, A, perhaps as a home computer that is plugged into a DSL modem.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US">
                <a:latin typeface="Arial"/>
                <a:ea typeface="Arial"/>
                <a:cs typeface="Arial"/>
                <a:sym typeface="Arial"/>
              </a:rPr>
              <a:t>In contrast, H2 is on a LAN, which might be an office Ethernet,</a:t>
            </a:r>
            <a:endParaRPr>
              <a:latin typeface="Arial"/>
              <a:ea typeface="Arial"/>
              <a:cs typeface="Arial"/>
              <a:sym typeface="Arial"/>
            </a:endParaRPr>
          </a:p>
          <a:p>
            <a:pPr marL="457200" lvl="0" indent="0" algn="l" rtl="0">
              <a:spcBef>
                <a:spcPts val="360"/>
              </a:spcBef>
              <a:spcAft>
                <a:spcPts val="0"/>
              </a:spcAft>
              <a:buNone/>
            </a:pPr>
            <a:r>
              <a:rPr lang="en-US">
                <a:latin typeface="Arial"/>
                <a:ea typeface="Arial"/>
                <a:cs typeface="Arial"/>
                <a:sym typeface="Arial"/>
              </a:rPr>
              <a:t>with a router, F, owned and operated by the customer. </a:t>
            </a:r>
            <a:endParaRPr>
              <a:latin typeface="Arial"/>
              <a:ea typeface="Arial"/>
              <a:cs typeface="Arial"/>
              <a:sym typeface="Arial"/>
            </a:endParaRPr>
          </a:p>
          <a:p>
            <a:pPr marL="457200" lvl="0" indent="-342900" algn="l" rtl="0">
              <a:spcBef>
                <a:spcPts val="360"/>
              </a:spcBef>
              <a:spcAft>
                <a:spcPts val="0"/>
              </a:spcAft>
              <a:buSzPts val="1800"/>
              <a:buFont typeface="Arial"/>
              <a:buChar char="●"/>
            </a:pPr>
            <a:r>
              <a:rPr lang="en-US">
                <a:latin typeface="Arial"/>
                <a:ea typeface="Arial"/>
                <a:cs typeface="Arial"/>
                <a:sym typeface="Arial"/>
              </a:rPr>
              <a:t>This router has a leased line to the ISP’s equipment.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US">
                <a:latin typeface="Arial"/>
                <a:ea typeface="Arial"/>
                <a:cs typeface="Arial"/>
                <a:sym typeface="Arial"/>
              </a:rPr>
              <a:t>We have shown F as being outside the oval because it does not belong to the ISP.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US">
                <a:latin typeface="Arial"/>
                <a:ea typeface="Arial"/>
                <a:cs typeface="Arial"/>
                <a:sym typeface="Arial"/>
              </a:rPr>
              <a:t>Routers on customer premises are considered part of the ISP network because they run the same algorithms as the ISP’s routers</a:t>
            </a:r>
            <a:endParaRPr>
              <a:latin typeface="Arial"/>
              <a:ea typeface="Arial"/>
              <a:cs typeface="Arial"/>
              <a:sym typeface="Arial"/>
            </a:endParaRPr>
          </a:p>
          <a:p>
            <a:pPr marL="457200" lvl="0" indent="0" algn="l" rtl="0">
              <a:spcBef>
                <a:spcPts val="360"/>
              </a:spcBef>
              <a:spcAft>
                <a:spcPts val="0"/>
              </a:spcAft>
              <a:buNone/>
            </a:pPr>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Building Link State Packets</a:t>
            </a:r>
            <a:endParaRPr/>
          </a:p>
        </p:txBody>
      </p:sp>
      <p:sp>
        <p:nvSpPr>
          <p:cNvPr id="335" name="Google Shape;335;p24"/>
          <p:cNvSpPr txBox="1">
            <a:spLocks noGrp="1"/>
          </p:cNvSpPr>
          <p:nvPr>
            <p:ph type="body" idx="1"/>
          </p:nvPr>
        </p:nvSpPr>
        <p:spPr>
          <a:xfrm>
            <a:off x="1243012" y="5834062"/>
            <a:ext cx="7488237" cy="8382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(a) A subnet.  (b) The link state packets for this subnet.</a:t>
            </a:r>
            <a:endParaRPr/>
          </a:p>
        </p:txBody>
      </p:sp>
      <p:pic>
        <p:nvPicPr>
          <p:cNvPr id="336" name="Google Shape;336;p24" descr="5-13"/>
          <p:cNvPicPr preferRelativeResize="0"/>
          <p:nvPr/>
        </p:nvPicPr>
        <p:blipFill rotWithShape="1">
          <a:blip r:embed="rId3">
            <a:alphaModFix/>
          </a:blip>
          <a:srcRect/>
          <a:stretch/>
        </p:blipFill>
        <p:spPr>
          <a:xfrm>
            <a:off x="427037" y="2212975"/>
            <a:ext cx="8231187" cy="2393950"/>
          </a:xfrm>
          <a:prstGeom prst="rect">
            <a:avLst/>
          </a:prstGeom>
          <a:noFill/>
          <a:ln>
            <a:noFill/>
          </a:ln>
        </p:spPr>
      </p:pic>
    </p:spTree>
    <p:extLst>
      <p:ext uri="{BB962C8B-B14F-4D97-AF65-F5344CB8AC3E}">
        <p14:creationId xmlns:p14="http://schemas.microsoft.com/office/powerpoint/2010/main" val="332264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a4f4870bf4_0_1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rgbClr val="FF0000"/>
              </a:buClr>
              <a:buSzPts val="4400"/>
              <a:buFont typeface="Times New Roman"/>
              <a:buNone/>
            </a:pPr>
            <a:r>
              <a:rPr lang="en-US"/>
              <a:t>Building Link State Packets</a:t>
            </a:r>
            <a:endParaRPr/>
          </a:p>
          <a:p>
            <a:pPr marL="0" lvl="0" indent="0" algn="ctr" rtl="0">
              <a:spcBef>
                <a:spcPts val="0"/>
              </a:spcBef>
              <a:spcAft>
                <a:spcPts val="0"/>
              </a:spcAft>
              <a:buNone/>
            </a:pPr>
            <a:endParaRPr/>
          </a:p>
        </p:txBody>
      </p:sp>
      <p:sp>
        <p:nvSpPr>
          <p:cNvPr id="342" name="Google Shape;342;ga4f4870bf4_0_17"/>
          <p:cNvSpPr txBox="1">
            <a:spLocks noGrp="1"/>
          </p:cNvSpPr>
          <p:nvPr>
            <p:ph type="body" idx="1"/>
          </p:nvPr>
        </p:nvSpPr>
        <p:spPr>
          <a:xfrm>
            <a:off x="0" y="1385225"/>
            <a:ext cx="9144000" cy="5260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The next step is for each router to build a packet containing all the data.</a:t>
            </a:r>
            <a:endParaRPr dirty="0"/>
          </a:p>
          <a:p>
            <a:pPr marL="457200" lvl="0" indent="-342900" algn="l" rtl="0">
              <a:spcBef>
                <a:spcPts val="0"/>
              </a:spcBef>
              <a:spcAft>
                <a:spcPts val="0"/>
              </a:spcAft>
              <a:buSzPts val="1800"/>
              <a:buChar char="●"/>
            </a:pPr>
            <a:r>
              <a:rPr lang="en-US" dirty="0"/>
              <a:t> The packet starts with the identity of the sender, followed by a sequence number and age and a list of neighbors.</a:t>
            </a:r>
            <a:endParaRPr dirty="0"/>
          </a:p>
          <a:p>
            <a:pPr marL="457200" lvl="0" indent="-342900" algn="l" rtl="0">
              <a:spcBef>
                <a:spcPts val="0"/>
              </a:spcBef>
              <a:spcAft>
                <a:spcPts val="0"/>
              </a:spcAft>
              <a:buSzPts val="1800"/>
              <a:buChar char="●"/>
            </a:pPr>
            <a:r>
              <a:rPr lang="en-US" dirty="0"/>
              <a:t>Building the link state packets is easy. The hard part is determining when to build them. </a:t>
            </a:r>
            <a:endParaRPr dirty="0"/>
          </a:p>
          <a:p>
            <a:pPr marL="457200" lvl="0" indent="-342900" algn="l" rtl="0">
              <a:spcBef>
                <a:spcPts val="0"/>
              </a:spcBef>
              <a:spcAft>
                <a:spcPts val="0"/>
              </a:spcAft>
              <a:buSzPts val="1800"/>
              <a:buChar char="●"/>
            </a:pPr>
            <a:r>
              <a:rPr lang="en-US" dirty="0"/>
              <a:t>One possibility is to build them periodically, that is, at regular intervals.</a:t>
            </a:r>
            <a:endParaRPr dirty="0"/>
          </a:p>
          <a:p>
            <a:pPr marL="457200" lvl="0" indent="-342900" algn="l" rtl="0">
              <a:spcBef>
                <a:spcPts val="0"/>
              </a:spcBef>
              <a:spcAft>
                <a:spcPts val="0"/>
              </a:spcAft>
              <a:buSzPts val="1800"/>
              <a:buChar char="●"/>
            </a:pPr>
            <a:r>
              <a:rPr lang="en-US" dirty="0"/>
              <a:t>Another possibility is to build them when some significant event occurs</a:t>
            </a:r>
            <a:endParaRPr dirty="0"/>
          </a:p>
          <a:p>
            <a:pPr marL="457200" lvl="0" indent="-342900" algn="l" rtl="0">
              <a:spcBef>
                <a:spcPts val="0"/>
              </a:spcBef>
              <a:spcAft>
                <a:spcPts val="0"/>
              </a:spcAft>
              <a:buSzPts val="1800"/>
              <a:buChar char="●"/>
            </a:pPr>
            <a:r>
              <a:rPr lang="en-US" dirty="0"/>
              <a:t>Ex: line or neighbor going down or coming back up again</a:t>
            </a:r>
            <a:endParaRPr dirty="0"/>
          </a:p>
          <a:p>
            <a:pPr marL="0" lvl="0" indent="0" algn="l" rtl="0">
              <a:spcBef>
                <a:spcPts val="360"/>
              </a:spcBef>
              <a:spcAft>
                <a:spcPts val="0"/>
              </a:spcAft>
              <a:buNone/>
            </a:pPr>
            <a:endParaRPr dirty="0"/>
          </a:p>
        </p:txBody>
      </p:sp>
    </p:spTree>
    <p:extLst>
      <p:ext uri="{BB962C8B-B14F-4D97-AF65-F5344CB8AC3E}">
        <p14:creationId xmlns:p14="http://schemas.microsoft.com/office/powerpoint/2010/main" val="1031693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Distributing the Link State Packets</a:t>
            </a:r>
            <a:endParaRPr/>
          </a:p>
        </p:txBody>
      </p:sp>
      <p:sp>
        <p:nvSpPr>
          <p:cNvPr id="348" name="Google Shape;348;p2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packet buffer for router B in the previous slide (Fig.  5-13).</a:t>
            </a:r>
            <a:endParaRPr/>
          </a:p>
        </p:txBody>
      </p:sp>
      <p:pic>
        <p:nvPicPr>
          <p:cNvPr id="349" name="Google Shape;349;p25" descr="5-14"/>
          <p:cNvPicPr preferRelativeResize="0"/>
          <p:nvPr/>
        </p:nvPicPr>
        <p:blipFill rotWithShape="1">
          <a:blip r:embed="rId3">
            <a:alphaModFix/>
          </a:blip>
          <a:srcRect/>
          <a:stretch/>
        </p:blipFill>
        <p:spPr>
          <a:xfrm>
            <a:off x="361950" y="1041400"/>
            <a:ext cx="8166100" cy="4232275"/>
          </a:xfrm>
          <a:prstGeom prst="rect">
            <a:avLst/>
          </a:prstGeom>
          <a:noFill/>
          <a:ln>
            <a:noFill/>
          </a:ln>
        </p:spPr>
      </p:pic>
    </p:spTree>
    <p:extLst>
      <p:ext uri="{BB962C8B-B14F-4D97-AF65-F5344CB8AC3E}">
        <p14:creationId xmlns:p14="http://schemas.microsoft.com/office/powerpoint/2010/main" val="2206040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Distributing the Link State Packets</a:t>
            </a:r>
            <a:endParaRPr/>
          </a:p>
        </p:txBody>
      </p:sp>
      <p:sp>
        <p:nvSpPr>
          <p:cNvPr id="355" name="Google Shape;355;p26"/>
          <p:cNvSpPr txBox="1">
            <a:spLocks noGrp="1"/>
          </p:cNvSpPr>
          <p:nvPr>
            <p:ph type="body" idx="1"/>
          </p:nvPr>
        </p:nvSpPr>
        <p:spPr>
          <a:xfrm>
            <a:off x="0" y="1020762"/>
            <a:ext cx="9144000" cy="5532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fundamental idea is to use flooding to distribute the link state packets to all routers.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keep the flood in check, each packet contains a sequence number that is incremented for each new packet sent.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Routers keep track of all the (source router, sequence) pairs they see. When a new link state packet comes in, it is checked against the list of packets already seen.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it is new, it is forwarded on all lines except the one it arrived on. If it is a duplicate, it is  discarded.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a packet with a sequence number lower than the highest one seen so far ever arrives, it is rejected as being obsolete as the router has more recent data.</a:t>
            </a:r>
            <a:endParaRPr/>
          </a:p>
        </p:txBody>
      </p:sp>
    </p:spTree>
    <p:extLst>
      <p:ext uri="{BB962C8B-B14F-4D97-AF65-F5344CB8AC3E}">
        <p14:creationId xmlns:p14="http://schemas.microsoft.com/office/powerpoint/2010/main" val="4147957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Distributing the Link State Packets</a:t>
            </a:r>
            <a:endParaRPr/>
          </a:p>
        </p:txBody>
      </p:sp>
      <p:sp>
        <p:nvSpPr>
          <p:cNvPr id="361" name="Google Shape;361;p27"/>
          <p:cNvSpPr txBox="1">
            <a:spLocks noGrp="1"/>
          </p:cNvSpPr>
          <p:nvPr>
            <p:ph type="body" idx="1"/>
          </p:nvPr>
        </p:nvSpPr>
        <p:spPr>
          <a:xfrm>
            <a:off x="0" y="1020762"/>
            <a:ext cx="9144000" cy="5532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algorithm has a few problems, but they are manageable.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First, if the sequence numbers wrap around, confusion will reign.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solution here is to use a 32-bit sequence number.</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With one link state packet per second, it would take 137 years to wrap around, so this possibility can be ignored.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Second, if a router ever crashes, it will lose track of its sequence number. If it starts again at 0, the next packet it sends will be rejected as a duplicate.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Third, if a sequence number is ever corrupted and 65,540 is received instead of 4 (a 1-bit error), packets 5 through 65,540 will be rejected as obsolete, since the current sequence number will be thought to be 65,540.</a:t>
            </a:r>
            <a:endParaRPr/>
          </a:p>
          <a:p>
            <a:pPr marL="609600" lvl="0" indent="-457200" algn="l"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43635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Distributing the Link State Packets</a:t>
            </a:r>
            <a:endParaRPr/>
          </a:p>
        </p:txBody>
      </p:sp>
      <p:sp>
        <p:nvSpPr>
          <p:cNvPr id="367" name="Google Shape;367;p28"/>
          <p:cNvSpPr txBox="1">
            <a:spLocks noGrp="1"/>
          </p:cNvSpPr>
          <p:nvPr>
            <p:ph type="body" idx="1"/>
          </p:nvPr>
        </p:nvSpPr>
        <p:spPr>
          <a:xfrm>
            <a:off x="0" y="1020762"/>
            <a:ext cx="9144000" cy="5532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solution to all these problems is to include the age of each packet after the sequence number and decrement it once per second.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the age hits zero, the information from that router is discarded.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Age field is also decremented by each router during the initial flooding process, to make sure no packet can get lost and live for an indefinite period of time (a packet whose age is zero is discarded).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data structure used by router B for the network shown in Fig. 5-12(a) is depicted in Fig. 5-13.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row here corresponds to a recently arrived, but as yet not fully processed, link state packet. </a:t>
            </a:r>
            <a:endParaRPr/>
          </a:p>
        </p:txBody>
      </p:sp>
    </p:spTree>
    <p:extLst>
      <p:ext uri="{BB962C8B-B14F-4D97-AF65-F5344CB8AC3E}">
        <p14:creationId xmlns:p14="http://schemas.microsoft.com/office/powerpoint/2010/main" val="3482333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Distributing the Link State Packets</a:t>
            </a:r>
            <a:endParaRPr/>
          </a:p>
        </p:txBody>
      </p:sp>
      <p:sp>
        <p:nvSpPr>
          <p:cNvPr id="373" name="Google Shape;373;p29"/>
          <p:cNvSpPr txBox="1">
            <a:spLocks noGrp="1"/>
          </p:cNvSpPr>
          <p:nvPr>
            <p:ph type="body" idx="1"/>
          </p:nvPr>
        </p:nvSpPr>
        <p:spPr>
          <a:xfrm>
            <a:off x="0" y="1020762"/>
            <a:ext cx="9144000" cy="5532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table records where the packet originated, its sequence number and age, and the data.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addition, there are send and acknowledgement flags for each of B’s three links (to A, C, and F, respectively).</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send flags mean that the packet must be sent on the indicated link.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acknowledgement flags mean that it must be acknowledged there.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Fig. 5-13, the link state packet from A arrives directly, so it must be sent to C and F and acknowledged to A, as indicated by the flag bits. </a:t>
            </a:r>
            <a:endParaRPr/>
          </a:p>
        </p:txBody>
      </p:sp>
    </p:spTree>
    <p:extLst>
      <p:ext uri="{BB962C8B-B14F-4D97-AF65-F5344CB8AC3E}">
        <p14:creationId xmlns:p14="http://schemas.microsoft.com/office/powerpoint/2010/main" val="3194170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Distributing the Link State Packets</a:t>
            </a:r>
            <a:endParaRPr/>
          </a:p>
        </p:txBody>
      </p:sp>
      <p:sp>
        <p:nvSpPr>
          <p:cNvPr id="379" name="Google Shape;379;p30"/>
          <p:cNvSpPr txBox="1">
            <a:spLocks noGrp="1"/>
          </p:cNvSpPr>
          <p:nvPr>
            <p:ph type="body" idx="1"/>
          </p:nvPr>
        </p:nvSpPr>
        <p:spPr>
          <a:xfrm>
            <a:off x="0" y="1020762"/>
            <a:ext cx="9144000" cy="5532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Similarly, the packet from F has to be forwarded to A and C and acknowledged to F.</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However, the situation with the third packet, from E, is different.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arrives twice, once via EAB and once via EFB.</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Consequently, it has to be sent only to C but must be acknowledged to both A and F, as indicated by the bits.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a duplicate arrives while the original is still in the buffer, bits have to be changed.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For example, if a copy of C’s state arrives from F before the fourth entry in the table has been forwarded, the six bits will be changed to 100011 to indicate that the packet must be acknowledged to F but not sent there.</a:t>
            </a:r>
            <a:endParaRPr/>
          </a:p>
        </p:txBody>
      </p:sp>
    </p:spTree>
    <p:extLst>
      <p:ext uri="{BB962C8B-B14F-4D97-AF65-F5344CB8AC3E}">
        <p14:creationId xmlns:p14="http://schemas.microsoft.com/office/powerpoint/2010/main" val="798296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Computing new routes</a:t>
            </a:r>
            <a:endParaRPr/>
          </a:p>
        </p:txBody>
      </p:sp>
      <p:sp>
        <p:nvSpPr>
          <p:cNvPr id="385" name="Google Shape;385;p31"/>
          <p:cNvSpPr txBox="1">
            <a:spLocks noGrp="1"/>
          </p:cNvSpPr>
          <p:nvPr>
            <p:ph type="body" idx="1"/>
          </p:nvPr>
        </p:nvSpPr>
        <p:spPr>
          <a:xfrm>
            <a:off x="0" y="1020762"/>
            <a:ext cx="9144000" cy="5532437"/>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Once a router has accumulated a full set of link state packets, it can construct the entire network graph because every link is represented.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Every link is, in fact, represented twice, once for each direction.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different directions may even have different costs.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shortest-path computations may then find different paths from router </a:t>
            </a:r>
            <a:r>
              <a:rPr lang="en-US" sz="2400" b="0" i="1" u="none">
                <a:solidFill>
                  <a:schemeClr val="dk1"/>
                </a:solidFill>
                <a:latin typeface="Times New Roman"/>
                <a:ea typeface="Times New Roman"/>
                <a:cs typeface="Times New Roman"/>
                <a:sym typeface="Times New Roman"/>
              </a:rPr>
              <a:t>A to B than from router B to A.</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Now Dijkstra’s algorithm can be run locally to construct the shortest paths to all possible destinations.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Compared to distance vector routing, link state routing requires more memory and computation.</a:t>
            </a:r>
            <a:endParaRPr/>
          </a:p>
        </p:txBody>
      </p:sp>
    </p:spTree>
    <p:extLst>
      <p:ext uri="{BB962C8B-B14F-4D97-AF65-F5344CB8AC3E}">
        <p14:creationId xmlns:p14="http://schemas.microsoft.com/office/powerpoint/2010/main" val="3111850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Hierarchical Routing</a:t>
            </a:r>
            <a:endParaRPr/>
          </a:p>
        </p:txBody>
      </p:sp>
      <p:sp>
        <p:nvSpPr>
          <p:cNvPr id="391" name="Google Shape;391;p32"/>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Hierarchical routing.</a:t>
            </a:r>
            <a:endParaRPr/>
          </a:p>
        </p:txBody>
      </p:sp>
      <p:pic>
        <p:nvPicPr>
          <p:cNvPr id="392" name="Google Shape;392;p32" descr="5-15"/>
          <p:cNvPicPr preferRelativeResize="0"/>
          <p:nvPr/>
        </p:nvPicPr>
        <p:blipFill rotWithShape="1">
          <a:blip r:embed="rId3">
            <a:alphaModFix/>
          </a:blip>
          <a:srcRect/>
          <a:stretch/>
        </p:blipFill>
        <p:spPr>
          <a:xfrm>
            <a:off x="681037" y="1041400"/>
            <a:ext cx="8164512" cy="4392612"/>
          </a:xfrm>
          <a:prstGeom prst="rect">
            <a:avLst/>
          </a:prstGeom>
          <a:noFill/>
          <a:ln>
            <a:noFill/>
          </a:ln>
        </p:spPr>
      </p:pic>
    </p:spTree>
    <p:extLst>
      <p:ext uri="{BB962C8B-B14F-4D97-AF65-F5344CB8AC3E}">
        <p14:creationId xmlns:p14="http://schemas.microsoft.com/office/powerpoint/2010/main" val="302320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Services Provided to the Transport Layer</a:t>
            </a:r>
            <a:endParaRPr dirty="0"/>
          </a:p>
        </p:txBody>
      </p:sp>
      <p:sp>
        <p:nvSpPr>
          <p:cNvPr id="111" name="Google Shape;111;p4"/>
          <p:cNvSpPr txBox="1">
            <a:spLocks noGrp="1"/>
          </p:cNvSpPr>
          <p:nvPr>
            <p:ph type="body" idx="1"/>
          </p:nvPr>
        </p:nvSpPr>
        <p:spPr>
          <a:xfrm>
            <a:off x="0" y="1142998"/>
            <a:ext cx="9144000" cy="5612700"/>
          </a:xfrm>
          <a:prstGeom prst="rect">
            <a:avLst/>
          </a:prstGeom>
          <a:noFill/>
          <a:ln>
            <a:noFill/>
          </a:ln>
        </p:spPr>
        <p:txBody>
          <a:bodyPr spcFirstLastPara="1" wrap="square" lIns="91425" tIns="45700" rIns="91425" bIns="45700" anchor="t" anchorCtr="0">
            <a:noAutofit/>
          </a:bodyPr>
          <a:lstStyle/>
          <a:p>
            <a:pPr marL="609600" marR="0" lvl="0" indent="-609600" algn="just" rtl="0">
              <a:lnSpc>
                <a:spcPct val="100000"/>
              </a:lnSpc>
              <a:spcBef>
                <a:spcPts val="0"/>
              </a:spcBef>
              <a:spcAft>
                <a:spcPts val="0"/>
              </a:spcAft>
              <a:buSzPts val="2400"/>
              <a:buChar char="•"/>
            </a:pPr>
            <a:r>
              <a:rPr lang="en-US" dirty="0"/>
              <a:t>The services need to be carefully designed with the following goals in mind:</a:t>
            </a:r>
            <a:endParaRPr dirty="0"/>
          </a:p>
          <a:p>
            <a:pPr marL="990600" marR="0" lvl="1" indent="-571500" algn="just" rtl="0">
              <a:lnSpc>
                <a:spcPct val="100000"/>
              </a:lnSpc>
              <a:spcBef>
                <a:spcPts val="0"/>
              </a:spcBef>
              <a:spcAft>
                <a:spcPts val="0"/>
              </a:spcAft>
              <a:buClr>
                <a:schemeClr val="accent2"/>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T</a:t>
            </a:r>
            <a:r>
              <a:rPr lang="en-US" sz="2400" i="0" u="none" strike="noStrike" cap="none" dirty="0">
                <a:solidFill>
                  <a:schemeClr val="dk1"/>
                </a:solidFill>
                <a:latin typeface="Arial"/>
                <a:ea typeface="Arial"/>
                <a:cs typeface="Arial"/>
                <a:sym typeface="Arial"/>
              </a:rPr>
              <a:t>he services should be independent of the router technology.</a:t>
            </a:r>
            <a:endParaRPr dirty="0">
              <a:latin typeface="Arial"/>
              <a:ea typeface="Arial"/>
              <a:cs typeface="Arial"/>
              <a:sym typeface="Arial"/>
            </a:endParaRPr>
          </a:p>
          <a:p>
            <a:pPr marL="990600" marR="0" lvl="1" indent="-571500" algn="just" rtl="0">
              <a:lnSpc>
                <a:spcPct val="100000"/>
              </a:lnSpc>
              <a:spcBef>
                <a:spcPts val="480"/>
              </a:spcBef>
              <a:spcAft>
                <a:spcPts val="0"/>
              </a:spcAft>
              <a:buClr>
                <a:schemeClr val="accent2"/>
              </a:buClr>
              <a:buSzPts val="2400"/>
              <a:buFont typeface="Arial"/>
              <a:buChar char="–"/>
            </a:pPr>
            <a:r>
              <a:rPr lang="en-US" sz="2400" i="0" u="none" strike="noStrike" cap="none" dirty="0">
                <a:solidFill>
                  <a:schemeClr val="dk1"/>
                </a:solidFill>
                <a:latin typeface="Arial"/>
                <a:ea typeface="Arial"/>
                <a:cs typeface="Arial"/>
                <a:sym typeface="Arial"/>
              </a:rPr>
              <a:t>The transport layer should be shielded from the number, type, and</a:t>
            </a:r>
            <a:r>
              <a:rPr lang="en-US" dirty="0">
                <a:latin typeface="Arial"/>
                <a:ea typeface="Arial"/>
                <a:cs typeface="Arial"/>
                <a:sym typeface="Arial"/>
              </a:rPr>
              <a:t> </a:t>
            </a:r>
            <a:r>
              <a:rPr lang="en-US" sz="2400" i="0" u="none" strike="noStrike" cap="none" dirty="0">
                <a:solidFill>
                  <a:schemeClr val="dk1"/>
                </a:solidFill>
                <a:latin typeface="Arial"/>
                <a:ea typeface="Arial"/>
                <a:cs typeface="Arial"/>
                <a:sym typeface="Arial"/>
              </a:rPr>
              <a:t>topology of the routers present.</a:t>
            </a:r>
            <a:endParaRPr dirty="0">
              <a:latin typeface="Arial"/>
              <a:ea typeface="Arial"/>
              <a:cs typeface="Arial"/>
              <a:sym typeface="Arial"/>
            </a:endParaRPr>
          </a:p>
          <a:p>
            <a:pPr marL="990600" marR="0" lvl="1" indent="-571500" algn="just" rtl="0">
              <a:lnSpc>
                <a:spcPct val="100000"/>
              </a:lnSpc>
              <a:spcBef>
                <a:spcPts val="480"/>
              </a:spcBef>
              <a:spcAft>
                <a:spcPts val="0"/>
              </a:spcAft>
              <a:buClr>
                <a:schemeClr val="accent2"/>
              </a:buClr>
              <a:buSzPts val="2400"/>
              <a:buFont typeface="Arial"/>
              <a:buChar char="–"/>
            </a:pPr>
            <a:r>
              <a:rPr lang="en-US" sz="2400" i="0" u="none" strike="noStrike" cap="none" dirty="0">
                <a:solidFill>
                  <a:schemeClr val="dk1"/>
                </a:solidFill>
                <a:latin typeface="Arial"/>
                <a:ea typeface="Arial"/>
                <a:cs typeface="Arial"/>
                <a:sym typeface="Arial"/>
              </a:rPr>
              <a:t>The network addresses made available to the transport layer should use a uniform numbering plan, even across LANs and WANs.</a:t>
            </a:r>
            <a:endParaRPr sz="2400" i="0" u="none" strike="noStrike" cap="none" dirty="0">
              <a:solidFill>
                <a:schemeClr val="dk1"/>
              </a:solidFill>
              <a:latin typeface="Arial"/>
              <a:ea typeface="Arial"/>
              <a:cs typeface="Arial"/>
              <a:sym typeface="Arial"/>
            </a:endParaRPr>
          </a:p>
          <a:p>
            <a:pPr marL="609600" marR="0" lvl="0" indent="-647700" algn="just" rtl="0">
              <a:lnSpc>
                <a:spcPct val="100000"/>
              </a:lnSpc>
              <a:spcBef>
                <a:spcPts val="480"/>
              </a:spcBef>
              <a:spcAft>
                <a:spcPts val="0"/>
              </a:spcAft>
              <a:buSzPts val="2400"/>
              <a:buFont typeface="Arial"/>
              <a:buChar char="•"/>
            </a:pPr>
            <a:r>
              <a:rPr lang="en-US" dirty="0">
                <a:latin typeface="Arial"/>
                <a:ea typeface="Arial"/>
                <a:cs typeface="Arial"/>
                <a:sym typeface="Arial"/>
              </a:rPr>
              <a:t>Two solutions</a:t>
            </a:r>
            <a:endParaRPr dirty="0">
              <a:latin typeface="Arial"/>
              <a:ea typeface="Arial"/>
              <a:cs typeface="Arial"/>
              <a:sym typeface="Arial"/>
            </a:endParaRPr>
          </a:p>
          <a:p>
            <a:pPr marL="990600" marR="0" lvl="1" indent="-571500" algn="just" rtl="0">
              <a:lnSpc>
                <a:spcPct val="100000"/>
              </a:lnSpc>
              <a:spcBef>
                <a:spcPts val="480"/>
              </a:spcBef>
              <a:spcAft>
                <a:spcPts val="0"/>
              </a:spcAft>
              <a:buSzPts val="2400"/>
              <a:buFont typeface="Arial"/>
              <a:buChar char="–"/>
            </a:pPr>
            <a:r>
              <a:rPr lang="en-US" sz="2400" dirty="0">
                <a:latin typeface="Arial"/>
                <a:ea typeface="Arial"/>
                <a:cs typeface="Arial"/>
                <a:sym typeface="Arial"/>
              </a:rPr>
              <a:t>The routers’ job is moving packets around and nothing else. The hosts should do error control (i.e., error detection and correction) and flow control themselves.</a:t>
            </a:r>
            <a:endParaRPr sz="2400" dirty="0">
              <a:latin typeface="Arial"/>
              <a:ea typeface="Arial"/>
              <a:cs typeface="Arial"/>
              <a:sym typeface="Arial"/>
            </a:endParaRPr>
          </a:p>
        </p:txBody>
      </p:sp>
    </p:spTree>
    <p:extLst>
      <p:ext uri="{BB962C8B-B14F-4D97-AF65-F5344CB8AC3E}">
        <p14:creationId xmlns:p14="http://schemas.microsoft.com/office/powerpoint/2010/main" val="3373623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a4f4870bf4_0_2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Hierarchical Routing</a:t>
            </a:r>
            <a:endParaRPr/>
          </a:p>
        </p:txBody>
      </p:sp>
      <p:sp>
        <p:nvSpPr>
          <p:cNvPr id="398" name="Google Shape;398;ga4f4870bf4_0_26"/>
          <p:cNvSpPr txBox="1">
            <a:spLocks noGrp="1"/>
          </p:cNvSpPr>
          <p:nvPr>
            <p:ph type="body" idx="1"/>
          </p:nvPr>
        </p:nvSpPr>
        <p:spPr>
          <a:xfrm>
            <a:off x="0" y="931050"/>
            <a:ext cx="9144000" cy="58209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a:t>As networks grow in size, the router routing tables grow proportionally.</a:t>
            </a:r>
            <a:endParaRPr sz="2200"/>
          </a:p>
          <a:p>
            <a:pPr marL="457200" lvl="0" indent="-368300" algn="l" rtl="0">
              <a:spcBef>
                <a:spcPts val="0"/>
              </a:spcBef>
              <a:spcAft>
                <a:spcPts val="0"/>
              </a:spcAft>
              <a:buSzPts val="2200"/>
              <a:buChar char="●"/>
            </a:pPr>
            <a:r>
              <a:rPr lang="en-US" sz="2200"/>
              <a:t>The router memory is consumed by ever-increasing tables and more CPU time is needed to scan them and more bandwidth is needed to send status reports about them.</a:t>
            </a:r>
            <a:endParaRPr sz="2200"/>
          </a:p>
          <a:p>
            <a:pPr marL="457200" lvl="0" indent="-368300" algn="l" rtl="0">
              <a:spcBef>
                <a:spcPts val="0"/>
              </a:spcBef>
              <a:spcAft>
                <a:spcPts val="0"/>
              </a:spcAft>
              <a:buSzPts val="2200"/>
              <a:buChar char="●"/>
            </a:pPr>
            <a:r>
              <a:rPr lang="en-US" sz="2200"/>
              <a:t>When hierarchical routing is used, the routers are divided into what we will call </a:t>
            </a:r>
            <a:r>
              <a:rPr lang="en-US" sz="2200" b="1"/>
              <a:t>regions</a:t>
            </a:r>
            <a:r>
              <a:rPr lang="en-US" sz="2200"/>
              <a:t>.</a:t>
            </a:r>
            <a:endParaRPr sz="2200"/>
          </a:p>
          <a:p>
            <a:pPr marL="457200" lvl="0" indent="-368300" algn="l" rtl="0">
              <a:spcBef>
                <a:spcPts val="0"/>
              </a:spcBef>
              <a:spcAft>
                <a:spcPts val="0"/>
              </a:spcAft>
              <a:buSzPts val="2200"/>
              <a:buChar char="●"/>
            </a:pPr>
            <a:r>
              <a:rPr lang="en-US" sz="2200"/>
              <a:t> Each router knows all the details about how to route packets to destinations within its own region but knows nothing about the internal structure of other regions.</a:t>
            </a:r>
            <a:endParaRPr sz="2200"/>
          </a:p>
          <a:p>
            <a:pPr marL="457200" lvl="0" indent="-368300" algn="l" rtl="0">
              <a:spcBef>
                <a:spcPts val="0"/>
              </a:spcBef>
              <a:spcAft>
                <a:spcPts val="0"/>
              </a:spcAft>
              <a:buSzPts val="2200"/>
              <a:buChar char="●"/>
            </a:pPr>
            <a:r>
              <a:rPr lang="en-US" sz="2200"/>
              <a:t>For huge networks, a two-level hierarchy may be insufficient; it may be necessary to group the regions into clusters, the clusters into zones, the zones into groups, and so on,</a:t>
            </a:r>
            <a:endParaRPr sz="2200"/>
          </a:p>
          <a:p>
            <a:pPr marL="457200" lvl="0" indent="-368300" algn="l" rtl="0">
              <a:spcBef>
                <a:spcPts val="0"/>
              </a:spcBef>
              <a:spcAft>
                <a:spcPts val="0"/>
              </a:spcAft>
              <a:buSzPts val="2200"/>
              <a:buChar char="●"/>
            </a:pPr>
            <a:r>
              <a:rPr lang="en-US" sz="2200"/>
              <a:t>Ex: routing in a two-level hierarchy with five regions.</a:t>
            </a:r>
            <a:endParaRPr sz="2200"/>
          </a:p>
          <a:p>
            <a:pPr marL="457200" lvl="0" indent="-368300" algn="l" rtl="0">
              <a:spcBef>
                <a:spcPts val="0"/>
              </a:spcBef>
              <a:spcAft>
                <a:spcPts val="0"/>
              </a:spcAft>
              <a:buSzPts val="2200"/>
              <a:buChar char="●"/>
            </a:pPr>
            <a:r>
              <a:rPr lang="en-US" sz="2200"/>
              <a:t>There is a penalty to be paid: increased path length.Ex: from 1A to 5C</a:t>
            </a:r>
            <a:endParaRPr sz="2200"/>
          </a:p>
          <a:p>
            <a:pPr marL="457200" lvl="0" indent="-342900" algn="l" rtl="0">
              <a:spcBef>
                <a:spcPts val="0"/>
              </a:spcBef>
              <a:spcAft>
                <a:spcPts val="0"/>
              </a:spcAft>
              <a:buSzPts val="1800"/>
              <a:buChar char="●"/>
            </a:pPr>
            <a:r>
              <a:rPr lang="en-US"/>
              <a:t>The optimal number of levels for an N router network is ln N, requiring a total of e ln N entries per router.</a:t>
            </a:r>
            <a:endParaRPr/>
          </a:p>
          <a:p>
            <a:pPr marL="457200" lvl="0" indent="0" algn="l" rtl="0">
              <a:spcBef>
                <a:spcPts val="360"/>
              </a:spcBef>
              <a:spcAft>
                <a:spcPts val="0"/>
              </a:spcAft>
              <a:buNone/>
            </a:pPr>
            <a:endParaRPr/>
          </a:p>
        </p:txBody>
      </p:sp>
    </p:spTree>
    <p:extLst>
      <p:ext uri="{BB962C8B-B14F-4D97-AF65-F5344CB8AC3E}">
        <p14:creationId xmlns:p14="http://schemas.microsoft.com/office/powerpoint/2010/main" val="36642414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3"/>
          <p:cNvSpPr txBox="1">
            <a:spLocks noGrp="1"/>
          </p:cNvSpPr>
          <p:nvPr>
            <p:ph type="title"/>
          </p:nvPr>
        </p:nvSpPr>
        <p:spPr>
          <a:xfrm>
            <a:off x="0" y="0"/>
            <a:ext cx="9144000" cy="765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Broadcast Routing</a:t>
            </a:r>
            <a:endParaRPr/>
          </a:p>
        </p:txBody>
      </p:sp>
      <p:sp>
        <p:nvSpPr>
          <p:cNvPr id="404" name="Google Shape;404;p33"/>
          <p:cNvSpPr txBox="1"/>
          <p:nvPr/>
        </p:nvSpPr>
        <p:spPr>
          <a:xfrm>
            <a:off x="381000" y="871537"/>
            <a:ext cx="8218487" cy="6151562"/>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Broadcasting</a:t>
            </a:r>
            <a:r>
              <a:rPr lang="en-US" sz="2400" b="0" i="0" u="none" strike="noStrike" cap="none">
                <a:solidFill>
                  <a:schemeClr val="dk1"/>
                </a:solidFill>
                <a:latin typeface="Times New Roman"/>
                <a:ea typeface="Times New Roman"/>
                <a:cs typeface="Times New Roman"/>
                <a:sym typeface="Times New Roman"/>
              </a:rPr>
              <a:t> to all nodes is the method wasteful of bandwidth and slow, but it also requires the source to have a complete list of all destinations. </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This method is not desirable in practice, even though it is widely applicable.</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An improvement is </a:t>
            </a:r>
            <a:r>
              <a:rPr lang="en-US" sz="2400" b="1" i="0" u="none" strike="noStrike" cap="none">
                <a:solidFill>
                  <a:schemeClr val="dk1"/>
                </a:solidFill>
                <a:latin typeface="Times New Roman"/>
                <a:ea typeface="Times New Roman"/>
                <a:cs typeface="Times New Roman"/>
                <a:sym typeface="Times New Roman"/>
              </a:rPr>
              <a:t>multidestination</a:t>
            </a:r>
            <a:r>
              <a:rPr lang="en-US" sz="2400" b="0" i="0" u="none" strike="noStrike" cap="none">
                <a:solidFill>
                  <a:schemeClr val="dk1"/>
                </a:solidFill>
                <a:latin typeface="Times New Roman"/>
                <a:ea typeface="Times New Roman"/>
                <a:cs typeface="Times New Roman"/>
                <a:sym typeface="Times New Roman"/>
              </a:rPr>
              <a:t> routing, in which each packet contains either a list of destinations or a bit map indicating the desired destinations.</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When a packet arrives at a router, the router checks all the destinations to determine the set of output lines that will be needed</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router generates a new copy of the packet for each output line to be used and includes in each packet only those destinations that are to use the line.</a:t>
            </a:r>
            <a:endParaRPr/>
          </a:p>
        </p:txBody>
      </p:sp>
    </p:spTree>
    <p:extLst>
      <p:ext uri="{BB962C8B-B14F-4D97-AF65-F5344CB8AC3E}">
        <p14:creationId xmlns:p14="http://schemas.microsoft.com/office/powerpoint/2010/main" val="105102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4"/>
          <p:cNvSpPr txBox="1">
            <a:spLocks noGrp="1"/>
          </p:cNvSpPr>
          <p:nvPr>
            <p:ph type="title"/>
          </p:nvPr>
        </p:nvSpPr>
        <p:spPr>
          <a:xfrm>
            <a:off x="0" y="0"/>
            <a:ext cx="9144000" cy="765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Broadcast Routing</a:t>
            </a:r>
            <a:endParaRPr/>
          </a:p>
        </p:txBody>
      </p:sp>
      <p:sp>
        <p:nvSpPr>
          <p:cNvPr id="410" name="Google Shape;410;p34"/>
          <p:cNvSpPr txBox="1"/>
          <p:nvPr/>
        </p:nvSpPr>
        <p:spPr>
          <a:xfrm>
            <a:off x="381000" y="871523"/>
            <a:ext cx="8218500" cy="5835000"/>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After a sufficient number of hops, each packet will carry only</a:t>
            </a:r>
            <a:endParaRPr sz="24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 one destination like a normal packet.</a:t>
            </a:r>
            <a:endParaRPr sz="2400">
              <a:solidFill>
                <a:schemeClr val="dk1"/>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network bandwidth is therefore used more efficiently.</a:t>
            </a:r>
            <a:endParaRPr sz="2400">
              <a:solidFill>
                <a:schemeClr val="dk1"/>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We have already seen a better broadcast routing technique: flooding. </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When implemented with a sequence number per source, flooding uses links efficiently with a decision rule at routers that is relatively simple.</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Although flooding is ill suited for ordinary point-to-point communication, it rates serious consideration for broadcasting.</a:t>
            </a:r>
            <a:endParaRPr/>
          </a:p>
          <a:p>
            <a:pPr marL="0" marR="0" lvl="0" indent="-152400" algn="just" rtl="0">
              <a:lnSpc>
                <a:spcPct val="100000"/>
              </a:lnSpc>
              <a:spcBef>
                <a:spcPts val="120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However, it turns out that we can do better still once the shortest path routes for regular packets have been computed.</a:t>
            </a:r>
            <a:endParaRPr/>
          </a:p>
          <a:p>
            <a:pPr marL="457200" marR="0" lvl="0" indent="0" algn="just" rtl="0">
              <a:lnSpc>
                <a:spcPct val="100000"/>
              </a:lnSpc>
              <a:spcBef>
                <a:spcPts val="1200"/>
              </a:spcBef>
              <a:spcAft>
                <a:spcPts val="0"/>
              </a:spcAft>
              <a:buNone/>
            </a:pPr>
            <a:endParaRPr/>
          </a:p>
        </p:txBody>
      </p:sp>
    </p:spTree>
    <p:extLst>
      <p:ext uri="{BB962C8B-B14F-4D97-AF65-F5344CB8AC3E}">
        <p14:creationId xmlns:p14="http://schemas.microsoft.com/office/powerpoint/2010/main" val="198815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type="title"/>
          </p:nvPr>
        </p:nvSpPr>
        <p:spPr>
          <a:xfrm>
            <a:off x="0" y="0"/>
            <a:ext cx="9144000" cy="765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Broadcast Routing</a:t>
            </a:r>
            <a:endParaRPr/>
          </a:p>
        </p:txBody>
      </p:sp>
      <p:sp>
        <p:nvSpPr>
          <p:cNvPr id="416" name="Google Shape;416;p35"/>
          <p:cNvSpPr txBox="1"/>
          <p:nvPr/>
        </p:nvSpPr>
        <p:spPr>
          <a:xfrm>
            <a:off x="381000" y="871523"/>
            <a:ext cx="8218500" cy="5774400"/>
          </a:xfrm>
          <a:prstGeom prst="rect">
            <a:avLst/>
          </a:prstGeom>
          <a:noFill/>
          <a:ln>
            <a:noFill/>
          </a:ln>
        </p:spPr>
        <p:txBody>
          <a:bodyPr spcFirstLastPara="1" wrap="square" lIns="91425" tIns="45700" rIns="91425" bIns="45700" anchor="t" anchorCtr="0">
            <a:spAutoFit/>
          </a:bodyPr>
          <a:lstStyle/>
          <a:p>
            <a:pPr marL="457200" lvl="0" indent="-381000" algn="just" rtl="0">
              <a:spcBef>
                <a:spcPts val="1200"/>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The idea for </a:t>
            </a:r>
            <a:r>
              <a:rPr lang="en-US" sz="2400" b="1">
                <a:solidFill>
                  <a:schemeClr val="dk1"/>
                </a:solidFill>
                <a:latin typeface="Times New Roman"/>
                <a:ea typeface="Times New Roman"/>
                <a:cs typeface="Times New Roman"/>
                <a:sym typeface="Times New Roman"/>
              </a:rPr>
              <a:t>reverse path forwarding</a:t>
            </a:r>
            <a:r>
              <a:rPr lang="en-US" sz="2400">
                <a:solidFill>
                  <a:schemeClr val="dk1"/>
                </a:solidFill>
                <a:latin typeface="Times New Roman"/>
                <a:ea typeface="Times New Roman"/>
                <a:cs typeface="Times New Roman"/>
                <a:sym typeface="Times New Roman"/>
              </a:rPr>
              <a:t> is elegant and remarkably simple once it has been pointed out. </a:t>
            </a:r>
            <a:endParaRPr sz="2400">
              <a:solidFill>
                <a:schemeClr val="dk1"/>
              </a:solidFill>
              <a:latin typeface="Times New Roman"/>
              <a:ea typeface="Times New Roman"/>
              <a:cs typeface="Times New Roman"/>
              <a:sym typeface="Times New Roman"/>
            </a:endParaRPr>
          </a:p>
          <a:p>
            <a:pPr marL="457200" lvl="0" indent="-381000" algn="just"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When a</a:t>
            </a:r>
            <a:r>
              <a:rPr lang="en-US" sz="2400" b="0" i="0" u="none" strike="noStrike" cap="none">
                <a:solidFill>
                  <a:schemeClr val="dk1"/>
                </a:solidFill>
                <a:latin typeface="Times New Roman"/>
                <a:ea typeface="Times New Roman"/>
                <a:cs typeface="Times New Roman"/>
                <a:sym typeface="Times New Roman"/>
              </a:rPr>
              <a:t> broadcast packet arrives at a router, the router checks to see if the packet arrived on the link that is normally used for sending packets toward the source of the broadcast. </a:t>
            </a:r>
            <a:endParaRPr sz="2400" b="0" i="0" u="none" strike="noStrike" cap="none">
              <a:solidFill>
                <a:schemeClr val="dk1"/>
              </a:solidFill>
              <a:latin typeface="Times New Roman"/>
              <a:ea typeface="Times New Roman"/>
              <a:cs typeface="Times New Roman"/>
              <a:sym typeface="Times New Roman"/>
            </a:endParaRPr>
          </a:p>
          <a:p>
            <a:pPr marL="457200" lvl="0" indent="-381000" algn="just"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 so,th</a:t>
            </a:r>
            <a:r>
              <a:rPr lang="en-US" sz="2400" b="0" i="0" u="none" strike="noStrike" cap="none">
                <a:solidFill>
                  <a:schemeClr val="dk1"/>
                </a:solidFill>
                <a:latin typeface="Times New Roman"/>
                <a:ea typeface="Times New Roman"/>
                <a:cs typeface="Times New Roman"/>
                <a:sym typeface="Times New Roman"/>
              </a:rPr>
              <a:t>ere is an excellent chance that the broadcast packet itself followed the best route from the router and is therefore the first copy to arrive at the router. </a:t>
            </a:r>
            <a:endParaRPr sz="2400" b="0" i="0" u="none" strike="noStrike" cap="none">
              <a:solidFill>
                <a:schemeClr val="dk1"/>
              </a:solidFill>
              <a:latin typeface="Times New Roman"/>
              <a:ea typeface="Times New Roman"/>
              <a:cs typeface="Times New Roman"/>
              <a:sym typeface="Times New Roman"/>
            </a:endParaRPr>
          </a:p>
          <a:p>
            <a:pPr marL="457200" lvl="0" indent="-381000" algn="just"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This</a:t>
            </a:r>
            <a:r>
              <a:rPr lang="en-US" sz="2400" b="0" i="0" u="none" strike="noStrike" cap="none">
                <a:solidFill>
                  <a:schemeClr val="dk1"/>
                </a:solidFill>
                <a:latin typeface="Times New Roman"/>
                <a:ea typeface="Times New Roman"/>
                <a:cs typeface="Times New Roman"/>
                <a:sym typeface="Times New Roman"/>
              </a:rPr>
              <a:t>s being the case, the router forwards copies of it onto all links except the one it arrived on.</a:t>
            </a:r>
            <a:endParaRPr sz="2400" b="0" i="0" u="none" strike="noStrike" cap="none">
              <a:solidFill>
                <a:schemeClr val="dk1"/>
              </a:solidFill>
              <a:latin typeface="Times New Roman"/>
              <a:ea typeface="Times New Roman"/>
              <a:cs typeface="Times New Roman"/>
              <a:sym typeface="Times New Roman"/>
            </a:endParaRPr>
          </a:p>
          <a:p>
            <a:pPr marL="457200" lvl="0" indent="-381000" algn="just" rtl="0">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If,</a:t>
            </a:r>
            <a:r>
              <a:rPr lang="en-US" sz="2400" b="0" i="0" u="none" strike="noStrike" cap="none">
                <a:solidFill>
                  <a:schemeClr val="dk1"/>
                </a:solidFill>
                <a:latin typeface="Times New Roman"/>
                <a:ea typeface="Times New Roman"/>
                <a:cs typeface="Times New Roman"/>
                <a:sym typeface="Times New Roman"/>
              </a:rPr>
              <a:t> however, the broadcast packet arrived on a link other than the preferred one for reaching the source, the packet is discarded as a likely duplicate.</a:t>
            </a:r>
            <a:endParaRPr/>
          </a:p>
        </p:txBody>
      </p:sp>
    </p:spTree>
    <p:extLst>
      <p:ext uri="{BB962C8B-B14F-4D97-AF65-F5344CB8AC3E}">
        <p14:creationId xmlns:p14="http://schemas.microsoft.com/office/powerpoint/2010/main" val="1899154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Broadcast Routing</a:t>
            </a:r>
            <a:endParaRPr dirty="0"/>
          </a:p>
        </p:txBody>
      </p:sp>
      <p:pic>
        <p:nvPicPr>
          <p:cNvPr id="422" name="Google Shape;422;p36" descr="5-16"/>
          <p:cNvPicPr preferRelativeResize="0"/>
          <p:nvPr/>
        </p:nvPicPr>
        <p:blipFill rotWithShape="1">
          <a:blip r:embed="rId3">
            <a:alphaModFix/>
          </a:blip>
          <a:srcRect/>
          <a:stretch/>
        </p:blipFill>
        <p:spPr>
          <a:xfrm>
            <a:off x="582612" y="1630362"/>
            <a:ext cx="7978775" cy="2757487"/>
          </a:xfrm>
          <a:prstGeom prst="rect">
            <a:avLst/>
          </a:prstGeom>
          <a:noFill/>
          <a:ln>
            <a:noFill/>
          </a:ln>
        </p:spPr>
      </p:pic>
      <p:sp>
        <p:nvSpPr>
          <p:cNvPr id="423" name="Google Shape;423;p36"/>
          <p:cNvSpPr txBox="1"/>
          <p:nvPr/>
        </p:nvSpPr>
        <p:spPr>
          <a:xfrm>
            <a:off x="381000" y="5513387"/>
            <a:ext cx="821848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Reverse path forwarding.  </a:t>
            </a:r>
            <a:r>
              <a:rPr lang="en-US" sz="2400" b="0" i="0" u="none" strike="noStrike" cap="none">
                <a:solidFill>
                  <a:schemeClr val="accent2"/>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A subnet.  </a:t>
            </a:r>
            <a:r>
              <a:rPr lang="en-US" sz="2400" b="0" i="0" u="none" strike="noStrike" cap="none">
                <a:solidFill>
                  <a:schemeClr val="accent2"/>
                </a:solidFill>
                <a:latin typeface="Times New Roman"/>
                <a:ea typeface="Times New Roman"/>
                <a:cs typeface="Times New Roman"/>
                <a:sym typeface="Times New Roman"/>
              </a:rPr>
              <a:t>(b)</a:t>
            </a:r>
            <a:r>
              <a:rPr lang="en-US" sz="2400" b="0" i="0" u="none" strike="noStrike" cap="none">
                <a:solidFill>
                  <a:schemeClr val="dk1"/>
                </a:solidFill>
                <a:latin typeface="Times New Roman"/>
                <a:ea typeface="Times New Roman"/>
                <a:cs typeface="Times New Roman"/>
                <a:sym typeface="Times New Roman"/>
              </a:rPr>
              <a:t> a Sink tree.  </a:t>
            </a:r>
            <a:r>
              <a:rPr lang="en-US" sz="2400" b="0" i="0" u="none" strike="noStrike" cap="none">
                <a:solidFill>
                  <a:schemeClr val="accent2"/>
                </a:solidFill>
                <a:latin typeface="Times New Roman"/>
                <a:ea typeface="Times New Roman"/>
                <a:cs typeface="Times New Roman"/>
                <a:sym typeface="Times New Roman"/>
              </a:rPr>
              <a:t>(c)</a:t>
            </a:r>
            <a:r>
              <a:rPr lang="en-US" sz="2400" b="0" i="0" u="none" strike="noStrike" cap="none">
                <a:solidFill>
                  <a:schemeClr val="dk1"/>
                </a:solidFill>
                <a:latin typeface="Times New Roman"/>
                <a:ea typeface="Times New Roman"/>
                <a:cs typeface="Times New Roman"/>
                <a:sym typeface="Times New Roman"/>
              </a:rPr>
              <a:t> The tree built by reverse path forwarding.</a:t>
            </a:r>
            <a:endParaRPr/>
          </a:p>
        </p:txBody>
      </p:sp>
    </p:spTree>
    <p:extLst>
      <p:ext uri="{BB962C8B-B14F-4D97-AF65-F5344CB8AC3E}">
        <p14:creationId xmlns:p14="http://schemas.microsoft.com/office/powerpoint/2010/main" val="2816574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a4f4870bf4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lvl="0"/>
            <a:r>
              <a:rPr lang="en-US" dirty="0"/>
              <a:t>Broadcast Routing</a:t>
            </a:r>
            <a:endParaRPr dirty="0"/>
          </a:p>
        </p:txBody>
      </p:sp>
      <p:sp>
        <p:nvSpPr>
          <p:cNvPr id="429" name="Google Shape;429;ga4f4870bf4_0_41"/>
          <p:cNvSpPr txBox="1">
            <a:spLocks noGrp="1"/>
          </p:cNvSpPr>
          <p:nvPr>
            <p:ph type="body" idx="1"/>
          </p:nvPr>
        </p:nvSpPr>
        <p:spPr>
          <a:xfrm>
            <a:off x="0" y="1354950"/>
            <a:ext cx="9144000" cy="5321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Ex:On the first hop, I sends packets to F, H, J, and N, as indicated by the second row of the tree.</a:t>
            </a:r>
            <a:endParaRPr/>
          </a:p>
          <a:p>
            <a:pPr marL="457200" lvl="0" indent="-342900" algn="l" rtl="0">
              <a:spcBef>
                <a:spcPts val="0"/>
              </a:spcBef>
              <a:spcAft>
                <a:spcPts val="0"/>
              </a:spcAft>
              <a:buSzPts val="1800"/>
              <a:buChar char="●"/>
            </a:pPr>
            <a:r>
              <a:rPr lang="en-US"/>
              <a:t> Each of these packets arrives on the preferred path to I.</a:t>
            </a:r>
            <a:endParaRPr/>
          </a:p>
          <a:p>
            <a:pPr marL="457200" lvl="0" indent="-342900" algn="l" rtl="0">
              <a:spcBef>
                <a:spcPts val="0"/>
              </a:spcBef>
              <a:spcAft>
                <a:spcPts val="0"/>
              </a:spcAft>
              <a:buSzPts val="1800"/>
              <a:buChar char="●"/>
            </a:pPr>
            <a:r>
              <a:rPr lang="en-US"/>
              <a:t>On the second hop,eight packets are generated and five of these arrive along the preferred line.</a:t>
            </a:r>
            <a:endParaRPr/>
          </a:p>
          <a:p>
            <a:pPr marL="457200" lvl="0" indent="-342900" algn="l" rtl="0">
              <a:spcBef>
                <a:spcPts val="0"/>
              </a:spcBef>
              <a:spcAft>
                <a:spcPts val="0"/>
              </a:spcAft>
              <a:buSzPts val="1800"/>
              <a:buChar char="●"/>
            </a:pPr>
            <a:r>
              <a:rPr lang="en-US"/>
              <a:t>Of the six packets generated on the third hop, only three arrive on the preferred path (at C, E, and K); the others are duplicates. </a:t>
            </a:r>
            <a:endParaRPr/>
          </a:p>
          <a:p>
            <a:pPr marL="457200" lvl="0" indent="-342900" algn="l" rtl="0">
              <a:spcBef>
                <a:spcPts val="0"/>
              </a:spcBef>
              <a:spcAft>
                <a:spcPts val="0"/>
              </a:spcAft>
              <a:buSzPts val="1800"/>
              <a:buChar char="●"/>
            </a:pPr>
            <a:r>
              <a:rPr lang="en-US"/>
              <a:t>After five hops and 24 packets, the broadcasting terminates,</a:t>
            </a:r>
            <a:endParaRPr/>
          </a:p>
          <a:p>
            <a:pPr marL="457200" lvl="0" indent="-342900" algn="l" rtl="0">
              <a:spcBef>
                <a:spcPts val="0"/>
              </a:spcBef>
              <a:spcAft>
                <a:spcPts val="0"/>
              </a:spcAft>
              <a:buSzPts val="1800"/>
              <a:buChar char="●"/>
            </a:pPr>
            <a:r>
              <a:rPr lang="en-US"/>
              <a:t>The principal advantage of reverse path forwarding is that it is efficient while being easy to implement</a:t>
            </a:r>
            <a:endParaRPr/>
          </a:p>
          <a:p>
            <a:pPr marL="457200" lvl="0" indent="-342900" algn="l" rtl="0">
              <a:spcBef>
                <a:spcPts val="0"/>
              </a:spcBef>
              <a:spcAft>
                <a:spcPts val="0"/>
              </a:spcAft>
              <a:buSzPts val="1800"/>
              <a:buChar char="●"/>
            </a:pPr>
            <a:r>
              <a:rPr lang="en-US"/>
              <a:t>A spanning tree is a subset of the network that includes all the routers but contains no loops.</a:t>
            </a:r>
            <a:endParaRPr/>
          </a:p>
          <a:p>
            <a:pPr marL="457200" lvl="0" indent="-342900" algn="l" rtl="0">
              <a:spcBef>
                <a:spcPts val="0"/>
              </a:spcBef>
              <a:spcAft>
                <a:spcPts val="0"/>
              </a:spcAft>
              <a:buSzPts val="1800"/>
              <a:buChar char="●"/>
            </a:pPr>
            <a:r>
              <a:rPr lang="en-US"/>
              <a:t> Sink trees are spanning trees. </a:t>
            </a:r>
            <a:endParaRPr/>
          </a:p>
        </p:txBody>
      </p:sp>
    </p:spTree>
    <p:extLst>
      <p:ext uri="{BB962C8B-B14F-4D97-AF65-F5344CB8AC3E}">
        <p14:creationId xmlns:p14="http://schemas.microsoft.com/office/powerpoint/2010/main" val="4038821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a4f4870bf4_0_5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lvl="0"/>
            <a:r>
              <a:rPr lang="en-US" dirty="0"/>
              <a:t>Broadcast Routing</a:t>
            </a:r>
            <a:endParaRPr dirty="0"/>
          </a:p>
        </p:txBody>
      </p:sp>
      <p:sp>
        <p:nvSpPr>
          <p:cNvPr id="435" name="Google Shape;435;ga4f4870bf4_0_54"/>
          <p:cNvSpPr txBox="1">
            <a:spLocks noGrp="1"/>
          </p:cNvSpPr>
          <p:nvPr>
            <p:ph type="body" idx="1"/>
          </p:nvPr>
        </p:nvSpPr>
        <p:spPr>
          <a:xfrm>
            <a:off x="0" y="1233825"/>
            <a:ext cx="9144000" cy="5548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each router knows which of its lines belong to the spanning tree, it can copy an incoming broadcast packet onto all the spanning tree lines except the one it arrived on. </a:t>
            </a:r>
            <a:endParaRPr/>
          </a:p>
          <a:p>
            <a:pPr marL="457200" lvl="0" indent="-342900" algn="l" rtl="0">
              <a:spcBef>
                <a:spcPts val="0"/>
              </a:spcBef>
              <a:spcAft>
                <a:spcPts val="0"/>
              </a:spcAft>
              <a:buSzPts val="1800"/>
              <a:buChar char="●"/>
            </a:pPr>
            <a:r>
              <a:rPr lang="en-US"/>
              <a:t>This method makes excellent use of bandwidth, generating the</a:t>
            </a:r>
            <a:endParaRPr/>
          </a:p>
          <a:p>
            <a:pPr marL="457200" lvl="0" indent="0" algn="l" rtl="0">
              <a:spcBef>
                <a:spcPts val="360"/>
              </a:spcBef>
              <a:spcAft>
                <a:spcPts val="0"/>
              </a:spcAft>
              <a:buNone/>
            </a:pPr>
            <a:r>
              <a:rPr lang="en-US"/>
              <a:t>absolute minimum number of packets necessary to do the job.</a:t>
            </a:r>
            <a:endParaRPr/>
          </a:p>
          <a:p>
            <a:pPr marL="457200" lvl="0" indent="-342900" algn="l" rtl="0">
              <a:spcBef>
                <a:spcPts val="360"/>
              </a:spcBef>
              <a:spcAft>
                <a:spcPts val="0"/>
              </a:spcAft>
              <a:buSzPts val="1800"/>
              <a:buChar char="●"/>
            </a:pPr>
            <a:r>
              <a:rPr lang="en-US"/>
              <a:t> In the previous example the broadcast packet is sent with the minimum 14 packets.</a:t>
            </a:r>
            <a:endParaRPr/>
          </a:p>
          <a:p>
            <a:pPr marL="457200" lvl="0" indent="-342900" algn="l" rtl="0">
              <a:spcBef>
                <a:spcPts val="0"/>
              </a:spcBef>
              <a:spcAft>
                <a:spcPts val="0"/>
              </a:spcAft>
              <a:buSzPts val="1800"/>
              <a:buChar char="●"/>
            </a:pPr>
            <a:endParaRPr/>
          </a:p>
        </p:txBody>
      </p:sp>
    </p:spTree>
    <p:extLst>
      <p:ext uri="{BB962C8B-B14F-4D97-AF65-F5344CB8AC3E}">
        <p14:creationId xmlns:p14="http://schemas.microsoft.com/office/powerpoint/2010/main" val="3660633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a50b479a3c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Multicast Routing</a:t>
            </a:r>
            <a:endParaRPr/>
          </a:p>
        </p:txBody>
      </p:sp>
      <p:sp>
        <p:nvSpPr>
          <p:cNvPr id="441" name="Google Shape;441;ga50b479a3c_0_0"/>
          <p:cNvSpPr txBox="1">
            <a:spLocks noGrp="1"/>
          </p:cNvSpPr>
          <p:nvPr>
            <p:ph type="body" idx="1"/>
          </p:nvPr>
        </p:nvSpPr>
        <p:spPr>
          <a:xfrm>
            <a:off x="86600" y="1056400"/>
            <a:ext cx="9144000" cy="5490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Some applications, such as a multiplayer game or live video of a sports event streamed to many viewing locations, send packets to multiple receivers.</a:t>
            </a:r>
            <a:endParaRPr/>
          </a:p>
          <a:p>
            <a:pPr marL="457200" lvl="0" indent="-342900" algn="l" rtl="0">
              <a:spcBef>
                <a:spcPts val="0"/>
              </a:spcBef>
              <a:spcAft>
                <a:spcPts val="0"/>
              </a:spcAft>
              <a:buSzPts val="1800"/>
              <a:buChar char="●"/>
            </a:pPr>
            <a:r>
              <a:rPr lang="en-US"/>
              <a:t>We will assume that each group is identified by a multicast address</a:t>
            </a:r>
            <a:endParaRPr/>
          </a:p>
          <a:p>
            <a:pPr marL="457200" lvl="0" indent="0" algn="l" rtl="0">
              <a:spcBef>
                <a:spcPts val="360"/>
              </a:spcBef>
              <a:spcAft>
                <a:spcPts val="0"/>
              </a:spcAft>
              <a:buNone/>
            </a:pPr>
            <a:r>
              <a:rPr lang="en-US"/>
              <a:t>and that routers know the groups to which they belong.</a:t>
            </a:r>
            <a:endParaRPr/>
          </a:p>
          <a:p>
            <a:pPr marL="457200" lvl="0" indent="-342900" algn="l" rtl="0">
              <a:spcBef>
                <a:spcPts val="360"/>
              </a:spcBef>
              <a:spcAft>
                <a:spcPts val="0"/>
              </a:spcAft>
              <a:buSzPts val="1800"/>
              <a:buChar char="●"/>
            </a:pPr>
            <a:r>
              <a:rPr lang="en-US"/>
              <a:t>Multicast routing schemes build on the broadcast routing schemes.</a:t>
            </a:r>
            <a:endParaRPr/>
          </a:p>
          <a:p>
            <a:pPr marL="457200" lvl="0" indent="-342900" algn="l" rtl="0">
              <a:spcBef>
                <a:spcPts val="0"/>
              </a:spcBef>
              <a:spcAft>
                <a:spcPts val="0"/>
              </a:spcAft>
              <a:buSzPts val="1800"/>
              <a:buChar char="●"/>
            </a:pPr>
            <a:r>
              <a:rPr lang="en-US"/>
              <a:t>The best spanning tree to use depends on whether the group is dense</a:t>
            </a:r>
            <a:endParaRPr/>
          </a:p>
          <a:p>
            <a:pPr marL="457200" lvl="0" indent="0" algn="l" rtl="0">
              <a:spcBef>
                <a:spcPts val="360"/>
              </a:spcBef>
              <a:spcAft>
                <a:spcPts val="0"/>
              </a:spcAft>
              <a:buNone/>
            </a:pPr>
            <a:r>
              <a:rPr lang="en-US"/>
              <a:t>or sparse.</a:t>
            </a:r>
            <a:endParaRPr/>
          </a:p>
          <a:p>
            <a:pPr marL="457200" lvl="0" indent="-342900" algn="l" rtl="0">
              <a:spcBef>
                <a:spcPts val="360"/>
              </a:spcBef>
              <a:spcAft>
                <a:spcPts val="0"/>
              </a:spcAft>
              <a:buSzPts val="1800"/>
              <a:buChar char="●"/>
            </a:pPr>
            <a:r>
              <a:rPr lang="en-US"/>
              <a:t>If the group is dense, broadcast is a good start because it efficiently gets the packet to all parts of the network.</a:t>
            </a:r>
            <a:endParaRPr/>
          </a:p>
          <a:p>
            <a:pPr marL="457200" lvl="0" indent="-342900" algn="l" rtl="0">
              <a:spcBef>
                <a:spcPts val="0"/>
              </a:spcBef>
              <a:spcAft>
                <a:spcPts val="0"/>
              </a:spcAft>
              <a:buSzPts val="1800"/>
              <a:buChar char="●"/>
            </a:pPr>
            <a:r>
              <a:rPr lang="en-US" b="1"/>
              <a:t>Prune</a:t>
            </a:r>
            <a:r>
              <a:rPr lang="en-US"/>
              <a:t> the broadcast spanning tree by removing links that</a:t>
            </a:r>
            <a:endParaRPr/>
          </a:p>
          <a:p>
            <a:pPr marL="457200" lvl="0" indent="0" algn="l" rtl="0">
              <a:spcBef>
                <a:spcPts val="360"/>
              </a:spcBef>
              <a:spcAft>
                <a:spcPts val="0"/>
              </a:spcAft>
              <a:buNone/>
            </a:pPr>
            <a:r>
              <a:rPr lang="en-US"/>
              <a:t>do not lead to members.</a:t>
            </a:r>
            <a:endParaRPr/>
          </a:p>
          <a:p>
            <a:pPr marL="457200" lvl="0" indent="-342900" algn="l" rtl="0">
              <a:spcBef>
                <a:spcPts val="360"/>
              </a:spcBef>
              <a:spcAft>
                <a:spcPts val="0"/>
              </a:spcAft>
              <a:buSzPts val="1800"/>
              <a:buChar char="●"/>
            </a:pPr>
            <a:r>
              <a:rPr lang="en-US"/>
              <a:t>Ex:Consider the two groups, 1 and 2, in the network shown in</a:t>
            </a:r>
            <a:endParaRPr/>
          </a:p>
        </p:txBody>
      </p:sp>
    </p:spTree>
    <p:extLst>
      <p:ext uri="{BB962C8B-B14F-4D97-AF65-F5344CB8AC3E}">
        <p14:creationId xmlns:p14="http://schemas.microsoft.com/office/powerpoint/2010/main" val="1346246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Multicast Routing</a:t>
            </a:r>
            <a:endParaRPr/>
          </a:p>
        </p:txBody>
      </p:sp>
      <p:pic>
        <p:nvPicPr>
          <p:cNvPr id="447" name="Google Shape;447;p38" descr="5-17"/>
          <p:cNvPicPr preferRelativeResize="0"/>
          <p:nvPr/>
        </p:nvPicPr>
        <p:blipFill rotWithShape="1">
          <a:blip r:embed="rId3">
            <a:alphaModFix/>
          </a:blip>
          <a:srcRect/>
          <a:stretch/>
        </p:blipFill>
        <p:spPr>
          <a:xfrm>
            <a:off x="1479550" y="1306512"/>
            <a:ext cx="6032500" cy="4138612"/>
          </a:xfrm>
          <a:prstGeom prst="rect">
            <a:avLst/>
          </a:prstGeom>
          <a:noFill/>
          <a:ln>
            <a:noFill/>
          </a:ln>
        </p:spPr>
      </p:pic>
      <p:sp>
        <p:nvSpPr>
          <p:cNvPr id="448" name="Google Shape;448;p38"/>
          <p:cNvSpPr txBox="1"/>
          <p:nvPr/>
        </p:nvSpPr>
        <p:spPr>
          <a:xfrm>
            <a:off x="247650" y="5734050"/>
            <a:ext cx="8610600" cy="8223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    (a)</a:t>
            </a:r>
            <a:r>
              <a:rPr lang="en-US" sz="2400" b="0" i="0" u="none" strike="noStrike" cap="none">
                <a:solidFill>
                  <a:schemeClr val="dk1"/>
                </a:solidFill>
                <a:latin typeface="Times New Roman"/>
                <a:ea typeface="Times New Roman"/>
                <a:cs typeface="Times New Roman"/>
                <a:sym typeface="Times New Roman"/>
              </a:rPr>
              <a:t> A network.   </a:t>
            </a:r>
            <a:r>
              <a:rPr lang="en-US" sz="2400" b="0" i="0" u="none" strike="noStrike" cap="none">
                <a:solidFill>
                  <a:schemeClr val="accent2"/>
                </a:solidFill>
                <a:latin typeface="Times New Roman"/>
                <a:ea typeface="Times New Roman"/>
                <a:cs typeface="Times New Roman"/>
                <a:sym typeface="Times New Roman"/>
              </a:rPr>
              <a:t>(b)</a:t>
            </a:r>
            <a:r>
              <a:rPr lang="en-US" sz="2400" b="0" i="0" u="none" strike="noStrike" cap="none">
                <a:solidFill>
                  <a:schemeClr val="dk1"/>
                </a:solidFill>
                <a:latin typeface="Times New Roman"/>
                <a:ea typeface="Times New Roman"/>
                <a:cs typeface="Times New Roman"/>
                <a:sym typeface="Times New Roman"/>
              </a:rPr>
              <a:t> A spanning tree for the leftmost router.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accent2"/>
                </a:solidFill>
                <a:latin typeface="Times New Roman"/>
                <a:ea typeface="Times New Roman"/>
                <a:cs typeface="Times New Roman"/>
                <a:sym typeface="Times New Roman"/>
              </a:rPr>
              <a:t>(c)</a:t>
            </a:r>
            <a:r>
              <a:rPr lang="en-US" sz="2400" b="0" i="0" u="none" strike="noStrike" cap="none">
                <a:solidFill>
                  <a:schemeClr val="dk1"/>
                </a:solidFill>
                <a:latin typeface="Times New Roman"/>
                <a:ea typeface="Times New Roman"/>
                <a:cs typeface="Times New Roman"/>
                <a:sym typeface="Times New Roman"/>
              </a:rPr>
              <a:t> A multicast tree for group 1.  </a:t>
            </a:r>
            <a:r>
              <a:rPr lang="en-US" sz="2400" b="0" i="0" u="none" strike="noStrike" cap="none">
                <a:solidFill>
                  <a:schemeClr val="accent2"/>
                </a:solidFill>
                <a:latin typeface="Times New Roman"/>
                <a:ea typeface="Times New Roman"/>
                <a:cs typeface="Times New Roman"/>
                <a:sym typeface="Times New Roman"/>
              </a:rPr>
              <a:t>(d)</a:t>
            </a:r>
            <a:r>
              <a:rPr lang="en-US" sz="2400" b="0" i="0" u="none" strike="noStrike" cap="none">
                <a:solidFill>
                  <a:schemeClr val="dk1"/>
                </a:solidFill>
                <a:latin typeface="Times New Roman"/>
                <a:ea typeface="Times New Roman"/>
                <a:cs typeface="Times New Roman"/>
                <a:sym typeface="Times New Roman"/>
              </a:rPr>
              <a:t> A multicast tree for group 2.</a:t>
            </a:r>
            <a:endParaRPr/>
          </a:p>
        </p:txBody>
      </p:sp>
    </p:spTree>
    <p:extLst>
      <p:ext uri="{BB962C8B-B14F-4D97-AF65-F5344CB8AC3E}">
        <p14:creationId xmlns:p14="http://schemas.microsoft.com/office/powerpoint/2010/main" val="29814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Multicast Routing</a:t>
            </a:r>
            <a:endParaRPr/>
          </a:p>
        </p:txBody>
      </p:sp>
      <p:sp>
        <p:nvSpPr>
          <p:cNvPr id="454" name="Google Shape;454;p37"/>
          <p:cNvSpPr txBox="1"/>
          <p:nvPr/>
        </p:nvSpPr>
        <p:spPr>
          <a:xfrm>
            <a:off x="247650" y="1106487"/>
            <a:ext cx="8610600" cy="48926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Various ways of pruning the spanning tree are possible.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simplest one can be used if </a:t>
            </a:r>
            <a:r>
              <a:rPr lang="en-US" sz="2400" b="1" i="0" u="none" strike="noStrike" cap="none">
                <a:solidFill>
                  <a:schemeClr val="dk1"/>
                </a:solidFill>
                <a:latin typeface="Times New Roman"/>
                <a:ea typeface="Times New Roman"/>
                <a:cs typeface="Times New Roman"/>
                <a:sym typeface="Times New Roman"/>
              </a:rPr>
              <a:t>link state routing</a:t>
            </a:r>
            <a:r>
              <a:rPr lang="en-US" sz="2400" b="0" i="0" u="none" strike="noStrike" cap="none">
                <a:solidFill>
                  <a:schemeClr val="dk1"/>
                </a:solidFill>
                <a:latin typeface="Times New Roman"/>
                <a:ea typeface="Times New Roman"/>
                <a:cs typeface="Times New Roman"/>
                <a:sym typeface="Times New Roman"/>
              </a:rPr>
              <a:t> is used and each router is aware of the complete topology, including which hosts belong to which groups.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Each router can then construct its own pruned spanning tree for each sender to the group in question by constructing a sink tree for the sender as usual and then removing all links that do not connect group members to the sink node.</a:t>
            </a: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EX: MOSPF</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accent2"/>
              </a:buClr>
              <a:buSzPts val="2400"/>
              <a:buChar char="•"/>
            </a:pPr>
            <a:r>
              <a:rPr lang="en-US" sz="2400">
                <a:solidFill>
                  <a:schemeClr val="dk1"/>
                </a:solidFill>
                <a:latin typeface="Times New Roman"/>
                <a:ea typeface="Times New Roman"/>
                <a:cs typeface="Times New Roman"/>
                <a:sym typeface="Times New Roman"/>
              </a:rPr>
              <a:t>With </a:t>
            </a:r>
            <a:r>
              <a:rPr lang="en-US" sz="2400" b="1">
                <a:solidFill>
                  <a:schemeClr val="dk1"/>
                </a:solidFill>
                <a:latin typeface="Times New Roman"/>
                <a:ea typeface="Times New Roman"/>
                <a:cs typeface="Times New Roman"/>
                <a:sym typeface="Times New Roman"/>
              </a:rPr>
              <a:t>distance vector routing,</a:t>
            </a:r>
            <a:r>
              <a:rPr lang="en-US" sz="2400">
                <a:solidFill>
                  <a:schemeClr val="dk1"/>
                </a:solidFill>
                <a:latin typeface="Times New Roman"/>
                <a:ea typeface="Times New Roman"/>
                <a:cs typeface="Times New Roman"/>
                <a:sym typeface="Times New Roman"/>
              </a:rPr>
              <a:t> a different pruning strategy can be followed.</a:t>
            </a:r>
            <a:endParaRPr>
              <a:solidFill>
                <a:schemeClr val="dk1"/>
              </a:solidFill>
            </a:endParaRPr>
          </a:p>
          <a:p>
            <a:pPr marL="457200" marR="0" lvl="0" indent="0" algn="just" rtl="0">
              <a:lnSpc>
                <a:spcPct val="100000"/>
              </a:lnSpc>
              <a:spcBef>
                <a:spcPts val="480"/>
              </a:spcBef>
              <a:spcAft>
                <a:spcPts val="0"/>
              </a:spcAft>
              <a:buNone/>
            </a:pPr>
            <a:endParaRPr sz="240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strike="noStrike" cap="none">
              <a:solidFill>
                <a:schemeClr val="accent2"/>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  </a:t>
            </a:r>
            <a:endParaRPr/>
          </a:p>
        </p:txBody>
      </p:sp>
    </p:spTree>
    <p:extLst>
      <p:ext uri="{BB962C8B-B14F-4D97-AF65-F5344CB8AC3E}">
        <p14:creationId xmlns:p14="http://schemas.microsoft.com/office/powerpoint/2010/main" val="42554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9e091d4173_0_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dirty="0"/>
          </a:p>
          <a:p>
            <a:pPr marL="0" lvl="0" indent="0" algn="ctr" rtl="0">
              <a:spcBef>
                <a:spcPts val="0"/>
              </a:spcBef>
              <a:spcAft>
                <a:spcPts val="0"/>
              </a:spcAft>
              <a:buClr>
                <a:srgbClr val="FF0000"/>
              </a:buClr>
              <a:buSzPts val="4400"/>
              <a:buFont typeface="Times New Roman"/>
              <a:buNone/>
            </a:pPr>
            <a:r>
              <a:rPr lang="en-US" dirty="0"/>
              <a:t>Services Provided to the Transport Layer</a:t>
            </a:r>
            <a:endParaRPr dirty="0"/>
          </a:p>
          <a:p>
            <a:pPr marL="0" lvl="0" indent="0" algn="ctr" rtl="0">
              <a:spcBef>
                <a:spcPts val="0"/>
              </a:spcBef>
              <a:spcAft>
                <a:spcPts val="0"/>
              </a:spcAft>
              <a:buNone/>
            </a:pPr>
            <a:endParaRPr dirty="0"/>
          </a:p>
        </p:txBody>
      </p:sp>
      <p:sp>
        <p:nvSpPr>
          <p:cNvPr id="117" name="Google Shape;117;g9e091d4173_0_2"/>
          <p:cNvSpPr txBox="1">
            <a:spLocks noGrp="1"/>
          </p:cNvSpPr>
          <p:nvPr>
            <p:ph type="body" idx="1"/>
          </p:nvPr>
        </p:nvSpPr>
        <p:spPr>
          <a:xfrm>
            <a:off x="214825" y="1352300"/>
            <a:ext cx="8829900" cy="5175300"/>
          </a:xfrm>
          <a:prstGeom prst="rect">
            <a:avLst/>
          </a:prstGeom>
        </p:spPr>
        <p:txBody>
          <a:bodyPr spcFirstLastPara="1" wrap="square" lIns="91425" tIns="45700" rIns="91425" bIns="45700" anchor="t" anchorCtr="0">
            <a:noAutofit/>
          </a:bodyPr>
          <a:lstStyle/>
          <a:p>
            <a:pPr marL="914400" lvl="0" indent="-342900" algn="l" rtl="0">
              <a:spcBef>
                <a:spcPts val="360"/>
              </a:spcBef>
              <a:spcAft>
                <a:spcPts val="0"/>
              </a:spcAft>
              <a:buSzPts val="1800"/>
              <a:buFont typeface="Arial"/>
              <a:buChar char="●"/>
            </a:pPr>
            <a:r>
              <a:rPr lang="en-US" dirty="0">
                <a:latin typeface="Arial"/>
                <a:ea typeface="Arial"/>
                <a:cs typeface="Arial"/>
                <a:sym typeface="Arial"/>
              </a:rPr>
              <a:t>The network service should be connectionless, with primitives SEND PACKET and RECEIVE PACKET</a:t>
            </a:r>
            <a:endParaRPr dirty="0">
              <a:latin typeface="Arial"/>
              <a:ea typeface="Arial"/>
              <a:cs typeface="Arial"/>
              <a:sym typeface="Arial"/>
            </a:endParaRPr>
          </a:p>
          <a:p>
            <a:pPr marL="914400" lvl="0" indent="-342900" algn="l" rtl="0">
              <a:spcBef>
                <a:spcPts val="0"/>
              </a:spcBef>
              <a:spcAft>
                <a:spcPts val="0"/>
              </a:spcAft>
              <a:buSzPts val="1800"/>
              <a:buFont typeface="Arial"/>
              <a:buChar char="●"/>
            </a:pPr>
            <a:r>
              <a:rPr lang="en-US" dirty="0">
                <a:latin typeface="Arial"/>
                <a:ea typeface="Arial"/>
                <a:cs typeface="Arial"/>
                <a:sym typeface="Arial"/>
              </a:rPr>
              <a:t>No packet ordering and flow control should be done.</a:t>
            </a:r>
            <a:endParaRPr dirty="0">
              <a:latin typeface="Arial"/>
              <a:ea typeface="Arial"/>
              <a:cs typeface="Arial"/>
              <a:sym typeface="Arial"/>
            </a:endParaRPr>
          </a:p>
          <a:p>
            <a:pPr marL="914400" lvl="0" indent="-342900" algn="l" rtl="0">
              <a:spcBef>
                <a:spcPts val="0"/>
              </a:spcBef>
              <a:spcAft>
                <a:spcPts val="0"/>
              </a:spcAft>
              <a:buSzPts val="1800"/>
              <a:buFont typeface="Arial"/>
              <a:buChar char="●"/>
            </a:pPr>
            <a:r>
              <a:rPr lang="en-US" dirty="0">
                <a:latin typeface="Arial"/>
                <a:ea typeface="Arial"/>
                <a:cs typeface="Arial"/>
                <a:sym typeface="Arial"/>
              </a:rPr>
              <a:t>Each packet must carry the full destination address, because each packet sent is carried independently of its predecessors.</a:t>
            </a:r>
            <a:endParaRPr dirty="0">
              <a:latin typeface="Arial"/>
              <a:ea typeface="Arial"/>
              <a:cs typeface="Arial"/>
              <a:sym typeface="Arial"/>
            </a:endParaRPr>
          </a:p>
          <a:p>
            <a:pPr marL="457200" lvl="0" indent="-342900" algn="l" rtl="0">
              <a:spcBef>
                <a:spcPts val="0"/>
              </a:spcBef>
              <a:spcAft>
                <a:spcPts val="0"/>
              </a:spcAft>
              <a:buSzPts val="1800"/>
              <a:buAutoNum type="arabicPeriod" startAt="2"/>
            </a:pPr>
            <a:r>
              <a:rPr lang="en-US" b="1" dirty="0"/>
              <a:t>Reliable service</a:t>
            </a:r>
            <a:endParaRPr b="1" dirty="0"/>
          </a:p>
          <a:p>
            <a:pPr marL="914400" lvl="1" indent="-381000" algn="l" rtl="0">
              <a:spcBef>
                <a:spcPts val="0"/>
              </a:spcBef>
              <a:spcAft>
                <a:spcPts val="0"/>
              </a:spcAft>
              <a:buSzPts val="2400"/>
              <a:buFont typeface="Arial"/>
              <a:buChar char="○"/>
            </a:pPr>
            <a:r>
              <a:rPr lang="en-US" sz="2400" dirty="0">
                <a:latin typeface="Arial"/>
                <a:ea typeface="Arial"/>
                <a:cs typeface="Arial"/>
                <a:sym typeface="Arial"/>
              </a:rPr>
              <a:t>Without connections in the network, quality of service is very difficult to achieve, especially for real-time traffic such as voice and video.</a:t>
            </a:r>
            <a:endParaRPr sz="2400" dirty="0">
              <a:latin typeface="Arial"/>
              <a:ea typeface="Arial"/>
              <a:cs typeface="Arial"/>
              <a:sym typeface="Arial"/>
            </a:endParaRPr>
          </a:p>
          <a:p>
            <a:pPr marL="914400" lvl="0" indent="0" algn="l" rtl="0">
              <a:spcBef>
                <a:spcPts val="360"/>
              </a:spcBef>
              <a:spcAft>
                <a:spcPts val="0"/>
              </a:spcAft>
              <a:buNone/>
            </a:pPr>
            <a:endParaRPr b="1" dirty="0"/>
          </a:p>
        </p:txBody>
      </p:sp>
    </p:spTree>
    <p:extLst>
      <p:ext uri="{BB962C8B-B14F-4D97-AF65-F5344CB8AC3E}">
        <p14:creationId xmlns:p14="http://schemas.microsoft.com/office/powerpoint/2010/main" val="3559175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Multicast Routing</a:t>
            </a:r>
            <a:endParaRPr/>
          </a:p>
        </p:txBody>
      </p:sp>
      <p:sp>
        <p:nvSpPr>
          <p:cNvPr id="460" name="Google Shape;460;p39"/>
          <p:cNvSpPr txBox="1"/>
          <p:nvPr/>
        </p:nvSpPr>
        <p:spPr>
          <a:xfrm>
            <a:off x="266700" y="1143000"/>
            <a:ext cx="8610600" cy="55662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basic algorithm is reverse path forwarding. </a:t>
            </a: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a:solidFill>
                  <a:schemeClr val="dk1"/>
                </a:solidFill>
                <a:latin typeface="Times New Roman"/>
                <a:ea typeface="Times New Roman"/>
                <a:cs typeface="Times New Roman"/>
                <a:sym typeface="Times New Roman"/>
              </a:rPr>
              <a:t>W</a:t>
            </a:r>
            <a:r>
              <a:rPr lang="en-US" sz="2400" b="0" i="0" u="none" strike="noStrike" cap="none">
                <a:solidFill>
                  <a:schemeClr val="dk1"/>
                </a:solidFill>
                <a:latin typeface="Times New Roman"/>
                <a:ea typeface="Times New Roman"/>
                <a:cs typeface="Times New Roman"/>
                <a:sym typeface="Times New Roman"/>
              </a:rPr>
              <a:t>henever a router with no hosts interested in a particular group and no connections to other routers receives a multicast message for that group, it responds with a </a:t>
            </a:r>
            <a:r>
              <a:rPr lang="en-US" sz="2400" b="1" i="0" u="none" strike="noStrike" cap="none">
                <a:solidFill>
                  <a:schemeClr val="dk1"/>
                </a:solidFill>
                <a:latin typeface="Times New Roman"/>
                <a:ea typeface="Times New Roman"/>
                <a:cs typeface="Times New Roman"/>
                <a:sym typeface="Times New Roman"/>
              </a:rPr>
              <a:t>PRUNE message</a:t>
            </a:r>
            <a:r>
              <a:rPr lang="en-US" sz="2400" b="0" i="0" u="none" strike="noStrike" cap="none">
                <a:solidFill>
                  <a:schemeClr val="dk1"/>
                </a:solidFill>
                <a:latin typeface="Times New Roman"/>
                <a:ea typeface="Times New Roman"/>
                <a:cs typeface="Times New Roman"/>
                <a:sym typeface="Times New Roman"/>
              </a:rPr>
              <a:t>, telling the neighbor that sent the message not to send it any more multicasts from the sender for that group.</a:t>
            </a:r>
            <a:endParaRPr sz="2400"/>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When a router with no group members among its own hosts has received such messages on all the lines to which it sends the multicast, it, too, can respond with a PRUNE message. </a:t>
            </a:r>
            <a:endParaRPr sz="2400"/>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 this way, the spanning tree is recursively pruned. </a:t>
            </a:r>
            <a:endParaRPr sz="2400"/>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DVMRP (Distance Vector Multicast Routing Protocol) is an example of a multicast routing protocol that works this way.</a:t>
            </a: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One potential disadvantage is that it is lots of work for routers, especially for large networks.</a:t>
            </a:r>
            <a:endParaRPr sz="2400">
              <a:solidFill>
                <a:schemeClr val="dk1"/>
              </a:solidFill>
              <a:latin typeface="Times New Roman"/>
              <a:ea typeface="Times New Roman"/>
              <a:cs typeface="Times New Roman"/>
              <a:sym typeface="Times New Roman"/>
            </a:endParaRPr>
          </a:p>
          <a:p>
            <a:pPr marL="342900" marR="0" lvl="0" indent="-330200" algn="just" rtl="0">
              <a:lnSpc>
                <a:spcPct val="100000"/>
              </a:lnSpc>
              <a:spcBef>
                <a:spcPts val="480"/>
              </a:spcBef>
              <a:spcAft>
                <a:spcPts val="0"/>
              </a:spcAft>
              <a:buClr>
                <a:schemeClr val="dk1"/>
              </a:buClr>
              <a:buSzPts val="2200"/>
              <a:buFont typeface="Times New Roman"/>
              <a:buChar char="•"/>
            </a:pPr>
            <a:endParaRPr sz="220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strike="noStrike" cap="none">
              <a:solidFill>
                <a:schemeClr val="accent2"/>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  </a:t>
            </a:r>
            <a:endParaRPr/>
          </a:p>
        </p:txBody>
      </p:sp>
    </p:spTree>
    <p:extLst>
      <p:ext uri="{BB962C8B-B14F-4D97-AF65-F5344CB8AC3E}">
        <p14:creationId xmlns:p14="http://schemas.microsoft.com/office/powerpoint/2010/main" val="3507056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Multicast Routing</a:t>
            </a:r>
            <a:endParaRPr/>
          </a:p>
        </p:txBody>
      </p:sp>
      <p:sp>
        <p:nvSpPr>
          <p:cNvPr id="466" name="Google Shape;466;p40"/>
          <p:cNvSpPr txBox="1"/>
          <p:nvPr/>
        </p:nvSpPr>
        <p:spPr>
          <a:xfrm>
            <a:off x="247650" y="1106487"/>
            <a:ext cx="8610600" cy="57800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accent2"/>
              </a:buClr>
              <a:buSzPts val="2400"/>
              <a:buChar char="•"/>
            </a:pPr>
            <a:r>
              <a:rPr lang="en-US" sz="2400">
                <a:solidFill>
                  <a:schemeClr val="dk1"/>
                </a:solidFill>
                <a:latin typeface="Times New Roman"/>
                <a:ea typeface="Times New Roman"/>
                <a:cs typeface="Times New Roman"/>
                <a:sym typeface="Times New Roman"/>
              </a:rPr>
              <a:t> A network has n groups, each with an average of m nodes. At each router and for each group, m pruned spanning trees must be stored, for a total of mn trees.</a:t>
            </a:r>
            <a:endParaRPr sz="240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So considerable storage is needed to store all the trees.</a:t>
            </a:r>
            <a:endParaRPr sz="240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An alternative design uses </a:t>
            </a:r>
            <a:r>
              <a:rPr lang="en-US" sz="2400" b="1" i="0" u="none" strike="noStrike" cap="none">
                <a:solidFill>
                  <a:schemeClr val="dk1"/>
                </a:solidFill>
                <a:latin typeface="Times New Roman"/>
                <a:ea typeface="Times New Roman"/>
                <a:cs typeface="Times New Roman"/>
                <a:sym typeface="Times New Roman"/>
              </a:rPr>
              <a:t>core-based trees</a:t>
            </a:r>
            <a:r>
              <a:rPr lang="en-US" sz="2400" b="0" i="0" u="none" strike="noStrike" cap="none">
                <a:solidFill>
                  <a:schemeClr val="dk1"/>
                </a:solidFill>
                <a:latin typeface="Times New Roman"/>
                <a:ea typeface="Times New Roman"/>
                <a:cs typeface="Times New Roman"/>
                <a:sym typeface="Times New Roman"/>
              </a:rPr>
              <a:t> to compute a single spanning tree for the group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All of the routers agree on a root (called the core or rendezvous point) and build the tree by sending a packet from each member to the root.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tree is the union of the paths traced by these packets.</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Fig. 5-17(a) shows a core-based tree for group 1.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To send to this group, a sender sends a packet to the core.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When the packet reaches the core, it is forwarded down the tree. This is shown in Fig. 5-17(b) for the sender on the right hand side of the network. </a:t>
            </a:r>
            <a:endParaRPr/>
          </a:p>
          <a:p>
            <a:pPr marL="342900" marR="0" lvl="0" indent="-342900" algn="just" rtl="0">
              <a:lnSpc>
                <a:spcPct val="100000"/>
              </a:lnSpc>
              <a:spcBef>
                <a:spcPts val="48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  </a:t>
            </a:r>
            <a:endParaRPr/>
          </a:p>
        </p:txBody>
      </p:sp>
    </p:spTree>
    <p:extLst>
      <p:ext uri="{BB962C8B-B14F-4D97-AF65-F5344CB8AC3E}">
        <p14:creationId xmlns:p14="http://schemas.microsoft.com/office/powerpoint/2010/main" val="3833556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Multicast Routing</a:t>
            </a:r>
            <a:endParaRPr/>
          </a:p>
        </p:txBody>
      </p:sp>
      <p:sp>
        <p:nvSpPr>
          <p:cNvPr id="472" name="Google Shape;472;p41"/>
          <p:cNvSpPr txBox="1"/>
          <p:nvPr/>
        </p:nvSpPr>
        <p:spPr>
          <a:xfrm>
            <a:off x="247650" y="1106487"/>
            <a:ext cx="8610600" cy="1716087"/>
          </a:xfrm>
          <a:prstGeom prst="rect">
            <a:avLst/>
          </a:prstGeom>
          <a:noFill/>
          <a:ln>
            <a:noFill/>
          </a:ln>
        </p:spPr>
        <p:txBody>
          <a:bodyPr spcFirstLastPara="1" wrap="square" lIns="91425" tIns="45700" rIns="91425" bIns="45700" anchor="t" anchorCtr="0">
            <a:spAutoFit/>
          </a:bodyPr>
          <a:lstStyle/>
          <a:p>
            <a:pPr marL="457200" lvl="0" indent="-381000" algn="just" rtl="0">
              <a:spcBef>
                <a:spcPts val="480"/>
              </a:spcBef>
              <a:spcAft>
                <a:spcPts val="0"/>
              </a:spcAft>
              <a:buClr>
                <a:schemeClr val="accent2"/>
              </a:buClr>
              <a:buSzPts val="2400"/>
              <a:buChar char="•"/>
            </a:pPr>
            <a:r>
              <a:rPr lang="en-US" sz="2400">
                <a:solidFill>
                  <a:schemeClr val="dk1"/>
                </a:solidFill>
                <a:latin typeface="Times New Roman"/>
                <a:ea typeface="Times New Roman"/>
                <a:cs typeface="Times New Roman"/>
                <a:sym typeface="Times New Roman"/>
              </a:rPr>
              <a:t>As a performance optimization, packets destined for the group do not need to reach the core before they are multicast. </a:t>
            </a:r>
            <a:endParaRPr sz="2400">
              <a:solidFill>
                <a:schemeClr val="accent2"/>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accent2"/>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Optimization</a:t>
            </a:r>
            <a:r>
              <a:rPr lang="en-US" sz="2400" b="0" i="0" u="none" strike="noStrike" cap="none">
                <a:solidFill>
                  <a:schemeClr val="dk1"/>
                </a:solidFill>
                <a:latin typeface="Times New Roman"/>
                <a:ea typeface="Times New Roman"/>
                <a:cs typeface="Times New Roman"/>
                <a:sym typeface="Times New Roman"/>
              </a:rPr>
              <a:t> is, it can be forwarded up toward the root, as well as down all the other branches. </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This is the case for the sender at the top of Fig. 5-17(b).</a:t>
            </a:r>
            <a:endParaRPr/>
          </a:p>
          <a:p>
            <a:pPr marL="342900" marR="0" lvl="0" indent="-342900" algn="just" rtl="0">
              <a:lnSpc>
                <a:spcPct val="100000"/>
              </a:lnSpc>
              <a:spcBef>
                <a:spcPts val="480"/>
              </a:spcBef>
              <a:spcAft>
                <a:spcPts val="0"/>
              </a:spcAft>
              <a:buClr>
                <a:schemeClr val="accent2"/>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a:t>
            </a:r>
            <a:endParaRPr/>
          </a:p>
        </p:txBody>
      </p:sp>
      <p:pic>
        <p:nvPicPr>
          <p:cNvPr id="473" name="Google Shape;473;p41"/>
          <p:cNvPicPr preferRelativeResize="0"/>
          <p:nvPr/>
        </p:nvPicPr>
        <p:blipFill rotWithShape="1">
          <a:blip r:embed="rId3">
            <a:alphaModFix/>
          </a:blip>
          <a:srcRect/>
          <a:stretch/>
        </p:blipFill>
        <p:spPr>
          <a:xfrm>
            <a:off x="446075" y="3321575"/>
            <a:ext cx="8358200" cy="2972850"/>
          </a:xfrm>
          <a:prstGeom prst="rect">
            <a:avLst/>
          </a:prstGeom>
          <a:noFill/>
          <a:ln>
            <a:noFill/>
          </a:ln>
        </p:spPr>
      </p:pic>
    </p:spTree>
    <p:extLst>
      <p:ext uri="{BB962C8B-B14F-4D97-AF65-F5344CB8AC3E}">
        <p14:creationId xmlns:p14="http://schemas.microsoft.com/office/powerpoint/2010/main" val="378495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a545055f1f_0_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Multicast Routing</a:t>
            </a:r>
            <a:endParaRPr/>
          </a:p>
        </p:txBody>
      </p:sp>
      <p:sp>
        <p:nvSpPr>
          <p:cNvPr id="479" name="Google Shape;479;ga545055f1f_0_7"/>
          <p:cNvSpPr txBox="1">
            <a:spLocks noGrp="1"/>
          </p:cNvSpPr>
          <p:nvPr>
            <p:ph type="body" idx="1"/>
          </p:nvPr>
        </p:nvSpPr>
        <p:spPr>
          <a:xfrm>
            <a:off x="0" y="1143000"/>
            <a:ext cx="9144000" cy="55167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a:t>Having a shared tree is not optimal for all sources.</a:t>
            </a:r>
            <a:endParaRPr sz="2600"/>
          </a:p>
          <a:p>
            <a:pPr marL="457200" lvl="0" indent="-393700" algn="l" rtl="0">
              <a:spcBef>
                <a:spcPts val="0"/>
              </a:spcBef>
              <a:spcAft>
                <a:spcPts val="0"/>
              </a:spcAft>
              <a:buSzPts val="2600"/>
              <a:buChar char="●"/>
            </a:pPr>
            <a:r>
              <a:rPr lang="en-US" sz="2600"/>
              <a:t>Ex:the packet from the sender on the righthand side reaches the top-right group member via the core in three hops, instead of directly.</a:t>
            </a:r>
            <a:endParaRPr sz="2600"/>
          </a:p>
          <a:p>
            <a:pPr marL="457200" lvl="0" indent="-393700" algn="l" rtl="0">
              <a:spcBef>
                <a:spcPts val="0"/>
              </a:spcBef>
              <a:spcAft>
                <a:spcPts val="0"/>
              </a:spcAft>
              <a:buSzPts val="2600"/>
              <a:buChar char="●"/>
            </a:pPr>
            <a:r>
              <a:rPr lang="en-US" sz="2600"/>
              <a:t>Also of note is that shared trees can be a major savings in storage costs, messages sent, and computation.</a:t>
            </a:r>
            <a:endParaRPr sz="2600"/>
          </a:p>
          <a:p>
            <a:pPr marL="457200" lvl="0" indent="-393700" algn="l" rtl="0">
              <a:spcBef>
                <a:spcPts val="0"/>
              </a:spcBef>
              <a:spcAft>
                <a:spcPts val="0"/>
              </a:spcAft>
              <a:buSzPts val="2600"/>
              <a:buChar char="●"/>
            </a:pPr>
            <a:r>
              <a:rPr lang="en-US" sz="2600"/>
              <a:t>Shared tree approaches like core-based trees are used for multicasting to sparse groups in the Internet as part of popular protocols such as PIM(Protocol Independent Multicast).</a:t>
            </a:r>
            <a:endParaRPr sz="2600"/>
          </a:p>
          <a:p>
            <a:pPr marL="457200" lvl="0" indent="0" algn="l" rtl="0">
              <a:spcBef>
                <a:spcPts val="360"/>
              </a:spcBef>
              <a:spcAft>
                <a:spcPts val="0"/>
              </a:spcAft>
              <a:buNone/>
            </a:pPr>
            <a:endParaRPr sz="2600"/>
          </a:p>
        </p:txBody>
      </p:sp>
    </p:spTree>
    <p:extLst>
      <p:ext uri="{BB962C8B-B14F-4D97-AF65-F5344CB8AC3E}">
        <p14:creationId xmlns:p14="http://schemas.microsoft.com/office/powerpoint/2010/main" val="79647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dirty="0">
                <a:solidFill>
                  <a:srgbClr val="FF0000"/>
                </a:solidFill>
                <a:latin typeface="Times New Roman"/>
                <a:ea typeface="Times New Roman"/>
                <a:cs typeface="Times New Roman"/>
                <a:sym typeface="Times New Roman"/>
              </a:rPr>
              <a:t>Implementation of Connectionless Service</a:t>
            </a:r>
            <a:endParaRPr dirty="0"/>
          </a:p>
        </p:txBody>
      </p:sp>
      <p:sp>
        <p:nvSpPr>
          <p:cNvPr id="123" name="Google Shape;123;p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lvl="0" indent="-609600" algn="ctr" rtl="0">
              <a:lnSpc>
                <a:spcPct val="100000"/>
              </a:lnSpc>
              <a:spcBef>
                <a:spcPts val="0"/>
              </a:spcBef>
              <a:spcAft>
                <a:spcPts val="0"/>
              </a:spcAft>
              <a:buSzPts val="2400"/>
              <a:buFont typeface="Times New Roman"/>
              <a:buNone/>
            </a:pPr>
            <a:r>
              <a:rPr lang="en-US" sz="2400" b="0" i="0" u="none" dirty="0">
                <a:solidFill>
                  <a:schemeClr val="dk1"/>
                </a:solidFill>
                <a:latin typeface="Times New Roman"/>
                <a:ea typeface="Times New Roman"/>
                <a:cs typeface="Times New Roman"/>
                <a:sym typeface="Times New Roman"/>
              </a:rPr>
              <a:t>Routing within a diagram subnet.</a:t>
            </a:r>
            <a:endParaRPr dirty="0"/>
          </a:p>
        </p:txBody>
      </p:sp>
      <p:pic>
        <p:nvPicPr>
          <p:cNvPr id="124" name="Google Shape;124;p5" descr="5-02"/>
          <p:cNvPicPr preferRelativeResize="0"/>
          <p:nvPr/>
        </p:nvPicPr>
        <p:blipFill rotWithShape="1">
          <a:blip r:embed="rId3">
            <a:alphaModFix/>
          </a:blip>
          <a:srcRect/>
          <a:stretch/>
        </p:blipFill>
        <p:spPr>
          <a:xfrm>
            <a:off x="446087" y="1325562"/>
            <a:ext cx="8272462" cy="3916362"/>
          </a:xfrm>
          <a:prstGeom prst="rect">
            <a:avLst/>
          </a:prstGeom>
          <a:noFill/>
          <a:ln>
            <a:noFill/>
          </a:ln>
        </p:spPr>
      </p:pic>
    </p:spTree>
    <p:extLst>
      <p:ext uri="{BB962C8B-B14F-4D97-AF65-F5344CB8AC3E}">
        <p14:creationId xmlns:p14="http://schemas.microsoft.com/office/powerpoint/2010/main" val="396969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9e091d4173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000"/>
              <a:buFont typeface="Times New Roman"/>
              <a:buNone/>
            </a:pPr>
            <a:r>
              <a:rPr lang="en-US" sz="4000" dirty="0"/>
              <a:t>Implementation of Connectionless Service</a:t>
            </a:r>
            <a:endParaRPr dirty="0"/>
          </a:p>
          <a:p>
            <a:pPr marL="0" lvl="0" indent="0" algn="ctr" rtl="0">
              <a:spcBef>
                <a:spcPts val="0"/>
              </a:spcBef>
              <a:spcAft>
                <a:spcPts val="0"/>
              </a:spcAft>
              <a:buNone/>
            </a:pPr>
            <a:endParaRPr dirty="0"/>
          </a:p>
        </p:txBody>
      </p:sp>
      <p:sp>
        <p:nvSpPr>
          <p:cNvPr id="130" name="Google Shape;130;g9e091d4173_0_11"/>
          <p:cNvSpPr txBox="1">
            <a:spLocks noGrp="1"/>
          </p:cNvSpPr>
          <p:nvPr>
            <p:ph type="body" idx="1"/>
          </p:nvPr>
        </p:nvSpPr>
        <p:spPr>
          <a:xfrm>
            <a:off x="214825" y="641725"/>
            <a:ext cx="8808000" cy="6084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dirty="0"/>
              <a:t>Two different organizations are possible, depending on the type of service offered.</a:t>
            </a:r>
            <a:endParaRPr dirty="0"/>
          </a:p>
          <a:p>
            <a:pPr marL="457200" lvl="0" indent="-342900" algn="l" rtl="0">
              <a:spcBef>
                <a:spcPts val="0"/>
              </a:spcBef>
              <a:spcAft>
                <a:spcPts val="0"/>
              </a:spcAft>
              <a:buSzPts val="1800"/>
              <a:buChar char="●"/>
            </a:pPr>
            <a:r>
              <a:rPr lang="en-US" b="1" dirty="0"/>
              <a:t>Connectionless service:</a:t>
            </a:r>
            <a:endParaRPr b="1" dirty="0"/>
          </a:p>
          <a:p>
            <a:pPr marL="914400" lvl="1" indent="-381000" algn="l" rtl="0">
              <a:spcBef>
                <a:spcPts val="0"/>
              </a:spcBef>
              <a:spcAft>
                <a:spcPts val="0"/>
              </a:spcAft>
              <a:buSzPts val="2400"/>
              <a:buChar char="○"/>
            </a:pPr>
            <a:r>
              <a:rPr lang="en-US" sz="2400" dirty="0"/>
              <a:t>Packets are injected into the network individually and routed independently of each other.</a:t>
            </a:r>
            <a:endParaRPr sz="2400" dirty="0"/>
          </a:p>
          <a:p>
            <a:pPr marL="914400" lvl="1" indent="-381000" algn="l" rtl="0">
              <a:spcBef>
                <a:spcPts val="0"/>
              </a:spcBef>
              <a:spcAft>
                <a:spcPts val="0"/>
              </a:spcAft>
              <a:buSzPts val="2400"/>
              <a:buChar char="○"/>
            </a:pPr>
            <a:r>
              <a:rPr lang="en-US" sz="2400" dirty="0"/>
              <a:t>No advance setup is needed.</a:t>
            </a:r>
            <a:endParaRPr sz="2400" dirty="0"/>
          </a:p>
          <a:p>
            <a:pPr marL="914400" lvl="1" indent="-381000" algn="l" rtl="0">
              <a:spcBef>
                <a:spcPts val="0"/>
              </a:spcBef>
              <a:spcAft>
                <a:spcPts val="0"/>
              </a:spcAft>
              <a:buSzPts val="2400"/>
              <a:buChar char="○"/>
            </a:pPr>
            <a:r>
              <a:rPr lang="en-US" sz="2400" dirty="0"/>
              <a:t>The packets are frequently called datagrams  and the network is called a datagram network.</a:t>
            </a:r>
            <a:endParaRPr sz="2400" dirty="0"/>
          </a:p>
          <a:p>
            <a:pPr marL="457200" lvl="0" indent="-342900" algn="l" rtl="0">
              <a:spcBef>
                <a:spcPts val="0"/>
              </a:spcBef>
              <a:spcAft>
                <a:spcPts val="0"/>
              </a:spcAft>
              <a:buSzPts val="1800"/>
              <a:buChar char="●"/>
            </a:pPr>
            <a:r>
              <a:rPr lang="en-US" b="1" dirty="0"/>
              <a:t>Connection-oriented service:</a:t>
            </a:r>
            <a:endParaRPr b="1" dirty="0"/>
          </a:p>
          <a:p>
            <a:pPr marL="914400" lvl="1" indent="-381000" algn="l" rtl="0">
              <a:spcBef>
                <a:spcPts val="0"/>
              </a:spcBef>
              <a:spcAft>
                <a:spcPts val="0"/>
              </a:spcAft>
              <a:buSzPts val="2400"/>
              <a:buChar char="○"/>
            </a:pPr>
            <a:r>
              <a:rPr lang="en-US" sz="2400" dirty="0"/>
              <a:t>Path from the source router all the way to the destination router must be established before any</a:t>
            </a:r>
            <a:endParaRPr sz="2400" dirty="0"/>
          </a:p>
          <a:p>
            <a:pPr marL="914400" lvl="0" indent="0" algn="l" rtl="0">
              <a:spcBef>
                <a:spcPts val="360"/>
              </a:spcBef>
              <a:spcAft>
                <a:spcPts val="0"/>
              </a:spcAft>
              <a:buNone/>
            </a:pPr>
            <a:r>
              <a:rPr lang="en-US" dirty="0"/>
              <a:t>data packets can be sent. </a:t>
            </a:r>
            <a:endParaRPr dirty="0"/>
          </a:p>
          <a:p>
            <a:pPr marL="914400" lvl="1" indent="-381000" algn="l" rtl="0">
              <a:spcBef>
                <a:spcPts val="360"/>
              </a:spcBef>
              <a:spcAft>
                <a:spcPts val="0"/>
              </a:spcAft>
              <a:buSzPts val="2400"/>
              <a:buChar char="○"/>
            </a:pPr>
            <a:r>
              <a:rPr lang="en-US" sz="2400" dirty="0"/>
              <a:t>This connection is called a VC (virtual circuit), and the network is called a virtual-circuit network.</a:t>
            </a:r>
            <a:endParaRPr sz="2400" dirty="0"/>
          </a:p>
          <a:p>
            <a:pPr marL="914400" lvl="0" indent="0" algn="l" rtl="0">
              <a:spcBef>
                <a:spcPts val="360"/>
              </a:spcBef>
              <a:spcAft>
                <a:spcPts val="0"/>
              </a:spcAft>
              <a:buNone/>
            </a:pPr>
            <a:endParaRPr b="1" dirty="0"/>
          </a:p>
        </p:txBody>
      </p:sp>
    </p:spTree>
    <p:extLst>
      <p:ext uri="{BB962C8B-B14F-4D97-AF65-F5344CB8AC3E}">
        <p14:creationId xmlns:p14="http://schemas.microsoft.com/office/powerpoint/2010/main" val="351062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9e091d4173_0_22"/>
          <p:cNvSpPr txBox="1">
            <a:spLocks noGrp="1"/>
          </p:cNvSpPr>
          <p:nvPr>
            <p:ph type="title"/>
          </p:nvPr>
        </p:nvSpPr>
        <p:spPr>
          <a:xfrm>
            <a:off x="0" y="528800"/>
            <a:ext cx="9144000" cy="36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endParaRPr sz="4000" dirty="0"/>
          </a:p>
          <a:p>
            <a:pPr marL="0" lvl="0" indent="0" algn="ctr" rtl="0">
              <a:spcBef>
                <a:spcPts val="0"/>
              </a:spcBef>
              <a:spcAft>
                <a:spcPts val="0"/>
              </a:spcAft>
              <a:buClr>
                <a:schemeClr val="dk1"/>
              </a:buClr>
              <a:buSzPts val="1100"/>
              <a:buFont typeface="Arial"/>
              <a:buNone/>
            </a:pPr>
            <a:r>
              <a:rPr lang="en-US" sz="4000" dirty="0"/>
              <a:t>Implementation of Connectionless Service</a:t>
            </a:r>
            <a:endParaRPr dirty="0"/>
          </a:p>
          <a:p>
            <a:pPr marL="0" lvl="0" indent="0" algn="ctr" rtl="0">
              <a:spcBef>
                <a:spcPts val="0"/>
              </a:spcBef>
              <a:spcAft>
                <a:spcPts val="0"/>
              </a:spcAft>
              <a:buNone/>
            </a:pPr>
            <a:endParaRPr dirty="0"/>
          </a:p>
        </p:txBody>
      </p:sp>
      <p:sp>
        <p:nvSpPr>
          <p:cNvPr id="136" name="Google Shape;136;g9e091d4173_0_22"/>
          <p:cNvSpPr txBox="1">
            <a:spLocks noGrp="1"/>
          </p:cNvSpPr>
          <p:nvPr>
            <p:ph type="body" idx="1"/>
          </p:nvPr>
        </p:nvSpPr>
        <p:spPr>
          <a:xfrm>
            <a:off x="148725" y="1286225"/>
            <a:ext cx="9144000" cy="51420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dirty="0"/>
              <a:t>Example: Process P1  has a long message for P2.</a:t>
            </a:r>
            <a:endParaRPr dirty="0"/>
          </a:p>
          <a:p>
            <a:pPr marL="457200" lvl="0" indent="-381000" algn="l" rtl="0">
              <a:spcBef>
                <a:spcPts val="0"/>
              </a:spcBef>
              <a:spcAft>
                <a:spcPts val="0"/>
              </a:spcAft>
              <a:buSzPts val="2400"/>
              <a:buChar char="●"/>
            </a:pPr>
            <a:r>
              <a:rPr lang="en-US" dirty="0"/>
              <a:t>P1 hands the message to the transport layer, with instructions to deliver it to process P2 on host H2.</a:t>
            </a:r>
            <a:endParaRPr dirty="0"/>
          </a:p>
          <a:p>
            <a:pPr marL="457200" lvl="0" indent="-381000" algn="l" rtl="0">
              <a:spcBef>
                <a:spcPts val="0"/>
              </a:spcBef>
              <a:spcAft>
                <a:spcPts val="0"/>
              </a:spcAft>
              <a:buSzPts val="2400"/>
              <a:buChar char="●"/>
            </a:pPr>
            <a:r>
              <a:rPr lang="en-US" dirty="0"/>
              <a:t> The transport layer  prepends a transport header to the front of the message and hands the result to the network layer.</a:t>
            </a:r>
            <a:endParaRPr dirty="0"/>
          </a:p>
          <a:p>
            <a:pPr marL="457200" lvl="0" indent="-381000" algn="l" rtl="0">
              <a:spcBef>
                <a:spcPts val="0"/>
              </a:spcBef>
              <a:spcAft>
                <a:spcPts val="0"/>
              </a:spcAft>
              <a:buSzPts val="2400"/>
              <a:buChar char="●"/>
            </a:pPr>
            <a:r>
              <a:rPr lang="en-US" dirty="0"/>
              <a:t>The network layer has to break it into four packets, 1, 2,3 and 4 as the message size is four times longer than the maximum packet size.</a:t>
            </a:r>
            <a:endParaRPr dirty="0"/>
          </a:p>
          <a:p>
            <a:pPr marL="457200" lvl="0" indent="-381000" algn="l" rtl="0">
              <a:spcBef>
                <a:spcPts val="0"/>
              </a:spcBef>
              <a:spcAft>
                <a:spcPts val="0"/>
              </a:spcAft>
              <a:buSzPts val="2400"/>
              <a:buChar char="●"/>
            </a:pPr>
            <a:r>
              <a:rPr lang="en-US" dirty="0"/>
              <a:t>Send each packet to router A using some point-to-point protocol,</a:t>
            </a:r>
            <a:endParaRPr dirty="0"/>
          </a:p>
          <a:p>
            <a:pPr marL="457200" lvl="0" indent="-381000" algn="l" rtl="0">
              <a:spcBef>
                <a:spcPts val="0"/>
              </a:spcBef>
              <a:spcAft>
                <a:spcPts val="0"/>
              </a:spcAft>
              <a:buSzPts val="2400"/>
              <a:buChar char="●"/>
            </a:pPr>
            <a:r>
              <a:rPr lang="en-US" dirty="0"/>
              <a:t>Every router has an internal table telling it where to send packets for each of the possible destinations.</a:t>
            </a:r>
            <a:endParaRPr dirty="0"/>
          </a:p>
          <a:p>
            <a:pPr marL="457200" lvl="0" indent="-381000" algn="l" rtl="0">
              <a:spcBef>
                <a:spcPts val="0"/>
              </a:spcBef>
              <a:spcAft>
                <a:spcPts val="0"/>
              </a:spcAft>
              <a:buSzPts val="2400"/>
              <a:buChar char="●"/>
            </a:pPr>
            <a:r>
              <a:rPr lang="en-US" dirty="0"/>
              <a:t>Each table entry is a pair consisting of a destination and the outgoing line to use for that destination.</a:t>
            </a:r>
            <a:endParaRPr dirty="0"/>
          </a:p>
          <a:p>
            <a:pPr marL="457200" lvl="0" indent="0" algn="l" rtl="0">
              <a:spcBef>
                <a:spcPts val="360"/>
              </a:spcBef>
              <a:spcAft>
                <a:spcPts val="0"/>
              </a:spcAft>
              <a:buNone/>
            </a:pPr>
            <a:endParaRPr dirty="0"/>
          </a:p>
        </p:txBody>
      </p:sp>
    </p:spTree>
    <p:extLst>
      <p:ext uri="{BB962C8B-B14F-4D97-AF65-F5344CB8AC3E}">
        <p14:creationId xmlns:p14="http://schemas.microsoft.com/office/powerpoint/2010/main" val="3657704355"/>
      </p:ext>
    </p:extLst>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701</TotalTime>
  <Words>5691</Words>
  <Application>Microsoft Office PowerPoint</Application>
  <PresentationFormat>On-screen Show (4:3)</PresentationFormat>
  <Paragraphs>392</Paragraphs>
  <Slides>63</Slides>
  <Notes>63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63</vt:i4>
      </vt:variant>
    </vt:vector>
  </HeadingPairs>
  <TitlesOfParts>
    <vt:vector size="66" baseType="lpstr">
      <vt:lpstr>Arial</vt:lpstr>
      <vt:lpstr>Times New Roman</vt:lpstr>
      <vt:lpstr>Tannenbaum</vt:lpstr>
      <vt:lpstr>The Network Layer</vt:lpstr>
      <vt:lpstr>Network Layer Design Isues</vt:lpstr>
      <vt:lpstr>Store-and-Forward Packet Switching</vt:lpstr>
      <vt:lpstr>Store-and-Forward Packet Switching </vt:lpstr>
      <vt:lpstr>Services Provided to the Transport Layer</vt:lpstr>
      <vt:lpstr> Services Provided to the Transport Layer </vt:lpstr>
      <vt:lpstr>Implementation of Connectionless Service</vt:lpstr>
      <vt:lpstr>Implementation of Connectionless Service </vt:lpstr>
      <vt:lpstr> Implementation of Connectionless Service </vt:lpstr>
      <vt:lpstr>  Implementation of Connectionless Service  </vt:lpstr>
      <vt:lpstr>Implementation of Connection-Oriented Service</vt:lpstr>
      <vt:lpstr>Implementation of Connection-Oriented Service</vt:lpstr>
      <vt:lpstr>Implementation of Connection-Oriented Service </vt:lpstr>
      <vt:lpstr>Comparison of Virtual-Circuit and Datagram Subnets</vt:lpstr>
      <vt:lpstr>Routing Algorithms</vt:lpstr>
      <vt:lpstr> Routing Algorithms </vt:lpstr>
      <vt:lpstr>Routing Algorithms</vt:lpstr>
      <vt:lpstr>Routing Algorithms-Optimalitity Principle </vt:lpstr>
      <vt:lpstr>The Optimality Principle</vt:lpstr>
      <vt:lpstr>Shortest Path Routing</vt:lpstr>
      <vt:lpstr> Shortest Path Routing </vt:lpstr>
      <vt:lpstr>Shortest Path Routing</vt:lpstr>
      <vt:lpstr>Shortest Path Routing </vt:lpstr>
      <vt:lpstr>PowerPoint Presentation</vt:lpstr>
      <vt:lpstr>Flooding</vt:lpstr>
      <vt:lpstr>Flooding</vt:lpstr>
      <vt:lpstr>Flooding</vt:lpstr>
      <vt:lpstr>Distance Vector Routing</vt:lpstr>
      <vt:lpstr>PowerPoint Presentation</vt:lpstr>
      <vt:lpstr>Distance Vector Routing</vt:lpstr>
      <vt:lpstr>The Count-to-Infinity Problem</vt:lpstr>
      <vt:lpstr>The Count-to-Infinity Problem </vt:lpstr>
      <vt:lpstr>Distance Vector Routing (2)</vt:lpstr>
      <vt:lpstr>Link State Routing</vt:lpstr>
      <vt:lpstr>Link State Routing</vt:lpstr>
      <vt:lpstr>Learning about the Neighbors</vt:lpstr>
      <vt:lpstr>Learning about the Neighbors</vt:lpstr>
      <vt:lpstr>Measuring Line Cost</vt:lpstr>
      <vt:lpstr>Measuring Line Cost</vt:lpstr>
      <vt:lpstr>Building Link State Packets</vt:lpstr>
      <vt:lpstr> Building Link State Packets </vt:lpstr>
      <vt:lpstr>Distributing the Link State Packets</vt:lpstr>
      <vt:lpstr>Distributing the Link State Packets</vt:lpstr>
      <vt:lpstr>Distributing the Link State Packets</vt:lpstr>
      <vt:lpstr>Distributing the Link State Packets</vt:lpstr>
      <vt:lpstr>Distributing the Link State Packets</vt:lpstr>
      <vt:lpstr>Distributing the Link State Packets</vt:lpstr>
      <vt:lpstr>Computing new routes</vt:lpstr>
      <vt:lpstr>Hierarchical Routing</vt:lpstr>
      <vt:lpstr>Hierarchical Routing</vt:lpstr>
      <vt:lpstr>Broadcast Routing</vt:lpstr>
      <vt:lpstr>Broadcast Routing</vt:lpstr>
      <vt:lpstr>Broadcast Routing</vt:lpstr>
      <vt:lpstr>Broadcast Routing</vt:lpstr>
      <vt:lpstr>Broadcast Routing</vt:lpstr>
      <vt:lpstr>Broadcast Routing</vt:lpstr>
      <vt:lpstr>Multicast Routing</vt:lpstr>
      <vt:lpstr>Multicast Routing</vt:lpstr>
      <vt:lpstr>Multicast Routing</vt:lpstr>
      <vt:lpstr>Multicast Routing</vt:lpstr>
      <vt:lpstr>Multicast Routing</vt:lpstr>
      <vt:lpstr>Multicast Routing</vt:lpstr>
      <vt:lpstr>Multicast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dc:title>
  <dc:creator>Steve Armstrong</dc:creator>
  <cp:lastModifiedBy>Bhimani Praveena</cp:lastModifiedBy>
  <cp:revision>10</cp:revision>
  <dcterms:created xsi:type="dcterms:W3CDTF">2002-07-22T23:52:29Z</dcterms:created>
  <dcterms:modified xsi:type="dcterms:W3CDTF">2023-03-07T17:18:13Z</dcterms:modified>
</cp:coreProperties>
</file>