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8"/>
  </p:notesMasterIdLst>
  <p:sldIdLst>
    <p:sldId id="256" r:id="rId2"/>
    <p:sldId id="507" r:id="rId3"/>
    <p:sldId id="508" r:id="rId4"/>
    <p:sldId id="509" r:id="rId5"/>
    <p:sldId id="510" r:id="rId6"/>
    <p:sldId id="511" r:id="rId7"/>
    <p:sldId id="512" r:id="rId8"/>
    <p:sldId id="513" r:id="rId9"/>
    <p:sldId id="514" r:id="rId10"/>
    <p:sldId id="515" r:id="rId11"/>
    <p:sldId id="516" r:id="rId12"/>
    <p:sldId id="517" r:id="rId13"/>
    <p:sldId id="518" r:id="rId14"/>
    <p:sldId id="519" r:id="rId15"/>
    <p:sldId id="520" r:id="rId16"/>
    <p:sldId id="521" r:id="rId17"/>
    <p:sldId id="522" r:id="rId18"/>
    <p:sldId id="523" r:id="rId19"/>
    <p:sldId id="524" r:id="rId20"/>
    <p:sldId id="525" r:id="rId21"/>
    <p:sldId id="526" r:id="rId22"/>
    <p:sldId id="527" r:id="rId23"/>
    <p:sldId id="528" r:id="rId24"/>
    <p:sldId id="529" r:id="rId25"/>
    <p:sldId id="530" r:id="rId26"/>
    <p:sldId id="531" r:id="rId27"/>
    <p:sldId id="532" r:id="rId28"/>
    <p:sldId id="533" r:id="rId29"/>
    <p:sldId id="534" r:id="rId30"/>
    <p:sldId id="535" r:id="rId31"/>
    <p:sldId id="536" r:id="rId32"/>
    <p:sldId id="537" r:id="rId33"/>
    <p:sldId id="538" r:id="rId34"/>
    <p:sldId id="539" r:id="rId35"/>
    <p:sldId id="540" r:id="rId36"/>
    <p:sldId id="541" r:id="rId37"/>
    <p:sldId id="542" r:id="rId38"/>
    <p:sldId id="543" r:id="rId39"/>
    <p:sldId id="544" r:id="rId40"/>
    <p:sldId id="545" r:id="rId41"/>
    <p:sldId id="546" r:id="rId42"/>
    <p:sldId id="547" r:id="rId43"/>
    <p:sldId id="548" r:id="rId44"/>
    <p:sldId id="549" r:id="rId45"/>
    <p:sldId id="550" r:id="rId46"/>
    <p:sldId id="551" r:id="rId47"/>
    <p:sldId id="552" r:id="rId48"/>
    <p:sldId id="553" r:id="rId49"/>
    <p:sldId id="554" r:id="rId50"/>
    <p:sldId id="555" r:id="rId51"/>
    <p:sldId id="556" r:id="rId52"/>
    <p:sldId id="557" r:id="rId53"/>
    <p:sldId id="558" r:id="rId54"/>
    <p:sldId id="559" r:id="rId55"/>
    <p:sldId id="560" r:id="rId56"/>
    <p:sldId id="561" r:id="rId5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2" roundtripDataSignature="AMtx7mgBC2nWKB/XofFhghZcMuVS7qjE0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16"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314"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312"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315"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313"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p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5" name="Google Shape;1685;p2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p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1" name="Google Shape;1691;p2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p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7" name="Google Shape;1697;p2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1"/>
        <p:cNvGrpSpPr/>
        <p:nvPr/>
      </p:nvGrpSpPr>
      <p:grpSpPr>
        <a:xfrm>
          <a:off x="0" y="0"/>
          <a:ext cx="0" cy="0"/>
          <a:chOff x="0" y="0"/>
          <a:chExt cx="0" cy="0"/>
        </a:xfrm>
      </p:grpSpPr>
      <p:sp>
        <p:nvSpPr>
          <p:cNvPr id="1702" name="Google Shape;1702;p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3" name="Google Shape;1703;p2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9" name="Google Shape;1709;p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p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5" name="Google Shape;1715;p2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ad9e15cbd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ad9e15cb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p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9" name="Google Shape;1729;p2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3"/>
        <p:cNvGrpSpPr/>
        <p:nvPr/>
      </p:nvGrpSpPr>
      <p:grpSpPr>
        <a:xfrm>
          <a:off x="0" y="0"/>
          <a:ext cx="0" cy="0"/>
          <a:chOff x="0" y="0"/>
          <a:chExt cx="0" cy="0"/>
        </a:xfrm>
      </p:grpSpPr>
      <p:sp>
        <p:nvSpPr>
          <p:cNvPr id="1734" name="Google Shape;1734;p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5" name="Google Shape;1735;p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p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1" name="Google Shape;1741;p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3"/>
        <p:cNvGrpSpPr/>
        <p:nvPr/>
      </p:nvGrpSpPr>
      <p:grpSpPr>
        <a:xfrm>
          <a:off x="0" y="0"/>
          <a:ext cx="0" cy="0"/>
          <a:chOff x="0" y="0"/>
          <a:chExt cx="0" cy="0"/>
        </a:xfrm>
      </p:grpSpPr>
      <p:sp>
        <p:nvSpPr>
          <p:cNvPr id="1634" name="Google Shape;1634;p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5" name="Google Shape;1635;p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p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7" name="Google Shape;1747;p2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p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3" name="Google Shape;1753;p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p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9" name="Google Shape;1759;p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p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6" name="Google Shape;1766;p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dd1d6db6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dd1d6db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p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8" name="Google Shape;1778;p2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ga34159195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ga3415919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p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0" name="Google Shape;1790;p2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add1d6db65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add1d6db6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add1d6db65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add1d6db6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9"/>
        <p:cNvGrpSpPr/>
        <p:nvPr/>
      </p:nvGrpSpPr>
      <p:grpSpPr>
        <a:xfrm>
          <a:off x="0" y="0"/>
          <a:ext cx="0" cy="0"/>
          <a:chOff x="0" y="0"/>
          <a:chExt cx="0" cy="0"/>
        </a:xfrm>
      </p:grpSpPr>
      <p:sp>
        <p:nvSpPr>
          <p:cNvPr id="1640" name="Google Shape;1640;p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1" name="Google Shape;1641;p2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p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8" name="Google Shape;1808;p2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add1d6db65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add1d6db6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p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1" name="Google Shape;1821;p2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Google Shape;1827;p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8" name="Google Shape;1828;p2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4" name="Google Shape;1834;p2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p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0" name="Google Shape;1840;p2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p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7" name="Google Shape;1847;p2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3" name="Google Shape;1853;p2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9" name="Google Shape;1859;p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
        <p:cNvGrpSpPr/>
        <p:nvPr/>
      </p:nvGrpSpPr>
      <p:grpSpPr>
        <a:xfrm>
          <a:off x="0" y="0"/>
          <a:ext cx="0" cy="0"/>
          <a:chOff x="0" y="0"/>
          <a:chExt cx="0" cy="0"/>
        </a:xfrm>
      </p:grpSpPr>
      <p:sp>
        <p:nvSpPr>
          <p:cNvPr id="1864" name="Google Shape;1864;p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5" name="Google Shape;1865;p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p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7" name="Google Shape;1647;p2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add1d6db65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add1d6db6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p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7" name="Google Shape;1877;p2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add1d6db65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add1d6db6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Google Shape;1889;p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0" name="Google Shape;1890;p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p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6" name="Google Shape;1896;p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a36c88253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a36c8825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gae8f03533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0" name="Google Shape;1910;gae8f0353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ae8f03533c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ae8f03533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0"/>
        <p:cNvGrpSpPr/>
        <p:nvPr/>
      </p:nvGrpSpPr>
      <p:grpSpPr>
        <a:xfrm>
          <a:off x="0" y="0"/>
          <a:ext cx="0" cy="0"/>
          <a:chOff x="0" y="0"/>
          <a:chExt cx="0" cy="0"/>
        </a:xfrm>
      </p:grpSpPr>
      <p:sp>
        <p:nvSpPr>
          <p:cNvPr id="1921" name="Google Shape;1921;gae8f03533c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2" name="Google Shape;1922;gae8f03533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ae8f03533c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ae8f03533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p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4" name="Google Shape;1654;p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a36c88253f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a36c88253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8"/>
        <p:cNvGrpSpPr/>
        <p:nvPr/>
      </p:nvGrpSpPr>
      <p:grpSpPr>
        <a:xfrm>
          <a:off x="0" y="0"/>
          <a:ext cx="0" cy="0"/>
          <a:chOff x="0" y="0"/>
          <a:chExt cx="0" cy="0"/>
        </a:xfrm>
      </p:grpSpPr>
      <p:sp>
        <p:nvSpPr>
          <p:cNvPr id="1939" name="Google Shape;1939;gae8f03533c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0" name="Google Shape;1940;gae8f03533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ae8f03533c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ae8f03533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gae8f03533c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2" name="Google Shape;1952;gae8f03533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ae8f03533c_0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ae8f03533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ae8f03533c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ae8f03533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ae8f03533c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ae8f03533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p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1" name="Google Shape;1661;p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p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7" name="Google Shape;1667;p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p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3" name="Google Shape;1673;p2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p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9" name="Google Shape;1679;p2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6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6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Font typeface="Times New Roman"/>
              <a:buNone/>
              <a:defRPr/>
            </a:lvl1pPr>
            <a:lvl2pPr lvl="1" algn="ctr">
              <a:spcBef>
                <a:spcPts val="560"/>
              </a:spcBef>
              <a:spcAft>
                <a:spcPts val="0"/>
              </a:spcAft>
              <a:buSzPts val="2800"/>
              <a:buFont typeface="Times New Roman"/>
              <a:buNone/>
              <a:defRPr/>
            </a:lvl2pPr>
            <a:lvl3pPr lvl="2" algn="ctr">
              <a:spcBef>
                <a:spcPts val="480"/>
              </a:spcBef>
              <a:spcAft>
                <a:spcPts val="0"/>
              </a:spcAft>
              <a:buSzPts val="2400"/>
              <a:buFont typeface="Times New Roman"/>
              <a:buNone/>
              <a:defRPr/>
            </a:lvl3pPr>
            <a:lvl4pPr lvl="3" algn="ctr">
              <a:spcBef>
                <a:spcPts val="400"/>
              </a:spcBef>
              <a:spcAft>
                <a:spcPts val="0"/>
              </a:spcAft>
              <a:buSzPts val="2000"/>
              <a:buFont typeface="Times New Roman"/>
              <a:buNone/>
              <a:defRPr/>
            </a:lvl4pPr>
            <a:lvl5pPr lvl="4" algn="ctr">
              <a:spcBef>
                <a:spcPts val="400"/>
              </a:spcBef>
              <a:spcAft>
                <a:spcPts val="0"/>
              </a:spcAft>
              <a:buSzPts val="2000"/>
              <a:buFont typeface="Times New Roman"/>
              <a:buNone/>
              <a:defRPr/>
            </a:lvl5pPr>
            <a:lvl6pPr lvl="5" algn="ctr">
              <a:spcBef>
                <a:spcPts val="400"/>
              </a:spcBef>
              <a:spcAft>
                <a:spcPts val="0"/>
              </a:spcAft>
              <a:buSzPts val="2000"/>
              <a:buFont typeface="Times New Roman"/>
              <a:buNone/>
              <a:defRPr/>
            </a:lvl6pPr>
            <a:lvl7pPr lvl="6" algn="ctr">
              <a:spcBef>
                <a:spcPts val="400"/>
              </a:spcBef>
              <a:spcAft>
                <a:spcPts val="0"/>
              </a:spcAft>
              <a:buSzPts val="2000"/>
              <a:buFont typeface="Times New Roman"/>
              <a:buNone/>
              <a:defRPr/>
            </a:lvl7pPr>
            <a:lvl8pPr lvl="7" algn="ctr">
              <a:spcBef>
                <a:spcPts val="400"/>
              </a:spcBef>
              <a:spcAft>
                <a:spcPts val="0"/>
              </a:spcAft>
              <a:buSzPts val="2000"/>
              <a:buFont typeface="Times New Roman"/>
              <a:buNone/>
              <a:defRPr/>
            </a:lvl8pPr>
            <a:lvl9pPr lvl="8" algn="ctr">
              <a:spcBef>
                <a:spcPts val="400"/>
              </a:spcBef>
              <a:spcAft>
                <a:spcPts val="0"/>
              </a:spcAft>
              <a:buSzPts val="2000"/>
              <a:buFont typeface="Times New Roman"/>
              <a:buNone/>
              <a:defRPr/>
            </a:lvl9pPr>
          </a:lstStyle>
          <a:p>
            <a:endParaRPr/>
          </a:p>
        </p:txBody>
      </p:sp>
      <p:sp>
        <p:nvSpPr>
          <p:cNvPr id="14" name="Google Shape;14;p26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6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6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27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270"/>
          <p:cNvSpPr txBox="1">
            <a:spLocks noGrp="1"/>
          </p:cNvSpPr>
          <p:nvPr>
            <p:ph type="body" idx="1"/>
          </p:nvPr>
        </p:nvSpPr>
        <p:spPr>
          <a:xfrm>
            <a:off x="0" y="5715000"/>
            <a:ext cx="4495800" cy="83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Times New Roman"/>
              <a:buAutoNum type="alphaLcParen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70" name="Google Shape;70;p270"/>
          <p:cNvSpPr txBox="1">
            <a:spLocks noGrp="1"/>
          </p:cNvSpPr>
          <p:nvPr>
            <p:ph type="body" idx="2"/>
          </p:nvPr>
        </p:nvSpPr>
        <p:spPr>
          <a:xfrm>
            <a:off x="4648200" y="5715000"/>
            <a:ext cx="4495800" cy="83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Times New Roman"/>
              <a:buAutoNum type="alphaLcParen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71" name="Google Shape;71;p27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7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7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27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27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Font typeface="Times New Roman"/>
              <a:buNone/>
              <a:defRPr sz="2000"/>
            </a:lvl1pPr>
            <a:lvl2pPr marL="914400" lvl="1" indent="-228600" algn="l">
              <a:spcBef>
                <a:spcPts val="360"/>
              </a:spcBef>
              <a:spcAft>
                <a:spcPts val="0"/>
              </a:spcAft>
              <a:buSzPts val="1800"/>
              <a:buFont typeface="Times New Roman"/>
              <a:buNone/>
              <a:defRPr sz="1800"/>
            </a:lvl2pPr>
            <a:lvl3pPr marL="1371600" lvl="2" indent="-228600" algn="l">
              <a:spcBef>
                <a:spcPts val="320"/>
              </a:spcBef>
              <a:spcAft>
                <a:spcPts val="0"/>
              </a:spcAft>
              <a:buSzPts val="1600"/>
              <a:buFont typeface="Times New Roman"/>
              <a:buNone/>
              <a:defRPr sz="1600"/>
            </a:lvl3pPr>
            <a:lvl4pPr marL="1828800" lvl="3" indent="-228600" algn="l">
              <a:spcBef>
                <a:spcPts val="280"/>
              </a:spcBef>
              <a:spcAft>
                <a:spcPts val="0"/>
              </a:spcAft>
              <a:buSzPts val="1400"/>
              <a:buFont typeface="Times New Roman"/>
              <a:buNone/>
              <a:defRPr sz="1400"/>
            </a:lvl4pPr>
            <a:lvl5pPr marL="2286000" lvl="4" indent="-228600" algn="l">
              <a:spcBef>
                <a:spcPts val="280"/>
              </a:spcBef>
              <a:spcAft>
                <a:spcPts val="0"/>
              </a:spcAft>
              <a:buSzPts val="1400"/>
              <a:buFont typeface="Times New Roman"/>
              <a:buNone/>
              <a:defRPr sz="1400"/>
            </a:lvl5pPr>
            <a:lvl6pPr marL="2743200" lvl="5" indent="-228600" algn="l">
              <a:spcBef>
                <a:spcPts val="280"/>
              </a:spcBef>
              <a:spcAft>
                <a:spcPts val="0"/>
              </a:spcAft>
              <a:buSzPts val="1400"/>
              <a:buFont typeface="Times New Roman"/>
              <a:buNone/>
              <a:defRPr sz="1400"/>
            </a:lvl6pPr>
            <a:lvl7pPr marL="3200400" lvl="6" indent="-228600" algn="l">
              <a:spcBef>
                <a:spcPts val="280"/>
              </a:spcBef>
              <a:spcAft>
                <a:spcPts val="0"/>
              </a:spcAft>
              <a:buSzPts val="1400"/>
              <a:buFont typeface="Times New Roman"/>
              <a:buNone/>
              <a:defRPr sz="1400"/>
            </a:lvl7pPr>
            <a:lvl8pPr marL="3657600" lvl="7" indent="-228600" algn="l">
              <a:spcBef>
                <a:spcPts val="280"/>
              </a:spcBef>
              <a:spcAft>
                <a:spcPts val="0"/>
              </a:spcAft>
              <a:buSzPts val="1400"/>
              <a:buFont typeface="Times New Roman"/>
              <a:buNone/>
              <a:defRPr sz="1400"/>
            </a:lvl8pPr>
            <a:lvl9pPr marL="4114800" lvl="8" indent="-228600" algn="l">
              <a:spcBef>
                <a:spcPts val="280"/>
              </a:spcBef>
              <a:spcAft>
                <a:spcPts val="0"/>
              </a:spcAft>
              <a:buSzPts val="1400"/>
              <a:buFont typeface="Times New Roman"/>
              <a:buNone/>
              <a:defRPr sz="1400"/>
            </a:lvl9pPr>
          </a:lstStyle>
          <a:p>
            <a:endParaRPr/>
          </a:p>
        </p:txBody>
      </p:sp>
      <p:sp>
        <p:nvSpPr>
          <p:cNvPr id="77" name="Google Shape;77;p27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62"/>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 name="Google Shape;20;p26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263"/>
          <p:cNvSpPr txBox="1">
            <a:spLocks noGrp="1"/>
          </p:cNvSpPr>
          <p:nvPr>
            <p:ph type="title"/>
          </p:nvPr>
        </p:nvSpPr>
        <p:spPr>
          <a:xfrm rot="5400000">
            <a:off x="4724400" y="2133600"/>
            <a:ext cx="6553200" cy="2286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63"/>
          <p:cNvSpPr txBox="1">
            <a:spLocks noGrp="1"/>
          </p:cNvSpPr>
          <p:nvPr>
            <p:ph type="body" idx="1"/>
          </p:nvPr>
        </p:nvSpPr>
        <p:spPr>
          <a:xfrm rot="5400000">
            <a:off x="76200" y="-76200"/>
            <a:ext cx="6553200" cy="6705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26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26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64"/>
          <p:cNvSpPr txBox="1">
            <a:spLocks noGrp="1"/>
          </p:cNvSpPr>
          <p:nvPr>
            <p:ph type="body" idx="1"/>
          </p:nvPr>
        </p:nvSpPr>
        <p:spPr>
          <a:xfrm rot="5400000">
            <a:off x="4152900" y="1562100"/>
            <a:ext cx="838200" cy="9144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26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6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26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26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2"/>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accent2"/>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accent2"/>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8" name="Google Shape;38;p26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Times New Roman"/>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39" name="Google Shape;39;p26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6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6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26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26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Font typeface="Times New Roman"/>
              <a:buAutoNum type="alphaLcParenR"/>
              <a:defRPr sz="3200"/>
            </a:lvl1pPr>
            <a:lvl2pPr marL="914400" lvl="1" indent="-406400" algn="l">
              <a:spcBef>
                <a:spcPts val="560"/>
              </a:spcBef>
              <a:spcAft>
                <a:spcPts val="0"/>
              </a:spcAft>
              <a:buSzPts val="2800"/>
              <a:buFont typeface="Times New Roman"/>
              <a:buChar char="–"/>
              <a:defRPr sz="2800"/>
            </a:lvl2pPr>
            <a:lvl3pPr marL="1371600" lvl="2" indent="-381000" algn="l">
              <a:spcBef>
                <a:spcPts val="480"/>
              </a:spcBef>
              <a:spcAft>
                <a:spcPts val="0"/>
              </a:spcAft>
              <a:buSzPts val="2400"/>
              <a:buFont typeface="Times New Roman"/>
              <a:buChar char="•"/>
              <a:defRPr sz="2400"/>
            </a:lvl3pPr>
            <a:lvl4pPr marL="1828800" lvl="3" indent="-355600" algn="l">
              <a:spcBef>
                <a:spcPts val="400"/>
              </a:spcBef>
              <a:spcAft>
                <a:spcPts val="0"/>
              </a:spcAft>
              <a:buSzPts val="2000"/>
              <a:buFont typeface="Times New Roman"/>
              <a:buChar char="–"/>
              <a:defRPr sz="2000"/>
            </a:lvl4pPr>
            <a:lvl5pPr marL="2286000" lvl="4" indent="-355600" algn="l">
              <a:spcBef>
                <a:spcPts val="400"/>
              </a:spcBef>
              <a:spcAft>
                <a:spcPts val="0"/>
              </a:spcAft>
              <a:buSzPts val="2000"/>
              <a:buFont typeface="Times New Roman"/>
              <a:buChar char="»"/>
              <a:defRPr sz="2000"/>
            </a:lvl5pPr>
            <a:lvl6pPr marL="2743200" lvl="5" indent="-355600" algn="l">
              <a:spcBef>
                <a:spcPts val="400"/>
              </a:spcBef>
              <a:spcAft>
                <a:spcPts val="0"/>
              </a:spcAft>
              <a:buSzPts val="2000"/>
              <a:buFont typeface="Times New Roman"/>
              <a:buChar char="»"/>
              <a:defRPr sz="2000"/>
            </a:lvl6pPr>
            <a:lvl7pPr marL="3200400" lvl="6" indent="-355600" algn="l">
              <a:spcBef>
                <a:spcPts val="400"/>
              </a:spcBef>
              <a:spcAft>
                <a:spcPts val="0"/>
              </a:spcAft>
              <a:buSzPts val="2000"/>
              <a:buFont typeface="Times New Roman"/>
              <a:buChar char="»"/>
              <a:defRPr sz="2000"/>
            </a:lvl7pPr>
            <a:lvl8pPr marL="3657600" lvl="7" indent="-355600" algn="l">
              <a:spcBef>
                <a:spcPts val="400"/>
              </a:spcBef>
              <a:spcAft>
                <a:spcPts val="0"/>
              </a:spcAft>
              <a:buSzPts val="2000"/>
              <a:buFont typeface="Times New Roman"/>
              <a:buChar char="»"/>
              <a:defRPr sz="2000"/>
            </a:lvl8pPr>
            <a:lvl9pPr marL="4114800" lvl="8" indent="-355600" algn="l">
              <a:spcBef>
                <a:spcPts val="400"/>
              </a:spcBef>
              <a:spcAft>
                <a:spcPts val="0"/>
              </a:spcAft>
              <a:buSzPts val="2000"/>
              <a:buFont typeface="Times New Roman"/>
              <a:buChar char="»"/>
              <a:defRPr sz="2000"/>
            </a:lvl9pPr>
          </a:lstStyle>
          <a:p>
            <a:endParaRPr/>
          </a:p>
        </p:txBody>
      </p:sp>
      <p:sp>
        <p:nvSpPr>
          <p:cNvPr id="45" name="Google Shape;45;p26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Times New Roman"/>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46" name="Google Shape;46;p26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26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6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26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6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6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6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26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Font typeface="Times New Roman"/>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61" name="Google Shape;61;p26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Times New Roman"/>
              <a:buAutoNum type="alphaLcParen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62" name="Google Shape;62;p26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Font typeface="Times New Roman"/>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63" name="Google Shape;63;p26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Times New Roman"/>
              <a:buAutoNum type="alphaLcParen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64" name="Google Shape;64;p26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6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7" name="Google Shape;7;p260"/>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accent2"/>
              </a:buClr>
              <a:buSzPts val="2400"/>
              <a:buFont typeface="Times New Roman"/>
              <a:buAutoNum type="alphaLcParenR"/>
              <a:defRPr sz="24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accent2"/>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26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6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6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706437" y="2851150"/>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800"/>
              <a:buFont typeface="Times New Roman"/>
              <a:buNone/>
            </a:pPr>
            <a:r>
              <a:rPr lang="en-US" sz="4800" b="0" i="0" u="none">
                <a:solidFill>
                  <a:srgbClr val="FF0000"/>
                </a:solidFill>
                <a:latin typeface="Times New Roman"/>
                <a:ea typeface="Times New Roman"/>
                <a:cs typeface="Times New Roman"/>
                <a:sym typeface="Times New Roman"/>
              </a:rPr>
              <a:t>The Network Layer</a:t>
            </a:r>
            <a:endParaRPr/>
          </a:p>
        </p:txBody>
      </p:sp>
      <p:sp>
        <p:nvSpPr>
          <p:cNvPr id="85" name="Google Shape;85;p1"/>
          <p:cNvSpPr txBox="1">
            <a:spLocks noGrp="1"/>
          </p:cNvSpPr>
          <p:nvPr>
            <p:ph type="subTitle" idx="1"/>
          </p:nvPr>
        </p:nvSpPr>
        <p:spPr>
          <a:xfrm>
            <a:off x="1349375" y="1452562"/>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6000"/>
              <a:buFont typeface="Times New Roman"/>
              <a:buNone/>
            </a:pPr>
            <a:r>
              <a:rPr lang="en-US" sz="6000" b="0" i="0" u="none">
                <a:solidFill>
                  <a:srgbClr val="FF3300"/>
                </a:solidFill>
                <a:latin typeface="Times New Roman"/>
                <a:ea typeface="Times New Roman"/>
                <a:cs typeface="Times New Roman"/>
                <a:sym typeface="Times New Roman"/>
              </a:rPr>
              <a:t>Chapter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233"/>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Header</a:t>
            </a:r>
            <a:endParaRPr/>
          </a:p>
        </p:txBody>
      </p:sp>
      <p:sp>
        <p:nvSpPr>
          <p:cNvPr id="1688" name="Google Shape;1688;p233"/>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By marking the datagram with the DF bit, the sender knows it will either arrive in one piece, or an error message will be returned to the sender.</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1" i="0" u="none">
                <a:solidFill>
                  <a:schemeClr val="dk1"/>
                </a:solidFill>
                <a:latin typeface="Times New Roman"/>
                <a:ea typeface="Times New Roman"/>
                <a:cs typeface="Times New Roman"/>
                <a:sym typeface="Times New Roman"/>
              </a:rPr>
              <a:t>MF</a:t>
            </a:r>
            <a:r>
              <a:rPr lang="en-US" sz="2800" b="0" i="0" u="none">
                <a:solidFill>
                  <a:schemeClr val="dk1"/>
                </a:solidFill>
                <a:latin typeface="Times New Roman"/>
                <a:ea typeface="Times New Roman"/>
                <a:cs typeface="Times New Roman"/>
                <a:sym typeface="Times New Roman"/>
              </a:rPr>
              <a:t> stands for More Fragments. All fragments except the last one have this bit set. It is needed to know when all fragments of a datagram have arrived.</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a:t>
            </a:r>
            <a:r>
              <a:rPr lang="en-US" sz="2800" b="1" i="0" u="none">
                <a:solidFill>
                  <a:schemeClr val="dk1"/>
                </a:solidFill>
                <a:latin typeface="Times New Roman"/>
                <a:ea typeface="Times New Roman"/>
                <a:cs typeface="Times New Roman"/>
                <a:sym typeface="Times New Roman"/>
              </a:rPr>
              <a:t>Fragment offset </a:t>
            </a:r>
            <a:r>
              <a:rPr lang="en-US" sz="2800" b="0" i="0" u="none">
                <a:solidFill>
                  <a:schemeClr val="dk1"/>
                </a:solidFill>
                <a:latin typeface="Times New Roman"/>
                <a:ea typeface="Times New Roman"/>
                <a:cs typeface="Times New Roman"/>
                <a:sym typeface="Times New Roman"/>
              </a:rPr>
              <a:t>tells where in the current packet this fragment belongs.</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Since 13 bits are provided, there is a maximum of 8192 fragments per datagram, supporting a maximum packet length up to the limit of the Total length field.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234"/>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Header</a:t>
            </a:r>
            <a:endParaRPr/>
          </a:p>
        </p:txBody>
      </p:sp>
      <p:sp>
        <p:nvSpPr>
          <p:cNvPr id="1694" name="Google Shape;1694;p234"/>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a:t>
            </a:r>
            <a:r>
              <a:rPr lang="en-US" sz="2800" b="1" i="0" u="none">
                <a:solidFill>
                  <a:schemeClr val="dk1"/>
                </a:solidFill>
                <a:latin typeface="Times New Roman"/>
                <a:ea typeface="Times New Roman"/>
                <a:cs typeface="Times New Roman"/>
                <a:sym typeface="Times New Roman"/>
              </a:rPr>
              <a:t>TtL (Time to live) </a:t>
            </a:r>
            <a:r>
              <a:rPr lang="en-US" sz="2800" b="0" i="0" u="none">
                <a:solidFill>
                  <a:schemeClr val="dk1"/>
                </a:solidFill>
                <a:latin typeface="Times New Roman"/>
                <a:ea typeface="Times New Roman"/>
                <a:cs typeface="Times New Roman"/>
                <a:sym typeface="Times New Roman"/>
              </a:rPr>
              <a:t>field is a counter used to limit packet lifetimes.</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It was originally supposed to count time in seconds, allowing a maximum lifetime of 255 sec.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It must be decremented on each hop and is supposed to be decremented multiple times when a packet is queued for a long time in a router.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In practice, it just counts hops. When it hits zero, the packet is discarded and a warning packet is sent back to the source host. This feature prevents packets from wandering around forever, something that otherwise might happen if the routing tables ever become corrupted.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35"/>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Header</a:t>
            </a:r>
            <a:endParaRPr/>
          </a:p>
        </p:txBody>
      </p:sp>
      <p:sp>
        <p:nvSpPr>
          <p:cNvPr id="1700" name="Google Shape;1700;p235"/>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a:t>
            </a:r>
            <a:r>
              <a:rPr lang="en-US" sz="2800" b="1" i="0" u="none">
                <a:solidFill>
                  <a:schemeClr val="dk1"/>
                </a:solidFill>
                <a:latin typeface="Times New Roman"/>
                <a:ea typeface="Times New Roman"/>
                <a:cs typeface="Times New Roman"/>
                <a:sym typeface="Times New Roman"/>
              </a:rPr>
              <a:t>Protocol </a:t>
            </a:r>
            <a:r>
              <a:rPr lang="en-US" sz="2800" b="0" i="0" u="none">
                <a:solidFill>
                  <a:schemeClr val="dk1"/>
                </a:solidFill>
                <a:latin typeface="Times New Roman"/>
                <a:ea typeface="Times New Roman"/>
                <a:cs typeface="Times New Roman"/>
                <a:sym typeface="Times New Roman"/>
              </a:rPr>
              <a:t>field tells it which transport process to give the packet to. TCP is one possibility, but so are UDP and some others.</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Since the header carries vital information such as addresses, it rates its own checksum for protection, the </a:t>
            </a:r>
            <a:r>
              <a:rPr lang="en-US" sz="2800" b="1" i="0" u="none">
                <a:solidFill>
                  <a:schemeClr val="dk1"/>
                </a:solidFill>
                <a:latin typeface="Times New Roman"/>
                <a:ea typeface="Times New Roman"/>
                <a:cs typeface="Times New Roman"/>
                <a:sym typeface="Times New Roman"/>
              </a:rPr>
              <a:t>Header checksum.</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algorithm is to add up all the 16-bit halfwords of the header as they arrive, using one’s complement arithmetic, and then take the one’s complement of the result.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For purposes of this algorithm, the Header checksum is assumed to be zero upon arrival. Such a checksum is useful for detecting errors while the packet travels through the network.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4"/>
        <p:cNvGrpSpPr/>
        <p:nvPr/>
      </p:nvGrpSpPr>
      <p:grpSpPr>
        <a:xfrm>
          <a:off x="0" y="0"/>
          <a:ext cx="0" cy="0"/>
          <a:chOff x="0" y="0"/>
          <a:chExt cx="0" cy="0"/>
        </a:xfrm>
      </p:grpSpPr>
      <p:sp>
        <p:nvSpPr>
          <p:cNvPr id="1705" name="Google Shape;1705;p236"/>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Header</a:t>
            </a:r>
            <a:endParaRPr/>
          </a:p>
        </p:txBody>
      </p:sp>
      <p:sp>
        <p:nvSpPr>
          <p:cNvPr id="1706" name="Google Shape;1706;p236"/>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Note that it must be recomputed at each hop because at least one field always changes (the Time to live field), but tricks can be used to speed up the computation.</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Source address and Destination address indicate the IP address of the source and destination network interfaces.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Options field was designed to provide an escape to allow subsequent versions of the protocol to include information not present in the original design, to permit experimenters to try out new ideas, and to avoid allocating header bits to information that is rarely needed.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1" name="Google Shape;1711;p237"/>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Header</a:t>
            </a:r>
            <a:endParaRPr/>
          </a:p>
        </p:txBody>
      </p:sp>
      <p:sp>
        <p:nvSpPr>
          <p:cNvPr id="1712" name="Google Shape;1712;p237"/>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options are of variable length.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Each begins with a 1-byte code identifying the option. Some options are followed by a 1-byte option length field, and then one or more data bytes.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Options field is padded out to a multiple of 4 bytes.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23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IP Protocol </a:t>
            </a:r>
            <a:endParaRPr/>
          </a:p>
        </p:txBody>
      </p:sp>
      <p:sp>
        <p:nvSpPr>
          <p:cNvPr id="1718" name="Google Shape;1718;p238"/>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Some of the IP options.</a:t>
            </a:r>
            <a:endParaRPr/>
          </a:p>
        </p:txBody>
      </p:sp>
      <p:sp>
        <p:nvSpPr>
          <p:cNvPr id="1719" name="Google Shape;1719;p238"/>
          <p:cNvSpPr txBox="1"/>
          <p:nvPr/>
        </p:nvSpPr>
        <p:spPr>
          <a:xfrm>
            <a:off x="3570287" y="2817812"/>
            <a:ext cx="1828800"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5-54</a:t>
            </a:r>
            <a:endParaRPr/>
          </a:p>
        </p:txBody>
      </p:sp>
      <p:pic>
        <p:nvPicPr>
          <p:cNvPr id="1720" name="Google Shape;1720;p238" descr="5-54"/>
          <p:cNvPicPr preferRelativeResize="0"/>
          <p:nvPr/>
        </p:nvPicPr>
        <p:blipFill rotWithShape="1">
          <a:blip r:embed="rId3">
            <a:alphaModFix/>
          </a:blip>
          <a:srcRect/>
          <a:stretch/>
        </p:blipFill>
        <p:spPr>
          <a:xfrm>
            <a:off x="490537" y="2322512"/>
            <a:ext cx="8216900" cy="2197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725" name="Google Shape;1725;gad9e15cbdf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IP addresses</a:t>
            </a:r>
            <a:endParaRPr/>
          </a:p>
        </p:txBody>
      </p:sp>
      <p:sp>
        <p:nvSpPr>
          <p:cNvPr id="1726" name="Google Shape;1726;gad9e15cbdf_0_0"/>
          <p:cNvSpPr txBox="1">
            <a:spLocks noGrp="1"/>
          </p:cNvSpPr>
          <p:nvPr>
            <p:ph type="body" idx="1"/>
          </p:nvPr>
        </p:nvSpPr>
        <p:spPr>
          <a:xfrm>
            <a:off x="0" y="972250"/>
            <a:ext cx="9144000" cy="5654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IP address does not actually refer to a host. </a:t>
            </a:r>
            <a:endParaRPr/>
          </a:p>
          <a:p>
            <a:pPr marL="457200" lvl="0" indent="-342900" algn="l" rtl="0">
              <a:spcBef>
                <a:spcPts val="0"/>
              </a:spcBef>
              <a:spcAft>
                <a:spcPts val="0"/>
              </a:spcAft>
              <a:buSzPts val="1800"/>
              <a:buChar char="●"/>
            </a:pPr>
            <a:r>
              <a:rPr lang="en-US"/>
              <a:t>It really refers to a network interface, so if a host is on two networks, it must have two IP addresses.</a:t>
            </a:r>
            <a:endParaRPr/>
          </a:p>
          <a:p>
            <a:pPr marL="457200" lvl="0" indent="-342900" algn="l" rtl="0">
              <a:spcBef>
                <a:spcPts val="0"/>
              </a:spcBef>
              <a:spcAft>
                <a:spcPts val="0"/>
              </a:spcAft>
              <a:buSzPts val="1800"/>
              <a:buChar char="●"/>
            </a:pPr>
            <a:r>
              <a:rPr lang="en-US"/>
              <a:t>Most hosts are on one network and thus have one IP address where as  routers have multiple interfaces and thus multiple IP addresses.</a:t>
            </a:r>
            <a:endParaRPr/>
          </a:p>
          <a:p>
            <a:pPr marL="457200" lvl="0" indent="-342900" algn="l" rtl="0">
              <a:spcBef>
                <a:spcPts val="0"/>
              </a:spcBef>
              <a:spcAft>
                <a:spcPts val="0"/>
              </a:spcAft>
              <a:buSzPts val="1800"/>
              <a:buChar char="●"/>
            </a:pPr>
            <a:r>
              <a:rPr lang="en-US"/>
              <a:t>Prefixes</a:t>
            </a:r>
            <a:endParaRPr/>
          </a:p>
          <a:p>
            <a:pPr marL="457200" lvl="0" indent="-342900" algn="l" rtl="0">
              <a:spcBef>
                <a:spcPts val="0"/>
              </a:spcBef>
              <a:spcAft>
                <a:spcPts val="0"/>
              </a:spcAft>
              <a:buSzPts val="1800"/>
              <a:buChar char="●"/>
            </a:pPr>
            <a:r>
              <a:rPr lang="en-US"/>
              <a:t>Each 32-bit address is comprised of a variable-length network portion in the top bits and a host portion in the bottom bits.</a:t>
            </a:r>
            <a:endParaRPr/>
          </a:p>
          <a:p>
            <a:pPr marL="457200" lvl="0" indent="-342900" algn="l" rtl="0">
              <a:spcBef>
                <a:spcPts val="0"/>
              </a:spcBef>
              <a:spcAft>
                <a:spcPts val="0"/>
              </a:spcAft>
              <a:buSzPts val="1800"/>
              <a:buChar char="●"/>
            </a:pPr>
            <a:r>
              <a:rPr lang="en-US"/>
              <a:t>The network portion has the same value for all hosts on a single</a:t>
            </a:r>
            <a:endParaRPr/>
          </a:p>
          <a:p>
            <a:pPr marL="457200" lvl="0" indent="0" algn="l" rtl="0">
              <a:spcBef>
                <a:spcPts val="360"/>
              </a:spcBef>
              <a:spcAft>
                <a:spcPts val="0"/>
              </a:spcAft>
              <a:buNone/>
            </a:pPr>
            <a:r>
              <a:rPr lang="en-US"/>
              <a:t>network and is called prefix.</a:t>
            </a:r>
            <a:endParaRPr/>
          </a:p>
          <a:p>
            <a:pPr marL="457200" lvl="0" indent="-342900" algn="l" rtl="0">
              <a:spcBef>
                <a:spcPts val="360"/>
              </a:spcBef>
              <a:spcAft>
                <a:spcPts val="0"/>
              </a:spcAft>
              <a:buSzPts val="1800"/>
              <a:buChar char="●"/>
            </a:pPr>
            <a:r>
              <a:rPr lang="en-US"/>
              <a:t>IP addresses are written in dotted decimal notation.</a:t>
            </a:r>
            <a:endParaRPr/>
          </a:p>
          <a:p>
            <a:pPr marL="457200" lvl="0" indent="-342900" algn="l" rtl="0">
              <a:spcBef>
                <a:spcPts val="0"/>
              </a:spcBef>
              <a:spcAft>
                <a:spcPts val="0"/>
              </a:spcAft>
              <a:buSzPts val="1800"/>
              <a:buChar char="●"/>
            </a:pPr>
            <a:r>
              <a:rPr lang="en-US"/>
              <a:t>Ex:80D00297(hexadecimal number) ----&gt;128.208.2.151</a:t>
            </a:r>
            <a:endParaRPr/>
          </a:p>
          <a:p>
            <a:pPr marL="457200" lvl="0" indent="0" algn="l" rtl="0">
              <a:spcBef>
                <a:spcPts val="36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23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IP addresses</a:t>
            </a:r>
            <a:endParaRPr/>
          </a:p>
        </p:txBody>
      </p:sp>
      <p:pic>
        <p:nvPicPr>
          <p:cNvPr id="1732" name="Google Shape;1732;p239"/>
          <p:cNvPicPr preferRelativeResize="0"/>
          <p:nvPr/>
        </p:nvPicPr>
        <p:blipFill rotWithShape="1">
          <a:blip r:embed="rId3">
            <a:alphaModFix/>
          </a:blip>
          <a:srcRect/>
          <a:stretch/>
        </p:blipFill>
        <p:spPr>
          <a:xfrm>
            <a:off x="568325" y="1320800"/>
            <a:ext cx="8189912" cy="467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6"/>
        <p:cNvGrpSpPr/>
        <p:nvPr/>
      </p:nvGrpSpPr>
      <p:grpSpPr>
        <a:xfrm>
          <a:off x="0" y="0"/>
          <a:ext cx="0" cy="0"/>
          <a:chOff x="0" y="0"/>
          <a:chExt cx="0" cy="0"/>
        </a:xfrm>
      </p:grpSpPr>
      <p:sp>
        <p:nvSpPr>
          <p:cNvPr id="1737" name="Google Shape;1737;p240"/>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IP addresses</a:t>
            </a:r>
            <a:endParaRPr/>
          </a:p>
        </p:txBody>
      </p:sp>
      <p:sp>
        <p:nvSpPr>
          <p:cNvPr id="1738" name="Google Shape;1738;p240"/>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584200" algn="just" rtl="0">
              <a:lnSpc>
                <a:spcPct val="100000"/>
              </a:lnSpc>
              <a:spcBef>
                <a:spcPts val="0"/>
              </a:spcBef>
              <a:spcAft>
                <a:spcPts val="0"/>
              </a:spcAft>
              <a:buClr>
                <a:schemeClr val="accent2"/>
              </a:buClr>
              <a:buSzPts val="2400"/>
              <a:buFont typeface="Times New Roman"/>
              <a:buChar char="•"/>
            </a:pPr>
            <a:r>
              <a:rPr lang="en-US" b="0" i="0" u="none">
                <a:solidFill>
                  <a:schemeClr val="dk1"/>
                </a:solidFill>
                <a:latin typeface="Times New Roman"/>
                <a:ea typeface="Times New Roman"/>
                <a:cs typeface="Times New Roman"/>
                <a:sym typeface="Times New Roman"/>
              </a:rPr>
              <a:t>Sometimes prefixes are simply described by their length, as in a ‘‘/16’’ which is pronounced ‘‘slash 16.’’ </a:t>
            </a:r>
            <a:endParaRPr/>
          </a:p>
          <a:p>
            <a:pPr marL="609600" lvl="0" indent="-584200" algn="just" rtl="0">
              <a:lnSpc>
                <a:spcPct val="100000"/>
              </a:lnSpc>
              <a:spcBef>
                <a:spcPts val="560"/>
              </a:spcBef>
              <a:spcAft>
                <a:spcPts val="0"/>
              </a:spcAft>
              <a:buClr>
                <a:schemeClr val="accent2"/>
              </a:buClr>
              <a:buSzPts val="2400"/>
              <a:buFont typeface="Times New Roman"/>
              <a:buChar char="•"/>
            </a:pPr>
            <a:r>
              <a:rPr lang="en-US" b="0" i="0" u="none">
                <a:solidFill>
                  <a:schemeClr val="dk1"/>
                </a:solidFill>
                <a:latin typeface="Times New Roman"/>
                <a:ea typeface="Times New Roman"/>
                <a:cs typeface="Times New Roman"/>
                <a:sym typeface="Times New Roman"/>
              </a:rPr>
              <a:t>The length of the prefix corresponds to a binary mask of 1s in the network portion. </a:t>
            </a:r>
            <a:endParaRPr/>
          </a:p>
          <a:p>
            <a:pPr marL="609600" lvl="0" indent="-584200" algn="just" rtl="0">
              <a:lnSpc>
                <a:spcPct val="100000"/>
              </a:lnSpc>
              <a:spcBef>
                <a:spcPts val="560"/>
              </a:spcBef>
              <a:spcAft>
                <a:spcPts val="0"/>
              </a:spcAft>
              <a:buClr>
                <a:schemeClr val="accent2"/>
              </a:buClr>
              <a:buSzPts val="2400"/>
              <a:buFont typeface="Times New Roman"/>
              <a:buChar char="•"/>
            </a:pPr>
            <a:r>
              <a:rPr lang="en-US" b="0" i="0" u="none">
                <a:solidFill>
                  <a:schemeClr val="dk1"/>
                </a:solidFill>
                <a:latin typeface="Times New Roman"/>
                <a:ea typeface="Times New Roman"/>
                <a:cs typeface="Times New Roman"/>
                <a:sym typeface="Times New Roman"/>
              </a:rPr>
              <a:t>When written out this way, it is called a subnet mask. </a:t>
            </a:r>
            <a:endParaRPr/>
          </a:p>
          <a:p>
            <a:pPr marL="609600" lvl="0" indent="-584200" algn="just" rtl="0">
              <a:lnSpc>
                <a:spcPct val="100000"/>
              </a:lnSpc>
              <a:spcBef>
                <a:spcPts val="560"/>
              </a:spcBef>
              <a:spcAft>
                <a:spcPts val="0"/>
              </a:spcAft>
              <a:buClr>
                <a:schemeClr val="accent2"/>
              </a:buClr>
              <a:buSzPts val="2400"/>
              <a:buFont typeface="Times New Roman"/>
              <a:buChar char="•"/>
            </a:pPr>
            <a:r>
              <a:rPr lang="en-US" b="0" i="0" u="none">
                <a:solidFill>
                  <a:schemeClr val="dk1"/>
                </a:solidFill>
                <a:latin typeface="Times New Roman"/>
                <a:ea typeface="Times New Roman"/>
                <a:cs typeface="Times New Roman"/>
                <a:sym typeface="Times New Roman"/>
              </a:rPr>
              <a:t>It can be ANDed with the IP address to extract only the network portion. </a:t>
            </a:r>
            <a:endParaRPr/>
          </a:p>
          <a:p>
            <a:pPr marL="609600" lvl="0" indent="-584200" algn="just" rtl="0">
              <a:lnSpc>
                <a:spcPct val="100000"/>
              </a:lnSpc>
              <a:spcBef>
                <a:spcPts val="560"/>
              </a:spcBef>
              <a:spcAft>
                <a:spcPts val="0"/>
              </a:spcAft>
              <a:buClr>
                <a:schemeClr val="accent2"/>
              </a:buClr>
              <a:buSzPts val="2400"/>
              <a:buFont typeface="Times New Roman"/>
              <a:buChar char="•"/>
            </a:pPr>
            <a:r>
              <a:rPr lang="en-US" b="0" i="0" u="none">
                <a:solidFill>
                  <a:schemeClr val="dk1"/>
                </a:solidFill>
                <a:latin typeface="Times New Roman"/>
                <a:ea typeface="Times New Roman"/>
                <a:cs typeface="Times New Roman"/>
                <a:sym typeface="Times New Roman"/>
              </a:rPr>
              <a:t>For our example, the subnet mask is 255.255.255.0. </a:t>
            </a:r>
            <a:endParaRPr b="0" i="0" u="none">
              <a:solidFill>
                <a:schemeClr val="dk1"/>
              </a:solidFill>
              <a:latin typeface="Times New Roman"/>
              <a:ea typeface="Times New Roman"/>
              <a:cs typeface="Times New Roman"/>
              <a:sym typeface="Times New Roman"/>
            </a:endParaRPr>
          </a:p>
          <a:p>
            <a:pPr marL="609600" lvl="0" indent="-584200" algn="just" rtl="0">
              <a:lnSpc>
                <a:spcPct val="100000"/>
              </a:lnSpc>
              <a:spcBef>
                <a:spcPts val="560"/>
              </a:spcBef>
              <a:spcAft>
                <a:spcPts val="0"/>
              </a:spcAft>
              <a:buSzPts val="2400"/>
              <a:buChar char="•"/>
            </a:pPr>
            <a:r>
              <a:rPr lang="en-US"/>
              <a:t>The key advantage of prefixes is that routers can forward packets based on only the network portion of the address</a:t>
            </a:r>
            <a:endParaRPr/>
          </a:p>
          <a:p>
            <a:pPr marL="609600" lvl="0" indent="-584200" algn="just" rtl="0">
              <a:lnSpc>
                <a:spcPct val="100000"/>
              </a:lnSpc>
              <a:spcBef>
                <a:spcPts val="560"/>
              </a:spcBef>
              <a:spcAft>
                <a:spcPts val="0"/>
              </a:spcAft>
              <a:buSzPts val="2400"/>
              <a:buChar char="•"/>
            </a:pPr>
            <a:r>
              <a:rPr lang="en-US"/>
              <a:t>This makes the routing tables much smaller.</a:t>
            </a:r>
            <a:endParaRPr/>
          </a:p>
          <a:p>
            <a:pPr marL="609600" lvl="0" indent="-546100" algn="just" rtl="0">
              <a:lnSpc>
                <a:spcPct val="100000"/>
              </a:lnSpc>
              <a:spcBef>
                <a:spcPts val="560"/>
              </a:spcBef>
              <a:spcAft>
                <a:spcPts val="0"/>
              </a:spcAft>
              <a:buSzPts val="1800"/>
              <a:buChar char="•"/>
            </a:pPr>
            <a:r>
              <a:rPr lang="en-US"/>
              <a:t>The disadvantage is it needs mobile IP to keep the same IP address</a:t>
            </a:r>
            <a:endParaRPr/>
          </a:p>
          <a:p>
            <a:pPr marL="609600" lvl="0" indent="0" algn="just" rtl="0">
              <a:lnSpc>
                <a:spcPct val="100000"/>
              </a:lnSpc>
              <a:spcBef>
                <a:spcPts val="560"/>
              </a:spcBef>
              <a:spcAft>
                <a:spcPts val="0"/>
              </a:spcAft>
              <a:buNone/>
            </a:pPr>
            <a:r>
              <a:rPr lang="en-US"/>
              <a:t>and wasteful of addresses if not designed correctly.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2"/>
        <p:cNvGrpSpPr/>
        <p:nvPr/>
      </p:nvGrpSpPr>
      <p:grpSpPr>
        <a:xfrm>
          <a:off x="0" y="0"/>
          <a:ext cx="0" cy="0"/>
          <a:chOff x="0" y="0"/>
          <a:chExt cx="0" cy="0"/>
        </a:xfrm>
      </p:grpSpPr>
      <p:sp>
        <p:nvSpPr>
          <p:cNvPr id="1743" name="Google Shape;1743;p241"/>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IP addresses</a:t>
            </a:r>
            <a:endParaRPr/>
          </a:p>
        </p:txBody>
      </p:sp>
      <p:sp>
        <p:nvSpPr>
          <p:cNvPr id="1744" name="Google Shape;1744;p241"/>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Subnets Network numbers are managed by a nonprofit corporation called </a:t>
            </a:r>
            <a:r>
              <a:rPr lang="en-US" sz="2800" b="1" i="0" u="none">
                <a:solidFill>
                  <a:schemeClr val="dk1"/>
                </a:solidFill>
                <a:latin typeface="Times New Roman"/>
                <a:ea typeface="Times New Roman"/>
                <a:cs typeface="Times New Roman"/>
                <a:sym typeface="Times New Roman"/>
              </a:rPr>
              <a:t>ICANN</a:t>
            </a:r>
            <a:r>
              <a:rPr lang="en-US" sz="2800" b="0" i="0" u="none">
                <a:solidFill>
                  <a:schemeClr val="dk1"/>
                </a:solidFill>
                <a:latin typeface="Times New Roman"/>
                <a:ea typeface="Times New Roman"/>
                <a:cs typeface="Times New Roman"/>
                <a:sym typeface="Times New Roman"/>
              </a:rPr>
              <a:t> (Internet Corporation for Assigned Names and Numbers), to avoid conflicts.</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In turn, ICANN has delegated parts of the address space to various regional authorities, which dole out IP addresses to ISPs and other companies.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This is the process by which a company is allocated a block of IP addresses.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6"/>
        <p:cNvGrpSpPr/>
        <p:nvPr/>
      </p:nvGrpSpPr>
      <p:grpSpPr>
        <a:xfrm>
          <a:off x="0" y="0"/>
          <a:ext cx="0" cy="0"/>
          <a:chOff x="0" y="0"/>
          <a:chExt cx="0" cy="0"/>
        </a:xfrm>
      </p:grpSpPr>
      <p:sp>
        <p:nvSpPr>
          <p:cNvPr id="1637" name="Google Shape;1637;p22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Network Layer in the Internet</a:t>
            </a:r>
            <a:endParaRPr/>
          </a:p>
        </p:txBody>
      </p:sp>
      <p:sp>
        <p:nvSpPr>
          <p:cNvPr id="1638" name="Google Shape;1638;p225"/>
          <p:cNvSpPr txBox="1">
            <a:spLocks noGrp="1"/>
          </p:cNvSpPr>
          <p:nvPr>
            <p:ph type="body" idx="1"/>
          </p:nvPr>
        </p:nvSpPr>
        <p:spPr>
          <a:xfrm>
            <a:off x="349250" y="1106487"/>
            <a:ext cx="8794750" cy="5446712"/>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The IPv4 Protocol</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IP Addresses</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Ihe IPv6 Protocol</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Internet control protocols</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Label Switching and MPLS</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OSPF – The Interior Gateway Routing Protocol</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BGP – The Exterior Gateway Routing Protocol</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Internet Multicasting</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Mobile IP</a:t>
            </a:r>
            <a:endParaRPr/>
          </a:p>
          <a:p>
            <a:pPr marL="609600" lvl="0" indent="-406400" algn="l" rtl="0">
              <a:spcBef>
                <a:spcPts val="640"/>
              </a:spcBef>
              <a:spcAft>
                <a:spcPts val="0"/>
              </a:spcAft>
              <a:buSzPts val="3200"/>
              <a:buFont typeface="Times New Roman"/>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242"/>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IP addresses</a:t>
            </a:r>
            <a:endParaRPr/>
          </a:p>
        </p:txBody>
      </p:sp>
      <p:sp>
        <p:nvSpPr>
          <p:cNvPr id="1750" name="Google Shape;1750;p242"/>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Allow the block of addresses to be split into several parts for internal use as multiple networks, while still acting like a single network to the outside world.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This is called </a:t>
            </a:r>
            <a:r>
              <a:rPr lang="en-US" sz="2800" b="1" i="0" u="none">
                <a:solidFill>
                  <a:schemeClr val="dk1"/>
                </a:solidFill>
                <a:latin typeface="Times New Roman"/>
                <a:ea typeface="Times New Roman"/>
                <a:cs typeface="Times New Roman"/>
                <a:sym typeface="Times New Roman"/>
              </a:rPr>
              <a:t>subnetting</a:t>
            </a:r>
            <a:r>
              <a:rPr lang="en-US" sz="2800" b="0" i="0" u="none">
                <a:solidFill>
                  <a:schemeClr val="dk1"/>
                </a:solidFill>
                <a:latin typeface="Times New Roman"/>
                <a:ea typeface="Times New Roman"/>
                <a:cs typeface="Times New Roman"/>
                <a:sym typeface="Times New Roman"/>
              </a:rPr>
              <a:t> and the networks (such as Ethernet LANs) that result from dividing up a larger network are called subnets.</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Fig. 5-49 shows how subnets can help with our example. The single /16 has been split into pieces.</a:t>
            </a:r>
            <a:endParaRPr/>
          </a:p>
          <a:p>
            <a:pPr marL="609600" lvl="0" indent="-431800" algn="l" rtl="0">
              <a:spcBef>
                <a:spcPts val="560"/>
              </a:spcBef>
              <a:spcAft>
                <a:spcPts val="0"/>
              </a:spcAft>
              <a:buSzPts val="2800"/>
              <a:buFont typeface="Times New Roman"/>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244"/>
          <p:cNvSpPr txBox="1">
            <a:spLocks noGrp="1"/>
          </p:cNvSpPr>
          <p:nvPr>
            <p:ph type="title" idx="4294967295"/>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IP addresses</a:t>
            </a:r>
            <a:endParaRPr/>
          </a:p>
        </p:txBody>
      </p:sp>
      <p:pic>
        <p:nvPicPr>
          <p:cNvPr id="1756" name="Google Shape;1756;p244"/>
          <p:cNvPicPr preferRelativeResize="0"/>
          <p:nvPr/>
        </p:nvPicPr>
        <p:blipFill rotWithShape="1">
          <a:blip r:embed="rId3">
            <a:alphaModFix/>
          </a:blip>
          <a:srcRect/>
          <a:stretch/>
        </p:blipFill>
        <p:spPr>
          <a:xfrm>
            <a:off x="244475" y="838200"/>
            <a:ext cx="8451850" cy="518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24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Subnets </a:t>
            </a:r>
            <a:endParaRPr/>
          </a:p>
        </p:txBody>
      </p:sp>
      <p:sp>
        <p:nvSpPr>
          <p:cNvPr id="1762" name="Google Shape;1762;p243"/>
          <p:cNvSpPr txBox="1">
            <a:spLocks noGrp="1"/>
          </p:cNvSpPr>
          <p:nvPr>
            <p:ph type="body" idx="1"/>
          </p:nvPr>
        </p:nvSpPr>
        <p:spPr>
          <a:xfrm>
            <a:off x="0" y="520065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A class B network subnetted into 64 subnets.</a:t>
            </a:r>
            <a:endParaRPr/>
          </a:p>
        </p:txBody>
      </p:sp>
      <p:pic>
        <p:nvPicPr>
          <p:cNvPr id="1763" name="Google Shape;1763;p243" descr="5-58"/>
          <p:cNvPicPr preferRelativeResize="0"/>
          <p:nvPr/>
        </p:nvPicPr>
        <p:blipFill rotWithShape="1">
          <a:blip r:embed="rId3">
            <a:alphaModFix/>
          </a:blip>
          <a:srcRect/>
          <a:stretch/>
        </p:blipFill>
        <p:spPr>
          <a:xfrm>
            <a:off x="319087" y="2303462"/>
            <a:ext cx="8486775" cy="1698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245"/>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IP addresses</a:t>
            </a:r>
            <a:endParaRPr/>
          </a:p>
        </p:txBody>
      </p:sp>
      <p:sp>
        <p:nvSpPr>
          <p:cNvPr id="1769" name="Google Shape;1769;p245"/>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596900" algn="just" rtl="0">
              <a:lnSpc>
                <a:spcPct val="100000"/>
              </a:lnSpc>
              <a:spcBef>
                <a:spcPts val="0"/>
              </a:spcBef>
              <a:spcAft>
                <a:spcPts val="0"/>
              </a:spcAft>
              <a:buClr>
                <a:schemeClr val="accent2"/>
              </a:buClr>
              <a:buSzPts val="2600"/>
              <a:buFont typeface="Times New Roman"/>
              <a:buChar char="•"/>
            </a:pPr>
            <a:r>
              <a:rPr lang="en-US" sz="2600" b="0" i="0" u="none">
                <a:solidFill>
                  <a:schemeClr val="dk1"/>
                </a:solidFill>
                <a:latin typeface="Times New Roman"/>
                <a:ea typeface="Times New Roman"/>
                <a:cs typeface="Times New Roman"/>
                <a:sym typeface="Times New Roman"/>
              </a:rPr>
              <a:t>When a packet arrives, the router looks at the destination address of the packet and checks which subnet it belongs to. </a:t>
            </a:r>
            <a:endParaRPr sz="2600"/>
          </a:p>
          <a:p>
            <a:pPr marL="609600" lvl="0" indent="-596900" algn="just" rtl="0">
              <a:lnSpc>
                <a:spcPct val="100000"/>
              </a:lnSpc>
              <a:spcBef>
                <a:spcPts val="560"/>
              </a:spcBef>
              <a:spcAft>
                <a:spcPts val="0"/>
              </a:spcAft>
              <a:buClr>
                <a:schemeClr val="accent2"/>
              </a:buClr>
              <a:buSzPts val="2600"/>
              <a:buFont typeface="Times New Roman"/>
              <a:buChar char="•"/>
            </a:pPr>
            <a:r>
              <a:rPr lang="en-US" sz="2600" b="0" i="0" u="none">
                <a:solidFill>
                  <a:schemeClr val="dk1"/>
                </a:solidFill>
                <a:latin typeface="Times New Roman"/>
                <a:ea typeface="Times New Roman"/>
                <a:cs typeface="Times New Roman"/>
                <a:sym typeface="Times New Roman"/>
              </a:rPr>
              <a:t>The router can do this by ANDing the destination address with the mask for each subnet and checking to see if the result is the corresponding prefix.</a:t>
            </a:r>
            <a:endParaRPr sz="2600" b="0" i="0" u="none">
              <a:solidFill>
                <a:schemeClr val="dk1"/>
              </a:solidFill>
              <a:latin typeface="Times New Roman"/>
              <a:ea typeface="Times New Roman"/>
              <a:cs typeface="Times New Roman"/>
              <a:sym typeface="Times New Roman"/>
            </a:endParaRPr>
          </a:p>
          <a:p>
            <a:pPr marL="609600" lvl="0" indent="-596900" algn="just" rtl="0">
              <a:lnSpc>
                <a:spcPct val="100000"/>
              </a:lnSpc>
              <a:spcBef>
                <a:spcPts val="560"/>
              </a:spcBef>
              <a:spcAft>
                <a:spcPts val="0"/>
              </a:spcAft>
              <a:buSzPts val="2600"/>
              <a:buChar char="•"/>
            </a:pPr>
            <a:r>
              <a:rPr lang="en-US" sz="2600"/>
              <a:t>Ex:128.208.2.151 is routed to EE department.</a:t>
            </a:r>
            <a:endParaRPr sz="2600"/>
          </a:p>
          <a:p>
            <a:pPr marL="609600" lvl="0" indent="-596900" algn="just" rtl="0">
              <a:lnSpc>
                <a:spcPct val="100000"/>
              </a:lnSpc>
              <a:spcBef>
                <a:spcPts val="560"/>
              </a:spcBef>
              <a:spcAft>
                <a:spcPts val="0"/>
              </a:spcAft>
              <a:buSzPts val="2600"/>
              <a:buChar char="•"/>
            </a:pPr>
            <a:r>
              <a:rPr lang="en-US" sz="2600"/>
              <a:t>The subnet divisions can be changed later if necessary, by updating all subnet masks at routers inside the university.</a:t>
            </a:r>
            <a:endParaRPr sz="2600"/>
          </a:p>
          <a:p>
            <a:pPr marL="609600" lvl="0" indent="-609600" algn="just" rtl="0">
              <a:lnSpc>
                <a:spcPct val="100000"/>
              </a:lnSpc>
              <a:spcBef>
                <a:spcPts val="560"/>
              </a:spcBef>
              <a:spcAft>
                <a:spcPts val="0"/>
              </a:spcAft>
              <a:buSzPts val="2800"/>
              <a:buFont typeface="Times New Roman"/>
              <a:buNone/>
            </a:pPr>
            <a:r>
              <a:rPr lang="en-US" sz="2600" b="1" i="0" u="none">
                <a:solidFill>
                  <a:schemeClr val="dk1"/>
                </a:solidFill>
                <a:latin typeface="Times New Roman"/>
                <a:ea typeface="Times New Roman"/>
                <a:cs typeface="Times New Roman"/>
                <a:sym typeface="Times New Roman"/>
              </a:rPr>
              <a:t>CIDR—Classless InterDomain Routing</a:t>
            </a:r>
            <a:endParaRPr sz="2600"/>
          </a:p>
          <a:p>
            <a:pPr marL="609600" lvl="0" indent="-596900" algn="just" rtl="0">
              <a:lnSpc>
                <a:spcPct val="100000"/>
              </a:lnSpc>
              <a:spcBef>
                <a:spcPts val="560"/>
              </a:spcBef>
              <a:spcAft>
                <a:spcPts val="0"/>
              </a:spcAft>
              <a:buClr>
                <a:schemeClr val="accent2"/>
              </a:buClr>
              <a:buSzPts val="2600"/>
              <a:buFont typeface="Times New Roman"/>
              <a:buChar char="•"/>
            </a:pPr>
            <a:r>
              <a:rPr lang="en-US" sz="2600" b="0" i="0" u="none">
                <a:solidFill>
                  <a:schemeClr val="dk1"/>
                </a:solidFill>
                <a:latin typeface="Times New Roman"/>
                <a:ea typeface="Times New Roman"/>
                <a:cs typeface="Times New Roman"/>
                <a:sym typeface="Times New Roman"/>
              </a:rPr>
              <a:t>Even if blocks of IP addresses are allocated so that the addresses are used efficiently, there is still a problem that remains: </a:t>
            </a:r>
            <a:r>
              <a:rPr lang="en-US" sz="2600" b="1" i="0" u="none">
                <a:solidFill>
                  <a:schemeClr val="dk1"/>
                </a:solidFill>
                <a:latin typeface="Times New Roman"/>
                <a:ea typeface="Times New Roman"/>
                <a:cs typeface="Times New Roman"/>
                <a:sym typeface="Times New Roman"/>
              </a:rPr>
              <a:t>routing table explosion.</a:t>
            </a:r>
            <a:endParaRPr sz="2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4" name="Google Shape;1774;gadd1d6db65_0_0"/>
          <p:cNvSpPr txBox="1">
            <a:spLocks noGrp="1"/>
          </p:cNvSpPr>
          <p:nvPr>
            <p:ph type="title"/>
          </p:nvPr>
        </p:nvSpPr>
        <p:spPr>
          <a:xfrm>
            <a:off x="0" y="0"/>
            <a:ext cx="9144000" cy="660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IP addresses</a:t>
            </a:r>
            <a:endParaRPr/>
          </a:p>
        </p:txBody>
      </p:sp>
      <p:sp>
        <p:nvSpPr>
          <p:cNvPr id="1775" name="Google Shape;1775;gadd1d6db65_0_0"/>
          <p:cNvSpPr txBox="1">
            <a:spLocks noGrp="1"/>
          </p:cNvSpPr>
          <p:nvPr>
            <p:ph type="body" idx="1"/>
          </p:nvPr>
        </p:nvSpPr>
        <p:spPr>
          <a:xfrm>
            <a:off x="0" y="826275"/>
            <a:ext cx="9144000" cy="5932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Routers in ISPs and backbones in the middle of the Internet must know which way to go to get to every network.</a:t>
            </a:r>
            <a:endParaRPr/>
          </a:p>
          <a:p>
            <a:pPr marL="457200" lvl="0" indent="-342900" algn="l" rtl="0">
              <a:spcBef>
                <a:spcPts val="0"/>
              </a:spcBef>
              <a:spcAft>
                <a:spcPts val="0"/>
              </a:spcAft>
              <a:buSzPts val="1800"/>
              <a:buChar char="●"/>
            </a:pPr>
            <a:r>
              <a:rPr lang="en-US"/>
              <a:t>These core routers are said to be in the default-free zone of the</a:t>
            </a:r>
            <a:endParaRPr/>
          </a:p>
          <a:p>
            <a:pPr marL="457200" lvl="0" indent="0" algn="l" rtl="0">
              <a:spcBef>
                <a:spcPts val="360"/>
              </a:spcBef>
              <a:spcAft>
                <a:spcPts val="0"/>
              </a:spcAft>
              <a:buNone/>
            </a:pPr>
            <a:r>
              <a:rPr lang="en-US"/>
              <a:t>Internet</a:t>
            </a:r>
            <a:endParaRPr/>
          </a:p>
          <a:p>
            <a:pPr marL="457200" lvl="0" indent="-342900" algn="l" rtl="0">
              <a:spcBef>
                <a:spcPts val="360"/>
              </a:spcBef>
              <a:spcAft>
                <a:spcPts val="0"/>
              </a:spcAft>
              <a:buSzPts val="1800"/>
              <a:buChar char="●"/>
            </a:pPr>
            <a:r>
              <a:rPr lang="en-US"/>
              <a:t>No one really knows how many networks are connected to the Internet any more.</a:t>
            </a:r>
            <a:endParaRPr/>
          </a:p>
          <a:p>
            <a:pPr marL="457200" lvl="0" indent="-342900" algn="l" rtl="0">
              <a:spcBef>
                <a:spcPts val="0"/>
              </a:spcBef>
              <a:spcAft>
                <a:spcPts val="0"/>
              </a:spcAft>
              <a:buSzPts val="1800"/>
              <a:buChar char="●"/>
            </a:pPr>
            <a:r>
              <a:rPr lang="en-US"/>
              <a:t>This can make for a very large table.</a:t>
            </a:r>
            <a:endParaRPr/>
          </a:p>
          <a:p>
            <a:pPr marL="457200" lvl="0" indent="-342900" algn="l" rtl="0">
              <a:spcBef>
                <a:spcPts val="0"/>
              </a:spcBef>
              <a:spcAft>
                <a:spcPts val="0"/>
              </a:spcAft>
              <a:buSzPts val="1800"/>
              <a:buChar char="●"/>
            </a:pPr>
            <a:r>
              <a:rPr lang="en-US"/>
              <a:t>Routers at large ISPs may forward up to millions of packets per second.</a:t>
            </a:r>
            <a:endParaRPr/>
          </a:p>
          <a:p>
            <a:pPr marL="457200" lvl="0" indent="-342900" algn="l" rtl="0">
              <a:spcBef>
                <a:spcPts val="0"/>
              </a:spcBef>
              <a:spcAft>
                <a:spcPts val="0"/>
              </a:spcAft>
              <a:buSzPts val="1800"/>
              <a:buChar char="●"/>
            </a:pPr>
            <a:r>
              <a:rPr lang="en-US"/>
              <a:t>Specialized hardware and fast memory are needed to process packets at these rates.</a:t>
            </a:r>
            <a:endParaRPr/>
          </a:p>
          <a:p>
            <a:pPr marL="457200" lvl="0" indent="-342900" algn="l" rtl="0">
              <a:spcBef>
                <a:spcPts val="0"/>
              </a:spcBef>
              <a:spcAft>
                <a:spcPts val="0"/>
              </a:spcAft>
              <a:buSzPts val="1800"/>
              <a:buChar char="●"/>
            </a:pPr>
            <a:r>
              <a:rPr lang="en-US"/>
              <a:t>The larger the tables, the more information needs to be communicated and processed with other routers.</a:t>
            </a:r>
            <a:endParaRPr/>
          </a:p>
          <a:p>
            <a:pPr marL="457200" lvl="0" indent="-342900" algn="l" rtl="0">
              <a:spcBef>
                <a:spcPts val="0"/>
              </a:spcBef>
              <a:spcAft>
                <a:spcPts val="0"/>
              </a:spcAft>
              <a:buSzPts val="1800"/>
              <a:buChar char="●"/>
            </a:pPr>
            <a:r>
              <a:rPr lang="en-US"/>
              <a:t>There is something we can do to reduce routing table sizes.</a:t>
            </a:r>
            <a:endParaRPr/>
          </a:p>
          <a:p>
            <a:pPr marL="457200" lvl="0" indent="0" algn="l" rtl="0">
              <a:spcBef>
                <a:spcPts val="36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246"/>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IP addresses</a:t>
            </a:r>
            <a:endParaRPr/>
          </a:p>
        </p:txBody>
      </p:sp>
      <p:sp>
        <p:nvSpPr>
          <p:cNvPr id="1781" name="Google Shape;1781;p246"/>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We combine multiple small prefixes into a single larger prefix. This process is called </a:t>
            </a:r>
            <a:r>
              <a:rPr lang="en-US" sz="2800" b="1" i="0" u="none">
                <a:solidFill>
                  <a:schemeClr val="dk1"/>
                </a:solidFill>
                <a:latin typeface="Times New Roman"/>
                <a:ea typeface="Times New Roman"/>
                <a:cs typeface="Times New Roman"/>
                <a:sym typeface="Times New Roman"/>
              </a:rPr>
              <a:t>route aggregation</a:t>
            </a:r>
            <a:r>
              <a:rPr lang="en-US" sz="2800" b="0" i="0" u="none">
                <a:solidFill>
                  <a:schemeClr val="dk1"/>
                </a:solidFill>
                <a:latin typeface="Times New Roman"/>
                <a:ea typeface="Times New Roman"/>
                <a:cs typeface="Times New Roman"/>
                <a:sym typeface="Times New Roman"/>
              </a:rPr>
              <a:t>.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resulting larger prefix is sometimes called a supernet, to contrast with subnets as the division of blocks of addresses.</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With aggregation, IP addresses are contained in prefixes of varying sizes. It is up to each router to have the corresponding prefix information.</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This design works with subnetting and is called CIDR (</a:t>
            </a:r>
            <a:r>
              <a:rPr lang="en-US" sz="2800" b="1" i="0" u="none">
                <a:solidFill>
                  <a:schemeClr val="dk1"/>
                </a:solidFill>
                <a:latin typeface="Times New Roman"/>
                <a:ea typeface="Times New Roman"/>
                <a:cs typeface="Times New Roman"/>
                <a:sym typeface="Times New Roman"/>
              </a:rPr>
              <a:t>Classless Inter Domain Routing</a:t>
            </a:r>
            <a:r>
              <a:rPr lang="en-US" sz="28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6" name="Google Shape;1786;ga341591954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IP addresses</a:t>
            </a:r>
            <a:endParaRPr/>
          </a:p>
        </p:txBody>
      </p:sp>
      <p:sp>
        <p:nvSpPr>
          <p:cNvPr id="1787" name="Google Shape;1787;ga341591954_0_0"/>
          <p:cNvSpPr txBox="1">
            <a:spLocks noGrp="1"/>
          </p:cNvSpPr>
          <p:nvPr>
            <p:ph type="body" idx="1"/>
          </p:nvPr>
        </p:nvSpPr>
        <p:spPr>
          <a:xfrm>
            <a:off x="181775" y="1143000"/>
            <a:ext cx="9144000" cy="5307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 block of 8192 IP addresses is available starting at 194.24.0.0.</a:t>
            </a:r>
            <a:endParaRPr/>
          </a:p>
          <a:p>
            <a:pPr marL="457200" lvl="0" indent="-342900" algn="l" rtl="0">
              <a:spcBef>
                <a:spcPts val="0"/>
              </a:spcBef>
              <a:spcAft>
                <a:spcPts val="0"/>
              </a:spcAft>
              <a:buSzPts val="1800"/>
              <a:buChar char="●"/>
            </a:pPr>
            <a:r>
              <a:rPr lang="en-US"/>
              <a:t>Cambridge University needs 2048 addresses and is assigned the addresses 194.24.0.0 through 194.24.7.255, along with mask 255.255.248.0.</a:t>
            </a:r>
            <a:endParaRPr/>
          </a:p>
          <a:p>
            <a:pPr marL="457200" lvl="0" indent="-342900" algn="l" rtl="0">
              <a:spcBef>
                <a:spcPts val="0"/>
              </a:spcBef>
              <a:spcAft>
                <a:spcPts val="0"/>
              </a:spcAft>
              <a:buSzPts val="1800"/>
              <a:buChar char="●"/>
            </a:pPr>
            <a:r>
              <a:rPr lang="en-US"/>
              <a:t>Oxford University asks for 4096 addresses. Since a block of 4096 addresses must lie on a 4096-byte boundary,it gets 194.24.16.0 through 194.24.31.255, along with subnet mask 255.255.240.0.</a:t>
            </a:r>
            <a:endParaRPr/>
          </a:p>
          <a:p>
            <a:pPr marL="457200" lvl="0" indent="-342900" algn="l" rtl="0">
              <a:spcBef>
                <a:spcPts val="0"/>
              </a:spcBef>
              <a:spcAft>
                <a:spcPts val="0"/>
              </a:spcAft>
              <a:buSzPts val="1800"/>
              <a:buChar char="●"/>
            </a:pPr>
            <a:r>
              <a:rPr lang="en-US"/>
              <a:t>The University of Edinburgh asks for 1024 addresses</a:t>
            </a:r>
            <a:endParaRPr/>
          </a:p>
          <a:p>
            <a:pPr marL="457200" lvl="0" indent="0" algn="l" rtl="0">
              <a:spcBef>
                <a:spcPts val="360"/>
              </a:spcBef>
              <a:spcAft>
                <a:spcPts val="0"/>
              </a:spcAft>
              <a:buNone/>
            </a:pPr>
            <a:r>
              <a:rPr lang="en-US"/>
              <a:t>and is assigned addresses 194.24.8.0 through 194.24.11.255 and mask 255.255.252.0.</a:t>
            </a:r>
            <a:endParaRPr/>
          </a:p>
          <a:p>
            <a:pPr marL="457200" lvl="0" indent="-342900" algn="l" rtl="0">
              <a:spcBef>
                <a:spcPts val="360"/>
              </a:spcBef>
              <a:spcAft>
                <a:spcPts val="0"/>
              </a:spcAft>
              <a:buSzPts val="1800"/>
              <a:buChar char="●"/>
            </a:pPr>
            <a:r>
              <a:rPr lang="en-US"/>
              <a:t>All of the routers in the default-free zone are now told about the IP addresses in the three networks.</a:t>
            </a:r>
            <a:endParaRPr/>
          </a:p>
          <a:p>
            <a:pPr marL="457200" lvl="0" indent="-342900" algn="l" rtl="0">
              <a:spcBef>
                <a:spcPts val="0"/>
              </a:spcBef>
              <a:spcAft>
                <a:spcPts val="0"/>
              </a:spcAft>
              <a:buSzPts val="1800"/>
              <a:buChar char="●"/>
            </a:pPr>
            <a:r>
              <a:rPr lang="en-US"/>
              <a:t>Routers close to the universities may need to send on a different</a:t>
            </a:r>
            <a:endParaRPr/>
          </a:p>
          <a:p>
            <a:pPr marL="457200" lvl="0" indent="0" algn="l" rtl="0">
              <a:spcBef>
                <a:spcPts val="360"/>
              </a:spcBef>
              <a:spcAft>
                <a:spcPts val="0"/>
              </a:spcAft>
              <a:buNone/>
            </a:pPr>
            <a:r>
              <a:rPr lang="en-US"/>
              <a:t>outgoing line for each of the prefixes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247"/>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Protocol</a:t>
            </a:r>
            <a:endParaRPr/>
          </a:p>
        </p:txBody>
      </p:sp>
      <p:sp>
        <p:nvSpPr>
          <p:cNvPr id="1793" name="Google Shape;1793;p247"/>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457200" algn="l" rtl="0">
              <a:spcBef>
                <a:spcPts val="0"/>
              </a:spcBef>
              <a:spcAft>
                <a:spcPts val="0"/>
              </a:spcAft>
              <a:buSzPts val="2400"/>
              <a:buFont typeface="Times New Roman"/>
              <a:buNone/>
            </a:pPr>
            <a:endParaRPr sz="2400">
              <a:solidFill>
                <a:schemeClr val="dk1"/>
              </a:solidFill>
              <a:latin typeface="Times New Roman"/>
              <a:ea typeface="Times New Roman"/>
              <a:cs typeface="Times New Roman"/>
              <a:sym typeface="Times New Roman"/>
            </a:endParaRPr>
          </a:p>
        </p:txBody>
      </p:sp>
      <p:pic>
        <p:nvPicPr>
          <p:cNvPr id="1794" name="Google Shape;1794;p247"/>
          <p:cNvPicPr preferRelativeResize="0"/>
          <p:nvPr/>
        </p:nvPicPr>
        <p:blipFill rotWithShape="1">
          <a:blip r:embed="rId3">
            <a:alphaModFix/>
          </a:blip>
          <a:srcRect/>
          <a:stretch/>
        </p:blipFill>
        <p:spPr>
          <a:xfrm>
            <a:off x="914400" y="1076325"/>
            <a:ext cx="7315200" cy="4876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98"/>
        <p:cNvGrpSpPr/>
        <p:nvPr/>
      </p:nvGrpSpPr>
      <p:grpSpPr>
        <a:xfrm>
          <a:off x="0" y="0"/>
          <a:ext cx="0" cy="0"/>
          <a:chOff x="0" y="0"/>
          <a:chExt cx="0" cy="0"/>
        </a:xfrm>
      </p:grpSpPr>
      <p:sp>
        <p:nvSpPr>
          <p:cNvPr id="1799" name="Google Shape;1799;gadd1d6db65_0_2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800" name="Google Shape;1800;gadd1d6db65_0_21"/>
          <p:cNvSpPr txBox="1">
            <a:spLocks noGrp="1"/>
          </p:cNvSpPr>
          <p:nvPr>
            <p:ph type="body" idx="1"/>
          </p:nvPr>
        </p:nvSpPr>
        <p:spPr>
          <a:xfrm>
            <a:off x="165250" y="1302750"/>
            <a:ext cx="9144000" cy="5373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For the distant router like New york they have to send to london for all the IP addresses belong to 3 universities.</a:t>
            </a:r>
            <a:endParaRPr/>
          </a:p>
          <a:p>
            <a:pPr marL="457200" lvl="0" indent="-342900" algn="l" rtl="0">
              <a:spcBef>
                <a:spcPts val="0"/>
              </a:spcBef>
              <a:spcAft>
                <a:spcPts val="0"/>
              </a:spcAft>
              <a:buSzPts val="1800"/>
              <a:buChar char="●"/>
            </a:pPr>
            <a:r>
              <a:rPr lang="en-US"/>
              <a:t>London router combines the three prefixes into a single aggregate entry for the prefix 194.24.0.0/19 that it passes to the New York router</a:t>
            </a:r>
            <a:endParaRPr/>
          </a:p>
          <a:p>
            <a:pPr marL="457200" lvl="0" indent="-342900" algn="l" rtl="0">
              <a:spcBef>
                <a:spcPts val="0"/>
              </a:spcBef>
              <a:spcAft>
                <a:spcPts val="0"/>
              </a:spcAft>
              <a:buSzPts val="1800"/>
              <a:buChar char="●"/>
            </a:pPr>
            <a:r>
              <a:rPr lang="en-US"/>
              <a:t>By using aggregation, three prefixes have been reduced to one.</a:t>
            </a:r>
            <a:endParaRPr/>
          </a:p>
          <a:p>
            <a:pPr marL="457200" lvl="0" indent="-342900" algn="l" rtl="0">
              <a:spcBef>
                <a:spcPts val="0"/>
              </a:spcBef>
              <a:spcAft>
                <a:spcPts val="0"/>
              </a:spcAft>
              <a:buSzPts val="1800"/>
              <a:buChar char="●"/>
            </a:pPr>
            <a:r>
              <a:rPr lang="en-US"/>
              <a:t>It uses Longest matching prefix routing provides a useful degree of flexibility.</a:t>
            </a:r>
            <a:endParaRPr/>
          </a:p>
          <a:p>
            <a:pPr marL="457200" lvl="0" indent="-342900" algn="l" rtl="0">
              <a:spcBef>
                <a:spcPts val="0"/>
              </a:spcBef>
              <a:spcAft>
                <a:spcPts val="0"/>
              </a:spcAft>
              <a:buSzPts val="1800"/>
              <a:buChar char="●"/>
            </a:pPr>
            <a:r>
              <a:rPr lang="en-US"/>
              <a:t>When a packet comes in, the routing table is scanned to determine if the destination lies within the prefix.</a:t>
            </a:r>
            <a:endParaRPr/>
          </a:p>
          <a:p>
            <a:pPr marL="457200" lvl="0" indent="-342900" algn="l" rtl="0">
              <a:spcBef>
                <a:spcPts val="0"/>
              </a:spcBef>
              <a:spcAft>
                <a:spcPts val="0"/>
              </a:spcAft>
              <a:buSzPts val="1800"/>
              <a:buChar char="●"/>
            </a:pPr>
            <a:r>
              <a:rPr lang="en-US"/>
              <a:t> It is possible that multiple entries with different prefix lengths will match, in which case the entry with the longest prefix is used.</a:t>
            </a:r>
            <a:endParaRPr/>
          </a:p>
          <a:p>
            <a:pPr marL="457200" lvl="0" indent="0" algn="l" rtl="0">
              <a:spcBef>
                <a:spcPts val="36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pic>
        <p:nvPicPr>
          <p:cNvPr id="1805" name="Google Shape;1805;gadd1d6db65_0_30"/>
          <p:cNvPicPr preferRelativeResize="0"/>
          <p:nvPr/>
        </p:nvPicPr>
        <p:blipFill>
          <a:blip r:embed="rId3">
            <a:alphaModFix/>
          </a:blip>
          <a:stretch>
            <a:fillRect/>
          </a:stretch>
        </p:blipFill>
        <p:spPr>
          <a:xfrm>
            <a:off x="1474425" y="1590100"/>
            <a:ext cx="7300500" cy="345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2"/>
        <p:cNvGrpSpPr/>
        <p:nvPr/>
      </p:nvGrpSpPr>
      <p:grpSpPr>
        <a:xfrm>
          <a:off x="0" y="0"/>
          <a:ext cx="0" cy="0"/>
          <a:chOff x="0" y="0"/>
          <a:chExt cx="0" cy="0"/>
        </a:xfrm>
      </p:grpSpPr>
      <p:sp>
        <p:nvSpPr>
          <p:cNvPr id="1643" name="Google Shape;1643;p22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Design Principles for Internet</a:t>
            </a:r>
            <a:endParaRPr/>
          </a:p>
        </p:txBody>
      </p:sp>
      <p:sp>
        <p:nvSpPr>
          <p:cNvPr id="1644" name="Google Shape;1644;p226"/>
          <p:cNvSpPr txBox="1">
            <a:spLocks noGrp="1"/>
          </p:cNvSpPr>
          <p:nvPr>
            <p:ph type="body" idx="1"/>
          </p:nvPr>
        </p:nvSpPr>
        <p:spPr>
          <a:xfrm>
            <a:off x="565150" y="1331912"/>
            <a:ext cx="8578850" cy="5221287"/>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Make sure it works.</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Keep it simple.</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Make clear choices.</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Exploit modularity.</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Expect heterogeneity.</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Avoid static options and parameters.</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Look for a good design; it need not be perfect.</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Be strict when sending and tolerant when receiving.</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Think about scalability.</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Consider performance and cost.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24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IP Addresses-Classful Addressing</a:t>
            </a:r>
            <a:endParaRPr/>
          </a:p>
        </p:txBody>
      </p:sp>
      <p:sp>
        <p:nvSpPr>
          <p:cNvPr id="1811" name="Google Shape;1811;p248"/>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IP address formats.</a:t>
            </a:r>
            <a:endParaRPr/>
          </a:p>
        </p:txBody>
      </p:sp>
      <p:pic>
        <p:nvPicPr>
          <p:cNvPr id="1812" name="Google Shape;1812;p248" descr="5-55"/>
          <p:cNvPicPr preferRelativeResize="0"/>
          <p:nvPr/>
        </p:nvPicPr>
        <p:blipFill rotWithShape="1">
          <a:blip r:embed="rId3">
            <a:alphaModFix/>
          </a:blip>
          <a:srcRect/>
          <a:stretch/>
        </p:blipFill>
        <p:spPr>
          <a:xfrm>
            <a:off x="893762" y="1652587"/>
            <a:ext cx="7521575" cy="34750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sp>
        <p:nvSpPr>
          <p:cNvPr id="1817" name="Google Shape;1817;gadd1d6db65_0_3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818" name="Google Shape;1818;gadd1d6db65_0_36"/>
          <p:cNvSpPr txBox="1">
            <a:spLocks noGrp="1"/>
          </p:cNvSpPr>
          <p:nvPr>
            <p:ph type="body" idx="1"/>
          </p:nvPr>
        </p:nvSpPr>
        <p:spPr>
          <a:xfrm>
            <a:off x="82650" y="1352325"/>
            <a:ext cx="9144000" cy="5390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a:t>
            </a:r>
            <a:r>
              <a:rPr lang="en-US" sz="2200"/>
              <a:t>he class A, B, and C formats allow for up to 128 networks with 16 million hosts each, 16,384 networks with up to 65,536 hosts each, and 2 million networks (e.g., LANs) with up to 256 hosts each</a:t>
            </a:r>
            <a:endParaRPr sz="2200"/>
          </a:p>
          <a:p>
            <a:pPr marL="457200" lvl="0" indent="-368300" algn="l" rtl="0">
              <a:spcBef>
                <a:spcPts val="0"/>
              </a:spcBef>
              <a:spcAft>
                <a:spcPts val="0"/>
              </a:spcAft>
              <a:buSzPts val="2200"/>
              <a:buChar char="●"/>
            </a:pPr>
            <a:r>
              <a:rPr lang="en-US" sz="2200"/>
              <a:t>Also supported is multicast (the class D format), in which a datagram is directed to multiple hosts.</a:t>
            </a:r>
            <a:endParaRPr sz="2200"/>
          </a:p>
          <a:p>
            <a:pPr marL="457200" lvl="0" indent="-368300" algn="l" rtl="0">
              <a:spcBef>
                <a:spcPts val="0"/>
              </a:spcBef>
              <a:spcAft>
                <a:spcPts val="0"/>
              </a:spcAft>
              <a:buSzPts val="2200"/>
              <a:buChar char="●"/>
            </a:pPr>
            <a:r>
              <a:rPr lang="en-US" sz="2200"/>
              <a:t> Addresses beginning with 1111 are reserved for use in the future.</a:t>
            </a:r>
            <a:endParaRPr sz="2200"/>
          </a:p>
          <a:p>
            <a:pPr marL="457200" lvl="0" indent="-368300" algn="l" rtl="0">
              <a:spcBef>
                <a:spcPts val="0"/>
              </a:spcBef>
              <a:spcAft>
                <a:spcPts val="0"/>
              </a:spcAft>
              <a:buSzPts val="2200"/>
              <a:buChar char="●"/>
            </a:pPr>
            <a:r>
              <a:rPr lang="en-US" sz="2200"/>
              <a:t>For most organizations, a class A network, with 16 million addresses, is too big, and a class C network, with 256 addresses is too small.</a:t>
            </a:r>
            <a:endParaRPr sz="2200"/>
          </a:p>
          <a:p>
            <a:pPr marL="457200" lvl="0" indent="-368300" algn="l" rtl="0">
              <a:spcBef>
                <a:spcPts val="0"/>
              </a:spcBef>
              <a:spcAft>
                <a:spcPts val="0"/>
              </a:spcAft>
              <a:buSzPts val="2200"/>
              <a:buChar char="●"/>
            </a:pPr>
            <a:r>
              <a:rPr lang="en-US" sz="2200"/>
              <a:t> A class B network, with 65,536, is just right.</a:t>
            </a:r>
            <a:endParaRPr sz="2200"/>
          </a:p>
          <a:p>
            <a:pPr marL="457200" lvl="0" indent="-368300" algn="l" rtl="0">
              <a:spcBef>
                <a:spcPts val="0"/>
              </a:spcBef>
              <a:spcAft>
                <a:spcPts val="0"/>
              </a:spcAft>
              <a:buSzPts val="2200"/>
              <a:buChar char="●"/>
            </a:pPr>
            <a:r>
              <a:rPr lang="en-US" sz="2200"/>
              <a:t>When a packet arrived at a router, a copy of the IP address was shifted right 28 bits to yield a 4-bit class number. </a:t>
            </a:r>
            <a:endParaRPr sz="2200"/>
          </a:p>
          <a:p>
            <a:pPr marL="457200" lvl="0" indent="-368300" algn="l" rtl="0">
              <a:spcBef>
                <a:spcPts val="0"/>
              </a:spcBef>
              <a:spcAft>
                <a:spcPts val="0"/>
              </a:spcAft>
              <a:buSzPts val="2200"/>
              <a:buChar char="●"/>
            </a:pPr>
            <a:r>
              <a:rPr lang="en-US" sz="2200"/>
              <a:t>A 16-way branch then sorted packets into A, B, C</a:t>
            </a:r>
            <a:endParaRPr sz="2200"/>
          </a:p>
          <a:p>
            <a:pPr marL="457200" lvl="0" indent="-368300" algn="l" rtl="0">
              <a:spcBef>
                <a:spcPts val="0"/>
              </a:spcBef>
              <a:spcAft>
                <a:spcPts val="0"/>
              </a:spcAft>
              <a:buSzPts val="2200"/>
              <a:buChar char="●"/>
            </a:pPr>
            <a:r>
              <a:rPr lang="en-US" sz="2200"/>
              <a:t>The network number was then looked up in the A, B, or C table</a:t>
            </a:r>
            <a:endParaRPr sz="2200"/>
          </a:p>
          <a:p>
            <a:pPr marL="457200" lvl="0" indent="-368300" algn="l" rtl="0">
              <a:spcBef>
                <a:spcPts val="0"/>
              </a:spcBef>
              <a:spcAft>
                <a:spcPts val="0"/>
              </a:spcAft>
              <a:buSzPts val="2200"/>
              <a:buChar char="●"/>
            </a:pPr>
            <a:r>
              <a:rPr lang="en-US" sz="2200"/>
              <a:t>The network number was then looked up in the A, B, or C table</a:t>
            </a:r>
            <a:endParaRPr sz="2200"/>
          </a:p>
          <a:p>
            <a:pPr marL="457200" lvl="0" indent="0" algn="l" rtl="0">
              <a:spcBef>
                <a:spcPts val="36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24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IP Addresses- Special Addressing </a:t>
            </a:r>
            <a:endParaRPr/>
          </a:p>
        </p:txBody>
      </p:sp>
      <p:sp>
        <p:nvSpPr>
          <p:cNvPr id="1824" name="Google Shape;1824;p24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Special IP addresses.</a:t>
            </a:r>
            <a:endParaRPr/>
          </a:p>
        </p:txBody>
      </p:sp>
      <p:pic>
        <p:nvPicPr>
          <p:cNvPr id="1825" name="Google Shape;1825;p249" descr="5-56"/>
          <p:cNvPicPr preferRelativeResize="0"/>
          <p:nvPr/>
        </p:nvPicPr>
        <p:blipFill rotWithShape="1">
          <a:blip r:embed="rId3">
            <a:alphaModFix/>
          </a:blip>
          <a:srcRect/>
          <a:stretch/>
        </p:blipFill>
        <p:spPr>
          <a:xfrm>
            <a:off x="366712" y="2092325"/>
            <a:ext cx="8410575" cy="2673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Google Shape;1830;p250"/>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NAT – Network Address Translation</a:t>
            </a:r>
            <a:endParaRPr/>
          </a:p>
        </p:txBody>
      </p:sp>
      <p:sp>
        <p:nvSpPr>
          <p:cNvPr id="1831" name="Google Shape;1831;p250"/>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IP addresses are scarce.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long-term solution is for the whole Internet to migrate to IPv6, which has 128-bit addresses. This transition is slowly occurring, but it will be years before the process is complete.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quick fix that is widely used today came in the form of NAT (Network Address Translation).</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basic idea behind NAT is for the ISP to assign each home or business a single IP address for Internet traffic.</a:t>
            </a:r>
            <a:endParaRPr/>
          </a:p>
          <a:p>
            <a:pPr marL="609600" lvl="0" indent="-431800" algn="l" rtl="0">
              <a:spcBef>
                <a:spcPts val="560"/>
              </a:spcBef>
              <a:spcAft>
                <a:spcPts val="0"/>
              </a:spcAft>
              <a:buSzPts val="2800"/>
              <a:buFont typeface="Times New Roman"/>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251"/>
          <p:cNvSpPr txBox="1">
            <a:spLocks noGrp="1"/>
          </p:cNvSpPr>
          <p:nvPr>
            <p:ph type="title"/>
          </p:nvPr>
        </p:nvSpPr>
        <p:spPr>
          <a:xfrm>
            <a:off x="265112"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NAT – Network Address Translation</a:t>
            </a:r>
            <a:endParaRPr/>
          </a:p>
        </p:txBody>
      </p:sp>
      <p:sp>
        <p:nvSpPr>
          <p:cNvPr id="1837" name="Google Shape;1837;p251"/>
          <p:cNvSpPr txBox="1">
            <a:spLocks noGrp="1"/>
          </p:cNvSpPr>
          <p:nvPr>
            <p:ph type="body" idx="1"/>
          </p:nvPr>
        </p:nvSpPr>
        <p:spPr>
          <a:xfrm>
            <a:off x="0" y="771525"/>
            <a:ext cx="9144000" cy="5781675"/>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Within the customer network, every computer gets a unique IP address, which is used for routing intramural traffic.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However, just before a packet exits the customer network and goes to the ISP, an address translation from the unique internal IP address to the shared public IP address takes place. </a:t>
            </a:r>
            <a:endParaRPr/>
          </a:p>
          <a:p>
            <a:pPr marL="609600" lvl="0" indent="-431800" algn="l" rtl="0">
              <a:spcBef>
                <a:spcPts val="560"/>
              </a:spcBef>
              <a:spcAft>
                <a:spcPts val="0"/>
              </a:spcAft>
              <a:buSzPts val="2800"/>
              <a:buFont typeface="Times New Roman"/>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252"/>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NAT – Network Address Translation</a:t>
            </a:r>
            <a:endParaRPr/>
          </a:p>
        </p:txBody>
      </p:sp>
      <p:sp>
        <p:nvSpPr>
          <p:cNvPr id="1843" name="Google Shape;1843;p252"/>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457200" algn="l" rtl="0">
              <a:spcBef>
                <a:spcPts val="0"/>
              </a:spcBef>
              <a:spcAft>
                <a:spcPts val="0"/>
              </a:spcAft>
              <a:buSzPts val="2400"/>
              <a:buFont typeface="Times New Roman"/>
              <a:buNone/>
            </a:pPr>
            <a:endParaRPr sz="2400">
              <a:solidFill>
                <a:schemeClr val="dk1"/>
              </a:solidFill>
              <a:latin typeface="Times New Roman"/>
              <a:ea typeface="Times New Roman"/>
              <a:cs typeface="Times New Roman"/>
              <a:sym typeface="Times New Roman"/>
            </a:endParaRPr>
          </a:p>
        </p:txBody>
      </p:sp>
      <p:pic>
        <p:nvPicPr>
          <p:cNvPr id="1844" name="Google Shape;1844;p252"/>
          <p:cNvPicPr preferRelativeResize="0"/>
          <p:nvPr/>
        </p:nvPicPr>
        <p:blipFill rotWithShape="1">
          <a:blip r:embed="rId3">
            <a:alphaModFix/>
          </a:blip>
          <a:srcRect/>
          <a:stretch/>
        </p:blipFill>
        <p:spPr>
          <a:xfrm>
            <a:off x="263525" y="1057275"/>
            <a:ext cx="8494712" cy="5384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253"/>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NAT – Network Address Translation</a:t>
            </a:r>
            <a:endParaRPr/>
          </a:p>
        </p:txBody>
      </p:sp>
      <p:sp>
        <p:nvSpPr>
          <p:cNvPr id="1850" name="Google Shape;1850;p253"/>
          <p:cNvSpPr txBox="1">
            <a:spLocks noGrp="1"/>
          </p:cNvSpPr>
          <p:nvPr>
            <p:ph type="body" idx="1"/>
          </p:nvPr>
        </p:nvSpPr>
        <p:spPr>
          <a:xfrm>
            <a:off x="0" y="1036637"/>
            <a:ext cx="9144000" cy="55165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Here are some of the objections. </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First, NAT violates the architectural model of IP, which states that every IP address uniquely identifies a single machine worldwide.</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Second, NAT breaks the end-to-end connectivity model of the Internet, which says that any host can send a packet to any other host at any time.</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Third, NAT changes the Internet from a connectionless network to a peculiar kind of connection-oriented network.</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Fourth, NAT violates the most fundamental rule of protocol layering: layer k may not make any assumptions about what layer k + 1 has put into the payload field. If TCP is later upgraded to TCP-2, with a different header layout (e.g., 32-bit ports), NAT will fail.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5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Version 6</a:t>
            </a:r>
            <a:endParaRPr/>
          </a:p>
        </p:txBody>
      </p:sp>
      <p:pic>
        <p:nvPicPr>
          <p:cNvPr id="1856" name="Google Shape;1856;p254"/>
          <p:cNvPicPr preferRelativeResize="0"/>
          <p:nvPr/>
        </p:nvPicPr>
        <p:blipFill rotWithShape="1">
          <a:blip r:embed="rId3">
            <a:alphaModFix/>
          </a:blip>
          <a:srcRect/>
          <a:stretch/>
        </p:blipFill>
        <p:spPr>
          <a:xfrm>
            <a:off x="812800" y="1117600"/>
            <a:ext cx="7315200" cy="4835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55"/>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Version 6</a:t>
            </a:r>
            <a:endParaRPr/>
          </a:p>
        </p:txBody>
      </p:sp>
      <p:sp>
        <p:nvSpPr>
          <p:cNvPr id="1862" name="Google Shape;1862;p255"/>
          <p:cNvSpPr txBox="1">
            <a:spLocks noGrp="1"/>
          </p:cNvSpPr>
          <p:nvPr>
            <p:ph type="body" idx="1"/>
          </p:nvPr>
        </p:nvSpPr>
        <p:spPr>
          <a:xfrm>
            <a:off x="0" y="995362"/>
            <a:ext cx="9144000" cy="55578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Version</a:t>
            </a:r>
            <a:r>
              <a:rPr lang="en-US" sz="2400" b="0" i="0" u="none">
                <a:solidFill>
                  <a:schemeClr val="dk1"/>
                </a:solidFill>
                <a:latin typeface="Times New Roman"/>
                <a:ea typeface="Times New Roman"/>
                <a:cs typeface="Times New Roman"/>
                <a:sym typeface="Times New Roman"/>
              </a:rPr>
              <a:t> field is always 6 for IPv6 (and 4 for IPv4). </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Differentiated services </a:t>
            </a:r>
            <a:r>
              <a:rPr lang="en-US" sz="2400" b="0" i="0" u="none">
                <a:solidFill>
                  <a:schemeClr val="dk1"/>
                </a:solidFill>
                <a:latin typeface="Times New Roman"/>
                <a:ea typeface="Times New Roman"/>
                <a:cs typeface="Times New Roman"/>
                <a:sym typeface="Times New Roman"/>
              </a:rPr>
              <a:t>field (originally called Traffic class) is used to distinguish the class of service for packets with different real-time delivery requirements. </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Flow label </a:t>
            </a:r>
            <a:r>
              <a:rPr lang="en-US" sz="2400" b="0" i="0" u="none">
                <a:solidFill>
                  <a:schemeClr val="dk1"/>
                </a:solidFill>
                <a:latin typeface="Times New Roman"/>
                <a:ea typeface="Times New Roman"/>
                <a:cs typeface="Times New Roman"/>
                <a:sym typeface="Times New Roman"/>
              </a:rPr>
              <a:t>field provides a way for a source and destination to mark groups of packets that have the same requirements and should be treated in the same way by the network, forming a pseudo connection.</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Payload length </a:t>
            </a:r>
            <a:r>
              <a:rPr lang="en-US" sz="2400" b="0" i="0" u="none">
                <a:solidFill>
                  <a:schemeClr val="dk1"/>
                </a:solidFill>
                <a:latin typeface="Times New Roman"/>
                <a:ea typeface="Times New Roman"/>
                <a:cs typeface="Times New Roman"/>
                <a:sym typeface="Times New Roman"/>
              </a:rPr>
              <a:t>field tells how many bytes follow the 40-byte header of Fig. 5-56. The name was changed from the IPv4 Total length field because the meaning was changed slightly: the 40 header bytes are no longer counted as part of the length (as they used to be). This change means the payload can now be 65,535 bytes instead of a mere 65,515 bytes.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66"/>
        <p:cNvGrpSpPr/>
        <p:nvPr/>
      </p:nvGrpSpPr>
      <p:grpSpPr>
        <a:xfrm>
          <a:off x="0" y="0"/>
          <a:ext cx="0" cy="0"/>
          <a:chOff x="0" y="0"/>
          <a:chExt cx="0" cy="0"/>
        </a:xfrm>
      </p:grpSpPr>
      <p:sp>
        <p:nvSpPr>
          <p:cNvPr id="1867" name="Google Shape;1867;p256"/>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Version 6</a:t>
            </a:r>
            <a:endParaRPr/>
          </a:p>
        </p:txBody>
      </p:sp>
      <p:sp>
        <p:nvSpPr>
          <p:cNvPr id="1868" name="Google Shape;1868;p256"/>
          <p:cNvSpPr txBox="1">
            <a:spLocks noGrp="1"/>
          </p:cNvSpPr>
          <p:nvPr>
            <p:ph type="body" idx="1"/>
          </p:nvPr>
        </p:nvSpPr>
        <p:spPr>
          <a:xfrm>
            <a:off x="0" y="995362"/>
            <a:ext cx="9144000" cy="55578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There can be additional (optional) extension headers. </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This </a:t>
            </a:r>
            <a:r>
              <a:rPr lang="en-US" sz="2400" b="1" i="0" u="none">
                <a:solidFill>
                  <a:schemeClr val="dk1"/>
                </a:solidFill>
                <a:latin typeface="Times New Roman"/>
                <a:ea typeface="Times New Roman"/>
                <a:cs typeface="Times New Roman"/>
                <a:sym typeface="Times New Roman"/>
              </a:rPr>
              <a:t>Next header </a:t>
            </a:r>
            <a:r>
              <a:rPr lang="en-US" sz="2400" b="0" i="0" u="none">
                <a:solidFill>
                  <a:schemeClr val="dk1"/>
                </a:solidFill>
                <a:latin typeface="Times New Roman"/>
                <a:ea typeface="Times New Roman"/>
                <a:cs typeface="Times New Roman"/>
                <a:sym typeface="Times New Roman"/>
              </a:rPr>
              <a:t>field tells which of the (currently) six extension headers, if any, follow this one.</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If this header is the last IP header, the Next header field tells which transport protocol handler (e.g., TCP, UDP) to pass the packet to.</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Hop limit </a:t>
            </a:r>
            <a:r>
              <a:rPr lang="en-US" sz="2400" b="0" i="0" u="none">
                <a:solidFill>
                  <a:schemeClr val="dk1"/>
                </a:solidFill>
                <a:latin typeface="Times New Roman"/>
                <a:ea typeface="Times New Roman"/>
                <a:cs typeface="Times New Roman"/>
                <a:sym typeface="Times New Roman"/>
              </a:rPr>
              <a:t>field is used to keep packets from living forever. </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Next come the </a:t>
            </a:r>
            <a:r>
              <a:rPr lang="en-US" sz="2400" b="1" i="0" u="none">
                <a:solidFill>
                  <a:schemeClr val="dk1"/>
                </a:solidFill>
                <a:latin typeface="Times New Roman"/>
                <a:ea typeface="Times New Roman"/>
                <a:cs typeface="Times New Roman"/>
                <a:sym typeface="Times New Roman"/>
              </a:rPr>
              <a:t>Source address </a:t>
            </a:r>
            <a:r>
              <a:rPr lang="en-US" sz="2400" b="0" i="0" u="none">
                <a:solidFill>
                  <a:schemeClr val="dk1"/>
                </a:solidFill>
                <a:latin typeface="Times New Roman"/>
                <a:ea typeface="Times New Roman"/>
                <a:cs typeface="Times New Roman"/>
                <a:sym typeface="Times New Roman"/>
              </a:rPr>
              <a:t>and </a:t>
            </a:r>
            <a:r>
              <a:rPr lang="en-US" sz="2400" b="1" i="0" u="none">
                <a:solidFill>
                  <a:schemeClr val="dk1"/>
                </a:solidFill>
                <a:latin typeface="Times New Roman"/>
                <a:ea typeface="Times New Roman"/>
                <a:cs typeface="Times New Roman"/>
                <a:sym typeface="Times New Roman"/>
              </a:rPr>
              <a:t>Destination address</a:t>
            </a:r>
            <a:r>
              <a:rPr lang="en-US" sz="2400" b="0" i="0" u="none">
                <a:solidFill>
                  <a:schemeClr val="dk1"/>
                </a:solidFill>
                <a:latin typeface="Times New Roman"/>
                <a:ea typeface="Times New Roman"/>
                <a:cs typeface="Times New Roman"/>
                <a:sym typeface="Times New Roman"/>
              </a:rPr>
              <a:t> fields.</a:t>
            </a:r>
            <a:endParaRPr sz="2400" b="0" i="0" u="none">
              <a:solidFill>
                <a:schemeClr val="dk1"/>
              </a:solidFill>
              <a:latin typeface="Times New Roman"/>
              <a:ea typeface="Times New Roman"/>
              <a:cs typeface="Times New Roman"/>
              <a:sym typeface="Times New Roman"/>
            </a:endParaRPr>
          </a:p>
          <a:p>
            <a:pPr marL="609600" lvl="0" indent="-571500" algn="just" rtl="0">
              <a:lnSpc>
                <a:spcPct val="100000"/>
              </a:lnSpc>
              <a:spcBef>
                <a:spcPts val="480"/>
              </a:spcBef>
              <a:spcAft>
                <a:spcPts val="0"/>
              </a:spcAft>
              <a:buSzPts val="1800"/>
              <a:buChar char="•"/>
            </a:pPr>
            <a:r>
              <a:rPr lang="en-US"/>
              <a:t>Advantages:</a:t>
            </a:r>
            <a:endParaRPr/>
          </a:p>
          <a:p>
            <a:pPr marL="990600" lvl="1" indent="-577850" algn="just" rtl="0">
              <a:lnSpc>
                <a:spcPct val="100000"/>
              </a:lnSpc>
              <a:spcBef>
                <a:spcPts val="480"/>
              </a:spcBef>
              <a:spcAft>
                <a:spcPts val="0"/>
              </a:spcAft>
              <a:buSzPts val="2500"/>
              <a:buChar char="–"/>
            </a:pPr>
            <a:r>
              <a:rPr lang="en-US" sz="2500"/>
              <a:t>IPv6 has longer addresses than IPv4.</a:t>
            </a:r>
            <a:endParaRPr sz="2500"/>
          </a:p>
          <a:p>
            <a:pPr marL="990600" lvl="1" indent="-577850" algn="just" rtl="0">
              <a:lnSpc>
                <a:spcPct val="100000"/>
              </a:lnSpc>
              <a:spcBef>
                <a:spcPts val="480"/>
              </a:spcBef>
              <a:spcAft>
                <a:spcPts val="0"/>
              </a:spcAft>
              <a:buSzPts val="2500"/>
              <a:buChar char="–"/>
            </a:pPr>
            <a:r>
              <a:rPr lang="en-US" sz="2500"/>
              <a:t>IPv6 is the simplification of the header.</a:t>
            </a:r>
            <a:endParaRPr sz="2500"/>
          </a:p>
          <a:p>
            <a:pPr marL="990600" lvl="1" indent="-577850" algn="just" rtl="0">
              <a:lnSpc>
                <a:spcPct val="100000"/>
              </a:lnSpc>
              <a:spcBef>
                <a:spcPts val="480"/>
              </a:spcBef>
              <a:spcAft>
                <a:spcPts val="0"/>
              </a:spcAft>
              <a:buSzPts val="2500"/>
              <a:buChar char="–"/>
            </a:pPr>
            <a:r>
              <a:rPr lang="en-US" sz="2500"/>
              <a:t>support for options.</a:t>
            </a:r>
            <a:endParaRPr sz="2500"/>
          </a:p>
          <a:p>
            <a:pPr marL="990600" lvl="1" indent="-577850" algn="just" rtl="0">
              <a:lnSpc>
                <a:spcPct val="100000"/>
              </a:lnSpc>
              <a:spcBef>
                <a:spcPts val="480"/>
              </a:spcBef>
              <a:spcAft>
                <a:spcPts val="0"/>
              </a:spcAft>
              <a:buSzPts val="2500"/>
              <a:buChar char="–"/>
            </a:pPr>
            <a:r>
              <a:rPr lang="en-US" sz="2500"/>
              <a:t>big advance is in security.</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22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Collection of Subnetworks</a:t>
            </a:r>
            <a:endParaRPr/>
          </a:p>
        </p:txBody>
      </p:sp>
      <p:sp>
        <p:nvSpPr>
          <p:cNvPr id="1650" name="Google Shape;1650;p227"/>
          <p:cNvSpPr txBox="1">
            <a:spLocks noGrp="1"/>
          </p:cNvSpPr>
          <p:nvPr>
            <p:ph type="body" idx="1"/>
          </p:nvPr>
        </p:nvSpPr>
        <p:spPr>
          <a:xfrm>
            <a:off x="0" y="60198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Internet is an interconnected collection of many networks.</a:t>
            </a:r>
            <a:endParaRPr/>
          </a:p>
        </p:txBody>
      </p:sp>
      <p:pic>
        <p:nvPicPr>
          <p:cNvPr id="1651" name="Google Shape;1651;p227" descr="5-52"/>
          <p:cNvPicPr preferRelativeResize="0"/>
          <p:nvPr/>
        </p:nvPicPr>
        <p:blipFill rotWithShape="1">
          <a:blip r:embed="rId3">
            <a:alphaModFix/>
          </a:blip>
          <a:srcRect/>
          <a:stretch/>
        </p:blipFill>
        <p:spPr>
          <a:xfrm>
            <a:off x="815975" y="1195387"/>
            <a:ext cx="7458075" cy="460851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gadd1d6db65_0_5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874" name="Google Shape;1874;gadd1d6db65_0_51"/>
          <p:cNvSpPr txBox="1">
            <a:spLocks noGrp="1"/>
          </p:cNvSpPr>
          <p:nvPr>
            <p:ph type="body" idx="1"/>
          </p:nvPr>
        </p:nvSpPr>
        <p:spPr>
          <a:xfrm>
            <a:off x="0" y="1352325"/>
            <a:ext cx="9144000" cy="5505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address is written as eight groups of four hexadecimal digits with colons between the groups</a:t>
            </a:r>
            <a:endParaRPr/>
          </a:p>
          <a:p>
            <a:pPr marL="457200" lvl="0" indent="-342900" algn="l" rtl="0">
              <a:spcBef>
                <a:spcPts val="0"/>
              </a:spcBef>
              <a:spcAft>
                <a:spcPts val="0"/>
              </a:spcAft>
              <a:buSzPts val="1800"/>
              <a:buChar char="●"/>
            </a:pPr>
            <a:r>
              <a:rPr lang="en-US"/>
              <a:t>8000:0000:0000:0000:0123:4567:89AB:CDEF.</a:t>
            </a:r>
            <a:endParaRPr/>
          </a:p>
          <a:p>
            <a:pPr marL="457200" lvl="0" indent="-342900" algn="l" rtl="0">
              <a:spcBef>
                <a:spcPts val="0"/>
              </a:spcBef>
              <a:spcAft>
                <a:spcPts val="0"/>
              </a:spcAft>
              <a:buSzPts val="1800"/>
              <a:buChar char="●"/>
            </a:pPr>
            <a:r>
              <a:rPr lang="en-US"/>
              <a:t>8000::123:4567:89AB:CDEF(optimized representation).</a:t>
            </a:r>
            <a:endParaRPr/>
          </a:p>
          <a:p>
            <a:pPr marL="457200" lvl="0" indent="-342900" algn="l" rtl="0">
              <a:spcBef>
                <a:spcPts val="0"/>
              </a:spcBef>
              <a:spcAft>
                <a:spcPts val="0"/>
              </a:spcAft>
              <a:buSzPts val="1800"/>
              <a:buChar char="●"/>
            </a:pPr>
            <a:r>
              <a:rPr lang="en-US"/>
              <a:t>IPv4 Vs IPV6</a:t>
            </a:r>
            <a:endParaRPr/>
          </a:p>
          <a:p>
            <a:pPr marL="914400" lvl="1" indent="-368300" algn="l" rtl="0">
              <a:spcBef>
                <a:spcPts val="0"/>
              </a:spcBef>
              <a:spcAft>
                <a:spcPts val="0"/>
              </a:spcAft>
              <a:buSzPts val="2200"/>
              <a:buChar char="○"/>
            </a:pPr>
            <a:r>
              <a:rPr lang="en-US" sz="2200"/>
              <a:t>The IHL field is gone because the IPv6 header has a fixed length.</a:t>
            </a:r>
            <a:endParaRPr sz="2200"/>
          </a:p>
          <a:p>
            <a:pPr marL="914400" lvl="1" indent="-368300" algn="l" rtl="0">
              <a:spcBef>
                <a:spcPts val="0"/>
              </a:spcBef>
              <a:spcAft>
                <a:spcPts val="0"/>
              </a:spcAft>
              <a:buSzPts val="2200"/>
              <a:buChar char="○"/>
            </a:pPr>
            <a:r>
              <a:rPr lang="en-US" sz="2200"/>
              <a:t> The Protocol field was taken out because the Next header field tells what follows the last IP header</a:t>
            </a:r>
            <a:endParaRPr sz="2200"/>
          </a:p>
          <a:p>
            <a:pPr marL="914400" lvl="1" indent="-368300" algn="l" rtl="0">
              <a:spcBef>
                <a:spcPts val="0"/>
              </a:spcBef>
              <a:spcAft>
                <a:spcPts val="0"/>
              </a:spcAft>
              <a:buSzPts val="2200"/>
              <a:buChar char="○"/>
            </a:pPr>
            <a:r>
              <a:rPr lang="en-US" sz="2200"/>
              <a:t>all IPv6-conformant hosts are expected to dynamically determine the packet size to use.</a:t>
            </a:r>
            <a:endParaRPr sz="2200"/>
          </a:p>
          <a:p>
            <a:pPr marL="914400" lvl="1" indent="-368300" algn="l" rtl="0">
              <a:spcBef>
                <a:spcPts val="0"/>
              </a:spcBef>
              <a:spcAft>
                <a:spcPts val="0"/>
              </a:spcAft>
              <a:buSzPts val="2200"/>
              <a:buChar char="○"/>
            </a:pPr>
            <a:r>
              <a:rPr lang="en-US" sz="2200"/>
              <a:t>Also, the minimum-size packet that routers must be able to forward has been raised from 576 to 1280 bytes</a:t>
            </a:r>
            <a:endParaRPr sz="2200"/>
          </a:p>
          <a:p>
            <a:pPr marL="914400" lvl="1" indent="-368300" algn="l" rtl="0">
              <a:spcBef>
                <a:spcPts val="0"/>
              </a:spcBef>
              <a:spcAft>
                <a:spcPts val="0"/>
              </a:spcAft>
              <a:buSzPts val="2200"/>
              <a:buChar char="○"/>
            </a:pPr>
            <a:r>
              <a:rPr lang="en-US" sz="2200"/>
              <a:t>Finally, the Checksum field is gone because calculating it greatly reduces performance.</a:t>
            </a:r>
            <a:endParaRPr sz="2200"/>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sp>
        <p:nvSpPr>
          <p:cNvPr id="1879" name="Google Shape;1879;p25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Extension Headers</a:t>
            </a:r>
            <a:endParaRPr/>
          </a:p>
        </p:txBody>
      </p:sp>
      <p:pic>
        <p:nvPicPr>
          <p:cNvPr id="1880" name="Google Shape;1880;p257"/>
          <p:cNvPicPr preferRelativeResize="0"/>
          <p:nvPr/>
        </p:nvPicPr>
        <p:blipFill rotWithShape="1">
          <a:blip r:embed="rId3">
            <a:alphaModFix/>
          </a:blip>
          <a:srcRect/>
          <a:stretch/>
        </p:blipFill>
        <p:spPr>
          <a:xfrm>
            <a:off x="385762" y="935037"/>
            <a:ext cx="8494712" cy="530383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Google Shape;1885;gadd1d6db65_0_6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pic>
        <p:nvPicPr>
          <p:cNvPr id="1886" name="Google Shape;1886;gadd1d6db65_0_63"/>
          <p:cNvPicPr preferRelativeResize="0"/>
          <p:nvPr/>
        </p:nvPicPr>
        <p:blipFill>
          <a:blip r:embed="rId3">
            <a:alphaModFix/>
          </a:blip>
          <a:stretch>
            <a:fillRect/>
          </a:stretch>
        </p:blipFill>
        <p:spPr>
          <a:xfrm>
            <a:off x="945650" y="2022525"/>
            <a:ext cx="6818050" cy="1563475"/>
          </a:xfrm>
          <a:prstGeom prst="rect">
            <a:avLst/>
          </a:prstGeom>
          <a:noFill/>
          <a:ln>
            <a:noFill/>
          </a:ln>
        </p:spPr>
      </p:pic>
      <p:pic>
        <p:nvPicPr>
          <p:cNvPr id="1887" name="Google Shape;1887;gadd1d6db65_0_63"/>
          <p:cNvPicPr preferRelativeResize="0"/>
          <p:nvPr/>
        </p:nvPicPr>
        <p:blipFill>
          <a:blip r:embed="rId4">
            <a:alphaModFix/>
          </a:blip>
          <a:stretch>
            <a:fillRect/>
          </a:stretch>
        </p:blipFill>
        <p:spPr>
          <a:xfrm>
            <a:off x="2297275" y="3870600"/>
            <a:ext cx="4114800" cy="1905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91"/>
        <p:cNvGrpSpPr/>
        <p:nvPr/>
      </p:nvGrpSpPr>
      <p:grpSpPr>
        <a:xfrm>
          <a:off x="0" y="0"/>
          <a:ext cx="0" cy="0"/>
          <a:chOff x="0" y="0"/>
          <a:chExt cx="0" cy="0"/>
        </a:xfrm>
      </p:grpSpPr>
      <p:sp>
        <p:nvSpPr>
          <p:cNvPr id="1892" name="Google Shape;1892;p258"/>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Internet Control Protocols</a:t>
            </a:r>
            <a:endParaRPr/>
          </a:p>
        </p:txBody>
      </p:sp>
      <p:sp>
        <p:nvSpPr>
          <p:cNvPr id="1893" name="Google Shape;1893;p258"/>
          <p:cNvSpPr txBox="1">
            <a:spLocks noGrp="1"/>
          </p:cNvSpPr>
          <p:nvPr>
            <p:ph type="body" idx="1"/>
          </p:nvPr>
        </p:nvSpPr>
        <p:spPr>
          <a:xfrm>
            <a:off x="0" y="995362"/>
            <a:ext cx="9144000" cy="55578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SzPts val="2400"/>
              <a:buFont typeface="Times New Roman"/>
              <a:buNone/>
            </a:pPr>
            <a:r>
              <a:rPr lang="en-US" sz="2400" b="1" i="0" u="none">
                <a:solidFill>
                  <a:schemeClr val="dk1"/>
                </a:solidFill>
                <a:latin typeface="Times New Roman"/>
                <a:ea typeface="Times New Roman"/>
                <a:cs typeface="Times New Roman"/>
                <a:sym typeface="Times New Roman"/>
              </a:rPr>
              <a:t>IMCP—The Internet Control Message Protocol</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The operation of the Internet is monitored closely by the routers.</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When something unexpected occurs during packet processing at a router, the event is reported to the sender by the ICMP (Internet Control Message Protocol). </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ICMP is also used to test the Internet. </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About a dozen types of ICMP messages are defined.</a:t>
            </a:r>
            <a:endParaRPr/>
          </a:p>
          <a:p>
            <a:pPr marL="609600" lvl="0" indent="-609600" algn="just" rtl="0">
              <a:lnSpc>
                <a:spcPct val="100000"/>
              </a:lnSpc>
              <a:spcBef>
                <a:spcPts val="480"/>
              </a:spcBef>
              <a:spcAft>
                <a:spcPts val="0"/>
              </a:spcAft>
              <a:buClr>
                <a:schemeClr val="accent2"/>
              </a:buClr>
              <a:buSzPts val="2400"/>
              <a:buFont typeface="Arial"/>
              <a:buChar char="•"/>
            </a:pPr>
            <a:r>
              <a:rPr lang="en-US" sz="2400" b="0" i="0" u="none">
                <a:solidFill>
                  <a:schemeClr val="dk1"/>
                </a:solidFill>
                <a:latin typeface="Times New Roman"/>
                <a:ea typeface="Times New Roman"/>
                <a:cs typeface="Times New Roman"/>
                <a:sym typeface="Times New Roman"/>
              </a:rPr>
              <a:t>Each ICMP message type is carried encapsulated in an IP packet. The most important ones are listed in Fig. 5-60.</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sp>
        <p:nvSpPr>
          <p:cNvPr id="1898" name="Google Shape;1898;p25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Internet Control Message Protocol</a:t>
            </a:r>
            <a:endParaRPr/>
          </a:p>
        </p:txBody>
      </p:sp>
      <p:sp>
        <p:nvSpPr>
          <p:cNvPr id="1899" name="Google Shape;1899;p25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principal ICMP message types.</a:t>
            </a:r>
            <a:endParaRPr/>
          </a:p>
        </p:txBody>
      </p:sp>
      <p:sp>
        <p:nvSpPr>
          <p:cNvPr id="1900" name="Google Shape;1900;p259"/>
          <p:cNvSpPr txBox="1"/>
          <p:nvPr/>
        </p:nvSpPr>
        <p:spPr>
          <a:xfrm>
            <a:off x="3244850" y="2668587"/>
            <a:ext cx="2316162"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5-61</a:t>
            </a:r>
            <a:endParaRPr/>
          </a:p>
        </p:txBody>
      </p:sp>
      <p:pic>
        <p:nvPicPr>
          <p:cNvPr id="1901" name="Google Shape;1901;p259" descr="5-61"/>
          <p:cNvPicPr preferRelativeResize="0"/>
          <p:nvPr/>
        </p:nvPicPr>
        <p:blipFill rotWithShape="1">
          <a:blip r:embed="rId3">
            <a:alphaModFix/>
          </a:blip>
          <a:srcRect/>
          <a:stretch/>
        </p:blipFill>
        <p:spPr>
          <a:xfrm>
            <a:off x="1635125" y="1735137"/>
            <a:ext cx="6202362" cy="304006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6" name="Google Shape;1906;ga36c88253f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FF0000"/>
                </a:solidFill>
                <a:latin typeface="Arial"/>
                <a:ea typeface="Arial"/>
                <a:cs typeface="Arial"/>
                <a:sym typeface="Arial"/>
              </a:rPr>
              <a:t>ARP– The Address Resolution Protocol</a:t>
            </a:r>
            <a:endParaRPr/>
          </a:p>
        </p:txBody>
      </p:sp>
      <p:pic>
        <p:nvPicPr>
          <p:cNvPr id="1907" name="Google Shape;1907;ga36c88253f_0_0"/>
          <p:cNvPicPr preferRelativeResize="0"/>
          <p:nvPr/>
        </p:nvPicPr>
        <p:blipFill>
          <a:blip r:embed="rId3">
            <a:alphaModFix/>
          </a:blip>
          <a:stretch>
            <a:fillRect/>
          </a:stretch>
        </p:blipFill>
        <p:spPr>
          <a:xfrm>
            <a:off x="439750" y="2349000"/>
            <a:ext cx="7953375" cy="32194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sp>
        <p:nvSpPr>
          <p:cNvPr id="1912" name="Google Shape;1912;gae8f03533c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3600">
                <a:latin typeface="Arial"/>
                <a:ea typeface="Arial"/>
                <a:cs typeface="Arial"/>
                <a:sym typeface="Arial"/>
              </a:rPr>
              <a:t>ARP– The Address Resolution Protocol</a:t>
            </a:r>
            <a:endParaRPr sz="3600"/>
          </a:p>
          <a:p>
            <a:pPr marL="0" lvl="0" indent="0" algn="ctr" rtl="0">
              <a:spcBef>
                <a:spcPts val="0"/>
              </a:spcBef>
              <a:spcAft>
                <a:spcPts val="0"/>
              </a:spcAft>
              <a:buNone/>
            </a:pPr>
            <a:endParaRPr/>
          </a:p>
        </p:txBody>
      </p:sp>
      <p:sp>
        <p:nvSpPr>
          <p:cNvPr id="1913" name="Google Shape;1913;gae8f03533c_0_0"/>
          <p:cNvSpPr txBox="1">
            <a:spLocks noGrp="1"/>
          </p:cNvSpPr>
          <p:nvPr>
            <p:ph type="body" idx="1"/>
          </p:nvPr>
        </p:nvSpPr>
        <p:spPr>
          <a:xfrm>
            <a:off x="0" y="1649775"/>
            <a:ext cx="9144000" cy="4943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how do IP addresses get mapped onto data link layer addresses, such as Ethernet?</a:t>
            </a:r>
            <a:endParaRPr/>
          </a:p>
          <a:p>
            <a:pPr marL="457200" lvl="0" indent="-342900" algn="l" rtl="0">
              <a:spcBef>
                <a:spcPts val="0"/>
              </a:spcBef>
              <a:spcAft>
                <a:spcPts val="0"/>
              </a:spcAft>
              <a:buSzPts val="1800"/>
              <a:buChar char="●"/>
            </a:pPr>
            <a:r>
              <a:rPr lang="en-US"/>
              <a:t>Example:a small university with two /24 networks is illustrated.</a:t>
            </a:r>
            <a:endParaRPr/>
          </a:p>
          <a:p>
            <a:pPr marL="457200" lvl="0" indent="-342900" algn="l" rtl="0">
              <a:spcBef>
                <a:spcPts val="0"/>
              </a:spcBef>
              <a:spcAft>
                <a:spcPts val="0"/>
              </a:spcAft>
              <a:buSzPts val="1800"/>
              <a:buChar char="●"/>
            </a:pPr>
            <a:r>
              <a:rPr lang="en-US"/>
              <a:t>One network (CS) is a switched Ethernet in the Computer Science Dept. It has the prefix 192.32.65.0/24. </a:t>
            </a:r>
            <a:endParaRPr/>
          </a:p>
          <a:p>
            <a:pPr marL="457200" lvl="0" indent="-342900" algn="l" rtl="0">
              <a:spcBef>
                <a:spcPts val="0"/>
              </a:spcBef>
              <a:spcAft>
                <a:spcPts val="0"/>
              </a:spcAft>
              <a:buSzPts val="1800"/>
              <a:buChar char="●"/>
            </a:pPr>
            <a:r>
              <a:rPr lang="en-US"/>
              <a:t>The other LAN (EE), also switched Ethernet, is in Electrical</a:t>
            </a:r>
            <a:endParaRPr/>
          </a:p>
          <a:p>
            <a:pPr marL="457200" lvl="0" indent="0" algn="l" rtl="0">
              <a:spcBef>
                <a:spcPts val="360"/>
              </a:spcBef>
              <a:spcAft>
                <a:spcPts val="0"/>
              </a:spcAft>
              <a:buNone/>
            </a:pPr>
            <a:r>
              <a:rPr lang="en-US"/>
              <a:t>Engineering and has the prefix 192.32.63.0/24. The two LANs are connected by an IP router. </a:t>
            </a:r>
            <a:endParaRPr/>
          </a:p>
          <a:p>
            <a:pPr marL="457200" lvl="0" indent="-342900" algn="l" rtl="0">
              <a:spcBef>
                <a:spcPts val="360"/>
              </a:spcBef>
              <a:spcAft>
                <a:spcPts val="0"/>
              </a:spcAft>
              <a:buSzPts val="1800"/>
              <a:buChar char="●"/>
            </a:pPr>
            <a:r>
              <a:rPr lang="en-US"/>
              <a:t>Each machine on an Ethernet and each interface on the router has</a:t>
            </a:r>
            <a:endParaRPr/>
          </a:p>
          <a:p>
            <a:pPr marL="457200" lvl="0" indent="0" algn="l" rtl="0">
              <a:spcBef>
                <a:spcPts val="360"/>
              </a:spcBef>
              <a:spcAft>
                <a:spcPts val="0"/>
              </a:spcAft>
              <a:buNone/>
            </a:pPr>
            <a:r>
              <a:rPr lang="en-US"/>
              <a:t>a unique Ethernet address, labeled E1 through E6, and a unique IP address on the CS or EE network.</a:t>
            </a:r>
            <a:endParaRPr/>
          </a:p>
          <a:p>
            <a:pPr marL="457200" lvl="0" indent="-342900" algn="l" rtl="0">
              <a:spcBef>
                <a:spcPts val="360"/>
              </a:spcBef>
              <a:spcAft>
                <a:spcPts val="0"/>
              </a:spcAft>
              <a:buSzPts val="1800"/>
              <a:buChar char="●"/>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1918" name="Google Shape;1918;gae8f03533c_0_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3600">
                <a:latin typeface="Arial"/>
                <a:ea typeface="Arial"/>
                <a:cs typeface="Arial"/>
                <a:sym typeface="Arial"/>
              </a:rPr>
              <a:t>ARP– The Address Resolution Protocol</a:t>
            </a:r>
            <a:endParaRPr sz="3600"/>
          </a:p>
          <a:p>
            <a:pPr marL="0" lvl="0" indent="0" algn="ctr" rtl="0">
              <a:spcBef>
                <a:spcPts val="0"/>
              </a:spcBef>
              <a:spcAft>
                <a:spcPts val="0"/>
              </a:spcAft>
              <a:buNone/>
            </a:pPr>
            <a:endParaRPr/>
          </a:p>
        </p:txBody>
      </p:sp>
      <p:sp>
        <p:nvSpPr>
          <p:cNvPr id="1919" name="Google Shape;1919;gae8f03533c_0_8"/>
          <p:cNvSpPr txBox="1">
            <a:spLocks noGrp="1"/>
          </p:cNvSpPr>
          <p:nvPr>
            <p:ph type="body" idx="1"/>
          </p:nvPr>
        </p:nvSpPr>
        <p:spPr>
          <a:xfrm>
            <a:off x="0" y="1335800"/>
            <a:ext cx="9144000" cy="5373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Host 1 sends a packet to a user on host 2 on the CS network.</a:t>
            </a:r>
            <a:endParaRPr/>
          </a:p>
          <a:p>
            <a:pPr marL="914400" lvl="1" indent="-368300" algn="l" rtl="0">
              <a:spcBef>
                <a:spcPts val="0"/>
              </a:spcBef>
              <a:spcAft>
                <a:spcPts val="0"/>
              </a:spcAft>
              <a:buSzPts val="2200"/>
              <a:buChar char="○"/>
            </a:pPr>
            <a:r>
              <a:rPr lang="en-US" sz="2200"/>
              <a:t>sender knows the name of the intended receiver, possibly something like eagle.cs.uni.edu. </a:t>
            </a:r>
            <a:endParaRPr sz="2200"/>
          </a:p>
          <a:p>
            <a:pPr marL="914400" lvl="1" indent="-368300" algn="l" rtl="0">
              <a:spcBef>
                <a:spcPts val="0"/>
              </a:spcBef>
              <a:spcAft>
                <a:spcPts val="0"/>
              </a:spcAft>
              <a:buSzPts val="2200"/>
              <a:buChar char="○"/>
            </a:pPr>
            <a:r>
              <a:rPr lang="en-US" sz="2200"/>
              <a:t>The first step is to find the IP address for host 2. This lookup is performed by DNS.</a:t>
            </a:r>
            <a:endParaRPr sz="2200"/>
          </a:p>
          <a:p>
            <a:pPr marL="914400" lvl="1" indent="-355600" algn="l" rtl="0">
              <a:spcBef>
                <a:spcPts val="0"/>
              </a:spcBef>
              <a:spcAft>
                <a:spcPts val="0"/>
              </a:spcAft>
              <a:buSzPts val="2000"/>
              <a:buChar char="○"/>
            </a:pPr>
            <a:r>
              <a:rPr lang="en-US" sz="2000"/>
              <a:t>The upper layer software on host 1 now builds a packet with 192.32.65.5 in the Destination address field and gives it to the IP software to transmit. </a:t>
            </a:r>
            <a:endParaRPr sz="2000"/>
          </a:p>
          <a:p>
            <a:pPr marL="914400" lvl="1" indent="-355600" algn="l" rtl="0">
              <a:spcBef>
                <a:spcPts val="0"/>
              </a:spcBef>
              <a:spcAft>
                <a:spcPts val="0"/>
              </a:spcAft>
              <a:buSzPts val="2000"/>
              <a:buChar char="○"/>
            </a:pPr>
            <a:r>
              <a:rPr lang="en-US" sz="2000"/>
              <a:t>The IP software can look at the address and see that the destination is on the CS network,</a:t>
            </a:r>
            <a:endParaRPr sz="2000"/>
          </a:p>
          <a:p>
            <a:pPr marL="914400" lvl="1" indent="-368300" algn="l" rtl="0">
              <a:spcBef>
                <a:spcPts val="0"/>
              </a:spcBef>
              <a:spcAft>
                <a:spcPts val="0"/>
              </a:spcAft>
              <a:buSzPts val="2200"/>
              <a:buChar char="○"/>
            </a:pPr>
            <a:r>
              <a:rPr lang="en-US" sz="2200"/>
              <a:t>It still needs some way to find the destination’s Ethernet address to send the frame. </a:t>
            </a:r>
            <a:endParaRPr sz="2200"/>
          </a:p>
          <a:p>
            <a:pPr marL="914400" lvl="1" indent="-368300" algn="l" rtl="0">
              <a:spcBef>
                <a:spcPts val="0"/>
              </a:spcBef>
              <a:spcAft>
                <a:spcPts val="0"/>
              </a:spcAft>
              <a:buSzPts val="2200"/>
              <a:buChar char="○"/>
            </a:pPr>
            <a:r>
              <a:rPr lang="en-US" sz="2200"/>
              <a:t>One solution is to have a configuration file somewhere in the system that maps IP addresses onto Ethernet addresses.</a:t>
            </a:r>
            <a:endParaRPr sz="2200"/>
          </a:p>
          <a:p>
            <a:pPr marL="914400" lvl="1" indent="-368300" algn="l" rtl="0">
              <a:spcBef>
                <a:spcPts val="0"/>
              </a:spcBef>
              <a:spcAft>
                <a:spcPts val="0"/>
              </a:spcAft>
              <a:buSzPts val="2200"/>
              <a:buChar char="○"/>
            </a:pPr>
            <a:r>
              <a:rPr lang="en-US" sz="2200"/>
              <a:t>But keeping all these files up to date is an error-prone, time-consuming job.</a:t>
            </a:r>
            <a:endParaRPr sz="2200"/>
          </a:p>
          <a:p>
            <a:pPr marL="457200" lvl="0" indent="0" algn="l" rtl="0">
              <a:spcBef>
                <a:spcPts val="36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23"/>
        <p:cNvGrpSpPr/>
        <p:nvPr/>
      </p:nvGrpSpPr>
      <p:grpSpPr>
        <a:xfrm>
          <a:off x="0" y="0"/>
          <a:ext cx="0" cy="0"/>
          <a:chOff x="0" y="0"/>
          <a:chExt cx="0" cy="0"/>
        </a:xfrm>
      </p:grpSpPr>
      <p:sp>
        <p:nvSpPr>
          <p:cNvPr id="1924" name="Google Shape;1924;gae8f03533c_0_1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3600">
                <a:latin typeface="Arial"/>
                <a:ea typeface="Arial"/>
                <a:cs typeface="Arial"/>
                <a:sym typeface="Arial"/>
              </a:rPr>
              <a:t>ARP– The Address Resolution Protocol</a:t>
            </a:r>
            <a:endParaRPr sz="3600"/>
          </a:p>
          <a:p>
            <a:pPr marL="0" lvl="0" indent="0" algn="ctr" rtl="0">
              <a:spcBef>
                <a:spcPts val="0"/>
              </a:spcBef>
              <a:spcAft>
                <a:spcPts val="0"/>
              </a:spcAft>
              <a:buNone/>
            </a:pPr>
            <a:endParaRPr/>
          </a:p>
        </p:txBody>
      </p:sp>
      <p:sp>
        <p:nvSpPr>
          <p:cNvPr id="1925" name="Google Shape;1925;gae8f03533c_0_18"/>
          <p:cNvSpPr txBox="1">
            <a:spLocks noGrp="1"/>
          </p:cNvSpPr>
          <p:nvPr>
            <p:ph type="body" idx="1"/>
          </p:nvPr>
        </p:nvSpPr>
        <p:spPr>
          <a:xfrm>
            <a:off x="0" y="1401900"/>
            <a:ext cx="9144000" cy="5191800"/>
          </a:xfrm>
          <a:prstGeom prst="rect">
            <a:avLst/>
          </a:prstGeom>
        </p:spPr>
        <p:txBody>
          <a:bodyPr spcFirstLastPara="1" wrap="square" lIns="91425" tIns="45700" rIns="91425" bIns="45700" anchor="t" anchorCtr="0">
            <a:noAutofit/>
          </a:bodyPr>
          <a:lstStyle/>
          <a:p>
            <a:pPr marL="914400" lvl="0" indent="-342900" algn="l" rtl="0">
              <a:spcBef>
                <a:spcPts val="360"/>
              </a:spcBef>
              <a:spcAft>
                <a:spcPts val="0"/>
              </a:spcAft>
              <a:buSzPts val="1800"/>
              <a:buChar char="●"/>
            </a:pPr>
            <a:r>
              <a:rPr lang="en-US"/>
              <a:t>better solution is for host 1 to output a broadcast packet onto the Ethernet asking who owns IP address 192.32.65.5.</a:t>
            </a:r>
            <a:endParaRPr/>
          </a:p>
          <a:p>
            <a:pPr marL="914400" lvl="0" indent="-342900" algn="l" rtl="0">
              <a:spcBef>
                <a:spcPts val="0"/>
              </a:spcBef>
              <a:spcAft>
                <a:spcPts val="0"/>
              </a:spcAft>
              <a:buSzPts val="1800"/>
              <a:buChar char="●"/>
            </a:pPr>
            <a:r>
              <a:rPr lang="en-US"/>
              <a:t>Host 2 alone will respond with its Ethernet address (E2). In this way host 1 learns that IP address 192.32.65.5 is on the host with Ethernet address E2.</a:t>
            </a:r>
            <a:endParaRPr/>
          </a:p>
          <a:p>
            <a:pPr marL="914400" lvl="0" indent="-342900" algn="l" rtl="0">
              <a:spcBef>
                <a:spcPts val="0"/>
              </a:spcBef>
              <a:spcAft>
                <a:spcPts val="0"/>
              </a:spcAft>
              <a:buSzPts val="1800"/>
              <a:buChar char="●"/>
            </a:pPr>
            <a:r>
              <a:rPr lang="en-US"/>
              <a:t> The protocol used for asking this question and getting the reply is called ARP (Address Resolution Protocol).</a:t>
            </a:r>
            <a:endParaRPr/>
          </a:p>
          <a:p>
            <a:pPr marL="914400" lvl="0" indent="-342900" algn="l" rtl="0">
              <a:spcBef>
                <a:spcPts val="0"/>
              </a:spcBef>
              <a:spcAft>
                <a:spcPts val="0"/>
              </a:spcAft>
              <a:buSzPts val="1800"/>
              <a:buChar char="●"/>
            </a:pPr>
            <a:r>
              <a:rPr lang="en-US"/>
              <a:t>One of the optimization is it caches the result in case it needs to</a:t>
            </a:r>
            <a:endParaRPr/>
          </a:p>
          <a:p>
            <a:pPr marL="914400" lvl="0" indent="0" algn="l" rtl="0">
              <a:spcBef>
                <a:spcPts val="360"/>
              </a:spcBef>
              <a:spcAft>
                <a:spcPts val="0"/>
              </a:spcAft>
              <a:buNone/>
            </a:pPr>
            <a:r>
              <a:rPr lang="en-US"/>
              <a:t>contact the same machine shortly.</a:t>
            </a:r>
            <a:endParaRPr/>
          </a:p>
          <a:p>
            <a:pPr marL="914400" lvl="0" indent="-342900" algn="l" rtl="0">
              <a:spcBef>
                <a:spcPts val="360"/>
              </a:spcBef>
              <a:spcAft>
                <a:spcPts val="0"/>
              </a:spcAft>
              <a:buSzPts val="1800"/>
              <a:buChar char="●"/>
            </a:pPr>
            <a:r>
              <a:rPr lang="en-US"/>
              <a:t>Other optimization is host 1 include its IP-to-Ethernet mapping in the ARP packet.</a:t>
            </a:r>
            <a:endParaRPr/>
          </a:p>
          <a:p>
            <a:pPr marL="914400" lvl="0" indent="-342900" algn="l" rtl="0">
              <a:spcBef>
                <a:spcPts val="0"/>
              </a:spcBef>
              <a:spcAft>
                <a:spcPts val="0"/>
              </a:spcAft>
              <a:buSzPts val="1800"/>
              <a:buChar char="●"/>
            </a:pPr>
            <a:r>
              <a:rPr lang="en-US"/>
              <a:t>To allow mappings to change entries in the ARP cache</a:t>
            </a:r>
            <a:endParaRPr/>
          </a:p>
          <a:p>
            <a:pPr marL="914400" lvl="0" indent="0" algn="l" rtl="0">
              <a:spcBef>
                <a:spcPts val="360"/>
              </a:spcBef>
              <a:spcAft>
                <a:spcPts val="0"/>
              </a:spcAft>
              <a:buNone/>
            </a:pPr>
            <a:r>
              <a:rPr lang="en-US"/>
              <a:t>should time out after a few minutes.</a:t>
            </a:r>
            <a:endParaRPr/>
          </a:p>
          <a:p>
            <a:pPr marL="914400" lvl="0" indent="0" algn="l" rtl="0">
              <a:spcBef>
                <a:spcPts val="36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sp>
        <p:nvSpPr>
          <p:cNvPr id="1930" name="Google Shape;1930;gae8f03533c_0_2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3600">
                <a:latin typeface="Arial"/>
                <a:ea typeface="Arial"/>
                <a:cs typeface="Arial"/>
                <a:sym typeface="Arial"/>
              </a:rPr>
              <a:t>ARP– The Address Resolution Protocol</a:t>
            </a:r>
            <a:endParaRPr sz="3600"/>
          </a:p>
          <a:p>
            <a:pPr marL="0" lvl="0" indent="0" algn="ctr" rtl="0">
              <a:spcBef>
                <a:spcPts val="0"/>
              </a:spcBef>
              <a:spcAft>
                <a:spcPts val="0"/>
              </a:spcAft>
              <a:buNone/>
            </a:pPr>
            <a:endParaRPr/>
          </a:p>
        </p:txBody>
      </p:sp>
      <p:sp>
        <p:nvSpPr>
          <p:cNvPr id="1931" name="Google Shape;1931;gae8f03533c_0_29"/>
          <p:cNvSpPr txBox="1">
            <a:spLocks noGrp="1"/>
          </p:cNvSpPr>
          <p:nvPr>
            <p:ph type="body" idx="1"/>
          </p:nvPr>
        </p:nvSpPr>
        <p:spPr>
          <a:xfrm>
            <a:off x="-132200" y="1401900"/>
            <a:ext cx="9144000" cy="5241300"/>
          </a:xfrm>
          <a:prstGeom prst="rect">
            <a:avLst/>
          </a:prstGeom>
        </p:spPr>
        <p:txBody>
          <a:bodyPr spcFirstLastPara="1" wrap="square" lIns="91425" tIns="45700" rIns="91425" bIns="45700" anchor="t" anchorCtr="0">
            <a:noAutofit/>
          </a:bodyPr>
          <a:lstStyle/>
          <a:p>
            <a:pPr marL="914400" lvl="0" indent="-368300" algn="l" rtl="0">
              <a:spcBef>
                <a:spcPts val="360"/>
              </a:spcBef>
              <a:spcAft>
                <a:spcPts val="0"/>
              </a:spcAft>
              <a:buSzPts val="2200"/>
              <a:buChar char="●"/>
            </a:pPr>
            <a:r>
              <a:rPr lang="en-US" sz="2200" b="1"/>
              <a:t>Gratuitous ARP:</a:t>
            </a:r>
            <a:r>
              <a:rPr lang="en-US" sz="2200"/>
              <a:t>every machine broadcast its mapping when it is configured</a:t>
            </a:r>
            <a:endParaRPr sz="2200"/>
          </a:p>
          <a:p>
            <a:pPr marL="914400" lvl="0" indent="-368300" algn="l" rtl="0">
              <a:spcBef>
                <a:spcPts val="0"/>
              </a:spcBef>
              <a:spcAft>
                <a:spcPts val="0"/>
              </a:spcAft>
              <a:buSzPts val="2200"/>
              <a:buChar char="●"/>
            </a:pPr>
            <a:r>
              <a:rPr lang="en-US" sz="2200"/>
              <a:t>If the destination IP address is not on the CS network. </a:t>
            </a:r>
            <a:endParaRPr sz="2200"/>
          </a:p>
          <a:p>
            <a:pPr marL="914400" lvl="0" indent="-368300" algn="l" rtl="0">
              <a:spcBef>
                <a:spcPts val="0"/>
              </a:spcBef>
              <a:spcAft>
                <a:spcPts val="0"/>
              </a:spcAft>
              <a:buSzPts val="2200"/>
              <a:buChar char="●"/>
            </a:pPr>
            <a:r>
              <a:rPr lang="en-US" sz="2200"/>
              <a:t>It knows to send all such off-network traffic to the router, which is also known as the default gateway. </a:t>
            </a:r>
            <a:endParaRPr sz="2200"/>
          </a:p>
          <a:p>
            <a:pPr marL="914400" lvl="0" indent="-368300" algn="l" rtl="0">
              <a:spcBef>
                <a:spcPts val="0"/>
              </a:spcBef>
              <a:spcAft>
                <a:spcPts val="0"/>
              </a:spcAft>
              <a:buSzPts val="2200"/>
              <a:buChar char="●"/>
            </a:pPr>
            <a:r>
              <a:rPr lang="en-US" sz="2200"/>
              <a:t>By convention, the default gateway is the lowest address on the network(198.31.65.1)</a:t>
            </a:r>
            <a:endParaRPr sz="2200"/>
          </a:p>
          <a:p>
            <a:pPr marL="914400" lvl="0" indent="-368300" algn="l" rtl="0">
              <a:spcBef>
                <a:spcPts val="0"/>
              </a:spcBef>
              <a:spcAft>
                <a:spcPts val="0"/>
              </a:spcAft>
              <a:buSzPts val="2200"/>
              <a:buChar char="●"/>
            </a:pPr>
            <a:r>
              <a:rPr lang="en-US" sz="2200"/>
              <a:t>It discovers the ethernet address  by sending an ARP broadcast for 198.31.65.1, from which it learns E3</a:t>
            </a:r>
            <a:endParaRPr sz="2200"/>
          </a:p>
          <a:p>
            <a:pPr marL="914400" lvl="0" indent="-368300" algn="l" rtl="0">
              <a:spcBef>
                <a:spcPts val="0"/>
              </a:spcBef>
              <a:spcAft>
                <a:spcPts val="0"/>
              </a:spcAft>
              <a:buSzPts val="2200"/>
              <a:buChar char="●"/>
            </a:pPr>
            <a:r>
              <a:rPr lang="en-US" sz="2200"/>
              <a:t>It is also possible to send a packet from host 1 to host 4 without host 1 knowing that host 4 is on a different network.</a:t>
            </a:r>
            <a:endParaRPr sz="2200"/>
          </a:p>
          <a:p>
            <a:pPr marL="914400" lvl="0" indent="-368300" algn="l" rtl="0">
              <a:spcBef>
                <a:spcPts val="0"/>
              </a:spcBef>
              <a:spcAft>
                <a:spcPts val="0"/>
              </a:spcAft>
              <a:buSzPts val="2200"/>
              <a:buChar char="●"/>
            </a:pPr>
            <a:r>
              <a:rPr lang="en-US" sz="2200"/>
              <a:t>The router will then receive frames sent to 192.32.63.8 and forward them onto the EE network. This solution is called proxy ARP.</a:t>
            </a:r>
            <a:endParaRPr sz="2200"/>
          </a:p>
          <a:p>
            <a:pPr marL="914400" lvl="0" indent="-368300" algn="l" rtl="0">
              <a:spcBef>
                <a:spcPts val="0"/>
              </a:spcBef>
              <a:spcAft>
                <a:spcPts val="0"/>
              </a:spcAft>
              <a:buSzPts val="2200"/>
              <a:buChar char="●"/>
            </a:pPr>
            <a:r>
              <a:rPr lang="en-US" sz="2200"/>
              <a:t>Ex:Mobile device.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22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IP Protocol</a:t>
            </a:r>
            <a:endParaRPr/>
          </a:p>
        </p:txBody>
      </p:sp>
      <p:sp>
        <p:nvSpPr>
          <p:cNvPr id="1657" name="Google Shape;1657;p228"/>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IPv4 (Internet Protocol) header.</a:t>
            </a:r>
            <a:endParaRPr/>
          </a:p>
        </p:txBody>
      </p:sp>
      <p:pic>
        <p:nvPicPr>
          <p:cNvPr id="1658" name="Google Shape;1658;p228" descr="5-53"/>
          <p:cNvPicPr preferRelativeResize="0"/>
          <p:nvPr/>
        </p:nvPicPr>
        <p:blipFill rotWithShape="1">
          <a:blip r:embed="rId3">
            <a:alphaModFix/>
          </a:blip>
          <a:srcRect/>
          <a:stretch/>
        </p:blipFill>
        <p:spPr>
          <a:xfrm>
            <a:off x="777875" y="1595437"/>
            <a:ext cx="7794625" cy="357028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6" name="Google Shape;1936;ga36c88253f_0_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rgbClr val="FF0000"/>
                </a:solidFill>
                <a:latin typeface="Arial"/>
                <a:ea typeface="Arial"/>
                <a:cs typeface="Arial"/>
                <a:sym typeface="Arial"/>
              </a:rPr>
              <a:t>Dynamic Host Configuration Protocol</a:t>
            </a:r>
            <a:endParaRPr/>
          </a:p>
        </p:txBody>
      </p:sp>
      <p:pic>
        <p:nvPicPr>
          <p:cNvPr id="1937" name="Google Shape;1937;ga36c88253f_0_7"/>
          <p:cNvPicPr preferRelativeResize="0"/>
          <p:nvPr/>
        </p:nvPicPr>
        <p:blipFill>
          <a:blip r:embed="rId3">
            <a:alphaModFix/>
          </a:blip>
          <a:stretch>
            <a:fillRect/>
          </a:stretch>
        </p:blipFill>
        <p:spPr>
          <a:xfrm>
            <a:off x="593000" y="2444775"/>
            <a:ext cx="7610475" cy="29908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41"/>
        <p:cNvGrpSpPr/>
        <p:nvPr/>
      </p:nvGrpSpPr>
      <p:grpSpPr>
        <a:xfrm>
          <a:off x="0" y="0"/>
          <a:ext cx="0" cy="0"/>
          <a:chOff x="0" y="0"/>
          <a:chExt cx="0" cy="0"/>
        </a:xfrm>
      </p:grpSpPr>
      <p:sp>
        <p:nvSpPr>
          <p:cNvPr id="1942" name="Google Shape;1942;gae8f03533c_0_4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a:latin typeface="Arial"/>
                <a:ea typeface="Arial"/>
                <a:cs typeface="Arial"/>
                <a:sym typeface="Arial"/>
              </a:rPr>
              <a:t>Dynamic Host Configuration Protocol</a:t>
            </a:r>
            <a:endParaRPr/>
          </a:p>
          <a:p>
            <a:pPr marL="0" lvl="0" indent="0" algn="ctr" rtl="0">
              <a:spcBef>
                <a:spcPts val="0"/>
              </a:spcBef>
              <a:spcAft>
                <a:spcPts val="0"/>
              </a:spcAft>
              <a:buNone/>
            </a:pPr>
            <a:endParaRPr/>
          </a:p>
        </p:txBody>
      </p:sp>
      <p:sp>
        <p:nvSpPr>
          <p:cNvPr id="1943" name="Google Shape;1943;gae8f03533c_0_41"/>
          <p:cNvSpPr txBox="1">
            <a:spLocks noGrp="1"/>
          </p:cNvSpPr>
          <p:nvPr>
            <p:ph type="body" idx="1"/>
          </p:nvPr>
        </p:nvSpPr>
        <p:spPr>
          <a:xfrm>
            <a:off x="115675" y="1355075"/>
            <a:ext cx="9144000" cy="53211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a:t>The better way to configure hosts is DHCP.</a:t>
            </a:r>
            <a:endParaRPr sz="2200"/>
          </a:p>
          <a:p>
            <a:pPr marL="457200" lvl="0" indent="-368300" algn="l" rtl="0">
              <a:spcBef>
                <a:spcPts val="0"/>
              </a:spcBef>
              <a:spcAft>
                <a:spcPts val="0"/>
              </a:spcAft>
              <a:buSzPts val="2200"/>
              <a:buChar char="●"/>
            </a:pPr>
            <a:r>
              <a:rPr lang="en-US" sz="2200"/>
              <a:t>Every network must have a DHCP server that is responsible for</a:t>
            </a:r>
            <a:endParaRPr sz="2200"/>
          </a:p>
          <a:p>
            <a:pPr marL="457200" lvl="0" indent="0" algn="l" rtl="0">
              <a:spcBef>
                <a:spcPts val="360"/>
              </a:spcBef>
              <a:spcAft>
                <a:spcPts val="0"/>
              </a:spcAft>
              <a:buNone/>
            </a:pPr>
            <a:r>
              <a:rPr lang="en-US" sz="2200"/>
              <a:t>configuration. </a:t>
            </a:r>
            <a:endParaRPr sz="2200"/>
          </a:p>
          <a:p>
            <a:pPr marL="457200" lvl="0" indent="-368300" algn="l" rtl="0">
              <a:spcBef>
                <a:spcPts val="360"/>
              </a:spcBef>
              <a:spcAft>
                <a:spcPts val="0"/>
              </a:spcAft>
              <a:buSzPts val="2200"/>
              <a:buChar char="●"/>
            </a:pPr>
            <a:r>
              <a:rPr lang="en-US" sz="2200"/>
              <a:t>When a computer is started, it has a built-in Ethernet or other link</a:t>
            </a:r>
            <a:endParaRPr sz="2200"/>
          </a:p>
          <a:p>
            <a:pPr marL="457200" lvl="0" indent="0" algn="l" rtl="0">
              <a:spcBef>
                <a:spcPts val="360"/>
              </a:spcBef>
              <a:spcAft>
                <a:spcPts val="0"/>
              </a:spcAft>
              <a:buNone/>
            </a:pPr>
            <a:r>
              <a:rPr lang="en-US" sz="2200"/>
              <a:t>layer address embedded in the NIC, but no IP address. </a:t>
            </a:r>
            <a:endParaRPr sz="2200"/>
          </a:p>
          <a:p>
            <a:pPr marL="457200" lvl="0" indent="-368300" algn="l" rtl="0">
              <a:spcBef>
                <a:spcPts val="360"/>
              </a:spcBef>
              <a:spcAft>
                <a:spcPts val="0"/>
              </a:spcAft>
              <a:buSzPts val="2200"/>
              <a:buChar char="●"/>
            </a:pPr>
            <a:r>
              <a:rPr lang="en-US" sz="2200"/>
              <a:t>The computer broadcasts a request for an IP address on its network. It does this by using a DHCP DISCOVER packet. </a:t>
            </a:r>
            <a:endParaRPr sz="2200"/>
          </a:p>
          <a:p>
            <a:pPr marL="457200" lvl="0" indent="-368300" algn="l" rtl="0">
              <a:spcBef>
                <a:spcPts val="0"/>
              </a:spcBef>
              <a:spcAft>
                <a:spcPts val="0"/>
              </a:spcAft>
              <a:buSzPts val="2200"/>
              <a:buChar char="●"/>
            </a:pPr>
            <a:r>
              <a:rPr lang="en-US" sz="2200"/>
              <a:t>This packet must reach the DHCP server. If not connected directly then router receives and  relay them to the DHCP server, wherever it is located.</a:t>
            </a:r>
            <a:endParaRPr sz="2200"/>
          </a:p>
          <a:p>
            <a:pPr marL="457200" lvl="0" indent="-368300" algn="l" rtl="0">
              <a:spcBef>
                <a:spcPts val="0"/>
              </a:spcBef>
              <a:spcAft>
                <a:spcPts val="0"/>
              </a:spcAft>
              <a:buSzPts val="2200"/>
              <a:buChar char="●"/>
            </a:pPr>
            <a:r>
              <a:rPr lang="en-US" sz="2200"/>
              <a:t>When the server receives the request, it allocates a free IP address and sends it to the host in a DHCP OFFER packet</a:t>
            </a:r>
            <a:endParaRPr sz="2200"/>
          </a:p>
          <a:p>
            <a:pPr marL="457200" lvl="0" indent="-368300" algn="l" rtl="0">
              <a:spcBef>
                <a:spcPts val="0"/>
              </a:spcBef>
              <a:spcAft>
                <a:spcPts val="0"/>
              </a:spcAft>
              <a:buSzPts val="2200"/>
              <a:buChar char="●"/>
            </a:pPr>
            <a:r>
              <a:rPr lang="en-US" sz="2200"/>
              <a:t>IP address assignment may be for a fixed period of time, a technique</a:t>
            </a:r>
            <a:endParaRPr sz="2200"/>
          </a:p>
          <a:p>
            <a:pPr marL="457200" lvl="0" indent="0" algn="l" rtl="0">
              <a:spcBef>
                <a:spcPts val="360"/>
              </a:spcBef>
              <a:spcAft>
                <a:spcPts val="0"/>
              </a:spcAft>
              <a:buNone/>
            </a:pPr>
            <a:r>
              <a:rPr lang="en-US" sz="2200"/>
              <a:t>called leasing.</a:t>
            </a:r>
            <a:endParaRPr sz="2200"/>
          </a:p>
          <a:p>
            <a:pPr marL="457200" lvl="0" indent="-368300" algn="l" rtl="0">
              <a:spcBef>
                <a:spcPts val="360"/>
              </a:spcBef>
              <a:spcAft>
                <a:spcPts val="0"/>
              </a:spcAft>
              <a:buSzPts val="2200"/>
              <a:buChar char="●"/>
            </a:pP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Google Shape;1948;gae8f03533c_0_4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Label Switching and MPLS</a:t>
            </a:r>
            <a:endParaRPr/>
          </a:p>
        </p:txBody>
      </p:sp>
      <p:sp>
        <p:nvSpPr>
          <p:cNvPr id="1949" name="Google Shape;1949;gae8f03533c_0_49"/>
          <p:cNvSpPr txBox="1">
            <a:spLocks noGrp="1"/>
          </p:cNvSpPr>
          <p:nvPr>
            <p:ph type="body" idx="1"/>
          </p:nvPr>
        </p:nvSpPr>
        <p:spPr>
          <a:xfrm>
            <a:off x="0" y="1143000"/>
            <a:ext cx="9144000" cy="5582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There is also another kind of technology to move internet traffic across their networks in ISP is MPLS(MultiProtocol Label Switching).</a:t>
            </a:r>
            <a:endParaRPr/>
          </a:p>
          <a:p>
            <a:pPr marL="457200" lvl="0" indent="-342900" algn="l" rtl="0">
              <a:spcBef>
                <a:spcPts val="0"/>
              </a:spcBef>
              <a:spcAft>
                <a:spcPts val="0"/>
              </a:spcAft>
              <a:buSzPts val="1800"/>
              <a:buChar char="●"/>
            </a:pPr>
            <a:r>
              <a:rPr lang="en-US"/>
              <a:t>MPLS adds a label in front of each packet, and forwarding is based on the label rather than on the destination address.</a:t>
            </a:r>
            <a:endParaRPr/>
          </a:p>
          <a:p>
            <a:pPr marL="457200" lvl="0" indent="-342900" algn="l" rtl="0">
              <a:spcBef>
                <a:spcPts val="0"/>
              </a:spcBef>
              <a:spcAft>
                <a:spcPts val="0"/>
              </a:spcAft>
              <a:buSzPts val="1800"/>
              <a:buChar char="●"/>
            </a:pPr>
            <a:r>
              <a:rPr lang="en-US"/>
              <a:t> Making the label an index into an internal table makes finding the correct output line just a matter of table lookup.</a:t>
            </a:r>
            <a:endParaRPr/>
          </a:p>
          <a:p>
            <a:pPr marL="457200" lvl="0" indent="-342900" algn="l" rtl="0">
              <a:spcBef>
                <a:spcPts val="0"/>
              </a:spcBef>
              <a:spcAft>
                <a:spcPts val="0"/>
              </a:spcAft>
              <a:buSzPts val="1800"/>
              <a:buChar char="●"/>
            </a:pPr>
            <a:r>
              <a:rPr lang="en-US"/>
              <a:t>Using this technique, forwarding can be done very quickly.</a:t>
            </a:r>
            <a:endParaRPr/>
          </a:p>
          <a:p>
            <a:pPr marL="457200" lvl="0" indent="-342900" algn="l" rtl="0">
              <a:spcBef>
                <a:spcPts val="0"/>
              </a:spcBef>
              <a:spcAft>
                <a:spcPts val="0"/>
              </a:spcAft>
              <a:buSzPts val="1800"/>
              <a:buChar char="●"/>
            </a:pPr>
            <a:r>
              <a:rPr lang="en-US"/>
              <a:t>It is described in RFC 3031 and many other RFCs. </a:t>
            </a:r>
            <a:endParaRPr/>
          </a:p>
          <a:p>
            <a:pPr marL="457200" lvl="0" indent="-342900" algn="l" rtl="0">
              <a:spcBef>
                <a:spcPts val="0"/>
              </a:spcBef>
              <a:spcAft>
                <a:spcPts val="0"/>
              </a:spcAft>
              <a:buSzPts val="1800"/>
              <a:buChar char="●"/>
            </a:pPr>
            <a:r>
              <a:rPr lang="en-US"/>
              <a:t>The main benefits over time have come to be routing that is flexible and forwarding that is suited to quality of service as well as fast.</a:t>
            </a:r>
            <a:endParaRPr/>
          </a:p>
          <a:p>
            <a:pPr marL="457200" lvl="0" indent="-342900" algn="l" rtl="0">
              <a:spcBef>
                <a:spcPts val="0"/>
              </a:spcBef>
              <a:spcAft>
                <a:spcPts val="0"/>
              </a:spcAft>
              <a:buSzPts val="1800"/>
              <a:buChar char="●"/>
            </a:pPr>
            <a:r>
              <a:rPr lang="en-US"/>
              <a:t>A new MPLS header had to be added in front of the IP header.</a:t>
            </a:r>
            <a:endParaRPr/>
          </a:p>
          <a:p>
            <a:pPr marL="457200" lvl="0" indent="-342900" algn="l" rtl="0">
              <a:spcBef>
                <a:spcPts val="0"/>
              </a:spcBef>
              <a:spcAft>
                <a:spcPts val="0"/>
              </a:spcAft>
              <a:buSzPts val="1800"/>
              <a:buChar char="●"/>
            </a:pPr>
            <a:r>
              <a:rPr lang="en-US"/>
              <a:t>The generic MPLS header is 4 bytes long and has four fields.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sp>
        <p:nvSpPr>
          <p:cNvPr id="1954" name="Google Shape;1954;gae8f03533c_0_5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Label Switching and MPLS</a:t>
            </a:r>
            <a:endParaRPr/>
          </a:p>
          <a:p>
            <a:pPr marL="0" lvl="0" indent="0" algn="ctr" rtl="0">
              <a:spcBef>
                <a:spcPts val="0"/>
              </a:spcBef>
              <a:spcAft>
                <a:spcPts val="0"/>
              </a:spcAft>
              <a:buNone/>
            </a:pPr>
            <a:endParaRPr/>
          </a:p>
        </p:txBody>
      </p:sp>
      <p:pic>
        <p:nvPicPr>
          <p:cNvPr id="1955" name="Google Shape;1955;gae8f03533c_0_59"/>
          <p:cNvPicPr preferRelativeResize="0"/>
          <p:nvPr/>
        </p:nvPicPr>
        <p:blipFill>
          <a:blip r:embed="rId3">
            <a:alphaModFix/>
          </a:blip>
          <a:stretch>
            <a:fillRect/>
          </a:stretch>
        </p:blipFill>
        <p:spPr>
          <a:xfrm>
            <a:off x="1722300" y="1906825"/>
            <a:ext cx="6226374" cy="36126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1960" name="Google Shape;1960;gae8f03533c_0_6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Label Switching and MPLS</a:t>
            </a:r>
            <a:endParaRPr/>
          </a:p>
          <a:p>
            <a:pPr marL="0" lvl="0" indent="0" algn="ctr" rtl="0">
              <a:spcBef>
                <a:spcPts val="0"/>
              </a:spcBef>
              <a:spcAft>
                <a:spcPts val="0"/>
              </a:spcAft>
              <a:buNone/>
            </a:pPr>
            <a:endParaRPr/>
          </a:p>
        </p:txBody>
      </p:sp>
      <p:sp>
        <p:nvSpPr>
          <p:cNvPr id="1961" name="Google Shape;1961;gae8f03533c_0_65"/>
          <p:cNvSpPr txBox="1">
            <a:spLocks noGrp="1"/>
          </p:cNvSpPr>
          <p:nvPr>
            <p:ph type="body" idx="1"/>
          </p:nvPr>
        </p:nvSpPr>
        <p:spPr>
          <a:xfrm>
            <a:off x="0" y="1385375"/>
            <a:ext cx="9144000" cy="5472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Label field, which holds the index. </a:t>
            </a:r>
            <a:endParaRPr/>
          </a:p>
          <a:p>
            <a:pPr marL="457200" lvl="0" indent="-342900" algn="l" rtl="0">
              <a:spcBef>
                <a:spcPts val="0"/>
              </a:spcBef>
              <a:spcAft>
                <a:spcPts val="0"/>
              </a:spcAft>
              <a:buSzPts val="1800"/>
              <a:buChar char="●"/>
            </a:pPr>
            <a:r>
              <a:rPr lang="en-US"/>
              <a:t>The QoS field indicates the class of service.</a:t>
            </a:r>
            <a:endParaRPr/>
          </a:p>
          <a:p>
            <a:pPr marL="457200" lvl="0" indent="-342900" algn="l" rtl="0">
              <a:spcBef>
                <a:spcPts val="0"/>
              </a:spcBef>
              <a:spcAft>
                <a:spcPts val="0"/>
              </a:spcAft>
              <a:buSzPts val="1800"/>
              <a:buChar char="●"/>
            </a:pPr>
            <a:r>
              <a:rPr lang="en-US"/>
              <a:t>The S field relates to stacking multiple labels (which is discussed below).</a:t>
            </a:r>
            <a:endParaRPr/>
          </a:p>
          <a:p>
            <a:pPr marL="457200" lvl="0" indent="-342900" algn="l" rtl="0">
              <a:spcBef>
                <a:spcPts val="0"/>
              </a:spcBef>
              <a:spcAft>
                <a:spcPts val="0"/>
              </a:spcAft>
              <a:buSzPts val="1800"/>
              <a:buChar char="●"/>
            </a:pPr>
            <a:r>
              <a:rPr lang="en-US"/>
              <a:t>The TtL field indicates how many more times the packet may be forwarded</a:t>
            </a:r>
            <a:endParaRPr/>
          </a:p>
          <a:p>
            <a:pPr marL="457200" lvl="0" indent="-342900" algn="l" rtl="0">
              <a:spcBef>
                <a:spcPts val="0"/>
              </a:spcBef>
              <a:spcAft>
                <a:spcPts val="0"/>
              </a:spcAft>
              <a:buSzPts val="1800"/>
              <a:buChar char="●"/>
            </a:pPr>
            <a:r>
              <a:rPr lang="en-US"/>
              <a:t>MPLS is sometimes described as a layer 2.5 protocol.</a:t>
            </a:r>
            <a:endParaRPr/>
          </a:p>
          <a:p>
            <a:pPr marL="457200" lvl="0" indent="-342900" algn="l" rtl="0">
              <a:spcBef>
                <a:spcPts val="0"/>
              </a:spcBef>
              <a:spcAft>
                <a:spcPts val="0"/>
              </a:spcAft>
              <a:buSzPts val="1800"/>
              <a:buChar char="●"/>
            </a:pPr>
            <a:r>
              <a:rPr lang="en-US"/>
              <a:t>It is possible to build MPLS switches that can forward both IP packets and non-IP packets,</a:t>
            </a:r>
            <a:endParaRPr/>
          </a:p>
          <a:p>
            <a:pPr marL="457200" lvl="0" indent="-342900" algn="l" rtl="0">
              <a:spcBef>
                <a:spcPts val="0"/>
              </a:spcBef>
              <a:spcAft>
                <a:spcPts val="0"/>
              </a:spcAft>
              <a:buSzPts val="1800"/>
              <a:buChar char="●"/>
            </a:pPr>
            <a:r>
              <a:rPr lang="en-US"/>
              <a:t>When an IP packet reaches the edge of an MPLS network. The LER (Label Edge Router) inspects the destination IP address and other fields to see which MPLS path the packet should follow, and puts the right label on the front of the packet. </a:t>
            </a:r>
            <a:endParaRPr/>
          </a:p>
          <a:p>
            <a:pPr marL="457200" lvl="0" indent="-342900" algn="l" rtl="0">
              <a:spcBef>
                <a:spcPts val="0"/>
              </a:spcBef>
              <a:spcAft>
                <a:spcPts val="0"/>
              </a:spcAft>
              <a:buSzPts val="1800"/>
              <a:buChar char="●"/>
            </a:pPr>
            <a:r>
              <a:rPr lang="en-US"/>
              <a:t>Within the MPLS network, this label is used to forward the packet.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gae8f03533c_0_7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Label Switching and MPLS</a:t>
            </a:r>
            <a:endParaRPr/>
          </a:p>
          <a:p>
            <a:pPr marL="0" lvl="0" indent="0" algn="ctr" rtl="0">
              <a:spcBef>
                <a:spcPts val="0"/>
              </a:spcBef>
              <a:spcAft>
                <a:spcPts val="0"/>
              </a:spcAft>
              <a:buNone/>
            </a:pPr>
            <a:endParaRPr/>
          </a:p>
        </p:txBody>
      </p:sp>
      <p:sp>
        <p:nvSpPr>
          <p:cNvPr id="1967" name="Google Shape;1967;gae8f03533c_0_74"/>
          <p:cNvSpPr txBox="1">
            <a:spLocks noGrp="1"/>
          </p:cNvSpPr>
          <p:nvPr>
            <p:ph type="body" idx="1"/>
          </p:nvPr>
        </p:nvSpPr>
        <p:spPr>
          <a:xfrm>
            <a:off x="0" y="1517575"/>
            <a:ext cx="9144000" cy="5158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At the other edge of the MPLS network, the label has served its purpose and is removed, revealing the IP packet again for the next network.</a:t>
            </a:r>
            <a:endParaRPr/>
          </a:p>
          <a:p>
            <a:pPr marL="457200" lvl="0" indent="0" algn="l" rtl="0">
              <a:spcBef>
                <a:spcPts val="360"/>
              </a:spcBef>
              <a:spcAft>
                <a:spcPts val="0"/>
              </a:spcAft>
              <a:buNone/>
            </a:pPr>
            <a:endParaRPr/>
          </a:p>
          <a:p>
            <a:pPr marL="457200" lvl="0" indent="0" algn="l" rtl="0">
              <a:spcBef>
                <a:spcPts val="360"/>
              </a:spcBef>
              <a:spcAft>
                <a:spcPts val="0"/>
              </a:spcAft>
              <a:buNone/>
            </a:pPr>
            <a:endParaRPr/>
          </a:p>
        </p:txBody>
      </p:sp>
      <p:pic>
        <p:nvPicPr>
          <p:cNvPr id="1968" name="Google Shape;1968;gae8f03533c_0_74"/>
          <p:cNvPicPr preferRelativeResize="0"/>
          <p:nvPr/>
        </p:nvPicPr>
        <p:blipFill>
          <a:blip r:embed="rId3">
            <a:alphaModFix/>
          </a:blip>
          <a:stretch>
            <a:fillRect/>
          </a:stretch>
        </p:blipFill>
        <p:spPr>
          <a:xfrm>
            <a:off x="923425" y="2891925"/>
            <a:ext cx="7454900" cy="31563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gae8f03533c_0_8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Label Switching and MPLS</a:t>
            </a:r>
            <a:endParaRPr/>
          </a:p>
          <a:p>
            <a:pPr marL="0" lvl="0" indent="0" algn="ctr" rtl="0">
              <a:spcBef>
                <a:spcPts val="0"/>
              </a:spcBef>
              <a:spcAft>
                <a:spcPts val="0"/>
              </a:spcAft>
              <a:buNone/>
            </a:pPr>
            <a:endParaRPr/>
          </a:p>
        </p:txBody>
      </p:sp>
      <p:sp>
        <p:nvSpPr>
          <p:cNvPr id="1974" name="Google Shape;1974;gae8f03533c_0_80"/>
          <p:cNvSpPr txBox="1">
            <a:spLocks noGrp="1"/>
          </p:cNvSpPr>
          <p:nvPr>
            <p:ph type="body" idx="1"/>
          </p:nvPr>
        </p:nvSpPr>
        <p:spPr>
          <a:xfrm>
            <a:off x="0" y="727125"/>
            <a:ext cx="9144000" cy="6048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It is more common for routers to group multiple flows that end at a particular router or LAN and use a single label for them. </a:t>
            </a:r>
            <a:endParaRPr/>
          </a:p>
          <a:p>
            <a:pPr marL="457200" lvl="0" indent="-381000" algn="l" rtl="0">
              <a:spcBef>
                <a:spcPts val="0"/>
              </a:spcBef>
              <a:spcAft>
                <a:spcPts val="0"/>
              </a:spcAft>
              <a:buSzPts val="2400"/>
              <a:buChar char="●"/>
            </a:pPr>
            <a:r>
              <a:rPr lang="en-US"/>
              <a:t>The flows that are grouped together under a single label are said to belong to the same FEC(Forwarding Equivalence Class).</a:t>
            </a:r>
            <a:endParaRPr/>
          </a:p>
          <a:p>
            <a:pPr marL="457200" lvl="0" indent="-381000" algn="l" rtl="0">
              <a:spcBef>
                <a:spcPts val="0"/>
              </a:spcBef>
              <a:spcAft>
                <a:spcPts val="0"/>
              </a:spcAft>
              <a:buSzPts val="2400"/>
              <a:buChar char="●"/>
            </a:pPr>
            <a:r>
              <a:rPr lang="en-US"/>
              <a:t>It can operate at multiple levels at once by adding more than one label to the front of a packet</a:t>
            </a:r>
            <a:endParaRPr/>
          </a:p>
          <a:p>
            <a:pPr marL="457200" lvl="0" indent="-381000" algn="l" rtl="0">
              <a:spcBef>
                <a:spcPts val="0"/>
              </a:spcBef>
              <a:spcAft>
                <a:spcPts val="0"/>
              </a:spcAft>
              <a:buSzPts val="2400"/>
              <a:buChar char="●"/>
            </a:pPr>
            <a:r>
              <a:rPr lang="en-US"/>
              <a:t>This is called a stack of labels.</a:t>
            </a:r>
            <a:endParaRPr/>
          </a:p>
          <a:p>
            <a:pPr marL="457200" lvl="0" indent="-381000" algn="l" rtl="0">
              <a:spcBef>
                <a:spcPts val="0"/>
              </a:spcBef>
              <a:spcAft>
                <a:spcPts val="0"/>
              </a:spcAft>
              <a:buSzPts val="2400"/>
              <a:buChar char="●"/>
            </a:pPr>
            <a:r>
              <a:rPr lang="en-US"/>
              <a:t>The outermost label guides the packets along the path. </a:t>
            </a:r>
            <a:endParaRPr/>
          </a:p>
          <a:p>
            <a:pPr marL="457200" lvl="0" indent="-381000" algn="l" rtl="0">
              <a:spcBef>
                <a:spcPts val="0"/>
              </a:spcBef>
              <a:spcAft>
                <a:spcPts val="0"/>
              </a:spcAft>
              <a:buSzPts val="2400"/>
              <a:buChar char="●"/>
            </a:pPr>
            <a:r>
              <a:rPr lang="en-US"/>
              <a:t>It is removed at the end of the path, and the labels revealed, if any,</a:t>
            </a:r>
            <a:endParaRPr/>
          </a:p>
          <a:p>
            <a:pPr marL="457200" lvl="0" indent="0" algn="l" rtl="0">
              <a:spcBef>
                <a:spcPts val="360"/>
              </a:spcBef>
              <a:spcAft>
                <a:spcPts val="0"/>
              </a:spcAft>
              <a:buNone/>
            </a:pPr>
            <a:r>
              <a:rPr lang="en-US"/>
              <a:t>are used to forward the packet further. The S bit is used  for this purpose.</a:t>
            </a:r>
            <a:endParaRPr/>
          </a:p>
          <a:p>
            <a:pPr marL="457200" lvl="0" indent="-381000" algn="l" rtl="0">
              <a:spcBef>
                <a:spcPts val="360"/>
              </a:spcBef>
              <a:spcAft>
                <a:spcPts val="0"/>
              </a:spcAft>
              <a:buSzPts val="2400"/>
              <a:buChar char="●"/>
            </a:pPr>
            <a:r>
              <a:rPr lang="en-US"/>
              <a:t>The forwarding information is set up by protocols that are a combination of routing protocols and connection setup protocols intead by user.</a:t>
            </a:r>
            <a:endParaRPr/>
          </a:p>
          <a:p>
            <a:pPr marL="457200" lvl="0" indent="0" algn="l" rtl="0">
              <a:spcBef>
                <a:spcPts val="36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229"/>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Header</a:t>
            </a:r>
            <a:endParaRPr/>
          </a:p>
        </p:txBody>
      </p:sp>
      <p:sp>
        <p:nvSpPr>
          <p:cNvPr id="1664" name="Google Shape;1664;p229"/>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header has a 20-byte fixed part and a variable-length optional part.</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header format is shown in Fig. 5-46.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bits are transmitted from left to right and top to bottom, with the high-order bit of the Version field going first.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This is a ‘‘big-endian’’ network byte order.</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On little endian machines, such as Intel x86 computers, a software conversion is required on both transmission and reception.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230"/>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Header</a:t>
            </a:r>
            <a:endParaRPr/>
          </a:p>
        </p:txBody>
      </p:sp>
      <p:sp>
        <p:nvSpPr>
          <p:cNvPr id="1670" name="Google Shape;1670;p230"/>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a:t>
            </a:r>
            <a:r>
              <a:rPr lang="en-US" sz="2800" b="1" i="0" u="none">
                <a:solidFill>
                  <a:schemeClr val="dk1"/>
                </a:solidFill>
                <a:latin typeface="Times New Roman"/>
                <a:ea typeface="Times New Roman"/>
                <a:cs typeface="Times New Roman"/>
                <a:sym typeface="Times New Roman"/>
              </a:rPr>
              <a:t>Version </a:t>
            </a:r>
            <a:r>
              <a:rPr lang="en-US" sz="2800" b="0" i="0" u="none">
                <a:solidFill>
                  <a:schemeClr val="dk1"/>
                </a:solidFill>
                <a:latin typeface="Times New Roman"/>
                <a:ea typeface="Times New Roman"/>
                <a:cs typeface="Times New Roman"/>
                <a:sym typeface="Times New Roman"/>
              </a:rPr>
              <a:t>field keeps track of which version of the protocol the datagram belongs to.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Since the header length is not constant, a field in the header, </a:t>
            </a:r>
            <a:r>
              <a:rPr lang="en-US" sz="2800" b="1" i="0" u="none">
                <a:solidFill>
                  <a:schemeClr val="dk1"/>
                </a:solidFill>
                <a:latin typeface="Times New Roman"/>
                <a:ea typeface="Times New Roman"/>
                <a:cs typeface="Times New Roman"/>
                <a:sym typeface="Times New Roman"/>
              </a:rPr>
              <a:t>IHL</a:t>
            </a:r>
            <a:r>
              <a:rPr lang="en-US" sz="2800" b="0" i="0" u="none">
                <a:solidFill>
                  <a:schemeClr val="dk1"/>
                </a:solidFill>
                <a:latin typeface="Times New Roman"/>
                <a:ea typeface="Times New Roman"/>
                <a:cs typeface="Times New Roman"/>
                <a:sym typeface="Times New Roman"/>
              </a:rPr>
              <a:t>, is provided to tell how long the header is, in 32-bit words.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minimum value is 5, which applies when no options are present. </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maximum value of this 4-bit field is 15 , which limits the header to 60 bytes, and thus the Options field to 40 bytes.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231"/>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Header</a:t>
            </a:r>
            <a:endParaRPr/>
          </a:p>
        </p:txBody>
      </p:sp>
      <p:sp>
        <p:nvSpPr>
          <p:cNvPr id="1676" name="Google Shape;1676;p231"/>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For some options, such as one that records the route a packet has taken, 40 bytes is far too small, making those options useless.</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a:t>
            </a:r>
            <a:r>
              <a:rPr lang="en-US" sz="2800" b="1" i="0" u="none">
                <a:solidFill>
                  <a:schemeClr val="dk1"/>
                </a:solidFill>
                <a:latin typeface="Times New Roman"/>
                <a:ea typeface="Times New Roman"/>
                <a:cs typeface="Times New Roman"/>
                <a:sym typeface="Times New Roman"/>
              </a:rPr>
              <a:t>Differentiated services </a:t>
            </a:r>
            <a:r>
              <a:rPr lang="en-US" sz="2800" b="0" i="0" u="none">
                <a:solidFill>
                  <a:schemeClr val="dk1"/>
                </a:solidFill>
                <a:latin typeface="Times New Roman"/>
                <a:ea typeface="Times New Roman"/>
                <a:cs typeface="Times New Roman"/>
                <a:sym typeface="Times New Roman"/>
              </a:rPr>
              <a:t>field is one of the few fields that has changed its meaning (slightly) over the years. Originally, it was called the </a:t>
            </a:r>
            <a:r>
              <a:rPr lang="en-US" sz="2800" b="1" i="0" u="none">
                <a:solidFill>
                  <a:schemeClr val="dk1"/>
                </a:solidFill>
                <a:latin typeface="Times New Roman"/>
                <a:ea typeface="Times New Roman"/>
                <a:cs typeface="Times New Roman"/>
                <a:sym typeface="Times New Roman"/>
              </a:rPr>
              <a:t>Type of service </a:t>
            </a:r>
            <a:r>
              <a:rPr lang="en-US" sz="2800" b="0" i="0" u="none">
                <a:solidFill>
                  <a:schemeClr val="dk1"/>
                </a:solidFill>
                <a:latin typeface="Times New Roman"/>
                <a:ea typeface="Times New Roman"/>
                <a:cs typeface="Times New Roman"/>
                <a:sym typeface="Times New Roman"/>
              </a:rPr>
              <a:t>field.</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Type of service field provided 3 bits to signal priority and 3 bits to signal whether a host cared more about delay, throughput, or reliability.</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bottom 2 bits are used to carry explicit congestion notification information, such as whether the packet has experienced congestion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232"/>
          <p:cNvSpPr txBox="1">
            <a:spLocks noGrp="1"/>
          </p:cNvSpPr>
          <p:nvPr>
            <p:ph type="title"/>
          </p:nvPr>
        </p:nvSpPr>
        <p:spPr>
          <a:xfrm>
            <a:off x="244475"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IP Header</a:t>
            </a:r>
            <a:endParaRPr/>
          </a:p>
        </p:txBody>
      </p:sp>
      <p:sp>
        <p:nvSpPr>
          <p:cNvPr id="1682" name="Google Shape;1682;p232"/>
          <p:cNvSpPr txBox="1">
            <a:spLocks noGrp="1"/>
          </p:cNvSpPr>
          <p:nvPr>
            <p:ph type="body" idx="1"/>
          </p:nvPr>
        </p:nvSpPr>
        <p:spPr>
          <a:xfrm>
            <a:off x="0" y="893762"/>
            <a:ext cx="9144000" cy="5659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a:t>
            </a:r>
            <a:r>
              <a:rPr lang="en-US" sz="2800" b="1" i="0" u="none">
                <a:solidFill>
                  <a:schemeClr val="dk1"/>
                </a:solidFill>
                <a:latin typeface="Times New Roman"/>
                <a:ea typeface="Times New Roman"/>
                <a:cs typeface="Times New Roman"/>
                <a:sym typeface="Times New Roman"/>
              </a:rPr>
              <a:t>Total length </a:t>
            </a:r>
            <a:r>
              <a:rPr lang="en-US" sz="2800" b="0" i="0" u="none">
                <a:solidFill>
                  <a:schemeClr val="dk1"/>
                </a:solidFill>
                <a:latin typeface="Times New Roman"/>
                <a:ea typeface="Times New Roman"/>
                <a:cs typeface="Times New Roman"/>
                <a:sym typeface="Times New Roman"/>
              </a:rPr>
              <a:t>includes everything in the datagram—both header and data. The maximum length is 65,535 bytes.</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a:t>
            </a:r>
            <a:r>
              <a:rPr lang="en-US" sz="2800" b="1" i="0" u="none">
                <a:solidFill>
                  <a:schemeClr val="dk1"/>
                </a:solidFill>
                <a:latin typeface="Times New Roman"/>
                <a:ea typeface="Times New Roman"/>
                <a:cs typeface="Times New Roman"/>
                <a:sym typeface="Times New Roman"/>
              </a:rPr>
              <a:t>Identification field</a:t>
            </a:r>
            <a:r>
              <a:rPr lang="en-US" sz="2800" b="0" i="0" u="none">
                <a:solidFill>
                  <a:schemeClr val="dk1"/>
                </a:solidFill>
                <a:latin typeface="Times New Roman"/>
                <a:ea typeface="Times New Roman"/>
                <a:cs typeface="Times New Roman"/>
                <a:sym typeface="Times New Roman"/>
              </a:rPr>
              <a:t> is needed to allow the destination host to determine which packet a newly arrived fragment belongs to. All the fragments of a packet contain the same Identification value.</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Next comes an </a:t>
            </a:r>
            <a:r>
              <a:rPr lang="en-US" sz="2800" b="1" i="0" u="none">
                <a:solidFill>
                  <a:schemeClr val="dk1"/>
                </a:solidFill>
                <a:latin typeface="Times New Roman"/>
                <a:ea typeface="Times New Roman"/>
                <a:cs typeface="Times New Roman"/>
                <a:sym typeface="Times New Roman"/>
              </a:rPr>
              <a:t>unused</a:t>
            </a:r>
            <a:r>
              <a:rPr lang="en-US" sz="2800" b="0" i="0" u="none">
                <a:solidFill>
                  <a:schemeClr val="dk1"/>
                </a:solidFill>
                <a:latin typeface="Times New Roman"/>
                <a:ea typeface="Times New Roman"/>
                <a:cs typeface="Times New Roman"/>
                <a:sym typeface="Times New Roman"/>
              </a:rPr>
              <a:t> bit</a:t>
            </a:r>
            <a:endParaRPr/>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Then come two 1-bit fields related to fragmentation. </a:t>
            </a:r>
            <a:r>
              <a:rPr lang="en-US" sz="2800" b="1" i="0" u="none">
                <a:solidFill>
                  <a:schemeClr val="dk1"/>
                </a:solidFill>
                <a:latin typeface="Times New Roman"/>
                <a:ea typeface="Times New Roman"/>
                <a:cs typeface="Times New Roman"/>
                <a:sym typeface="Times New Roman"/>
              </a:rPr>
              <a:t>DF</a:t>
            </a:r>
            <a:r>
              <a:rPr lang="en-US" sz="2800" b="0" i="0" u="none">
                <a:solidFill>
                  <a:schemeClr val="dk1"/>
                </a:solidFill>
                <a:latin typeface="Times New Roman"/>
                <a:ea typeface="Times New Roman"/>
                <a:cs typeface="Times New Roman"/>
                <a:sym typeface="Times New Roman"/>
              </a:rPr>
              <a:t> stands for Don’t Fragment. It is an order to the routers not to fragment the packet.</a:t>
            </a:r>
            <a:endParaRPr/>
          </a:p>
        </p:txBody>
      </p:sp>
    </p:spTree>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4104</Words>
  <Application>Microsoft Office PowerPoint</Application>
  <PresentationFormat>On-screen Show (4:3)</PresentationFormat>
  <Paragraphs>298</Paragraphs>
  <Slides>56</Slides>
  <Notes>56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Times New Roman</vt:lpstr>
      <vt:lpstr>Tannenbaum</vt:lpstr>
      <vt:lpstr>The Network Layer</vt:lpstr>
      <vt:lpstr>The Network Layer in the Internet</vt:lpstr>
      <vt:lpstr>Design Principles for Internet</vt:lpstr>
      <vt:lpstr>Collection of Subnetworks</vt:lpstr>
      <vt:lpstr>The IP Protocol</vt:lpstr>
      <vt:lpstr>IP Header</vt:lpstr>
      <vt:lpstr>IP Header</vt:lpstr>
      <vt:lpstr>IP Header</vt:lpstr>
      <vt:lpstr>IP Header</vt:lpstr>
      <vt:lpstr>IP Header</vt:lpstr>
      <vt:lpstr>IP Header</vt:lpstr>
      <vt:lpstr>IP Header</vt:lpstr>
      <vt:lpstr>IP Header</vt:lpstr>
      <vt:lpstr>IP Header</vt:lpstr>
      <vt:lpstr>The IP Protocol </vt:lpstr>
      <vt:lpstr>IP addresses</vt:lpstr>
      <vt:lpstr>IP addresses</vt:lpstr>
      <vt:lpstr>IP addresses</vt:lpstr>
      <vt:lpstr>IP addresses</vt:lpstr>
      <vt:lpstr>IP addresses</vt:lpstr>
      <vt:lpstr>IP addresses</vt:lpstr>
      <vt:lpstr>Subnets </vt:lpstr>
      <vt:lpstr>IP addresses</vt:lpstr>
      <vt:lpstr>IP addresses</vt:lpstr>
      <vt:lpstr>IP addresses</vt:lpstr>
      <vt:lpstr>IP addresses</vt:lpstr>
      <vt:lpstr>IP Protocol</vt:lpstr>
      <vt:lpstr>PowerPoint Presentation</vt:lpstr>
      <vt:lpstr>PowerPoint Presentation</vt:lpstr>
      <vt:lpstr>IP Addresses-Classful Addressing</vt:lpstr>
      <vt:lpstr>PowerPoint Presentation</vt:lpstr>
      <vt:lpstr>IP Addresses- Special Addressing </vt:lpstr>
      <vt:lpstr>NAT – Network Address Translation</vt:lpstr>
      <vt:lpstr>NAT – Network Address Translation</vt:lpstr>
      <vt:lpstr>NAT – Network Address Translation</vt:lpstr>
      <vt:lpstr>NAT – Network Address Translation</vt:lpstr>
      <vt:lpstr>IP Version 6</vt:lpstr>
      <vt:lpstr>IP Version 6</vt:lpstr>
      <vt:lpstr>IP Version 6</vt:lpstr>
      <vt:lpstr>PowerPoint Presentation</vt:lpstr>
      <vt:lpstr>Extension Headers</vt:lpstr>
      <vt:lpstr>PowerPoint Presentation</vt:lpstr>
      <vt:lpstr>Internet Control Protocols</vt:lpstr>
      <vt:lpstr>Internet Control Message Protocol</vt:lpstr>
      <vt:lpstr>ARP– The Address Resolution Protocol</vt:lpstr>
      <vt:lpstr>ARP– The Address Resolution Protocol </vt:lpstr>
      <vt:lpstr>ARP– The Address Resolution Protocol </vt:lpstr>
      <vt:lpstr>ARP– The Address Resolution Protocol </vt:lpstr>
      <vt:lpstr>ARP– The Address Resolution Protocol </vt:lpstr>
      <vt:lpstr>Dynamic Host Configuration Protocol</vt:lpstr>
      <vt:lpstr> Dynamic Host Configuration Protocol </vt:lpstr>
      <vt:lpstr>Label Switching and MPLS</vt:lpstr>
      <vt:lpstr>Label Switching and MPLS </vt:lpstr>
      <vt:lpstr>Label Switching and MPLS </vt:lpstr>
      <vt:lpstr>Label Switching and MPLS </vt:lpstr>
      <vt:lpstr>Label Switching and MPLS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Network Layer</dc:title>
  <dc:creator>Steve Armstrong</dc:creator>
  <cp:lastModifiedBy>exam2</cp:lastModifiedBy>
  <cp:revision>1</cp:revision>
  <dcterms:created xsi:type="dcterms:W3CDTF">2002-07-22T23:52:29Z</dcterms:created>
  <dcterms:modified xsi:type="dcterms:W3CDTF">2020-12-07T07:55:46Z</dcterms:modified>
</cp:coreProperties>
</file>