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2" roundtripDataSignature="AMtx7miU0rugWLzuHcF0hhshrPI3IOXM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1186"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2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224"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222" Type="http://customschemas.google.com/relationships/presentationmetadata" Target="metadata"/><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25" Type="http://schemas.openxmlformats.org/officeDocument/2006/relationships/theme" Target="theme/theme1.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8844e402a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8844e402a_0_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78844e402a_0_3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15</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8844e402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8844e402a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g78844e402a_0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3</a:t>
            </a:fld>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8844e402a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8844e402a_0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78844e402a_0_1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4</a:t>
            </a:fld>
            <a:endParaRPr sz="14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5" name="Google Shape;445;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2" name="Google Shape;482;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0" name="Google Shape;500;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8844e402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8844e402a_0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78844e402a_0_2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9</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17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SzPts val="2400"/>
              <a:buFont typeface="Times New Roman"/>
              <a:buNone/>
              <a:defRPr/>
            </a:lvl1pPr>
            <a:lvl2pPr lvl="1" algn="ctr">
              <a:spcBef>
                <a:spcPts val="480"/>
              </a:spcBef>
              <a:spcAft>
                <a:spcPts val="0"/>
              </a:spcAft>
              <a:buSzPts val="2400"/>
              <a:buFont typeface="Times New Roman"/>
              <a:buNone/>
              <a:defRPr/>
            </a:lvl2pPr>
            <a:lvl3pPr lvl="2" algn="ctr">
              <a:spcBef>
                <a:spcPts val="480"/>
              </a:spcBef>
              <a:spcAft>
                <a:spcPts val="0"/>
              </a:spcAft>
              <a:buSzPts val="2400"/>
              <a:buFont typeface="Times New Roman"/>
              <a:buNone/>
              <a:defRPr/>
            </a:lvl3pPr>
            <a:lvl4pPr lvl="3" algn="ctr">
              <a:spcBef>
                <a:spcPts val="400"/>
              </a:spcBef>
              <a:spcAft>
                <a:spcPts val="0"/>
              </a:spcAft>
              <a:buSzPts val="2000"/>
              <a:buFont typeface="Times New Roman"/>
              <a:buNone/>
              <a:defRPr/>
            </a:lvl4pPr>
            <a:lvl5pPr lvl="4" algn="ctr">
              <a:spcBef>
                <a:spcPts val="400"/>
              </a:spcBef>
              <a:spcAft>
                <a:spcPts val="0"/>
              </a:spcAft>
              <a:buSzPts val="2000"/>
              <a:buFont typeface="Times New Roman"/>
              <a:buNone/>
              <a:defRPr/>
            </a:lvl5pPr>
            <a:lvl6pPr lvl="5" algn="ctr">
              <a:spcBef>
                <a:spcPts val="400"/>
              </a:spcBef>
              <a:spcAft>
                <a:spcPts val="0"/>
              </a:spcAft>
              <a:buSzPts val="2000"/>
              <a:buFont typeface="Times New Roman"/>
              <a:buNone/>
              <a:defRPr/>
            </a:lvl6pPr>
            <a:lvl7pPr lvl="6" algn="ctr">
              <a:spcBef>
                <a:spcPts val="400"/>
              </a:spcBef>
              <a:spcAft>
                <a:spcPts val="0"/>
              </a:spcAft>
              <a:buSzPts val="2000"/>
              <a:buFont typeface="Times New Roman"/>
              <a:buNone/>
              <a:defRPr/>
            </a:lvl7pPr>
            <a:lvl8pPr lvl="7" algn="ctr">
              <a:spcBef>
                <a:spcPts val="400"/>
              </a:spcBef>
              <a:spcAft>
                <a:spcPts val="0"/>
              </a:spcAft>
              <a:buSzPts val="2000"/>
              <a:buFont typeface="Times New Roman"/>
              <a:buNone/>
              <a:defRPr/>
            </a:lvl8pPr>
            <a:lvl9pPr lvl="8" algn="ctr">
              <a:spcBef>
                <a:spcPts val="400"/>
              </a:spcBef>
              <a:spcAft>
                <a:spcPts val="0"/>
              </a:spcAft>
              <a:buSzPts val="2000"/>
              <a:buFont typeface="Times New Roman"/>
              <a:buNone/>
              <a:defRPr/>
            </a:lvl9pPr>
          </a:lstStyle>
          <a:p>
            <a:endParaRPr/>
          </a:p>
        </p:txBody>
      </p:sp>
      <p:sp>
        <p:nvSpPr>
          <p:cNvPr id="18" name="Google Shape;18;p17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7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7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179"/>
          <p:cNvSpPr txBox="1">
            <a:spLocks noGrp="1"/>
          </p:cNvSpPr>
          <p:nvPr>
            <p:ph type="body" idx="1"/>
          </p:nvPr>
        </p:nvSpPr>
        <p:spPr>
          <a:xfrm>
            <a:off x="0" y="5715000"/>
            <a:ext cx="4495800" cy="838200"/>
          </a:xfrm>
          <a:prstGeom prst="rect">
            <a:avLst/>
          </a:prstGeom>
          <a:noFill/>
          <a:ln>
            <a:noFill/>
          </a:ln>
        </p:spPr>
        <p:txBody>
          <a:bodyPr spcFirstLastPara="1" wrap="square" lIns="91425" tIns="45700" rIns="91425" bIns="45700" anchor="t" anchorCtr="0">
            <a:noAutofit/>
          </a:bodyPr>
          <a:lstStyle>
            <a:lvl1pPr marL="457200" lvl="0" indent="-406400" algn="ctr">
              <a:spcBef>
                <a:spcPts val="560"/>
              </a:spcBef>
              <a:spcAft>
                <a:spcPts val="0"/>
              </a:spcAft>
              <a:buSzPts val="2800"/>
              <a:buFont typeface="Times New Roman"/>
              <a:buAutoNum type="alphaLcParenR"/>
              <a:defRPr sz="2800"/>
            </a:lvl1pPr>
            <a:lvl2pPr marL="914400" lvl="1" indent="-381000" algn="l">
              <a:spcBef>
                <a:spcPts val="480"/>
              </a:spcBef>
              <a:spcAft>
                <a:spcPts val="0"/>
              </a:spcAft>
              <a:buSzPts val="2400"/>
              <a:buFont typeface="Times New Roman"/>
              <a:buChar char="–"/>
              <a:defRPr sz="2400"/>
            </a:lvl2pPr>
            <a:lvl3pPr marL="1371600" lvl="2" indent="-355600" algn="l">
              <a:spcBef>
                <a:spcPts val="400"/>
              </a:spcBef>
              <a:spcAft>
                <a:spcPts val="0"/>
              </a:spcAft>
              <a:buSzPts val="2000"/>
              <a:buFont typeface="Times New Roman"/>
              <a:buChar char="•"/>
              <a:defRPr sz="2000"/>
            </a:lvl3pPr>
            <a:lvl4pPr marL="1828800" lvl="3" indent="-342900" algn="l">
              <a:spcBef>
                <a:spcPts val="360"/>
              </a:spcBef>
              <a:spcAft>
                <a:spcPts val="0"/>
              </a:spcAft>
              <a:buSzPts val="1800"/>
              <a:buFont typeface="Times New Roman"/>
              <a:buChar char="–"/>
              <a:defRPr sz="1800"/>
            </a:lvl4pPr>
            <a:lvl5pPr marL="2286000" lvl="4" indent="-342900" algn="l">
              <a:spcBef>
                <a:spcPts val="360"/>
              </a:spcBef>
              <a:spcAft>
                <a:spcPts val="0"/>
              </a:spcAft>
              <a:buSzPts val="1800"/>
              <a:buFont typeface="Times New Roman"/>
              <a:buChar char="»"/>
              <a:defRPr sz="1800"/>
            </a:lvl5pPr>
            <a:lvl6pPr marL="2743200" lvl="5" indent="-342900" algn="l">
              <a:spcBef>
                <a:spcPts val="360"/>
              </a:spcBef>
              <a:spcAft>
                <a:spcPts val="0"/>
              </a:spcAft>
              <a:buSzPts val="1800"/>
              <a:buFont typeface="Times New Roman"/>
              <a:buChar char="»"/>
              <a:defRPr sz="1800"/>
            </a:lvl6pPr>
            <a:lvl7pPr marL="3200400" lvl="6" indent="-342900" algn="l">
              <a:spcBef>
                <a:spcPts val="360"/>
              </a:spcBef>
              <a:spcAft>
                <a:spcPts val="0"/>
              </a:spcAft>
              <a:buSzPts val="1800"/>
              <a:buFont typeface="Times New Roman"/>
              <a:buChar char="»"/>
              <a:defRPr sz="1800"/>
            </a:lvl7pPr>
            <a:lvl8pPr marL="3657600" lvl="7" indent="-342900" algn="l">
              <a:spcBef>
                <a:spcPts val="360"/>
              </a:spcBef>
              <a:spcAft>
                <a:spcPts val="0"/>
              </a:spcAft>
              <a:buSzPts val="1800"/>
              <a:buFont typeface="Times New Roman"/>
              <a:buChar char="»"/>
              <a:defRPr sz="1800"/>
            </a:lvl8pPr>
            <a:lvl9pPr marL="4114800" lvl="8" indent="-342900" algn="l">
              <a:spcBef>
                <a:spcPts val="360"/>
              </a:spcBef>
              <a:spcAft>
                <a:spcPts val="0"/>
              </a:spcAft>
              <a:buSzPts val="1800"/>
              <a:buFont typeface="Times New Roman"/>
              <a:buChar char="»"/>
              <a:defRPr sz="1800"/>
            </a:lvl9pPr>
          </a:lstStyle>
          <a:p>
            <a:endParaRPr/>
          </a:p>
        </p:txBody>
      </p:sp>
      <p:sp>
        <p:nvSpPr>
          <p:cNvPr id="74" name="Google Shape;74;p179"/>
          <p:cNvSpPr txBox="1">
            <a:spLocks noGrp="1"/>
          </p:cNvSpPr>
          <p:nvPr>
            <p:ph type="body" idx="2"/>
          </p:nvPr>
        </p:nvSpPr>
        <p:spPr>
          <a:xfrm>
            <a:off x="4648200" y="5715000"/>
            <a:ext cx="4495800" cy="838200"/>
          </a:xfrm>
          <a:prstGeom prst="rect">
            <a:avLst/>
          </a:prstGeom>
          <a:noFill/>
          <a:ln>
            <a:noFill/>
          </a:ln>
        </p:spPr>
        <p:txBody>
          <a:bodyPr spcFirstLastPara="1" wrap="square" lIns="91425" tIns="45700" rIns="91425" bIns="45700" anchor="t" anchorCtr="0">
            <a:noAutofit/>
          </a:bodyPr>
          <a:lstStyle>
            <a:lvl1pPr marL="457200" lvl="0" indent="-406400" algn="ctr">
              <a:spcBef>
                <a:spcPts val="560"/>
              </a:spcBef>
              <a:spcAft>
                <a:spcPts val="0"/>
              </a:spcAft>
              <a:buSzPts val="2800"/>
              <a:buFont typeface="Times New Roman"/>
              <a:buAutoNum type="alphaLcParenR"/>
              <a:defRPr sz="2800"/>
            </a:lvl1pPr>
            <a:lvl2pPr marL="914400" lvl="1" indent="-381000" algn="l">
              <a:spcBef>
                <a:spcPts val="480"/>
              </a:spcBef>
              <a:spcAft>
                <a:spcPts val="0"/>
              </a:spcAft>
              <a:buSzPts val="2400"/>
              <a:buFont typeface="Times New Roman"/>
              <a:buChar char="–"/>
              <a:defRPr sz="2400"/>
            </a:lvl2pPr>
            <a:lvl3pPr marL="1371600" lvl="2" indent="-355600" algn="l">
              <a:spcBef>
                <a:spcPts val="400"/>
              </a:spcBef>
              <a:spcAft>
                <a:spcPts val="0"/>
              </a:spcAft>
              <a:buSzPts val="2000"/>
              <a:buFont typeface="Times New Roman"/>
              <a:buChar char="•"/>
              <a:defRPr sz="2000"/>
            </a:lvl3pPr>
            <a:lvl4pPr marL="1828800" lvl="3" indent="-342900" algn="l">
              <a:spcBef>
                <a:spcPts val="360"/>
              </a:spcBef>
              <a:spcAft>
                <a:spcPts val="0"/>
              </a:spcAft>
              <a:buSzPts val="1800"/>
              <a:buFont typeface="Times New Roman"/>
              <a:buChar char="–"/>
              <a:defRPr sz="1800"/>
            </a:lvl4pPr>
            <a:lvl5pPr marL="2286000" lvl="4" indent="-342900" algn="l">
              <a:spcBef>
                <a:spcPts val="360"/>
              </a:spcBef>
              <a:spcAft>
                <a:spcPts val="0"/>
              </a:spcAft>
              <a:buSzPts val="1800"/>
              <a:buFont typeface="Times New Roman"/>
              <a:buChar char="»"/>
              <a:defRPr sz="1800"/>
            </a:lvl5pPr>
            <a:lvl6pPr marL="2743200" lvl="5" indent="-342900" algn="l">
              <a:spcBef>
                <a:spcPts val="360"/>
              </a:spcBef>
              <a:spcAft>
                <a:spcPts val="0"/>
              </a:spcAft>
              <a:buSzPts val="1800"/>
              <a:buFont typeface="Times New Roman"/>
              <a:buChar char="»"/>
              <a:defRPr sz="1800"/>
            </a:lvl6pPr>
            <a:lvl7pPr marL="3200400" lvl="6" indent="-342900" algn="l">
              <a:spcBef>
                <a:spcPts val="360"/>
              </a:spcBef>
              <a:spcAft>
                <a:spcPts val="0"/>
              </a:spcAft>
              <a:buSzPts val="1800"/>
              <a:buFont typeface="Times New Roman"/>
              <a:buChar char="»"/>
              <a:defRPr sz="1800"/>
            </a:lvl7pPr>
            <a:lvl8pPr marL="3657600" lvl="7" indent="-342900" algn="l">
              <a:spcBef>
                <a:spcPts val="360"/>
              </a:spcBef>
              <a:spcAft>
                <a:spcPts val="0"/>
              </a:spcAft>
              <a:buSzPts val="1800"/>
              <a:buFont typeface="Times New Roman"/>
              <a:buChar char="»"/>
              <a:defRPr sz="1800"/>
            </a:lvl8pPr>
            <a:lvl9pPr marL="4114800" lvl="8" indent="-342900" algn="l">
              <a:spcBef>
                <a:spcPts val="360"/>
              </a:spcBef>
              <a:spcAft>
                <a:spcPts val="0"/>
              </a:spcAft>
              <a:buSzPts val="1800"/>
              <a:buFont typeface="Times New Roman"/>
              <a:buChar char="»"/>
              <a:defRPr sz="1800"/>
            </a:lvl9pPr>
          </a:lstStyle>
          <a:p>
            <a:endParaRPr/>
          </a:p>
        </p:txBody>
      </p:sp>
      <p:sp>
        <p:nvSpPr>
          <p:cNvPr id="75" name="Google Shape;75;p17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8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8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2000"/>
              <a:buFont typeface="Times New Roman"/>
              <a:buNone/>
              <a:defRPr sz="2000"/>
            </a:lvl1pPr>
            <a:lvl2pPr marL="914400" lvl="1" indent="-228600" algn="l">
              <a:spcBef>
                <a:spcPts val="360"/>
              </a:spcBef>
              <a:spcAft>
                <a:spcPts val="0"/>
              </a:spcAft>
              <a:buSzPts val="1800"/>
              <a:buFont typeface="Times New Roman"/>
              <a:buNone/>
              <a:defRPr sz="1800"/>
            </a:lvl2pPr>
            <a:lvl3pPr marL="1371600" lvl="2" indent="-228600" algn="l">
              <a:spcBef>
                <a:spcPts val="320"/>
              </a:spcBef>
              <a:spcAft>
                <a:spcPts val="0"/>
              </a:spcAft>
              <a:buSzPts val="1600"/>
              <a:buFont typeface="Times New Roman"/>
              <a:buNone/>
              <a:defRPr sz="1600"/>
            </a:lvl3pPr>
            <a:lvl4pPr marL="1828800" lvl="3" indent="-228600" algn="l">
              <a:spcBef>
                <a:spcPts val="280"/>
              </a:spcBef>
              <a:spcAft>
                <a:spcPts val="0"/>
              </a:spcAft>
              <a:buSzPts val="1400"/>
              <a:buFont typeface="Times New Roman"/>
              <a:buNone/>
              <a:defRPr sz="1400"/>
            </a:lvl4pPr>
            <a:lvl5pPr marL="2286000" lvl="4" indent="-228600" algn="l">
              <a:spcBef>
                <a:spcPts val="280"/>
              </a:spcBef>
              <a:spcAft>
                <a:spcPts val="0"/>
              </a:spcAft>
              <a:buSzPts val="1400"/>
              <a:buFont typeface="Times New Roman"/>
              <a:buNone/>
              <a:defRPr sz="1400"/>
            </a:lvl5pPr>
            <a:lvl6pPr marL="2743200" lvl="5" indent="-228600" algn="l">
              <a:spcBef>
                <a:spcPts val="280"/>
              </a:spcBef>
              <a:spcAft>
                <a:spcPts val="0"/>
              </a:spcAft>
              <a:buSzPts val="1400"/>
              <a:buFont typeface="Times New Roman"/>
              <a:buNone/>
              <a:defRPr sz="1400"/>
            </a:lvl6pPr>
            <a:lvl7pPr marL="3200400" lvl="6" indent="-228600" algn="l">
              <a:spcBef>
                <a:spcPts val="280"/>
              </a:spcBef>
              <a:spcAft>
                <a:spcPts val="0"/>
              </a:spcAft>
              <a:buSzPts val="1400"/>
              <a:buFont typeface="Times New Roman"/>
              <a:buNone/>
              <a:defRPr sz="1400"/>
            </a:lvl7pPr>
            <a:lvl8pPr marL="3657600" lvl="7" indent="-228600" algn="l">
              <a:spcBef>
                <a:spcPts val="280"/>
              </a:spcBef>
              <a:spcAft>
                <a:spcPts val="0"/>
              </a:spcAft>
              <a:buSzPts val="1400"/>
              <a:buFont typeface="Times New Roman"/>
              <a:buNone/>
              <a:defRPr sz="1400"/>
            </a:lvl8pPr>
            <a:lvl9pPr marL="4114800" lvl="8" indent="-228600" algn="l">
              <a:spcBef>
                <a:spcPts val="280"/>
              </a:spcBef>
              <a:spcAft>
                <a:spcPts val="0"/>
              </a:spcAft>
              <a:buSzPts val="1400"/>
              <a:buFont typeface="Times New Roman"/>
              <a:buNone/>
              <a:defRPr sz="1400"/>
            </a:lvl9pPr>
          </a:lstStyle>
          <a:p>
            <a:endParaRPr/>
          </a:p>
        </p:txBody>
      </p:sp>
      <p:sp>
        <p:nvSpPr>
          <p:cNvPr id="81" name="Google Shape;81;p18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7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171"/>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lvl1pPr marL="457200" lvl="0" indent="-342900" algn="ctr">
              <a:spcBef>
                <a:spcPts val="360"/>
              </a:spcBef>
              <a:spcAft>
                <a:spcPts val="0"/>
              </a:spcAft>
              <a:buSzPts val="1800"/>
              <a:buAutoNum type="alphaLcParen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4" name="Google Shape;24;p17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7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7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172"/>
          <p:cNvSpPr txBox="1">
            <a:spLocks noGrp="1"/>
          </p:cNvSpPr>
          <p:nvPr>
            <p:ph type="title"/>
          </p:nvPr>
        </p:nvSpPr>
        <p:spPr>
          <a:xfrm rot="5400000">
            <a:off x="4724400" y="2133600"/>
            <a:ext cx="6553200" cy="2286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172"/>
          <p:cNvSpPr txBox="1">
            <a:spLocks noGrp="1"/>
          </p:cNvSpPr>
          <p:nvPr>
            <p:ph type="body" idx="1"/>
          </p:nvPr>
        </p:nvSpPr>
        <p:spPr>
          <a:xfrm rot="5400000">
            <a:off x="76200" y="-76200"/>
            <a:ext cx="6553200" cy="6705600"/>
          </a:xfrm>
          <a:prstGeom prst="rect">
            <a:avLst/>
          </a:prstGeom>
          <a:noFill/>
          <a:ln>
            <a:noFill/>
          </a:ln>
        </p:spPr>
        <p:txBody>
          <a:bodyPr spcFirstLastPara="1" wrap="square" lIns="91425" tIns="45700" rIns="91425" bIns="45700" anchor="t" anchorCtr="0">
            <a:noAutofit/>
          </a:bodyPr>
          <a:lstStyle>
            <a:lvl1pPr marL="457200" lvl="0" indent="-342900" algn="ctr">
              <a:spcBef>
                <a:spcPts val="360"/>
              </a:spcBef>
              <a:spcAft>
                <a:spcPts val="0"/>
              </a:spcAft>
              <a:buSzPts val="1800"/>
              <a:buAutoNum type="alphaLcParen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0" name="Google Shape;30;p17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7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17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173"/>
          <p:cNvSpPr txBox="1">
            <a:spLocks noGrp="1"/>
          </p:cNvSpPr>
          <p:nvPr>
            <p:ph type="body" idx="1"/>
          </p:nvPr>
        </p:nvSpPr>
        <p:spPr>
          <a:xfrm rot="5400000">
            <a:off x="4152900" y="1562100"/>
            <a:ext cx="838200" cy="9144000"/>
          </a:xfrm>
          <a:prstGeom prst="rect">
            <a:avLst/>
          </a:prstGeom>
          <a:noFill/>
          <a:ln>
            <a:noFill/>
          </a:ln>
        </p:spPr>
        <p:txBody>
          <a:bodyPr spcFirstLastPara="1" wrap="square" lIns="91425" tIns="45700" rIns="91425" bIns="45700" anchor="t" anchorCtr="0">
            <a:noAutofit/>
          </a:bodyPr>
          <a:lstStyle>
            <a:lvl1pPr marL="457200" lvl="0" indent="-342900" algn="ctr">
              <a:spcBef>
                <a:spcPts val="360"/>
              </a:spcBef>
              <a:spcAft>
                <a:spcPts val="0"/>
              </a:spcAft>
              <a:buSzPts val="1800"/>
              <a:buAutoNum type="alphaLcParen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6" name="Google Shape;36;p17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7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7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17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174"/>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chemeClr val="accent2"/>
              </a:buClr>
              <a:buSzPts val="3200"/>
              <a:buFont typeface="Times New Roman"/>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accent2"/>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accent2"/>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accent2"/>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42" name="Google Shape;42;p17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ctr">
              <a:spcBef>
                <a:spcPts val="280"/>
              </a:spcBef>
              <a:spcAft>
                <a:spcPts val="0"/>
              </a:spcAft>
              <a:buSzPts val="1400"/>
              <a:buFont typeface="Times New Roman"/>
              <a:buNone/>
              <a:defRPr sz="1400"/>
            </a:lvl1pPr>
            <a:lvl2pPr marL="914400" lvl="1" indent="-228600" algn="l">
              <a:spcBef>
                <a:spcPts val="240"/>
              </a:spcBef>
              <a:spcAft>
                <a:spcPts val="0"/>
              </a:spcAft>
              <a:buSzPts val="1200"/>
              <a:buFont typeface="Times New Roman"/>
              <a:buNone/>
              <a:defRPr sz="1200"/>
            </a:lvl2pPr>
            <a:lvl3pPr marL="1371600" lvl="2" indent="-228600" algn="l">
              <a:spcBef>
                <a:spcPts val="200"/>
              </a:spcBef>
              <a:spcAft>
                <a:spcPts val="0"/>
              </a:spcAft>
              <a:buSzPts val="1000"/>
              <a:buFont typeface="Times New Roman"/>
              <a:buNone/>
              <a:defRPr sz="1000"/>
            </a:lvl3pPr>
            <a:lvl4pPr marL="1828800" lvl="3" indent="-228600" algn="l">
              <a:spcBef>
                <a:spcPts val="180"/>
              </a:spcBef>
              <a:spcAft>
                <a:spcPts val="0"/>
              </a:spcAft>
              <a:buSzPts val="900"/>
              <a:buFont typeface="Times New Roman"/>
              <a:buNone/>
              <a:defRPr sz="900"/>
            </a:lvl4pPr>
            <a:lvl5pPr marL="2286000" lvl="4" indent="-228600" algn="l">
              <a:spcBef>
                <a:spcPts val="180"/>
              </a:spcBef>
              <a:spcAft>
                <a:spcPts val="0"/>
              </a:spcAft>
              <a:buSzPts val="900"/>
              <a:buFont typeface="Times New Roman"/>
              <a:buNone/>
              <a:defRPr sz="900"/>
            </a:lvl5pPr>
            <a:lvl6pPr marL="2743200" lvl="5" indent="-228600" algn="l">
              <a:spcBef>
                <a:spcPts val="180"/>
              </a:spcBef>
              <a:spcAft>
                <a:spcPts val="0"/>
              </a:spcAft>
              <a:buSzPts val="900"/>
              <a:buFont typeface="Times New Roman"/>
              <a:buNone/>
              <a:defRPr sz="900"/>
            </a:lvl6pPr>
            <a:lvl7pPr marL="3200400" lvl="6" indent="-228600" algn="l">
              <a:spcBef>
                <a:spcPts val="180"/>
              </a:spcBef>
              <a:spcAft>
                <a:spcPts val="0"/>
              </a:spcAft>
              <a:buSzPts val="900"/>
              <a:buFont typeface="Times New Roman"/>
              <a:buNone/>
              <a:defRPr sz="900"/>
            </a:lvl7pPr>
            <a:lvl8pPr marL="3657600" lvl="7" indent="-228600" algn="l">
              <a:spcBef>
                <a:spcPts val="180"/>
              </a:spcBef>
              <a:spcAft>
                <a:spcPts val="0"/>
              </a:spcAft>
              <a:buSzPts val="900"/>
              <a:buFont typeface="Times New Roman"/>
              <a:buNone/>
              <a:defRPr sz="900"/>
            </a:lvl8pPr>
            <a:lvl9pPr marL="4114800" lvl="8" indent="-228600" algn="l">
              <a:spcBef>
                <a:spcPts val="180"/>
              </a:spcBef>
              <a:spcAft>
                <a:spcPts val="0"/>
              </a:spcAft>
              <a:buSzPts val="900"/>
              <a:buFont typeface="Times New Roman"/>
              <a:buNone/>
              <a:defRPr sz="900"/>
            </a:lvl9pPr>
          </a:lstStyle>
          <a:p>
            <a:endParaRPr/>
          </a:p>
        </p:txBody>
      </p:sp>
      <p:sp>
        <p:nvSpPr>
          <p:cNvPr id="43" name="Google Shape;43;p17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7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17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17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ctr">
              <a:spcBef>
                <a:spcPts val="640"/>
              </a:spcBef>
              <a:spcAft>
                <a:spcPts val="0"/>
              </a:spcAft>
              <a:buSzPts val="3200"/>
              <a:buFont typeface="Times New Roman"/>
              <a:buAutoNum type="alphaLcParenR"/>
              <a:defRPr sz="3200"/>
            </a:lvl1pPr>
            <a:lvl2pPr marL="914400" lvl="1" indent="-406400" algn="l">
              <a:spcBef>
                <a:spcPts val="560"/>
              </a:spcBef>
              <a:spcAft>
                <a:spcPts val="0"/>
              </a:spcAft>
              <a:buSzPts val="2800"/>
              <a:buFont typeface="Times New Roman"/>
              <a:buChar char="–"/>
              <a:defRPr sz="2800"/>
            </a:lvl2pPr>
            <a:lvl3pPr marL="1371600" lvl="2" indent="-381000" algn="l">
              <a:spcBef>
                <a:spcPts val="480"/>
              </a:spcBef>
              <a:spcAft>
                <a:spcPts val="0"/>
              </a:spcAft>
              <a:buSzPts val="2400"/>
              <a:buFont typeface="Times New Roman"/>
              <a:buChar char="•"/>
              <a:defRPr sz="2400"/>
            </a:lvl3pPr>
            <a:lvl4pPr marL="1828800" lvl="3" indent="-355600" algn="l">
              <a:spcBef>
                <a:spcPts val="400"/>
              </a:spcBef>
              <a:spcAft>
                <a:spcPts val="0"/>
              </a:spcAft>
              <a:buSzPts val="2000"/>
              <a:buFont typeface="Times New Roman"/>
              <a:buChar char="–"/>
              <a:defRPr sz="2000"/>
            </a:lvl4pPr>
            <a:lvl5pPr marL="2286000" lvl="4" indent="-355600" algn="l">
              <a:spcBef>
                <a:spcPts val="400"/>
              </a:spcBef>
              <a:spcAft>
                <a:spcPts val="0"/>
              </a:spcAft>
              <a:buSzPts val="2000"/>
              <a:buFont typeface="Times New Roman"/>
              <a:buChar char="»"/>
              <a:defRPr sz="2000"/>
            </a:lvl5pPr>
            <a:lvl6pPr marL="2743200" lvl="5" indent="-355600" algn="l">
              <a:spcBef>
                <a:spcPts val="400"/>
              </a:spcBef>
              <a:spcAft>
                <a:spcPts val="0"/>
              </a:spcAft>
              <a:buSzPts val="2000"/>
              <a:buFont typeface="Times New Roman"/>
              <a:buChar char="»"/>
              <a:defRPr sz="2000"/>
            </a:lvl6pPr>
            <a:lvl7pPr marL="3200400" lvl="6" indent="-355600" algn="l">
              <a:spcBef>
                <a:spcPts val="400"/>
              </a:spcBef>
              <a:spcAft>
                <a:spcPts val="0"/>
              </a:spcAft>
              <a:buSzPts val="2000"/>
              <a:buFont typeface="Times New Roman"/>
              <a:buChar char="»"/>
              <a:defRPr sz="2000"/>
            </a:lvl7pPr>
            <a:lvl8pPr marL="3657600" lvl="7" indent="-355600" algn="l">
              <a:spcBef>
                <a:spcPts val="400"/>
              </a:spcBef>
              <a:spcAft>
                <a:spcPts val="0"/>
              </a:spcAft>
              <a:buSzPts val="2000"/>
              <a:buFont typeface="Times New Roman"/>
              <a:buChar char="»"/>
              <a:defRPr sz="2000"/>
            </a:lvl8pPr>
            <a:lvl9pPr marL="4114800" lvl="8" indent="-355600" algn="l">
              <a:spcBef>
                <a:spcPts val="400"/>
              </a:spcBef>
              <a:spcAft>
                <a:spcPts val="0"/>
              </a:spcAft>
              <a:buSzPts val="2000"/>
              <a:buFont typeface="Times New Roman"/>
              <a:buChar char="»"/>
              <a:defRPr sz="2000"/>
            </a:lvl9pPr>
          </a:lstStyle>
          <a:p>
            <a:endParaRPr/>
          </a:p>
        </p:txBody>
      </p:sp>
      <p:sp>
        <p:nvSpPr>
          <p:cNvPr id="49" name="Google Shape;49;p17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ctr">
              <a:spcBef>
                <a:spcPts val="280"/>
              </a:spcBef>
              <a:spcAft>
                <a:spcPts val="0"/>
              </a:spcAft>
              <a:buSzPts val="1400"/>
              <a:buFont typeface="Times New Roman"/>
              <a:buNone/>
              <a:defRPr sz="1400"/>
            </a:lvl1pPr>
            <a:lvl2pPr marL="914400" lvl="1" indent="-228600" algn="l">
              <a:spcBef>
                <a:spcPts val="240"/>
              </a:spcBef>
              <a:spcAft>
                <a:spcPts val="0"/>
              </a:spcAft>
              <a:buSzPts val="1200"/>
              <a:buFont typeface="Times New Roman"/>
              <a:buNone/>
              <a:defRPr sz="1200"/>
            </a:lvl2pPr>
            <a:lvl3pPr marL="1371600" lvl="2" indent="-228600" algn="l">
              <a:spcBef>
                <a:spcPts val="200"/>
              </a:spcBef>
              <a:spcAft>
                <a:spcPts val="0"/>
              </a:spcAft>
              <a:buSzPts val="1000"/>
              <a:buFont typeface="Times New Roman"/>
              <a:buNone/>
              <a:defRPr sz="1000"/>
            </a:lvl3pPr>
            <a:lvl4pPr marL="1828800" lvl="3" indent="-228600" algn="l">
              <a:spcBef>
                <a:spcPts val="180"/>
              </a:spcBef>
              <a:spcAft>
                <a:spcPts val="0"/>
              </a:spcAft>
              <a:buSzPts val="900"/>
              <a:buFont typeface="Times New Roman"/>
              <a:buNone/>
              <a:defRPr sz="900"/>
            </a:lvl4pPr>
            <a:lvl5pPr marL="2286000" lvl="4" indent="-228600" algn="l">
              <a:spcBef>
                <a:spcPts val="180"/>
              </a:spcBef>
              <a:spcAft>
                <a:spcPts val="0"/>
              </a:spcAft>
              <a:buSzPts val="900"/>
              <a:buFont typeface="Times New Roman"/>
              <a:buNone/>
              <a:defRPr sz="900"/>
            </a:lvl5pPr>
            <a:lvl6pPr marL="2743200" lvl="5" indent="-228600" algn="l">
              <a:spcBef>
                <a:spcPts val="180"/>
              </a:spcBef>
              <a:spcAft>
                <a:spcPts val="0"/>
              </a:spcAft>
              <a:buSzPts val="900"/>
              <a:buFont typeface="Times New Roman"/>
              <a:buNone/>
              <a:defRPr sz="900"/>
            </a:lvl6pPr>
            <a:lvl7pPr marL="3200400" lvl="6" indent="-228600" algn="l">
              <a:spcBef>
                <a:spcPts val="180"/>
              </a:spcBef>
              <a:spcAft>
                <a:spcPts val="0"/>
              </a:spcAft>
              <a:buSzPts val="900"/>
              <a:buFont typeface="Times New Roman"/>
              <a:buNone/>
              <a:defRPr sz="900"/>
            </a:lvl7pPr>
            <a:lvl8pPr marL="3657600" lvl="7" indent="-228600" algn="l">
              <a:spcBef>
                <a:spcPts val="180"/>
              </a:spcBef>
              <a:spcAft>
                <a:spcPts val="0"/>
              </a:spcAft>
              <a:buSzPts val="900"/>
              <a:buFont typeface="Times New Roman"/>
              <a:buNone/>
              <a:defRPr sz="900"/>
            </a:lvl8pPr>
            <a:lvl9pPr marL="4114800" lvl="8" indent="-228600" algn="l">
              <a:spcBef>
                <a:spcPts val="180"/>
              </a:spcBef>
              <a:spcAft>
                <a:spcPts val="0"/>
              </a:spcAft>
              <a:buSzPts val="900"/>
              <a:buFont typeface="Times New Roman"/>
              <a:buNone/>
              <a:defRPr sz="900"/>
            </a:lvl9pPr>
          </a:lstStyle>
          <a:p>
            <a:endParaRPr/>
          </a:p>
        </p:txBody>
      </p:sp>
      <p:sp>
        <p:nvSpPr>
          <p:cNvPr id="50" name="Google Shape;50;p17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7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7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7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17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17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7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7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7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7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SzPts val="2400"/>
              <a:buFont typeface="Times New Roman"/>
              <a:buNone/>
              <a:defRPr sz="2400" b="1"/>
            </a:lvl1pPr>
            <a:lvl2pPr marL="914400" lvl="1" indent="-228600" algn="l">
              <a:spcBef>
                <a:spcPts val="400"/>
              </a:spcBef>
              <a:spcAft>
                <a:spcPts val="0"/>
              </a:spcAft>
              <a:buSzPts val="2000"/>
              <a:buFont typeface="Times New Roman"/>
              <a:buNone/>
              <a:defRPr sz="2000" b="1"/>
            </a:lvl2pPr>
            <a:lvl3pPr marL="1371600" lvl="2" indent="-228600" algn="l">
              <a:spcBef>
                <a:spcPts val="360"/>
              </a:spcBef>
              <a:spcAft>
                <a:spcPts val="0"/>
              </a:spcAft>
              <a:buSzPts val="1800"/>
              <a:buFont typeface="Times New Roman"/>
              <a:buNone/>
              <a:defRPr sz="1800" b="1"/>
            </a:lvl3pPr>
            <a:lvl4pPr marL="1828800" lvl="3" indent="-228600" algn="l">
              <a:spcBef>
                <a:spcPts val="320"/>
              </a:spcBef>
              <a:spcAft>
                <a:spcPts val="0"/>
              </a:spcAft>
              <a:buSzPts val="1600"/>
              <a:buFont typeface="Times New Roman"/>
              <a:buNone/>
              <a:defRPr sz="1600" b="1"/>
            </a:lvl4pPr>
            <a:lvl5pPr marL="2286000" lvl="4" indent="-228600" algn="l">
              <a:spcBef>
                <a:spcPts val="320"/>
              </a:spcBef>
              <a:spcAft>
                <a:spcPts val="0"/>
              </a:spcAft>
              <a:buSzPts val="1600"/>
              <a:buFont typeface="Times New Roman"/>
              <a:buNone/>
              <a:defRPr sz="1600" b="1"/>
            </a:lvl5pPr>
            <a:lvl6pPr marL="2743200" lvl="5" indent="-228600" algn="l">
              <a:spcBef>
                <a:spcPts val="320"/>
              </a:spcBef>
              <a:spcAft>
                <a:spcPts val="0"/>
              </a:spcAft>
              <a:buSzPts val="1600"/>
              <a:buFont typeface="Times New Roman"/>
              <a:buNone/>
              <a:defRPr sz="1600" b="1"/>
            </a:lvl6pPr>
            <a:lvl7pPr marL="3200400" lvl="6" indent="-228600" algn="l">
              <a:spcBef>
                <a:spcPts val="320"/>
              </a:spcBef>
              <a:spcAft>
                <a:spcPts val="0"/>
              </a:spcAft>
              <a:buSzPts val="1600"/>
              <a:buFont typeface="Times New Roman"/>
              <a:buNone/>
              <a:defRPr sz="1600" b="1"/>
            </a:lvl7pPr>
            <a:lvl8pPr marL="3657600" lvl="7" indent="-228600" algn="l">
              <a:spcBef>
                <a:spcPts val="320"/>
              </a:spcBef>
              <a:spcAft>
                <a:spcPts val="0"/>
              </a:spcAft>
              <a:buSzPts val="1600"/>
              <a:buFont typeface="Times New Roman"/>
              <a:buNone/>
              <a:defRPr sz="1600" b="1"/>
            </a:lvl8pPr>
            <a:lvl9pPr marL="4114800" lvl="8" indent="-228600" algn="l">
              <a:spcBef>
                <a:spcPts val="320"/>
              </a:spcBef>
              <a:spcAft>
                <a:spcPts val="0"/>
              </a:spcAft>
              <a:buSzPts val="1600"/>
              <a:buFont typeface="Times New Roman"/>
              <a:buNone/>
              <a:defRPr sz="1600" b="1"/>
            </a:lvl9pPr>
          </a:lstStyle>
          <a:p>
            <a:endParaRPr/>
          </a:p>
        </p:txBody>
      </p:sp>
      <p:sp>
        <p:nvSpPr>
          <p:cNvPr id="65" name="Google Shape;65;p17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ctr">
              <a:spcBef>
                <a:spcPts val="480"/>
              </a:spcBef>
              <a:spcAft>
                <a:spcPts val="0"/>
              </a:spcAft>
              <a:buSzPts val="2400"/>
              <a:buFont typeface="Times New Roman"/>
              <a:buAutoNum type="alphaLcParenR"/>
              <a:defRPr sz="2400"/>
            </a:lvl1pPr>
            <a:lvl2pPr marL="914400" lvl="1" indent="-355600" algn="l">
              <a:spcBef>
                <a:spcPts val="400"/>
              </a:spcBef>
              <a:spcAft>
                <a:spcPts val="0"/>
              </a:spcAft>
              <a:buSzPts val="2000"/>
              <a:buFont typeface="Times New Roman"/>
              <a:buChar char="–"/>
              <a:defRPr sz="2000"/>
            </a:lvl2pPr>
            <a:lvl3pPr marL="1371600" lvl="2" indent="-342900" algn="l">
              <a:spcBef>
                <a:spcPts val="360"/>
              </a:spcBef>
              <a:spcAft>
                <a:spcPts val="0"/>
              </a:spcAft>
              <a:buSzPts val="1800"/>
              <a:buFont typeface="Times New Roman"/>
              <a:buChar char="•"/>
              <a:defRPr sz="1800"/>
            </a:lvl3pPr>
            <a:lvl4pPr marL="1828800" lvl="3" indent="-330200" algn="l">
              <a:spcBef>
                <a:spcPts val="320"/>
              </a:spcBef>
              <a:spcAft>
                <a:spcPts val="0"/>
              </a:spcAft>
              <a:buSzPts val="1600"/>
              <a:buFont typeface="Times New Roman"/>
              <a:buChar char="–"/>
              <a:defRPr sz="1600"/>
            </a:lvl4pPr>
            <a:lvl5pPr marL="2286000" lvl="4" indent="-330200" algn="l">
              <a:spcBef>
                <a:spcPts val="320"/>
              </a:spcBef>
              <a:spcAft>
                <a:spcPts val="0"/>
              </a:spcAft>
              <a:buSzPts val="1600"/>
              <a:buFont typeface="Times New Roman"/>
              <a:buChar char="»"/>
              <a:defRPr sz="1600"/>
            </a:lvl5pPr>
            <a:lvl6pPr marL="2743200" lvl="5" indent="-330200" algn="l">
              <a:spcBef>
                <a:spcPts val="320"/>
              </a:spcBef>
              <a:spcAft>
                <a:spcPts val="0"/>
              </a:spcAft>
              <a:buSzPts val="1600"/>
              <a:buFont typeface="Times New Roman"/>
              <a:buChar char="»"/>
              <a:defRPr sz="1600"/>
            </a:lvl6pPr>
            <a:lvl7pPr marL="3200400" lvl="6" indent="-330200" algn="l">
              <a:spcBef>
                <a:spcPts val="320"/>
              </a:spcBef>
              <a:spcAft>
                <a:spcPts val="0"/>
              </a:spcAft>
              <a:buSzPts val="1600"/>
              <a:buFont typeface="Times New Roman"/>
              <a:buChar char="»"/>
              <a:defRPr sz="1600"/>
            </a:lvl7pPr>
            <a:lvl8pPr marL="3657600" lvl="7" indent="-330200" algn="l">
              <a:spcBef>
                <a:spcPts val="320"/>
              </a:spcBef>
              <a:spcAft>
                <a:spcPts val="0"/>
              </a:spcAft>
              <a:buSzPts val="1600"/>
              <a:buFont typeface="Times New Roman"/>
              <a:buChar char="»"/>
              <a:defRPr sz="1600"/>
            </a:lvl8pPr>
            <a:lvl9pPr marL="4114800" lvl="8" indent="-330200" algn="l">
              <a:spcBef>
                <a:spcPts val="320"/>
              </a:spcBef>
              <a:spcAft>
                <a:spcPts val="0"/>
              </a:spcAft>
              <a:buSzPts val="1600"/>
              <a:buFont typeface="Times New Roman"/>
              <a:buChar char="»"/>
              <a:defRPr sz="1600"/>
            </a:lvl9pPr>
          </a:lstStyle>
          <a:p>
            <a:endParaRPr/>
          </a:p>
        </p:txBody>
      </p:sp>
      <p:sp>
        <p:nvSpPr>
          <p:cNvPr id="66" name="Google Shape;66;p17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SzPts val="2400"/>
              <a:buFont typeface="Times New Roman"/>
              <a:buNone/>
              <a:defRPr sz="2400" b="1"/>
            </a:lvl1pPr>
            <a:lvl2pPr marL="914400" lvl="1" indent="-228600" algn="l">
              <a:spcBef>
                <a:spcPts val="400"/>
              </a:spcBef>
              <a:spcAft>
                <a:spcPts val="0"/>
              </a:spcAft>
              <a:buSzPts val="2000"/>
              <a:buFont typeface="Times New Roman"/>
              <a:buNone/>
              <a:defRPr sz="2000" b="1"/>
            </a:lvl2pPr>
            <a:lvl3pPr marL="1371600" lvl="2" indent="-228600" algn="l">
              <a:spcBef>
                <a:spcPts val="360"/>
              </a:spcBef>
              <a:spcAft>
                <a:spcPts val="0"/>
              </a:spcAft>
              <a:buSzPts val="1800"/>
              <a:buFont typeface="Times New Roman"/>
              <a:buNone/>
              <a:defRPr sz="1800" b="1"/>
            </a:lvl3pPr>
            <a:lvl4pPr marL="1828800" lvl="3" indent="-228600" algn="l">
              <a:spcBef>
                <a:spcPts val="320"/>
              </a:spcBef>
              <a:spcAft>
                <a:spcPts val="0"/>
              </a:spcAft>
              <a:buSzPts val="1600"/>
              <a:buFont typeface="Times New Roman"/>
              <a:buNone/>
              <a:defRPr sz="1600" b="1"/>
            </a:lvl4pPr>
            <a:lvl5pPr marL="2286000" lvl="4" indent="-228600" algn="l">
              <a:spcBef>
                <a:spcPts val="320"/>
              </a:spcBef>
              <a:spcAft>
                <a:spcPts val="0"/>
              </a:spcAft>
              <a:buSzPts val="1600"/>
              <a:buFont typeface="Times New Roman"/>
              <a:buNone/>
              <a:defRPr sz="1600" b="1"/>
            </a:lvl5pPr>
            <a:lvl6pPr marL="2743200" lvl="5" indent="-228600" algn="l">
              <a:spcBef>
                <a:spcPts val="320"/>
              </a:spcBef>
              <a:spcAft>
                <a:spcPts val="0"/>
              </a:spcAft>
              <a:buSzPts val="1600"/>
              <a:buFont typeface="Times New Roman"/>
              <a:buNone/>
              <a:defRPr sz="1600" b="1"/>
            </a:lvl6pPr>
            <a:lvl7pPr marL="3200400" lvl="6" indent="-228600" algn="l">
              <a:spcBef>
                <a:spcPts val="320"/>
              </a:spcBef>
              <a:spcAft>
                <a:spcPts val="0"/>
              </a:spcAft>
              <a:buSzPts val="1600"/>
              <a:buFont typeface="Times New Roman"/>
              <a:buNone/>
              <a:defRPr sz="1600" b="1"/>
            </a:lvl7pPr>
            <a:lvl8pPr marL="3657600" lvl="7" indent="-228600" algn="l">
              <a:spcBef>
                <a:spcPts val="320"/>
              </a:spcBef>
              <a:spcAft>
                <a:spcPts val="0"/>
              </a:spcAft>
              <a:buSzPts val="1600"/>
              <a:buFont typeface="Times New Roman"/>
              <a:buNone/>
              <a:defRPr sz="1600" b="1"/>
            </a:lvl8pPr>
            <a:lvl9pPr marL="4114800" lvl="8" indent="-228600" algn="l">
              <a:spcBef>
                <a:spcPts val="320"/>
              </a:spcBef>
              <a:spcAft>
                <a:spcPts val="0"/>
              </a:spcAft>
              <a:buSzPts val="1600"/>
              <a:buFont typeface="Times New Roman"/>
              <a:buNone/>
              <a:defRPr sz="1600" b="1"/>
            </a:lvl9pPr>
          </a:lstStyle>
          <a:p>
            <a:endParaRPr/>
          </a:p>
        </p:txBody>
      </p:sp>
      <p:sp>
        <p:nvSpPr>
          <p:cNvPr id="67" name="Google Shape;67;p17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ctr">
              <a:spcBef>
                <a:spcPts val="480"/>
              </a:spcBef>
              <a:spcAft>
                <a:spcPts val="0"/>
              </a:spcAft>
              <a:buSzPts val="2400"/>
              <a:buFont typeface="Times New Roman"/>
              <a:buAutoNum type="alphaLcParenR"/>
              <a:defRPr sz="2400"/>
            </a:lvl1pPr>
            <a:lvl2pPr marL="914400" lvl="1" indent="-355600" algn="l">
              <a:spcBef>
                <a:spcPts val="400"/>
              </a:spcBef>
              <a:spcAft>
                <a:spcPts val="0"/>
              </a:spcAft>
              <a:buSzPts val="2000"/>
              <a:buFont typeface="Times New Roman"/>
              <a:buChar char="–"/>
              <a:defRPr sz="2000"/>
            </a:lvl2pPr>
            <a:lvl3pPr marL="1371600" lvl="2" indent="-342900" algn="l">
              <a:spcBef>
                <a:spcPts val="360"/>
              </a:spcBef>
              <a:spcAft>
                <a:spcPts val="0"/>
              </a:spcAft>
              <a:buSzPts val="1800"/>
              <a:buFont typeface="Times New Roman"/>
              <a:buChar char="•"/>
              <a:defRPr sz="1800"/>
            </a:lvl3pPr>
            <a:lvl4pPr marL="1828800" lvl="3" indent="-330200" algn="l">
              <a:spcBef>
                <a:spcPts val="320"/>
              </a:spcBef>
              <a:spcAft>
                <a:spcPts val="0"/>
              </a:spcAft>
              <a:buSzPts val="1600"/>
              <a:buFont typeface="Times New Roman"/>
              <a:buChar char="–"/>
              <a:defRPr sz="1600"/>
            </a:lvl4pPr>
            <a:lvl5pPr marL="2286000" lvl="4" indent="-330200" algn="l">
              <a:spcBef>
                <a:spcPts val="320"/>
              </a:spcBef>
              <a:spcAft>
                <a:spcPts val="0"/>
              </a:spcAft>
              <a:buSzPts val="1600"/>
              <a:buFont typeface="Times New Roman"/>
              <a:buChar char="»"/>
              <a:defRPr sz="1600"/>
            </a:lvl5pPr>
            <a:lvl6pPr marL="2743200" lvl="5" indent="-330200" algn="l">
              <a:spcBef>
                <a:spcPts val="320"/>
              </a:spcBef>
              <a:spcAft>
                <a:spcPts val="0"/>
              </a:spcAft>
              <a:buSzPts val="1600"/>
              <a:buFont typeface="Times New Roman"/>
              <a:buChar char="»"/>
              <a:defRPr sz="1600"/>
            </a:lvl6pPr>
            <a:lvl7pPr marL="3200400" lvl="6" indent="-330200" algn="l">
              <a:spcBef>
                <a:spcPts val="320"/>
              </a:spcBef>
              <a:spcAft>
                <a:spcPts val="0"/>
              </a:spcAft>
              <a:buSzPts val="1600"/>
              <a:buFont typeface="Times New Roman"/>
              <a:buChar char="»"/>
              <a:defRPr sz="1600"/>
            </a:lvl7pPr>
            <a:lvl8pPr marL="3657600" lvl="7" indent="-330200" algn="l">
              <a:spcBef>
                <a:spcPts val="320"/>
              </a:spcBef>
              <a:spcAft>
                <a:spcPts val="0"/>
              </a:spcAft>
              <a:buSzPts val="1600"/>
              <a:buFont typeface="Times New Roman"/>
              <a:buChar char="»"/>
              <a:defRPr sz="1600"/>
            </a:lvl8pPr>
            <a:lvl9pPr marL="4114800" lvl="8" indent="-330200" algn="l">
              <a:spcBef>
                <a:spcPts val="320"/>
              </a:spcBef>
              <a:spcAft>
                <a:spcPts val="0"/>
              </a:spcAft>
              <a:buSzPts val="1600"/>
              <a:buFont typeface="Times New Roman"/>
              <a:buChar char="»"/>
              <a:defRPr sz="1600"/>
            </a:lvl9pPr>
          </a:lstStyle>
          <a:p>
            <a:endParaRPr/>
          </a:p>
        </p:txBody>
      </p:sp>
      <p:sp>
        <p:nvSpPr>
          <p:cNvPr id="68" name="Google Shape;68;p17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7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7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9pPr>
          </a:lstStyle>
          <a:p>
            <a:endParaRPr/>
          </a:p>
        </p:txBody>
      </p:sp>
      <p:sp>
        <p:nvSpPr>
          <p:cNvPr id="11" name="Google Shape;11;p169"/>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lvl1pPr marL="457200" marR="0" lvl="0" indent="-381000" algn="ctr" rtl="0">
              <a:spcBef>
                <a:spcPts val="480"/>
              </a:spcBef>
              <a:spcAft>
                <a:spcPts val="0"/>
              </a:spcAft>
              <a:buClr>
                <a:schemeClr val="accent2"/>
              </a:buClr>
              <a:buSzPts val="2400"/>
              <a:buFont typeface="Times New Roman"/>
              <a:buAutoNum type="alphaLcParenR"/>
              <a:defRPr sz="24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accent2"/>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accent2"/>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6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6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6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cs.washington.ed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825500" y="3192462"/>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800"/>
              <a:buFont typeface="Times New Roman"/>
              <a:buNone/>
            </a:pPr>
            <a:r>
              <a:rPr lang="en-US" sz="4800" b="0" i="0" u="none">
                <a:solidFill>
                  <a:srgbClr val="FF0000"/>
                </a:solidFill>
                <a:latin typeface="Times New Roman"/>
                <a:ea typeface="Times New Roman"/>
                <a:cs typeface="Times New Roman"/>
                <a:sym typeface="Times New Roman"/>
              </a:rPr>
              <a:t>The Application Layer</a:t>
            </a:r>
            <a:endParaRPr/>
          </a:p>
        </p:txBody>
      </p:sp>
      <p:sp>
        <p:nvSpPr>
          <p:cNvPr id="89" name="Google Shape;89;p1"/>
          <p:cNvSpPr txBox="1">
            <a:spLocks noGrp="1"/>
          </p:cNvSpPr>
          <p:nvPr>
            <p:ph type="subTitle" idx="1"/>
          </p:nvPr>
        </p:nvSpPr>
        <p:spPr>
          <a:xfrm>
            <a:off x="1428750" y="1704975"/>
            <a:ext cx="6400800" cy="11303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6000"/>
              <a:buFont typeface="Times New Roman"/>
              <a:buNone/>
            </a:pPr>
            <a:r>
              <a:rPr lang="en-US" sz="6000" b="0" i="0" u="none">
                <a:solidFill>
                  <a:srgbClr val="FF3300"/>
                </a:solidFill>
                <a:latin typeface="Times New Roman"/>
                <a:ea typeface="Times New Roman"/>
                <a:cs typeface="Times New Roman"/>
                <a:sym typeface="Times New Roman"/>
              </a:rPr>
              <a:t>Chapter 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0" y="0"/>
            <a:ext cx="9144000" cy="842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DNS – The Domain Name System</a:t>
            </a:r>
            <a:endParaRPr/>
          </a:p>
        </p:txBody>
      </p:sp>
      <p:sp>
        <p:nvSpPr>
          <p:cNvPr id="147" name="Google Shape;147;p7"/>
          <p:cNvSpPr txBox="1">
            <a:spLocks noGrp="1"/>
          </p:cNvSpPr>
          <p:nvPr>
            <p:ph type="body" idx="1"/>
          </p:nvPr>
        </p:nvSpPr>
        <p:spPr>
          <a:xfrm>
            <a:off x="276225" y="925425"/>
            <a:ext cx="8867700" cy="56277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Domain names can be either absolute or relative.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An absolute domain name always ends with a period (e.g., eng.cisco.com.), whereas a relative one does not.</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Relative names have to be interpreted in some context to uniquely determine their true meaning.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In both cases, a named domain refers to a specific node in the tree and all the nodes under it.</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Domain names are case-insensitive, so edu, Edu, and EDU mean the same thing.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Component names can be up to 63 characters long, and full path names must not exceed 255 characters.</a:t>
            </a:r>
            <a:endParaRPr sz="2400" b="0" i="0" u="none">
              <a:solidFill>
                <a:schemeClr val="dk1"/>
              </a:solidFill>
              <a:latin typeface="Times New Roman"/>
              <a:ea typeface="Times New Roman"/>
              <a:cs typeface="Times New Roman"/>
              <a:sym typeface="Times New Roman"/>
            </a:endParaRPr>
          </a:p>
          <a:p>
            <a:pPr marL="609600" lvl="0" indent="-571500" algn="just" rtl="0">
              <a:lnSpc>
                <a:spcPct val="100000"/>
              </a:lnSpc>
              <a:spcBef>
                <a:spcPts val="480"/>
              </a:spcBef>
              <a:spcAft>
                <a:spcPts val="0"/>
              </a:spcAft>
              <a:buSzPts val="1800"/>
              <a:buChar char="•"/>
            </a:pPr>
            <a:r>
              <a:rPr lang="en-US"/>
              <a:t>Each domain controls how it allocates the domains under it.</a:t>
            </a:r>
            <a:endParaRPr/>
          </a:p>
          <a:p>
            <a:pPr marL="609600" lvl="0" indent="-571500" algn="just" rtl="0">
              <a:lnSpc>
                <a:spcPct val="100000"/>
              </a:lnSpc>
              <a:spcBef>
                <a:spcPts val="480"/>
              </a:spcBef>
              <a:spcAft>
                <a:spcPts val="0"/>
              </a:spcAft>
              <a:buSzPts val="1800"/>
              <a:buChar char="•"/>
            </a:pPr>
            <a:r>
              <a:rPr lang="en-US"/>
              <a:t>Naming follows organizational boundaries, not physical networks.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DNS –Domain Resource Records</a:t>
            </a:r>
            <a:endParaRPr/>
          </a:p>
        </p:txBody>
      </p:sp>
      <p:sp>
        <p:nvSpPr>
          <p:cNvPr id="153" name="Google Shape;153;p8"/>
          <p:cNvSpPr txBox="1">
            <a:spLocks noGrp="1"/>
          </p:cNvSpPr>
          <p:nvPr>
            <p:ph type="body" idx="1"/>
          </p:nvPr>
        </p:nvSpPr>
        <p:spPr>
          <a:xfrm>
            <a:off x="276225" y="1212850"/>
            <a:ext cx="8867775" cy="534035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Every domain, whether it is a single host or a top-level domain, can have a set of resource records associated with it.</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These records are the DNS database. For a single host, the most common resource record is just its IP address, but many other kinds of resource records also exist.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When a resolver gives a domain name to DNS, what it gets back are the resource records associated with that name.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Thus, the primary function of DNS is to map domain names onto resource records.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DNS –Domain Resource Records</a:t>
            </a:r>
            <a:endParaRPr/>
          </a:p>
        </p:txBody>
      </p:sp>
      <p:sp>
        <p:nvSpPr>
          <p:cNvPr id="159" name="Google Shape;159;p9"/>
          <p:cNvSpPr txBox="1">
            <a:spLocks noGrp="1"/>
          </p:cNvSpPr>
          <p:nvPr>
            <p:ph type="body" idx="1"/>
          </p:nvPr>
        </p:nvSpPr>
        <p:spPr>
          <a:xfrm>
            <a:off x="276225" y="1212850"/>
            <a:ext cx="8867775" cy="534035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 resource record is a five-tuple.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Although they are encoded in binary for efficiency, in most expositions resource records are presented as ASCII text, one line per resource record.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format we will use is as follows:</a:t>
            </a:r>
            <a:endParaRPr/>
          </a:p>
          <a:p>
            <a:pPr marL="609600" lvl="0" indent="-609600" algn="just" rtl="0">
              <a:lnSpc>
                <a:spcPct val="100000"/>
              </a:lnSpc>
              <a:spcBef>
                <a:spcPts val="48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               Domain name    Time to live      Class    Type      Value</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Domain name tells the domain to which this record applies. Normally, many records exist for each domain and each copy of the database holds information about multiple domains.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This field is thus the primary search key used to satisfy queries. The order of the records in the database is not significant.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DNS –Domain Resource Records</a:t>
            </a:r>
            <a:endParaRPr/>
          </a:p>
        </p:txBody>
      </p:sp>
      <p:sp>
        <p:nvSpPr>
          <p:cNvPr id="165" name="Google Shape;165;p10"/>
          <p:cNvSpPr txBox="1">
            <a:spLocks noGrp="1"/>
          </p:cNvSpPr>
          <p:nvPr>
            <p:ph type="body" idx="1"/>
          </p:nvPr>
        </p:nvSpPr>
        <p:spPr>
          <a:xfrm>
            <a:off x="276225" y="1212850"/>
            <a:ext cx="8867775" cy="534035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Time to live field gives an indication of how stable the record is.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Information that is highly stable is assigned a large value, such as 86400 (the number of seconds in 1 day).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Information that is highly volatile is assigned a small value, such as 60 (1 minute).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third field of every resource record is the Class. For Internet information, it is always IN.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For non-Internet information, other codes can be used, but in practice these are rarely seen.</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Type field tells what kind of record this is. There are many kinds of DNS  records. The important types are listed in Fig. 7-3.</a:t>
            </a:r>
            <a:endParaRPr/>
          </a:p>
          <a:p>
            <a:pPr marL="457200" lvl="0" indent="-304800" algn="ctr" rtl="0">
              <a:spcBef>
                <a:spcPts val="48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Resource Records</a:t>
            </a:r>
            <a:endParaRPr/>
          </a:p>
        </p:txBody>
      </p:sp>
      <p:sp>
        <p:nvSpPr>
          <p:cNvPr id="171" name="Google Shape;171;p11"/>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457200" lvl="0" indent="-4572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The principal DNS resource records types.</a:t>
            </a:r>
            <a:endParaRPr/>
          </a:p>
        </p:txBody>
      </p:sp>
      <p:pic>
        <p:nvPicPr>
          <p:cNvPr id="172" name="Google Shape;172;p11" descr="7-2"/>
          <p:cNvPicPr preferRelativeResize="0"/>
          <p:nvPr/>
        </p:nvPicPr>
        <p:blipFill rotWithShape="1">
          <a:blip r:embed="rId3">
            <a:alphaModFix/>
          </a:blip>
          <a:srcRect/>
          <a:stretch/>
        </p:blipFill>
        <p:spPr>
          <a:xfrm>
            <a:off x="920750" y="1735137"/>
            <a:ext cx="7543800" cy="31575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78844e402a_0_33"/>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Example</a:t>
            </a:r>
            <a:endParaRPr/>
          </a:p>
        </p:txBody>
      </p:sp>
      <p:pic>
        <p:nvPicPr>
          <p:cNvPr id="179" name="Google Shape;179;g78844e402a_0_33"/>
          <p:cNvPicPr preferRelativeResize="0"/>
          <p:nvPr/>
        </p:nvPicPr>
        <p:blipFill>
          <a:blip r:embed="rId3">
            <a:alphaModFix/>
          </a:blip>
          <a:stretch>
            <a:fillRect/>
          </a:stretch>
        </p:blipFill>
        <p:spPr>
          <a:xfrm>
            <a:off x="1516325" y="1447800"/>
            <a:ext cx="6111358" cy="4267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DNS –Name servers</a:t>
            </a:r>
            <a:endParaRPr/>
          </a:p>
        </p:txBody>
      </p:sp>
      <p:sp>
        <p:nvSpPr>
          <p:cNvPr id="185" name="Google Shape;185;p12"/>
          <p:cNvSpPr txBox="1">
            <a:spLocks noGrp="1"/>
          </p:cNvSpPr>
          <p:nvPr>
            <p:ph type="body" idx="1"/>
          </p:nvPr>
        </p:nvSpPr>
        <p:spPr>
          <a:xfrm>
            <a:off x="276225" y="1212850"/>
            <a:ext cx="8867775" cy="534035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In theory at least, a single name server could contain the entire DNS database and respond to all queries about it.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In practice, this server would be so overloaded as to be useless. Furthermore, if it ever went down, the entire Internet would be crippled.</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To avoid the problems associated with having only a single source of information, the DNS name space is divided into nonoverlapping zones.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One possible way to divide the name space of Fig. 7-1 is shown in Fig. 7-5.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Name Servers</a:t>
            </a:r>
            <a:endParaRPr/>
          </a:p>
        </p:txBody>
      </p:sp>
      <p:sp>
        <p:nvSpPr>
          <p:cNvPr id="191" name="Google Shape;191;p13"/>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457200" lvl="0" indent="-4572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Part of the DNS name space showing the division into zones.</a:t>
            </a:r>
            <a:endParaRPr/>
          </a:p>
        </p:txBody>
      </p:sp>
      <p:pic>
        <p:nvPicPr>
          <p:cNvPr id="192" name="Google Shape;192;p13"/>
          <p:cNvPicPr preferRelativeResize="0"/>
          <p:nvPr/>
        </p:nvPicPr>
        <p:blipFill>
          <a:blip r:embed="rId3">
            <a:alphaModFix/>
          </a:blip>
          <a:stretch>
            <a:fillRect/>
          </a:stretch>
        </p:blipFill>
        <p:spPr>
          <a:xfrm>
            <a:off x="879500" y="1774625"/>
            <a:ext cx="7631024" cy="3777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DNS –Name Server</a:t>
            </a:r>
            <a:endParaRPr/>
          </a:p>
        </p:txBody>
      </p:sp>
      <p:sp>
        <p:nvSpPr>
          <p:cNvPr id="198" name="Google Shape;198;p14"/>
          <p:cNvSpPr txBox="1">
            <a:spLocks noGrp="1"/>
          </p:cNvSpPr>
          <p:nvPr>
            <p:ph type="body" idx="1"/>
          </p:nvPr>
        </p:nvSpPr>
        <p:spPr>
          <a:xfrm>
            <a:off x="276225" y="842800"/>
            <a:ext cx="8867700" cy="57105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SzPts val="2400"/>
              <a:buChar char="•"/>
            </a:pPr>
            <a:r>
              <a:rPr lang="en-US" dirty="0"/>
              <a:t>Each zone is also associated with one or more name servers. These are hosts that hold the database for the zone.</a:t>
            </a:r>
            <a:endParaRPr dirty="0"/>
          </a:p>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dirty="0">
                <a:solidFill>
                  <a:schemeClr val="dk1"/>
                </a:solidFill>
                <a:highlight>
                  <a:srgbClr val="FFFF00"/>
                </a:highlight>
                <a:latin typeface="Times New Roman"/>
                <a:ea typeface="Times New Roman"/>
                <a:cs typeface="Times New Roman"/>
                <a:sym typeface="Times New Roman"/>
              </a:rPr>
              <a:t>The process of looking up a name and finding an address is called </a:t>
            </a:r>
            <a:r>
              <a:rPr lang="en-US" sz="2400" b="1" i="0" u="none" dirty="0">
                <a:solidFill>
                  <a:schemeClr val="dk1"/>
                </a:solidFill>
                <a:highlight>
                  <a:srgbClr val="FFFF00"/>
                </a:highlight>
                <a:latin typeface="Times New Roman"/>
                <a:ea typeface="Times New Roman"/>
                <a:cs typeface="Times New Roman"/>
                <a:sym typeface="Times New Roman"/>
              </a:rPr>
              <a:t>name resolution</a:t>
            </a:r>
            <a:r>
              <a:rPr lang="en-US" sz="2400" b="0" i="0" u="none" dirty="0">
                <a:solidFill>
                  <a:schemeClr val="dk1"/>
                </a:solidFill>
                <a:highlight>
                  <a:srgbClr val="FFFF00"/>
                </a:highlight>
                <a:latin typeface="Times New Roman"/>
                <a:ea typeface="Times New Roman"/>
                <a:cs typeface="Times New Roman"/>
                <a:sym typeface="Times New Roman"/>
              </a:rPr>
              <a:t>.</a:t>
            </a:r>
            <a:endParaRPr dirty="0">
              <a:highlight>
                <a:srgbClr val="FFFF00"/>
              </a:highlight>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When a resolver has a query about a domain name, it passes the query to a local name server. </a:t>
            </a:r>
            <a:endParaRPr dirty="0"/>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If the domain being sought falls under the jurisdiction of the name server, such as top.cs.vu.nl falling under cs.vu.nl, it returns the </a:t>
            </a:r>
            <a:r>
              <a:rPr lang="en-US" sz="2400" b="1" i="0" u="none" dirty="0">
                <a:solidFill>
                  <a:schemeClr val="dk1"/>
                </a:solidFill>
                <a:latin typeface="Times New Roman"/>
                <a:ea typeface="Times New Roman"/>
                <a:cs typeface="Times New Roman"/>
                <a:sym typeface="Times New Roman"/>
              </a:rPr>
              <a:t>authoritative resource records</a:t>
            </a:r>
            <a:r>
              <a:rPr lang="en-US" sz="2400" b="0" i="0" u="none" dirty="0">
                <a:solidFill>
                  <a:schemeClr val="dk1"/>
                </a:solidFill>
                <a:latin typeface="Times New Roman"/>
                <a:ea typeface="Times New Roman"/>
                <a:cs typeface="Times New Roman"/>
                <a:sym typeface="Times New Roman"/>
              </a:rPr>
              <a:t>. An authoritative record is one that comes from the authority that manages the record and is thus always correct. </a:t>
            </a:r>
            <a:endParaRPr dirty="0"/>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Authoritative records are in contrast to </a:t>
            </a:r>
            <a:r>
              <a:rPr lang="en-US" sz="2400" b="1" i="0" u="none" dirty="0">
                <a:solidFill>
                  <a:schemeClr val="dk1"/>
                </a:solidFill>
                <a:latin typeface="Times New Roman"/>
                <a:ea typeface="Times New Roman"/>
                <a:cs typeface="Times New Roman"/>
                <a:sym typeface="Times New Roman"/>
              </a:rPr>
              <a:t>cached records</a:t>
            </a:r>
            <a:r>
              <a:rPr lang="en-US" sz="2400" b="0" i="0" u="none" dirty="0">
                <a:solidFill>
                  <a:schemeClr val="dk1"/>
                </a:solidFill>
                <a:latin typeface="Times New Roman"/>
                <a:ea typeface="Times New Roman"/>
                <a:cs typeface="Times New Roman"/>
                <a:sym typeface="Times New Roman"/>
              </a:rPr>
              <a:t>, which may be out of date.</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DNS –Name Server</a:t>
            </a:r>
            <a:endParaRPr/>
          </a:p>
        </p:txBody>
      </p:sp>
      <p:sp>
        <p:nvSpPr>
          <p:cNvPr id="204" name="Google Shape;204;p15"/>
          <p:cNvSpPr txBox="1">
            <a:spLocks noGrp="1"/>
          </p:cNvSpPr>
          <p:nvPr>
            <p:ph type="body" idx="1"/>
          </p:nvPr>
        </p:nvSpPr>
        <p:spPr>
          <a:xfrm>
            <a:off x="276225" y="1212850"/>
            <a:ext cx="8867775" cy="534035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When </a:t>
            </a:r>
            <a:r>
              <a:rPr lang="en-US" sz="2400" b="1" i="0" u="none">
                <a:solidFill>
                  <a:schemeClr val="dk1"/>
                </a:solidFill>
                <a:latin typeface="Times New Roman"/>
                <a:ea typeface="Times New Roman"/>
                <a:cs typeface="Times New Roman"/>
                <a:sym typeface="Times New Roman"/>
              </a:rPr>
              <a:t>flits.cs.vu.nl</a:t>
            </a:r>
            <a:r>
              <a:rPr lang="en-US" sz="2400" b="0" i="0" u="none">
                <a:solidFill>
                  <a:schemeClr val="dk1"/>
                </a:solidFill>
                <a:latin typeface="Times New Roman"/>
                <a:ea typeface="Times New Roman"/>
                <a:cs typeface="Times New Roman"/>
                <a:sym typeface="Times New Roman"/>
              </a:rPr>
              <a:t> wants to find the IP address of robot.cs.washington.edu at UW (University of Washington)?</a:t>
            </a:r>
            <a:endParaRPr/>
          </a:p>
          <a:p>
            <a:pPr marL="609600" lvl="0" indent="-609600" algn="just" rtl="0">
              <a:lnSpc>
                <a:spcPct val="100000"/>
              </a:lnSpc>
              <a:spcBef>
                <a:spcPts val="48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In this case, and if there is no cached information about the domain available locally, the name server begins a remote query.</a:t>
            </a:r>
            <a:endParaRPr/>
          </a:p>
          <a:p>
            <a:pPr marL="609600" lvl="0" indent="-609600" algn="just" rtl="0">
              <a:lnSpc>
                <a:spcPct val="100000"/>
              </a:lnSpc>
              <a:spcBef>
                <a:spcPts val="48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This query follows the process shown in Fig. 7-6.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DNS – The Domain Name System</a:t>
            </a:r>
            <a:endParaRPr/>
          </a:p>
        </p:txBody>
      </p:sp>
      <p:sp>
        <p:nvSpPr>
          <p:cNvPr id="95" name="Google Shape;95;p2"/>
          <p:cNvSpPr txBox="1">
            <a:spLocks noGrp="1"/>
          </p:cNvSpPr>
          <p:nvPr>
            <p:ph type="body" idx="1"/>
          </p:nvPr>
        </p:nvSpPr>
        <p:spPr>
          <a:xfrm>
            <a:off x="1543050" y="1809750"/>
            <a:ext cx="7600950" cy="4743450"/>
          </a:xfrm>
          <a:prstGeom prst="rect">
            <a:avLst/>
          </a:prstGeom>
          <a:noFill/>
          <a:ln>
            <a:noFill/>
          </a:ln>
        </p:spPr>
        <p:txBody>
          <a:bodyPr spcFirstLastPara="1" wrap="square" lIns="91425" tIns="45700" rIns="91425" bIns="45700" anchor="t" anchorCtr="0">
            <a:noAutofit/>
          </a:bodyPr>
          <a:lstStyle/>
          <a:p>
            <a:pPr marL="609600" lvl="0" indent="-609600" algn="l" rtl="0">
              <a:lnSpc>
                <a:spcPct val="100000"/>
              </a:lnSpc>
              <a:spcBef>
                <a:spcPts val="0"/>
              </a:spcBef>
              <a:spcAft>
                <a:spcPts val="0"/>
              </a:spcAft>
              <a:buClr>
                <a:schemeClr val="accent2"/>
              </a:buClr>
              <a:buSzPts val="3200"/>
              <a:buFont typeface="Times New Roman"/>
              <a:buChar char="•"/>
            </a:pPr>
            <a:r>
              <a:rPr lang="en-US" sz="3200" b="0" i="0" u="none">
                <a:solidFill>
                  <a:schemeClr val="dk1"/>
                </a:solidFill>
                <a:latin typeface="Times New Roman"/>
                <a:ea typeface="Times New Roman"/>
                <a:cs typeface="Times New Roman"/>
                <a:sym typeface="Times New Roman"/>
              </a:rPr>
              <a:t>The DNS Name Space</a:t>
            </a:r>
            <a:endParaRPr/>
          </a:p>
          <a:p>
            <a:pPr marL="609600" lvl="0" indent="-609600" algn="l" rtl="0">
              <a:lnSpc>
                <a:spcPct val="100000"/>
              </a:lnSpc>
              <a:spcBef>
                <a:spcPts val="640"/>
              </a:spcBef>
              <a:spcAft>
                <a:spcPts val="0"/>
              </a:spcAft>
              <a:buClr>
                <a:schemeClr val="accent2"/>
              </a:buClr>
              <a:buSzPts val="3200"/>
              <a:buFont typeface="Times New Roman"/>
              <a:buChar char="•"/>
            </a:pPr>
            <a:r>
              <a:rPr lang="en-US" sz="3200" b="0" i="0" u="none">
                <a:solidFill>
                  <a:schemeClr val="dk1"/>
                </a:solidFill>
                <a:latin typeface="Times New Roman"/>
                <a:ea typeface="Times New Roman"/>
                <a:cs typeface="Times New Roman"/>
                <a:sym typeface="Times New Roman"/>
              </a:rPr>
              <a:t>Resource Records</a:t>
            </a:r>
            <a:endParaRPr/>
          </a:p>
          <a:p>
            <a:pPr marL="609600" lvl="0" indent="-609600" algn="l" rtl="0">
              <a:lnSpc>
                <a:spcPct val="100000"/>
              </a:lnSpc>
              <a:spcBef>
                <a:spcPts val="640"/>
              </a:spcBef>
              <a:spcAft>
                <a:spcPts val="0"/>
              </a:spcAft>
              <a:buClr>
                <a:schemeClr val="accent2"/>
              </a:buClr>
              <a:buSzPts val="3200"/>
              <a:buFont typeface="Times New Roman"/>
              <a:buChar char="•"/>
            </a:pPr>
            <a:r>
              <a:rPr lang="en-US" sz="3200" b="0" i="0" u="none">
                <a:solidFill>
                  <a:schemeClr val="dk1"/>
                </a:solidFill>
                <a:latin typeface="Times New Roman"/>
                <a:ea typeface="Times New Roman"/>
                <a:cs typeface="Times New Roman"/>
                <a:sym typeface="Times New Roman"/>
              </a:rPr>
              <a:t>Name Servers</a:t>
            </a:r>
            <a:endParaRPr/>
          </a:p>
          <a:p>
            <a:pPr marL="457200" lvl="0" indent="-254000" algn="ctr" rtl="0">
              <a:spcBef>
                <a:spcPts val="640"/>
              </a:spcBef>
              <a:spcAft>
                <a:spcPts val="0"/>
              </a:spcAft>
              <a:buSzPts val="3200"/>
              <a:buFont typeface="Times New Roman"/>
              <a:buNone/>
            </a:pPr>
            <a:endParaRPr sz="32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DNS –Name Server</a:t>
            </a:r>
            <a:endParaRPr/>
          </a:p>
        </p:txBody>
      </p:sp>
      <p:pic>
        <p:nvPicPr>
          <p:cNvPr id="210" name="Google Shape;210;p16"/>
          <p:cNvPicPr preferRelativeResize="0"/>
          <p:nvPr/>
        </p:nvPicPr>
        <p:blipFill rotWithShape="1">
          <a:blip r:embed="rId3">
            <a:alphaModFix/>
          </a:blip>
          <a:srcRect/>
          <a:stretch/>
        </p:blipFill>
        <p:spPr>
          <a:xfrm>
            <a:off x="425450" y="1190625"/>
            <a:ext cx="7931150" cy="54022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DNS –Name Server</a:t>
            </a:r>
            <a:endParaRPr/>
          </a:p>
        </p:txBody>
      </p:sp>
      <p:sp>
        <p:nvSpPr>
          <p:cNvPr id="216" name="Google Shape;216;p17"/>
          <p:cNvSpPr txBox="1">
            <a:spLocks noGrp="1"/>
          </p:cNvSpPr>
          <p:nvPr>
            <p:ph type="body" idx="1"/>
          </p:nvPr>
        </p:nvSpPr>
        <p:spPr>
          <a:xfrm>
            <a:off x="276225" y="1000125"/>
            <a:ext cx="8867775" cy="5553075"/>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When the host flits.cs.vu.nl sends its query to the local name server, </a:t>
            </a:r>
            <a:r>
              <a:rPr lang="en-US" sz="2400" b="1" i="0" u="none">
                <a:solidFill>
                  <a:schemeClr val="dk1"/>
                </a:solidFill>
                <a:latin typeface="Times New Roman"/>
                <a:ea typeface="Times New Roman"/>
                <a:cs typeface="Times New Roman"/>
                <a:sym typeface="Times New Roman"/>
              </a:rPr>
              <a:t>that name server handles the resolution on behalf of flits until it has the desired answer to return.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It </a:t>
            </a:r>
            <a:r>
              <a:rPr lang="en-US" sz="2400" b="1" i="0" u="none">
                <a:solidFill>
                  <a:schemeClr val="dk1"/>
                </a:solidFill>
                <a:latin typeface="Times New Roman"/>
                <a:ea typeface="Times New Roman"/>
                <a:cs typeface="Times New Roman"/>
                <a:sym typeface="Times New Roman"/>
              </a:rPr>
              <a:t>does not return partial answers</a:t>
            </a:r>
            <a:r>
              <a:rPr lang="en-US" sz="2400" b="0" i="0" u="none">
                <a:solidFill>
                  <a:schemeClr val="dk1"/>
                </a:solidFill>
                <a:latin typeface="Times New Roman"/>
                <a:ea typeface="Times New Roman"/>
                <a:cs typeface="Times New Roman"/>
                <a:sym typeface="Times New Roman"/>
              </a:rPr>
              <a:t>. This mechanism is called a </a:t>
            </a:r>
            <a:r>
              <a:rPr lang="en-US" sz="2400" b="1" i="0" u="none">
                <a:solidFill>
                  <a:schemeClr val="dk1"/>
                </a:solidFill>
                <a:latin typeface="Times New Roman"/>
                <a:ea typeface="Times New Roman"/>
                <a:cs typeface="Times New Roman"/>
                <a:sym typeface="Times New Roman"/>
              </a:rPr>
              <a:t>recursive query.</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On the other hand, the root name server (and each subsequent name server) does not recursively continue the query for the local name server.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It just returns a partial answer and moves on to the next query.</a:t>
            </a:r>
            <a:endParaRPr/>
          </a:p>
          <a:p>
            <a:pPr marL="609600" lvl="0" indent="-457200" algn="just" rtl="0">
              <a:lnSpc>
                <a:spcPct val="100000"/>
              </a:lnSpc>
              <a:spcBef>
                <a:spcPts val="480"/>
              </a:spcBef>
              <a:spcAft>
                <a:spcPts val="0"/>
              </a:spcAft>
              <a:buClr>
                <a:schemeClr val="accent2"/>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457200" lvl="0" indent="-304800" algn="ctr" rtl="0">
              <a:spcBef>
                <a:spcPts val="48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DNS –Name Server</a:t>
            </a:r>
            <a:endParaRPr/>
          </a:p>
        </p:txBody>
      </p:sp>
      <p:sp>
        <p:nvSpPr>
          <p:cNvPr id="222" name="Google Shape;222;p18"/>
          <p:cNvSpPr txBox="1">
            <a:spLocks noGrp="1"/>
          </p:cNvSpPr>
          <p:nvPr>
            <p:ph type="body" idx="1"/>
          </p:nvPr>
        </p:nvSpPr>
        <p:spPr>
          <a:xfrm>
            <a:off x="276225" y="1000125"/>
            <a:ext cx="8867775" cy="5553075"/>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local name server is responsible for continuing the resolution by issuing further queries. This mechanism is </a:t>
            </a:r>
            <a:r>
              <a:rPr lang="en-US" sz="2400" b="1" i="0" u="none">
                <a:solidFill>
                  <a:schemeClr val="dk1"/>
                </a:solidFill>
                <a:latin typeface="Times New Roman"/>
                <a:ea typeface="Times New Roman"/>
                <a:cs typeface="Times New Roman"/>
                <a:sym typeface="Times New Roman"/>
              </a:rPr>
              <a:t>called an iterative query</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 recursive query may always seem preferable, but many name servers (especially the root) will not handle them. They are too busy. Iterative queries put the burden on the originator.</a:t>
            </a:r>
            <a:endParaRPr sz="2400" b="0" i="0" u="none">
              <a:solidFill>
                <a:schemeClr val="dk1"/>
              </a:solidFill>
              <a:latin typeface="Times New Roman"/>
              <a:ea typeface="Times New Roman"/>
              <a:cs typeface="Times New Roman"/>
              <a:sym typeface="Times New Roman"/>
            </a:endParaRPr>
          </a:p>
          <a:p>
            <a:pPr marL="609600" lvl="0" indent="-571500" algn="just" rtl="0">
              <a:lnSpc>
                <a:spcPct val="100000"/>
              </a:lnSpc>
              <a:spcBef>
                <a:spcPts val="480"/>
              </a:spcBef>
              <a:spcAft>
                <a:spcPts val="0"/>
              </a:spcAft>
              <a:buSzPts val="1800"/>
              <a:buChar char="•"/>
            </a:pPr>
            <a:r>
              <a:rPr lang="en-US"/>
              <a:t>All of the answers, including all the partial answers returned, are cached.</a:t>
            </a:r>
            <a:endParaRPr/>
          </a:p>
          <a:p>
            <a:pPr marL="609600" lvl="0" indent="-571500" algn="just" rtl="0">
              <a:lnSpc>
                <a:spcPct val="100000"/>
              </a:lnSpc>
              <a:spcBef>
                <a:spcPts val="480"/>
              </a:spcBef>
              <a:spcAft>
                <a:spcPts val="0"/>
              </a:spcAft>
              <a:buSzPts val="1800"/>
              <a:buChar char="•"/>
            </a:pPr>
            <a:r>
              <a:rPr lang="en-US"/>
              <a:t>Using cached answers greatly reduces the steps in a query and improves performance.</a:t>
            </a:r>
            <a:endParaRPr/>
          </a:p>
          <a:p>
            <a:pPr marL="609600" lvl="0" indent="-571500" algn="just" rtl="0">
              <a:lnSpc>
                <a:spcPct val="100000"/>
              </a:lnSpc>
              <a:spcBef>
                <a:spcPts val="480"/>
              </a:spcBef>
              <a:spcAft>
                <a:spcPts val="0"/>
              </a:spcAft>
              <a:buSzPts val="1800"/>
              <a:buChar char="•"/>
            </a:pPr>
            <a:r>
              <a:rPr lang="en-US"/>
              <a:t>Time to live field is included in each resource record to tell remote name servers how long to cache records.</a:t>
            </a:r>
            <a:endParaRPr/>
          </a:p>
          <a:p>
            <a:pPr marL="609600" lvl="0" indent="-571500" algn="just" rtl="0">
              <a:lnSpc>
                <a:spcPct val="100000"/>
              </a:lnSpc>
              <a:spcBef>
                <a:spcPts val="480"/>
              </a:spcBef>
              <a:spcAft>
                <a:spcPts val="0"/>
              </a:spcAft>
              <a:buSzPts val="1800"/>
              <a:buChar char="•"/>
            </a:pPr>
            <a:r>
              <a:rPr lang="en-US"/>
              <a:t>The transport protocol that is used for the queries and responses is UDP.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Electronic Mail</a:t>
            </a:r>
            <a:endParaRPr/>
          </a:p>
        </p:txBody>
      </p:sp>
      <p:sp>
        <p:nvSpPr>
          <p:cNvPr id="228" name="Google Shape;228;p19"/>
          <p:cNvSpPr txBox="1">
            <a:spLocks noGrp="1"/>
          </p:cNvSpPr>
          <p:nvPr>
            <p:ph type="body" idx="1"/>
          </p:nvPr>
        </p:nvSpPr>
        <p:spPr>
          <a:xfrm>
            <a:off x="1714500" y="1562100"/>
            <a:ext cx="7429500" cy="49911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accent2"/>
              </a:buClr>
              <a:buSzPts val="3600"/>
              <a:buFont typeface="Times New Roman"/>
              <a:buChar char="•"/>
            </a:pPr>
            <a:r>
              <a:rPr lang="en-US" sz="3600" b="0" i="0" u="none">
                <a:solidFill>
                  <a:schemeClr val="dk1"/>
                </a:solidFill>
                <a:latin typeface="Times New Roman"/>
                <a:ea typeface="Times New Roman"/>
                <a:cs typeface="Times New Roman"/>
                <a:sym typeface="Times New Roman"/>
              </a:rPr>
              <a:t>Architecture and Services</a:t>
            </a:r>
            <a:endParaRPr/>
          </a:p>
          <a:p>
            <a:pPr marL="457200" lvl="0" indent="-457200" algn="l" rtl="0">
              <a:lnSpc>
                <a:spcPct val="100000"/>
              </a:lnSpc>
              <a:spcBef>
                <a:spcPts val="720"/>
              </a:spcBef>
              <a:spcAft>
                <a:spcPts val="0"/>
              </a:spcAft>
              <a:buClr>
                <a:schemeClr val="accent2"/>
              </a:buClr>
              <a:buSzPts val="3600"/>
              <a:buFont typeface="Times New Roman"/>
              <a:buChar char="•"/>
            </a:pPr>
            <a:r>
              <a:rPr lang="en-US" sz="3600" b="0" i="0" u="none">
                <a:solidFill>
                  <a:schemeClr val="dk1"/>
                </a:solidFill>
                <a:latin typeface="Times New Roman"/>
                <a:ea typeface="Times New Roman"/>
                <a:cs typeface="Times New Roman"/>
                <a:sym typeface="Times New Roman"/>
              </a:rPr>
              <a:t>The User Agent</a:t>
            </a:r>
            <a:endParaRPr/>
          </a:p>
          <a:p>
            <a:pPr marL="457200" lvl="0" indent="-457200" algn="l" rtl="0">
              <a:lnSpc>
                <a:spcPct val="100000"/>
              </a:lnSpc>
              <a:spcBef>
                <a:spcPts val="720"/>
              </a:spcBef>
              <a:spcAft>
                <a:spcPts val="0"/>
              </a:spcAft>
              <a:buClr>
                <a:schemeClr val="accent2"/>
              </a:buClr>
              <a:buSzPts val="3600"/>
              <a:buFont typeface="Times New Roman"/>
              <a:buChar char="•"/>
            </a:pPr>
            <a:r>
              <a:rPr lang="en-US" sz="3600" b="0" i="0" u="none">
                <a:solidFill>
                  <a:schemeClr val="dk1"/>
                </a:solidFill>
                <a:latin typeface="Times New Roman"/>
                <a:ea typeface="Times New Roman"/>
                <a:cs typeface="Times New Roman"/>
                <a:sym typeface="Times New Roman"/>
              </a:rPr>
              <a:t>Message Formats</a:t>
            </a:r>
            <a:endParaRPr/>
          </a:p>
          <a:p>
            <a:pPr marL="457200" lvl="0" indent="-457200" algn="l" rtl="0">
              <a:lnSpc>
                <a:spcPct val="100000"/>
              </a:lnSpc>
              <a:spcBef>
                <a:spcPts val="720"/>
              </a:spcBef>
              <a:spcAft>
                <a:spcPts val="0"/>
              </a:spcAft>
              <a:buClr>
                <a:schemeClr val="accent2"/>
              </a:buClr>
              <a:buSzPts val="3600"/>
              <a:buFont typeface="Times New Roman"/>
              <a:buChar char="•"/>
            </a:pPr>
            <a:r>
              <a:rPr lang="en-US" sz="3600" b="0" i="0" u="none">
                <a:solidFill>
                  <a:schemeClr val="dk1"/>
                </a:solidFill>
                <a:latin typeface="Times New Roman"/>
                <a:ea typeface="Times New Roman"/>
                <a:cs typeface="Times New Roman"/>
                <a:sym typeface="Times New Roman"/>
              </a:rPr>
              <a:t>Message Transfer</a:t>
            </a:r>
            <a:endParaRPr/>
          </a:p>
          <a:p>
            <a:pPr marL="457200" lvl="0" indent="-457200" algn="l" rtl="0">
              <a:lnSpc>
                <a:spcPct val="100000"/>
              </a:lnSpc>
              <a:spcBef>
                <a:spcPts val="720"/>
              </a:spcBef>
              <a:spcAft>
                <a:spcPts val="0"/>
              </a:spcAft>
              <a:buClr>
                <a:schemeClr val="accent2"/>
              </a:buClr>
              <a:buSzPts val="3600"/>
              <a:buFont typeface="Times New Roman"/>
              <a:buChar char="•"/>
            </a:pPr>
            <a:r>
              <a:rPr lang="en-US" sz="3600" b="0" i="0" u="none">
                <a:solidFill>
                  <a:schemeClr val="dk1"/>
                </a:solidFill>
                <a:latin typeface="Times New Roman"/>
                <a:ea typeface="Times New Roman"/>
                <a:cs typeface="Times New Roman"/>
                <a:sym typeface="Times New Roman"/>
              </a:rPr>
              <a:t>Final Delivery</a:t>
            </a:r>
            <a:endParaRPr/>
          </a:p>
          <a:p>
            <a:pPr marL="457200" lvl="0" indent="-228600" algn="ctr" rtl="0">
              <a:spcBef>
                <a:spcPts val="720"/>
              </a:spcBef>
              <a:spcAft>
                <a:spcPts val="0"/>
              </a:spcAft>
              <a:buSzPts val="3600"/>
              <a:buFont typeface="Times New Roman"/>
              <a:buNone/>
            </a:pPr>
            <a:endParaRPr sz="36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Electronic Mail</a:t>
            </a:r>
            <a:endParaRPr/>
          </a:p>
        </p:txBody>
      </p:sp>
      <p:sp>
        <p:nvSpPr>
          <p:cNvPr id="234" name="Google Shape;234;p20"/>
          <p:cNvSpPr txBox="1">
            <a:spLocks noGrp="1"/>
          </p:cNvSpPr>
          <p:nvPr>
            <p:ph type="body" idx="1"/>
          </p:nvPr>
        </p:nvSpPr>
        <p:spPr>
          <a:xfrm>
            <a:off x="276225" y="1008050"/>
            <a:ext cx="8867700" cy="554520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SzPts val="2400"/>
              <a:buChar char="•"/>
            </a:pPr>
            <a:r>
              <a:rPr lang="en-US"/>
              <a:t>Faster and cheaper than paper mail, email has been a popular application since the early days of the Internet.</a:t>
            </a:r>
            <a:endParaRPr/>
          </a:p>
          <a:p>
            <a:pPr marL="609600" lvl="0" indent="-571500" algn="just" rtl="0">
              <a:lnSpc>
                <a:spcPct val="100000"/>
              </a:lnSpc>
              <a:spcBef>
                <a:spcPts val="0"/>
              </a:spcBef>
              <a:spcAft>
                <a:spcPts val="0"/>
              </a:spcAft>
              <a:buSzPts val="1800"/>
              <a:buChar char="•"/>
            </a:pPr>
            <a:r>
              <a:rPr lang="en-US"/>
              <a:t>Other forms of network communication, such as instant messaging and voice-over-IP calls have expanded greatly in use over the past decade.</a:t>
            </a:r>
            <a:endParaRPr/>
          </a:p>
          <a:p>
            <a:pPr marL="609600" lvl="0" indent="-571500" algn="just" rtl="0">
              <a:lnSpc>
                <a:spcPct val="100000"/>
              </a:lnSpc>
              <a:spcBef>
                <a:spcPts val="0"/>
              </a:spcBef>
              <a:spcAft>
                <a:spcPts val="0"/>
              </a:spcAft>
              <a:buSzPts val="1800"/>
              <a:buChar char="•"/>
            </a:pPr>
            <a:r>
              <a:rPr lang="en-US"/>
              <a:t>It is widely used within industry for intra company communication</a:t>
            </a:r>
            <a:endParaRPr/>
          </a:p>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architecture of the email system is shown in Fig. 7-7.</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It consists of two kinds of subsystems: the </a:t>
            </a:r>
            <a:r>
              <a:rPr lang="en-US" sz="2400" b="1" i="0" u="none">
                <a:solidFill>
                  <a:schemeClr val="dk1"/>
                </a:solidFill>
                <a:latin typeface="Times New Roman"/>
                <a:ea typeface="Times New Roman"/>
                <a:cs typeface="Times New Roman"/>
                <a:sym typeface="Times New Roman"/>
              </a:rPr>
              <a:t>user agents</a:t>
            </a:r>
            <a:r>
              <a:rPr lang="en-US" sz="2400" b="0" i="0" u="none">
                <a:solidFill>
                  <a:schemeClr val="dk1"/>
                </a:solidFill>
                <a:latin typeface="Times New Roman"/>
                <a:ea typeface="Times New Roman"/>
                <a:cs typeface="Times New Roman"/>
                <a:sym typeface="Times New Roman"/>
              </a:rPr>
              <a:t>, which allow people to read and send email, and the </a:t>
            </a:r>
            <a:r>
              <a:rPr lang="en-US" sz="2400" b="1" i="0" u="none">
                <a:solidFill>
                  <a:schemeClr val="dk1"/>
                </a:solidFill>
                <a:latin typeface="Times New Roman"/>
                <a:ea typeface="Times New Roman"/>
                <a:cs typeface="Times New Roman"/>
                <a:sym typeface="Times New Roman"/>
              </a:rPr>
              <a:t>message transfer agents</a:t>
            </a:r>
            <a:r>
              <a:rPr lang="en-US" sz="2400" b="0" i="0" u="none">
                <a:solidFill>
                  <a:schemeClr val="dk1"/>
                </a:solidFill>
                <a:latin typeface="Times New Roman"/>
                <a:ea typeface="Times New Roman"/>
                <a:cs typeface="Times New Roman"/>
                <a:sym typeface="Times New Roman"/>
              </a:rPr>
              <a:t>, which move the messages from the source to the destination.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We will also refer to message transfer agents informally as mail servers.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Electronic Mail</a:t>
            </a:r>
            <a:endParaRPr/>
          </a:p>
        </p:txBody>
      </p:sp>
      <p:pic>
        <p:nvPicPr>
          <p:cNvPr id="240" name="Google Shape;240;p21"/>
          <p:cNvPicPr preferRelativeResize="0"/>
          <p:nvPr/>
        </p:nvPicPr>
        <p:blipFill rotWithShape="1">
          <a:blip r:embed="rId3">
            <a:alphaModFix/>
          </a:blip>
          <a:srcRect/>
          <a:stretch/>
        </p:blipFill>
        <p:spPr>
          <a:xfrm>
            <a:off x="339725" y="1276350"/>
            <a:ext cx="8804275" cy="5153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Electronic Mail</a:t>
            </a:r>
            <a:endParaRPr/>
          </a:p>
        </p:txBody>
      </p:sp>
      <p:sp>
        <p:nvSpPr>
          <p:cNvPr id="246" name="Google Shape;246;p22"/>
          <p:cNvSpPr txBox="1">
            <a:spLocks noGrp="1"/>
          </p:cNvSpPr>
          <p:nvPr>
            <p:ph type="body" idx="1"/>
          </p:nvPr>
        </p:nvSpPr>
        <p:spPr>
          <a:xfrm>
            <a:off x="276225" y="935037"/>
            <a:ext cx="8867775" cy="5618162"/>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a:t>
            </a:r>
            <a:r>
              <a:rPr lang="en-US" sz="2400" b="1" i="0" u="none">
                <a:solidFill>
                  <a:schemeClr val="dk1"/>
                </a:solidFill>
                <a:latin typeface="Times New Roman"/>
                <a:ea typeface="Times New Roman"/>
                <a:cs typeface="Times New Roman"/>
                <a:sym typeface="Times New Roman"/>
              </a:rPr>
              <a:t>user agent </a:t>
            </a:r>
            <a:r>
              <a:rPr lang="en-US" sz="2400" b="0" i="0" u="none">
                <a:solidFill>
                  <a:schemeClr val="dk1"/>
                </a:solidFill>
                <a:latin typeface="Times New Roman"/>
                <a:ea typeface="Times New Roman"/>
                <a:cs typeface="Times New Roman"/>
                <a:sym typeface="Times New Roman"/>
              </a:rPr>
              <a:t>is a program that provides a graphical interface, or sometimes a text- and command-based interface that lets users interact with the email system.</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It includes a means to compose messages and replies to messages, display incoming messages, and organize messages by filing, searching, and discarding them.</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act of sending new messages into the mail system for delivery is called </a:t>
            </a:r>
            <a:r>
              <a:rPr lang="en-US" sz="2400" b="1" i="0" u="none">
                <a:solidFill>
                  <a:schemeClr val="dk1"/>
                </a:solidFill>
                <a:latin typeface="Times New Roman"/>
                <a:ea typeface="Times New Roman"/>
                <a:cs typeface="Times New Roman"/>
                <a:sym typeface="Times New Roman"/>
              </a:rPr>
              <a:t>mail submission</a:t>
            </a:r>
            <a:r>
              <a:rPr lang="en-US" sz="2400" b="0" i="0" u="none">
                <a:solidFill>
                  <a:schemeClr val="dk1"/>
                </a:solidFill>
                <a:latin typeface="Times New Roman"/>
                <a:ea typeface="Times New Roman"/>
                <a:cs typeface="Times New Roman"/>
                <a:sym typeface="Times New Roman"/>
              </a:rPr>
              <a:t>.</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a:t>
            </a:r>
            <a:r>
              <a:rPr lang="en-US" sz="2400" b="1" i="0" u="none">
                <a:solidFill>
                  <a:schemeClr val="dk1"/>
                </a:solidFill>
                <a:latin typeface="Times New Roman"/>
                <a:ea typeface="Times New Roman"/>
                <a:cs typeface="Times New Roman"/>
                <a:sym typeface="Times New Roman"/>
              </a:rPr>
              <a:t>message transfer agents </a:t>
            </a:r>
            <a:r>
              <a:rPr lang="en-US" sz="2400" b="0" i="0" u="none">
                <a:solidFill>
                  <a:schemeClr val="dk1"/>
                </a:solidFill>
                <a:latin typeface="Times New Roman"/>
                <a:ea typeface="Times New Roman"/>
                <a:cs typeface="Times New Roman"/>
                <a:sym typeface="Times New Roman"/>
              </a:rPr>
              <a:t>are typically system processes. They run in the background on mail server machines and are intended to be always available.</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Their job is to automatically move email through the system from the originator to the recipient . This is the message transfer step.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Electronic Mail</a:t>
            </a:r>
            <a:endParaRPr/>
          </a:p>
        </p:txBody>
      </p:sp>
      <p:sp>
        <p:nvSpPr>
          <p:cNvPr id="252" name="Google Shape;252;p23"/>
          <p:cNvSpPr txBox="1">
            <a:spLocks noGrp="1"/>
          </p:cNvSpPr>
          <p:nvPr>
            <p:ph type="body" idx="1"/>
          </p:nvPr>
        </p:nvSpPr>
        <p:spPr>
          <a:xfrm>
            <a:off x="276225" y="935037"/>
            <a:ext cx="8867775" cy="5618162"/>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Message transfer agents also implement </a:t>
            </a:r>
            <a:r>
              <a:rPr lang="en-US" sz="2400" b="1" i="0" u="none">
                <a:solidFill>
                  <a:schemeClr val="dk1"/>
                </a:solidFill>
                <a:latin typeface="Times New Roman"/>
                <a:ea typeface="Times New Roman"/>
                <a:cs typeface="Times New Roman"/>
                <a:sym typeface="Times New Roman"/>
              </a:rPr>
              <a:t>mailing lists</a:t>
            </a:r>
            <a:r>
              <a:rPr lang="en-US" sz="2400" b="0" i="0" u="none">
                <a:solidFill>
                  <a:schemeClr val="dk1"/>
                </a:solidFill>
                <a:latin typeface="Times New Roman"/>
                <a:ea typeface="Times New Roman"/>
                <a:cs typeface="Times New Roman"/>
                <a:sym typeface="Times New Roman"/>
              </a:rPr>
              <a:t>, in which an identical copy of a message is delivered to everyone on a list of email addresses.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Other advanced features are </a:t>
            </a:r>
            <a:r>
              <a:rPr lang="en-US" sz="2400" b="1" i="0" u="none">
                <a:solidFill>
                  <a:schemeClr val="dk1"/>
                </a:solidFill>
                <a:latin typeface="Times New Roman"/>
                <a:ea typeface="Times New Roman"/>
                <a:cs typeface="Times New Roman"/>
                <a:sym typeface="Times New Roman"/>
              </a:rPr>
              <a:t>carbon copies, blind carbon copies, high-priority email, secret (i.e., encrypted) email, alternative recipients if the primary one is not currently available, and the ability for assistants to read and answer their bosses’ email.</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Linking user agents and message transfer agents are the concepts of mailboxes and a standard format for email messages.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 Mailboxes store the email that is received for a user. They are maintained by mail servers.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Electronic Mail</a:t>
            </a:r>
            <a:endParaRPr/>
          </a:p>
        </p:txBody>
      </p:sp>
      <p:sp>
        <p:nvSpPr>
          <p:cNvPr id="258" name="Google Shape;258;p24"/>
          <p:cNvSpPr txBox="1">
            <a:spLocks noGrp="1"/>
          </p:cNvSpPr>
          <p:nvPr>
            <p:ph type="body" idx="1"/>
          </p:nvPr>
        </p:nvSpPr>
        <p:spPr>
          <a:xfrm>
            <a:off x="276225" y="935037"/>
            <a:ext cx="8867775" cy="5618162"/>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User agents simply present users with a view of the contents of their mailboxes.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To do this, the user agents send the mail servers commands to manipulate the mailboxes, inspecting their contents, deleting messages, and so on.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retrieval of mail is the </a:t>
            </a:r>
            <a:r>
              <a:rPr lang="en-US" sz="2400" b="1" i="0" u="none">
                <a:solidFill>
                  <a:schemeClr val="dk1"/>
                </a:solidFill>
                <a:latin typeface="Times New Roman"/>
                <a:ea typeface="Times New Roman"/>
                <a:cs typeface="Times New Roman"/>
                <a:sym typeface="Times New Roman"/>
              </a:rPr>
              <a:t>final delivery </a:t>
            </a:r>
            <a:r>
              <a:rPr lang="en-US" sz="2400" b="0" i="0" u="none">
                <a:solidFill>
                  <a:schemeClr val="dk1"/>
                </a:solidFill>
                <a:latin typeface="Times New Roman"/>
                <a:ea typeface="Times New Roman"/>
                <a:cs typeface="Times New Roman"/>
                <a:sym typeface="Times New Roman"/>
              </a:rPr>
              <a:t>(step 3) in Fig. 7-7.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With this architecture, one user may use different user agents on multiple computers to access one mailbox.</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1" i="0" u="none">
                <a:solidFill>
                  <a:schemeClr val="dk1"/>
                </a:solidFill>
                <a:latin typeface="Times New Roman"/>
                <a:ea typeface="Times New Roman"/>
                <a:cs typeface="Times New Roman"/>
                <a:sym typeface="Times New Roman"/>
              </a:rPr>
              <a:t>Mail is sent between message transfer agents in a standard format</a:t>
            </a:r>
            <a:r>
              <a:rPr lang="en-US" sz="2400" b="0" i="0" u="none">
                <a:solidFill>
                  <a:schemeClr val="dk1"/>
                </a:solidFill>
                <a:latin typeface="Times New Roman"/>
                <a:ea typeface="Times New Roman"/>
                <a:cs typeface="Times New Roman"/>
                <a:sym typeface="Times New Roman"/>
              </a:rPr>
              <a:t>.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original format, </a:t>
            </a:r>
            <a:r>
              <a:rPr lang="en-US" sz="2400" b="1" i="0" u="none">
                <a:solidFill>
                  <a:schemeClr val="dk1"/>
                </a:solidFill>
                <a:latin typeface="Times New Roman"/>
                <a:ea typeface="Times New Roman"/>
                <a:cs typeface="Times New Roman"/>
                <a:sym typeface="Times New Roman"/>
              </a:rPr>
              <a:t>RFC 822, has been revised to the current RFC 5322 and </a:t>
            </a:r>
            <a:r>
              <a:rPr lang="en-US" sz="2400" b="0" i="0" u="none">
                <a:solidFill>
                  <a:schemeClr val="dk1"/>
                </a:solidFill>
                <a:latin typeface="Times New Roman"/>
                <a:ea typeface="Times New Roman"/>
                <a:cs typeface="Times New Roman"/>
                <a:sym typeface="Times New Roman"/>
              </a:rPr>
              <a:t>extended with support for multimedia content and international text.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Electronic Mail</a:t>
            </a:r>
            <a:endParaRPr/>
          </a:p>
        </p:txBody>
      </p:sp>
      <p:sp>
        <p:nvSpPr>
          <p:cNvPr id="264" name="Google Shape;264;p25"/>
          <p:cNvSpPr txBox="1">
            <a:spLocks noGrp="1"/>
          </p:cNvSpPr>
          <p:nvPr>
            <p:ph type="body" idx="1"/>
          </p:nvPr>
        </p:nvSpPr>
        <p:spPr>
          <a:xfrm>
            <a:off x="276225" y="935037"/>
            <a:ext cx="8867775" cy="5618162"/>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dirty="0">
                <a:solidFill>
                  <a:schemeClr val="dk1"/>
                </a:solidFill>
                <a:highlight>
                  <a:srgbClr val="C0C0C0"/>
                </a:highlight>
                <a:latin typeface="Times New Roman"/>
                <a:ea typeface="Times New Roman"/>
                <a:cs typeface="Times New Roman"/>
                <a:sym typeface="Times New Roman"/>
              </a:rPr>
              <a:t>Key idea in the message format is the distinction between the </a:t>
            </a:r>
            <a:r>
              <a:rPr lang="en-US" sz="2400" b="1" i="0" u="none" dirty="0">
                <a:solidFill>
                  <a:schemeClr val="dk1"/>
                </a:solidFill>
                <a:highlight>
                  <a:srgbClr val="C0C0C0"/>
                </a:highlight>
                <a:latin typeface="Times New Roman"/>
                <a:ea typeface="Times New Roman"/>
                <a:cs typeface="Times New Roman"/>
                <a:sym typeface="Times New Roman"/>
              </a:rPr>
              <a:t>envelope and its contents</a:t>
            </a:r>
            <a:r>
              <a:rPr lang="en-US" sz="2400" b="0" i="0" u="none" dirty="0">
                <a:solidFill>
                  <a:schemeClr val="dk1"/>
                </a:solidFill>
                <a:highlight>
                  <a:srgbClr val="C0C0C0"/>
                </a:highlight>
                <a:latin typeface="Times New Roman"/>
                <a:ea typeface="Times New Roman"/>
                <a:cs typeface="Times New Roman"/>
                <a:sym typeface="Times New Roman"/>
              </a:rPr>
              <a:t>.</a:t>
            </a:r>
            <a:endParaRPr dirty="0">
              <a:highlight>
                <a:srgbClr val="C0C0C0"/>
              </a:highlight>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The </a:t>
            </a:r>
            <a:r>
              <a:rPr lang="en-US" sz="2400" b="1" i="0" u="none" dirty="0">
                <a:solidFill>
                  <a:schemeClr val="dk1"/>
                </a:solidFill>
                <a:latin typeface="Times New Roman"/>
                <a:ea typeface="Times New Roman"/>
                <a:cs typeface="Times New Roman"/>
                <a:sym typeface="Times New Roman"/>
              </a:rPr>
              <a:t>envelope</a:t>
            </a:r>
            <a:r>
              <a:rPr lang="en-US" sz="2400" b="0" i="0" u="none" dirty="0">
                <a:solidFill>
                  <a:schemeClr val="dk1"/>
                </a:solidFill>
                <a:latin typeface="Times New Roman"/>
                <a:ea typeface="Times New Roman"/>
                <a:cs typeface="Times New Roman"/>
                <a:sym typeface="Times New Roman"/>
              </a:rPr>
              <a:t> encapsulates the message. It contains all the information needed for transporting the message, such as the destination address, priority, and security level, all of which are distinct from the message itself.</a:t>
            </a:r>
            <a:endParaRPr dirty="0"/>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The message transport agents use the envelope for routing, just as the post office does.</a:t>
            </a:r>
            <a:endParaRPr dirty="0"/>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The message inside the envelope consists of two separate parts: the </a:t>
            </a:r>
            <a:r>
              <a:rPr lang="en-US" sz="2400" b="1" i="0" u="none" dirty="0">
                <a:solidFill>
                  <a:schemeClr val="dk1"/>
                </a:solidFill>
                <a:latin typeface="Times New Roman"/>
                <a:ea typeface="Times New Roman"/>
                <a:cs typeface="Times New Roman"/>
                <a:sym typeface="Times New Roman"/>
              </a:rPr>
              <a:t>header and the body. </a:t>
            </a:r>
            <a:endParaRPr dirty="0"/>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The header contains control information for the user agents. The body is entirely for the human recipient.</a:t>
            </a:r>
            <a:endParaRPr dirty="0"/>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Envelopes and messages are illustrated in Fig. 7-8.</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78844e402a_0_0"/>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400"/>
              <a:buFont typeface="Times New Roman"/>
              <a:buNone/>
            </a:pPr>
            <a:r>
              <a:rPr lang="en-US"/>
              <a:t>DNS – The Domain Name System</a:t>
            </a:r>
            <a:endParaRPr/>
          </a:p>
          <a:p>
            <a:pPr marL="0" lvl="0" indent="0" algn="ctr" rtl="0">
              <a:spcBef>
                <a:spcPts val="0"/>
              </a:spcBef>
              <a:spcAft>
                <a:spcPts val="0"/>
              </a:spcAft>
              <a:buNone/>
            </a:pPr>
            <a:endParaRPr/>
          </a:p>
        </p:txBody>
      </p:sp>
      <p:sp>
        <p:nvSpPr>
          <p:cNvPr id="102" name="Google Shape;102;g78844e402a_0_0"/>
          <p:cNvSpPr txBox="1">
            <a:spLocks noGrp="1"/>
          </p:cNvSpPr>
          <p:nvPr>
            <p:ph type="body" idx="1"/>
          </p:nvPr>
        </p:nvSpPr>
        <p:spPr>
          <a:xfrm>
            <a:off x="0" y="1338550"/>
            <a:ext cx="9144000" cy="52716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The IP  addresses are hard for people to remember.</a:t>
            </a:r>
            <a:endParaRPr/>
          </a:p>
          <a:p>
            <a:pPr marL="457200" lvl="0" indent="-342900" algn="l" rtl="0">
              <a:spcBef>
                <a:spcPts val="0"/>
              </a:spcBef>
              <a:spcAft>
                <a:spcPts val="0"/>
              </a:spcAft>
              <a:buSzPts val="1800"/>
              <a:buChar char="●"/>
            </a:pPr>
            <a:r>
              <a:rPr lang="en-US"/>
              <a:t>If the Web server moves to a different machine with a different IP address, everyone needs to be told the new IP address.</a:t>
            </a:r>
            <a:endParaRPr/>
          </a:p>
          <a:p>
            <a:pPr marL="457200" lvl="0" indent="-342900" algn="l" rtl="0">
              <a:spcBef>
                <a:spcPts val="0"/>
              </a:spcBef>
              <a:spcAft>
                <a:spcPts val="0"/>
              </a:spcAft>
              <a:buSzPts val="1800"/>
              <a:buChar char="●"/>
            </a:pPr>
            <a:r>
              <a:rPr lang="en-US"/>
              <a:t>Hence,high-level, readable names were introduced in order to decouple machine names from machine addresses</a:t>
            </a:r>
            <a:endParaRPr/>
          </a:p>
          <a:p>
            <a:pPr marL="457200" lvl="0" indent="-342900" algn="l" rtl="0">
              <a:spcBef>
                <a:spcPts val="0"/>
              </a:spcBef>
              <a:spcAft>
                <a:spcPts val="0"/>
              </a:spcAft>
              <a:buSzPts val="1800"/>
              <a:buChar char="●"/>
            </a:pPr>
            <a:r>
              <a:rPr lang="en-US"/>
              <a:t>Ex:</a:t>
            </a:r>
            <a:r>
              <a:rPr lang="en-US" u="sng">
                <a:solidFill>
                  <a:schemeClr val="hlink"/>
                </a:solidFill>
                <a:hlinkClick r:id="rId3"/>
              </a:rPr>
              <a:t>www.cs.washington.edu</a:t>
            </a:r>
            <a:endParaRPr/>
          </a:p>
          <a:p>
            <a:pPr marL="457200" lvl="0" indent="-342900" algn="l" rtl="0">
              <a:spcBef>
                <a:spcPts val="0"/>
              </a:spcBef>
              <a:spcAft>
                <a:spcPts val="0"/>
              </a:spcAft>
              <a:buSzPts val="1800"/>
              <a:buChar char="●"/>
            </a:pPr>
            <a:r>
              <a:rPr lang="en-US"/>
              <a:t>The network itself understands only numerical addresses, some mechanism is required to convert the names to network addresses</a:t>
            </a:r>
            <a:endParaRPr/>
          </a:p>
          <a:p>
            <a:pPr marL="457200" lvl="0" indent="-342900" algn="l" rtl="0">
              <a:spcBef>
                <a:spcPts val="0"/>
              </a:spcBef>
              <a:spcAft>
                <a:spcPts val="0"/>
              </a:spcAft>
              <a:buSzPts val="1800"/>
              <a:buChar char="●"/>
            </a:pPr>
            <a:r>
              <a:rPr lang="en-US"/>
              <a:t>It is DNS(Domain name System).</a:t>
            </a:r>
            <a:endParaRPr/>
          </a:p>
          <a:p>
            <a:pPr marL="457200" lvl="0" indent="-342900" algn="l" rtl="0">
              <a:spcBef>
                <a:spcPts val="0"/>
              </a:spcBef>
              <a:spcAft>
                <a:spcPts val="0"/>
              </a:spcAft>
              <a:buSzPts val="1800"/>
              <a:buChar char="●"/>
            </a:pPr>
            <a:r>
              <a:rPr lang="en-US"/>
              <a:t>The essence of DNS is the invention of a hierarchical, domain-based naming scheme and a distributed database system for implementing this naming scheme.</a:t>
            </a:r>
            <a:endParaRPr/>
          </a:p>
          <a:p>
            <a:pPr marL="457200" lvl="0" indent="0" algn="l" rtl="0">
              <a:spcBef>
                <a:spcPts val="36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Electronic Mail</a:t>
            </a:r>
            <a:endParaRPr/>
          </a:p>
        </p:txBody>
      </p:sp>
      <p:pic>
        <p:nvPicPr>
          <p:cNvPr id="270" name="Google Shape;270;p26"/>
          <p:cNvPicPr preferRelativeResize="0"/>
          <p:nvPr/>
        </p:nvPicPr>
        <p:blipFill rotWithShape="1">
          <a:blip r:embed="rId3">
            <a:alphaModFix/>
          </a:blip>
          <a:srcRect/>
          <a:stretch/>
        </p:blipFill>
        <p:spPr>
          <a:xfrm>
            <a:off x="722312" y="1138237"/>
            <a:ext cx="7932737" cy="519906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Electronic Mail-user agent</a:t>
            </a:r>
            <a:endParaRPr/>
          </a:p>
        </p:txBody>
      </p:sp>
      <p:sp>
        <p:nvSpPr>
          <p:cNvPr id="276" name="Google Shape;276;p27"/>
          <p:cNvSpPr txBox="1">
            <a:spLocks noGrp="1"/>
          </p:cNvSpPr>
          <p:nvPr>
            <p:ph type="body" idx="1"/>
          </p:nvPr>
        </p:nvSpPr>
        <p:spPr>
          <a:xfrm>
            <a:off x="276225" y="935037"/>
            <a:ext cx="8867775" cy="5618162"/>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 </a:t>
            </a:r>
            <a:r>
              <a:rPr lang="en-US" sz="2400" b="1" i="0" u="none">
                <a:solidFill>
                  <a:schemeClr val="dk1"/>
                </a:solidFill>
                <a:latin typeface="Times New Roman"/>
                <a:ea typeface="Times New Roman"/>
                <a:cs typeface="Times New Roman"/>
                <a:sym typeface="Times New Roman"/>
              </a:rPr>
              <a:t>user agent is a program</a:t>
            </a:r>
            <a:r>
              <a:rPr lang="en-US" sz="2400" b="0" i="0" u="none">
                <a:solidFill>
                  <a:schemeClr val="dk1"/>
                </a:solidFill>
                <a:latin typeface="Times New Roman"/>
                <a:ea typeface="Times New Roman"/>
                <a:cs typeface="Times New Roman"/>
                <a:sym typeface="Times New Roman"/>
              </a:rPr>
              <a:t> (sometimes called an email reader) that accepts a variety of commands for </a:t>
            </a:r>
            <a:r>
              <a:rPr lang="en-US" sz="2400" b="1" i="0" u="none">
                <a:solidFill>
                  <a:schemeClr val="dk1"/>
                </a:solidFill>
                <a:latin typeface="Times New Roman"/>
                <a:ea typeface="Times New Roman"/>
                <a:cs typeface="Times New Roman"/>
                <a:sym typeface="Times New Roman"/>
              </a:rPr>
              <a:t>composing, receiving, and replying to messages, as well as for manipulating mailboxes.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There are many popular user agents, including </a:t>
            </a:r>
            <a:r>
              <a:rPr lang="en-US" sz="2400" b="1" i="0" u="none">
                <a:solidFill>
                  <a:schemeClr val="dk1"/>
                </a:solidFill>
                <a:latin typeface="Times New Roman"/>
                <a:ea typeface="Times New Roman"/>
                <a:cs typeface="Times New Roman"/>
                <a:sym typeface="Times New Roman"/>
              </a:rPr>
              <a:t>Google gmail, Microsoft Outlook, Mozilla Thunderbird, and Apple Mail</a:t>
            </a:r>
            <a:r>
              <a:rPr lang="en-US" sz="2400" b="0" i="0" u="none">
                <a:solidFill>
                  <a:schemeClr val="dk1"/>
                </a:solidFill>
                <a:latin typeface="Times New Roman"/>
                <a:ea typeface="Times New Roman"/>
                <a:cs typeface="Times New Roman"/>
                <a:sym typeface="Times New Roman"/>
              </a:rPr>
              <a:t>.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They can vary greatly in their appearance.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Most user agents have a </a:t>
            </a:r>
            <a:r>
              <a:rPr lang="en-US" sz="2400" b="1" i="0" u="none">
                <a:solidFill>
                  <a:schemeClr val="dk1"/>
                </a:solidFill>
                <a:latin typeface="Times New Roman"/>
                <a:ea typeface="Times New Roman"/>
                <a:cs typeface="Times New Roman"/>
                <a:sym typeface="Times New Roman"/>
              </a:rPr>
              <a:t>menu- or icon driven graphical interface that requires a mouse, or a touch interface on smaller mobile devices.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Older user agents, such as Elm, mh, and Pine, provide text-based interfaces and expect one-character commands from the keyboard.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Electronic Mail-user agent</a:t>
            </a:r>
            <a:endParaRPr/>
          </a:p>
        </p:txBody>
      </p:sp>
      <p:sp>
        <p:nvSpPr>
          <p:cNvPr id="282" name="Google Shape;282;p28"/>
          <p:cNvSpPr txBox="1">
            <a:spLocks noGrp="1"/>
          </p:cNvSpPr>
          <p:nvPr>
            <p:ph type="body" idx="1"/>
          </p:nvPr>
        </p:nvSpPr>
        <p:spPr>
          <a:xfrm>
            <a:off x="276225" y="935037"/>
            <a:ext cx="8867775" cy="5618162"/>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typical elements of a user agent interface are shown in Fig. 7-9.</a:t>
            </a:r>
            <a:endParaRPr/>
          </a:p>
          <a:p>
            <a:pPr marL="457200" lvl="0" indent="-304800" algn="ctr" rtl="0">
              <a:spcBef>
                <a:spcPts val="48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p:txBody>
      </p:sp>
      <p:pic>
        <p:nvPicPr>
          <p:cNvPr id="283" name="Google Shape;283;p28"/>
          <p:cNvPicPr preferRelativeResize="0"/>
          <p:nvPr/>
        </p:nvPicPr>
        <p:blipFill rotWithShape="1">
          <a:blip r:embed="rId3">
            <a:alphaModFix/>
          </a:blip>
          <a:srcRect/>
          <a:stretch/>
        </p:blipFill>
        <p:spPr>
          <a:xfrm>
            <a:off x="552450" y="1681162"/>
            <a:ext cx="8186737" cy="457041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Electronic Mail-user agent</a:t>
            </a:r>
            <a:endParaRPr/>
          </a:p>
        </p:txBody>
      </p:sp>
      <p:sp>
        <p:nvSpPr>
          <p:cNvPr id="289" name="Google Shape;289;p29"/>
          <p:cNvSpPr txBox="1">
            <a:spLocks noGrp="1"/>
          </p:cNvSpPr>
          <p:nvPr>
            <p:ph type="body" idx="1"/>
          </p:nvPr>
        </p:nvSpPr>
        <p:spPr>
          <a:xfrm>
            <a:off x="276225" y="935037"/>
            <a:ext cx="8867775" cy="5618162"/>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Many other fields or indications are possible.</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icons next to the message subjects in Fig. 7-9 might indicate, for example, </a:t>
            </a:r>
            <a:r>
              <a:rPr lang="en-US" sz="2400" b="1" i="0" u="none">
                <a:solidFill>
                  <a:schemeClr val="dk1"/>
                </a:solidFill>
                <a:latin typeface="Times New Roman"/>
                <a:ea typeface="Times New Roman"/>
                <a:cs typeface="Times New Roman"/>
                <a:sym typeface="Times New Roman"/>
              </a:rPr>
              <a:t>unread mail (the envelope),</a:t>
            </a: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attached material (the paperclip), and important mail,</a:t>
            </a:r>
            <a:r>
              <a:rPr lang="en-US" sz="2400" b="0" i="0" u="none">
                <a:solidFill>
                  <a:schemeClr val="dk1"/>
                </a:solidFill>
                <a:latin typeface="Times New Roman"/>
                <a:ea typeface="Times New Roman"/>
                <a:cs typeface="Times New Roman"/>
                <a:sym typeface="Times New Roman"/>
              </a:rPr>
              <a:t> at least as judged by the sender (the exclamation point).</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After a message has been read, the user can decide what to do with it.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This is called message </a:t>
            </a:r>
            <a:r>
              <a:rPr lang="en-US" sz="2400" b="1" i="0" u="none">
                <a:solidFill>
                  <a:schemeClr val="dk1"/>
                </a:solidFill>
                <a:latin typeface="Times New Roman"/>
                <a:ea typeface="Times New Roman"/>
                <a:cs typeface="Times New Roman"/>
                <a:sym typeface="Times New Roman"/>
              </a:rPr>
              <a:t>disposition</a:t>
            </a:r>
            <a:r>
              <a:rPr lang="en-US" sz="2400" b="0" i="0" u="none">
                <a:solidFill>
                  <a:schemeClr val="dk1"/>
                </a:solidFill>
                <a:latin typeface="Times New Roman"/>
                <a:ea typeface="Times New Roman"/>
                <a:cs typeface="Times New Roman"/>
                <a:sym typeface="Times New Roman"/>
              </a:rPr>
              <a:t>. Options include </a:t>
            </a:r>
            <a:r>
              <a:rPr lang="en-US" sz="2400" b="1" i="0" u="none">
                <a:solidFill>
                  <a:schemeClr val="dk1"/>
                </a:solidFill>
                <a:latin typeface="Times New Roman"/>
                <a:ea typeface="Times New Roman"/>
                <a:cs typeface="Times New Roman"/>
                <a:sym typeface="Times New Roman"/>
              </a:rPr>
              <a:t>deleting the message, sending a reply, forwarding the message to another user, and keeping the message for later reference</a:t>
            </a:r>
            <a:r>
              <a:rPr lang="en-US" sz="2400" b="0" i="0" u="none">
                <a:solidFill>
                  <a:schemeClr val="dk1"/>
                </a:solidFill>
                <a:latin typeface="Times New Roman"/>
                <a:ea typeface="Times New Roman"/>
                <a:cs typeface="Times New Roman"/>
                <a:sym typeface="Times New Roman"/>
              </a:rPr>
              <a:t>.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Most user agents can manage one mailbox for incoming mail with multiple folders for saved mail. The folders allow the user to save message according to sender, topic, or some other category.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Electronic Mail-user agent</a:t>
            </a:r>
            <a:endParaRPr/>
          </a:p>
        </p:txBody>
      </p:sp>
      <p:sp>
        <p:nvSpPr>
          <p:cNvPr id="295" name="Google Shape;295;p30"/>
          <p:cNvSpPr txBox="1">
            <a:spLocks noGrp="1"/>
          </p:cNvSpPr>
          <p:nvPr>
            <p:ph type="body" idx="1"/>
          </p:nvPr>
        </p:nvSpPr>
        <p:spPr>
          <a:xfrm>
            <a:off x="276225" y="935037"/>
            <a:ext cx="8867775" cy="5618162"/>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Another useful feature is the ability to </a:t>
            </a:r>
            <a:r>
              <a:rPr lang="en-US" sz="2400" b="1" i="0" u="none">
                <a:solidFill>
                  <a:schemeClr val="dk1"/>
                </a:solidFill>
                <a:latin typeface="Times New Roman"/>
                <a:ea typeface="Times New Roman"/>
                <a:cs typeface="Times New Roman"/>
                <a:sym typeface="Times New Roman"/>
              </a:rPr>
              <a:t>automatically respond to messages in some way.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One response is to </a:t>
            </a:r>
            <a:r>
              <a:rPr lang="en-US" sz="2400" b="1" i="0" u="none">
                <a:solidFill>
                  <a:schemeClr val="dk1"/>
                </a:solidFill>
                <a:latin typeface="Times New Roman"/>
                <a:ea typeface="Times New Roman"/>
                <a:cs typeface="Times New Roman"/>
                <a:sym typeface="Times New Roman"/>
              </a:rPr>
              <a:t>forward incoming email to a different address.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These </a:t>
            </a:r>
            <a:r>
              <a:rPr lang="en-US" sz="2400" b="1" i="0" u="none">
                <a:solidFill>
                  <a:schemeClr val="dk1"/>
                </a:solidFill>
                <a:latin typeface="Times New Roman"/>
                <a:ea typeface="Times New Roman"/>
                <a:cs typeface="Times New Roman"/>
                <a:sym typeface="Times New Roman"/>
              </a:rPr>
              <a:t>auto responders </a:t>
            </a:r>
            <a:r>
              <a:rPr lang="en-US" sz="2400" b="0" i="0" u="none">
                <a:solidFill>
                  <a:schemeClr val="dk1"/>
                </a:solidFill>
                <a:latin typeface="Times New Roman"/>
                <a:ea typeface="Times New Roman"/>
                <a:cs typeface="Times New Roman"/>
                <a:sym typeface="Times New Roman"/>
              </a:rPr>
              <a:t>must run in the mail server because the user agent may not run all the time and may only occasionally retrieve email.</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 Because of these factors, the user agent cannot provide a true automatic  response. However, the interface for automatic responses is usually presented by the user agent.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Electronic Mail-user agent</a:t>
            </a:r>
            <a:endParaRPr/>
          </a:p>
        </p:txBody>
      </p:sp>
      <p:sp>
        <p:nvSpPr>
          <p:cNvPr id="301" name="Google Shape;301;p31"/>
          <p:cNvSpPr txBox="1">
            <a:spLocks noGrp="1"/>
          </p:cNvSpPr>
          <p:nvPr>
            <p:ph type="body" idx="1"/>
          </p:nvPr>
        </p:nvSpPr>
        <p:spPr>
          <a:xfrm>
            <a:off x="276225" y="935037"/>
            <a:ext cx="8867775" cy="5618162"/>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 different example of an automatic response is a </a:t>
            </a:r>
            <a:r>
              <a:rPr lang="en-US" sz="2400" b="1" i="0" u="none">
                <a:solidFill>
                  <a:schemeClr val="dk1"/>
                </a:solidFill>
                <a:latin typeface="Times New Roman"/>
                <a:ea typeface="Times New Roman"/>
                <a:cs typeface="Times New Roman"/>
                <a:sym typeface="Times New Roman"/>
              </a:rPr>
              <a:t>vacation agent.</a:t>
            </a:r>
            <a:r>
              <a:rPr lang="en-US" sz="2400" b="0" i="0" u="none">
                <a:solidFill>
                  <a:schemeClr val="dk1"/>
                </a:solidFill>
                <a:latin typeface="Times New Roman"/>
                <a:ea typeface="Times New Roman"/>
                <a:cs typeface="Times New Roman"/>
                <a:sym typeface="Times New Roman"/>
              </a:rPr>
              <a:t> This is a program that examines each incoming message and sends the sender an insipid reply such as</a:t>
            </a:r>
            <a:r>
              <a:rPr lang="en-US" sz="2400" b="1" i="0" u="none">
                <a:solidFill>
                  <a:schemeClr val="dk1"/>
                </a:solidFill>
                <a:latin typeface="Times New Roman"/>
                <a:ea typeface="Times New Roman"/>
                <a:cs typeface="Times New Roman"/>
                <a:sym typeface="Times New Roman"/>
              </a:rPr>
              <a:t>: ‘‘Hi. I’m on vacation. I’ll be back on the 24th of August.  Talk to you then.’’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Such replies can also specify how to handle urgent matters in the interim, other people to contact for specific problems, etc.</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Most </a:t>
            </a:r>
            <a:r>
              <a:rPr lang="en-US" sz="2400" b="1" i="0" u="none">
                <a:solidFill>
                  <a:schemeClr val="dk1"/>
                </a:solidFill>
                <a:latin typeface="Times New Roman"/>
                <a:ea typeface="Times New Roman"/>
                <a:cs typeface="Times New Roman"/>
                <a:sym typeface="Times New Roman"/>
              </a:rPr>
              <a:t>vacation agents keep track of whom they have sent canned replies to and refrain from sending the same person a second reply.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Electronic Mail-user agent</a:t>
            </a:r>
            <a:endParaRPr/>
          </a:p>
        </p:txBody>
      </p:sp>
      <p:sp>
        <p:nvSpPr>
          <p:cNvPr id="307" name="Google Shape;307;p32"/>
          <p:cNvSpPr txBox="1">
            <a:spLocks noGrp="1"/>
          </p:cNvSpPr>
          <p:nvPr>
            <p:ph type="body" idx="1"/>
          </p:nvPr>
        </p:nvSpPr>
        <p:spPr>
          <a:xfrm>
            <a:off x="276225" y="935037"/>
            <a:ext cx="8867775" cy="5618162"/>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Other common features are </a:t>
            </a:r>
            <a:r>
              <a:rPr lang="en-US" sz="2400" b="1" i="0" u="none">
                <a:solidFill>
                  <a:schemeClr val="dk1"/>
                </a:solidFill>
                <a:latin typeface="Times New Roman"/>
                <a:ea typeface="Times New Roman"/>
                <a:cs typeface="Times New Roman"/>
                <a:sym typeface="Times New Roman"/>
              </a:rPr>
              <a:t>appending a signature </a:t>
            </a:r>
            <a:r>
              <a:rPr lang="en-US" sz="2400" b="0" i="0" u="none">
                <a:solidFill>
                  <a:schemeClr val="dk1"/>
                </a:solidFill>
                <a:latin typeface="Times New Roman"/>
                <a:ea typeface="Times New Roman"/>
                <a:cs typeface="Times New Roman"/>
                <a:sym typeface="Times New Roman"/>
              </a:rPr>
              <a:t>block to the bottom of a message, correcting spelling, and computing digital signatures that show the message is valid.</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 final point we will touch on for sending mail is </a:t>
            </a:r>
            <a:r>
              <a:rPr lang="en-US" sz="2400" b="1" i="0" u="none">
                <a:solidFill>
                  <a:schemeClr val="dk1"/>
                </a:solidFill>
                <a:latin typeface="Times New Roman"/>
                <a:ea typeface="Times New Roman"/>
                <a:cs typeface="Times New Roman"/>
                <a:sym typeface="Times New Roman"/>
              </a:rPr>
              <a:t>mailing lists, </a:t>
            </a:r>
            <a:r>
              <a:rPr lang="en-US" sz="2400" b="0" i="0" u="none">
                <a:solidFill>
                  <a:schemeClr val="dk1"/>
                </a:solidFill>
                <a:latin typeface="Times New Roman"/>
                <a:ea typeface="Times New Roman"/>
                <a:cs typeface="Times New Roman"/>
                <a:sym typeface="Times New Roman"/>
              </a:rPr>
              <a:t>which let users send the same message to a list of people with a single command.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There are two choices for how the mailing list is maintained. It might be maintained locally, by the user agent.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In this case, the user agent can just send a separate message to each intended recipient.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Electronic Mail- Message Formats</a:t>
            </a:r>
            <a:endParaRPr/>
          </a:p>
        </p:txBody>
      </p:sp>
      <p:sp>
        <p:nvSpPr>
          <p:cNvPr id="313" name="Google Shape;313;p33"/>
          <p:cNvSpPr txBox="1">
            <a:spLocks noGrp="1"/>
          </p:cNvSpPr>
          <p:nvPr>
            <p:ph type="body" idx="1"/>
          </p:nvPr>
        </p:nvSpPr>
        <p:spPr>
          <a:xfrm>
            <a:off x="276225" y="935037"/>
            <a:ext cx="8867775" cy="5618162"/>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1" i="0" u="none">
                <a:solidFill>
                  <a:schemeClr val="dk1"/>
                </a:solidFill>
                <a:latin typeface="Times New Roman"/>
                <a:ea typeface="Times New Roman"/>
                <a:cs typeface="Times New Roman"/>
                <a:sym typeface="Times New Roman"/>
              </a:rPr>
              <a:t>RFC 5322</a:t>
            </a:r>
            <a:r>
              <a:rPr lang="en-US" sz="2400" b="0" i="0" u="none">
                <a:solidFill>
                  <a:schemeClr val="dk1"/>
                </a:solidFill>
                <a:latin typeface="Times New Roman"/>
                <a:ea typeface="Times New Roman"/>
                <a:cs typeface="Times New Roman"/>
                <a:sym typeface="Times New Roman"/>
              </a:rPr>
              <a:t>—The Internet Message Format Messages consist of a primitive envelope , some number of header fields, a blank line, and then the message body.</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Each </a:t>
            </a:r>
            <a:r>
              <a:rPr lang="en-US" sz="2400" b="1" i="0" u="none">
                <a:solidFill>
                  <a:schemeClr val="dk1"/>
                </a:solidFill>
                <a:latin typeface="Times New Roman"/>
                <a:ea typeface="Times New Roman"/>
                <a:cs typeface="Times New Roman"/>
                <a:sym typeface="Times New Roman"/>
              </a:rPr>
              <a:t>header field </a:t>
            </a:r>
            <a:r>
              <a:rPr lang="en-US" sz="2400" b="0" i="0" u="none">
                <a:solidFill>
                  <a:schemeClr val="dk1"/>
                </a:solidFill>
                <a:latin typeface="Times New Roman"/>
                <a:ea typeface="Times New Roman"/>
                <a:cs typeface="Times New Roman"/>
                <a:sym typeface="Times New Roman"/>
              </a:rPr>
              <a:t>(logically) consists of a single line of ASCII text containing the field name, a colon, and, for most fields, a value.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original RFC 822 was designed decades ago and did not clearly distinguish the envelope fields from the header fields.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Electronic Mail- Message Formats</a:t>
            </a:r>
            <a:endParaRPr/>
          </a:p>
        </p:txBody>
      </p:sp>
      <p:sp>
        <p:nvSpPr>
          <p:cNvPr id="319" name="Google Shape;319;p34"/>
          <p:cNvSpPr txBox="1">
            <a:spLocks noGrp="1"/>
          </p:cNvSpPr>
          <p:nvPr>
            <p:ph type="body" idx="1"/>
          </p:nvPr>
        </p:nvSpPr>
        <p:spPr>
          <a:xfrm>
            <a:off x="276225" y="935037"/>
            <a:ext cx="8867775" cy="5618162"/>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Although it has been revised to RFC 5322, completely redoing it was not possible due to its widespread usage.</a:t>
            </a:r>
            <a:endParaRPr/>
          </a:p>
          <a:p>
            <a:pPr marL="609600" lvl="0" indent="-609600" algn="just" rtl="0">
              <a:lnSpc>
                <a:spcPct val="100000"/>
              </a:lnSpc>
              <a:spcBef>
                <a:spcPts val="48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In normal usage, the user agent builds a message and passes it to the message transfer agent, which then uses some of the header fields to construct the actual envelope, a somewhat old fashioned mixing of message and envelope.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Message Formats  </a:t>
            </a:r>
            <a:endParaRPr/>
          </a:p>
        </p:txBody>
      </p:sp>
      <p:pic>
        <p:nvPicPr>
          <p:cNvPr id="325" name="Google Shape;325;p35"/>
          <p:cNvPicPr preferRelativeResize="0"/>
          <p:nvPr/>
        </p:nvPicPr>
        <p:blipFill rotWithShape="1">
          <a:blip r:embed="rId3">
            <a:alphaModFix/>
          </a:blip>
          <a:srcRect/>
          <a:stretch/>
        </p:blipFill>
        <p:spPr>
          <a:xfrm>
            <a:off x="681037" y="1254125"/>
            <a:ext cx="8462962" cy="5603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78844e402a_0_1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a:t>DNS – The Domain Name System</a:t>
            </a:r>
            <a:endParaRPr/>
          </a:p>
          <a:p>
            <a:pPr marL="0" lvl="0" indent="0" algn="ctr" rtl="0">
              <a:spcBef>
                <a:spcPts val="0"/>
              </a:spcBef>
              <a:spcAft>
                <a:spcPts val="0"/>
              </a:spcAft>
              <a:buNone/>
            </a:pPr>
            <a:endParaRPr/>
          </a:p>
        </p:txBody>
      </p:sp>
      <p:sp>
        <p:nvSpPr>
          <p:cNvPr id="109" name="Google Shape;109;g78844e402a_0_11"/>
          <p:cNvSpPr txBox="1">
            <a:spLocks noGrp="1"/>
          </p:cNvSpPr>
          <p:nvPr>
            <p:ph type="body" idx="1"/>
          </p:nvPr>
        </p:nvSpPr>
        <p:spPr>
          <a:xfrm>
            <a:off x="0" y="1352325"/>
            <a:ext cx="9144000" cy="52908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Application program calls a library procedure called the </a:t>
            </a:r>
            <a:r>
              <a:rPr lang="en-US" b="1"/>
              <a:t>resolver</a:t>
            </a:r>
            <a:r>
              <a:rPr lang="en-US"/>
              <a:t>, passing  the name as a parameter.</a:t>
            </a:r>
            <a:endParaRPr/>
          </a:p>
          <a:p>
            <a:pPr marL="457200" lvl="0" indent="-342900" algn="l" rtl="0">
              <a:spcBef>
                <a:spcPts val="0"/>
              </a:spcBef>
              <a:spcAft>
                <a:spcPts val="0"/>
              </a:spcAft>
              <a:buSzPts val="1800"/>
              <a:buChar char="●"/>
            </a:pPr>
            <a:r>
              <a:rPr lang="en-US"/>
              <a:t>The resolver sends a query containing the name to a local</a:t>
            </a:r>
            <a:endParaRPr/>
          </a:p>
          <a:p>
            <a:pPr marL="457200" lvl="0" indent="0" algn="l" rtl="0">
              <a:spcBef>
                <a:spcPts val="360"/>
              </a:spcBef>
              <a:spcAft>
                <a:spcPts val="0"/>
              </a:spcAft>
              <a:buNone/>
            </a:pPr>
            <a:r>
              <a:rPr lang="en-US"/>
              <a:t>DNS server, which looks up the name and returns a response containing the IP address to the resolver, which then returns it to the caller. </a:t>
            </a:r>
            <a:endParaRPr/>
          </a:p>
          <a:p>
            <a:pPr marL="457200" lvl="0" indent="-342900" algn="l" rtl="0">
              <a:spcBef>
                <a:spcPts val="360"/>
              </a:spcBef>
              <a:spcAft>
                <a:spcPts val="0"/>
              </a:spcAft>
              <a:buSzPts val="1800"/>
              <a:buChar char="●"/>
            </a:pPr>
            <a:r>
              <a:rPr lang="en-US"/>
              <a:t>The query and response messages are sent as UDP packets.</a:t>
            </a:r>
            <a:endParaRPr/>
          </a:p>
          <a:p>
            <a:pPr marL="457200" lvl="0" indent="0" algn="l" rtl="0">
              <a:spcBef>
                <a:spcPts val="36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Message Formats </a:t>
            </a:r>
            <a:endParaRPr/>
          </a:p>
        </p:txBody>
      </p:sp>
      <p:pic>
        <p:nvPicPr>
          <p:cNvPr id="331" name="Google Shape;331;p36"/>
          <p:cNvPicPr preferRelativeResize="0"/>
          <p:nvPr/>
        </p:nvPicPr>
        <p:blipFill rotWithShape="1">
          <a:blip r:embed="rId3">
            <a:alphaModFix/>
          </a:blip>
          <a:srcRect/>
          <a:stretch/>
        </p:blipFill>
        <p:spPr>
          <a:xfrm>
            <a:off x="319087" y="1382712"/>
            <a:ext cx="8824912" cy="474186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MIME – Multipurpose Internet Mail Extensions</a:t>
            </a:r>
            <a:endParaRPr/>
          </a:p>
        </p:txBody>
      </p:sp>
      <p:sp>
        <p:nvSpPr>
          <p:cNvPr id="337" name="Google Shape;337;p37"/>
          <p:cNvSpPr txBox="1">
            <a:spLocks noGrp="1"/>
          </p:cNvSpPr>
          <p:nvPr>
            <p:ph type="body" idx="1"/>
          </p:nvPr>
        </p:nvSpPr>
        <p:spPr>
          <a:xfrm>
            <a:off x="525462" y="1198562"/>
            <a:ext cx="8362950" cy="497205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Problems with international languages:</a:t>
            </a:r>
            <a:endParaRPr/>
          </a:p>
          <a:p>
            <a:pPr marL="457200" lvl="0" indent="-457200" algn="l"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Languages with accents </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(French, German).</a:t>
            </a:r>
            <a:endParaRPr/>
          </a:p>
          <a:p>
            <a:pPr marL="457200" lvl="0" indent="-457200" algn="l"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Languages in non-Latin alphabets </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(Hebrew, Russian).</a:t>
            </a:r>
            <a:endParaRPr/>
          </a:p>
          <a:p>
            <a:pPr marL="457200" lvl="0" indent="-457200" algn="l"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Languages without alphabets </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(Chinese, Japanese).</a:t>
            </a:r>
            <a:endParaRPr/>
          </a:p>
          <a:p>
            <a:pPr marL="457200" lvl="0" indent="-457200" algn="l"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Messages not containing text at all </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(audio or images).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MIME </a:t>
            </a:r>
            <a:endParaRPr/>
          </a:p>
        </p:txBody>
      </p:sp>
      <p:pic>
        <p:nvPicPr>
          <p:cNvPr id="343" name="Google Shape;343;p38"/>
          <p:cNvPicPr preferRelativeResize="0"/>
          <p:nvPr/>
        </p:nvPicPr>
        <p:blipFill rotWithShape="1">
          <a:blip r:embed="rId3">
            <a:alphaModFix/>
          </a:blip>
          <a:srcRect/>
          <a:stretch/>
        </p:blipFill>
        <p:spPr>
          <a:xfrm>
            <a:off x="531812" y="1169987"/>
            <a:ext cx="8612187" cy="49752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MIME </a:t>
            </a:r>
            <a:endParaRPr/>
          </a:p>
        </p:txBody>
      </p:sp>
      <p:sp>
        <p:nvSpPr>
          <p:cNvPr id="349" name="Google Shape;349;p39"/>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457200" lvl="0" indent="-4572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The MIME types and subtypes defined in RFC 2045.</a:t>
            </a:r>
            <a:endParaRPr/>
          </a:p>
        </p:txBody>
      </p:sp>
      <p:pic>
        <p:nvPicPr>
          <p:cNvPr id="350" name="Google Shape;350;p39" descr="7-12"/>
          <p:cNvPicPr preferRelativeResize="0"/>
          <p:nvPr/>
        </p:nvPicPr>
        <p:blipFill rotWithShape="1">
          <a:blip r:embed="rId3">
            <a:alphaModFix/>
          </a:blip>
          <a:srcRect/>
          <a:stretch/>
        </p:blipFill>
        <p:spPr>
          <a:xfrm>
            <a:off x="977900" y="1041400"/>
            <a:ext cx="7358062" cy="42957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Message Tansfer</a:t>
            </a:r>
            <a:endParaRPr/>
          </a:p>
        </p:txBody>
      </p:sp>
      <p:sp>
        <p:nvSpPr>
          <p:cNvPr id="356" name="Google Shape;356;p40"/>
          <p:cNvSpPr txBox="1">
            <a:spLocks noGrp="1"/>
          </p:cNvSpPr>
          <p:nvPr>
            <p:ph type="body" idx="1"/>
          </p:nvPr>
        </p:nvSpPr>
        <p:spPr>
          <a:xfrm>
            <a:off x="525462" y="1198562"/>
            <a:ext cx="8362950" cy="4972050"/>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mail transfer is done with </a:t>
            </a:r>
            <a:r>
              <a:rPr lang="en-US" sz="2400" b="1" i="0" u="none">
                <a:solidFill>
                  <a:schemeClr val="dk1"/>
                </a:solidFill>
                <a:latin typeface="Times New Roman"/>
                <a:ea typeface="Times New Roman"/>
                <a:cs typeface="Times New Roman"/>
                <a:sym typeface="Times New Roman"/>
              </a:rPr>
              <a:t>the SMTP protocol.</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simplest way to move messages is to establish a transport connection from the source machine to the destination machine and then just transfer the message.</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This is how SMTP originally worked. Over the years, however, two different uses of SMTP have been differentiated.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first use is </a:t>
            </a:r>
            <a:r>
              <a:rPr lang="en-US" sz="2400" b="1" i="0" u="none">
                <a:solidFill>
                  <a:schemeClr val="dk1"/>
                </a:solidFill>
                <a:latin typeface="Times New Roman"/>
                <a:ea typeface="Times New Roman"/>
                <a:cs typeface="Times New Roman"/>
                <a:sym typeface="Times New Roman"/>
              </a:rPr>
              <a:t>mail submission</a:t>
            </a:r>
            <a:r>
              <a:rPr lang="en-US" sz="2400" b="0" i="0" u="none">
                <a:solidFill>
                  <a:schemeClr val="dk1"/>
                </a:solidFill>
                <a:latin typeface="Times New Roman"/>
                <a:ea typeface="Times New Roman"/>
                <a:cs typeface="Times New Roman"/>
                <a:sym typeface="Times New Roman"/>
              </a:rPr>
              <a:t>, step 1 in the email architecture of Fig. 7-7. This is the means by which user agents send messages into the mail system for delivery.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second use is to </a:t>
            </a:r>
            <a:r>
              <a:rPr lang="en-US" sz="2400" b="1" i="0" u="none">
                <a:solidFill>
                  <a:schemeClr val="dk1"/>
                </a:solidFill>
                <a:latin typeface="Times New Roman"/>
                <a:ea typeface="Times New Roman"/>
                <a:cs typeface="Times New Roman"/>
                <a:sym typeface="Times New Roman"/>
              </a:rPr>
              <a:t>transfer messages </a:t>
            </a:r>
            <a:r>
              <a:rPr lang="en-US" sz="2400" b="0" i="0" u="none">
                <a:solidFill>
                  <a:schemeClr val="dk1"/>
                </a:solidFill>
                <a:latin typeface="Times New Roman"/>
                <a:ea typeface="Times New Roman"/>
                <a:cs typeface="Times New Roman"/>
                <a:sym typeface="Times New Roman"/>
              </a:rPr>
              <a:t>between message transfer agents (step 2 in Fig. 7-7).</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Message Tansfer</a:t>
            </a:r>
            <a:endParaRPr/>
          </a:p>
        </p:txBody>
      </p:sp>
      <p:sp>
        <p:nvSpPr>
          <p:cNvPr id="362" name="Google Shape;362;p41"/>
          <p:cNvSpPr txBox="1">
            <a:spLocks noGrp="1"/>
          </p:cNvSpPr>
          <p:nvPr>
            <p:ph type="body" idx="1"/>
          </p:nvPr>
        </p:nvSpPr>
        <p:spPr>
          <a:xfrm>
            <a:off x="525462" y="1198562"/>
            <a:ext cx="8362950" cy="4972050"/>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SzPts val="2400"/>
              <a:buFont typeface="Times New Roman"/>
              <a:buNone/>
            </a:pPr>
            <a:r>
              <a:rPr lang="en-US" sz="2400" b="1" i="0" u="none">
                <a:solidFill>
                  <a:schemeClr val="dk1"/>
                </a:solidFill>
                <a:latin typeface="Times New Roman"/>
                <a:ea typeface="Times New Roman"/>
                <a:cs typeface="Times New Roman"/>
                <a:sym typeface="Times New Roman"/>
              </a:rPr>
              <a:t>SMTP (Simple Mail Transfer Protocol) and Extensions</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Within the Internet, email is delivered by having the sending computer establish a TCP connection to </a:t>
            </a:r>
            <a:r>
              <a:rPr lang="en-US" sz="2400" b="1" i="0" u="none">
                <a:solidFill>
                  <a:schemeClr val="dk1"/>
                </a:solidFill>
                <a:latin typeface="Times New Roman"/>
                <a:ea typeface="Times New Roman"/>
                <a:cs typeface="Times New Roman"/>
                <a:sym typeface="Times New Roman"/>
              </a:rPr>
              <a:t>port 25 </a:t>
            </a:r>
            <a:r>
              <a:rPr lang="en-US" sz="2400" b="0" i="0" u="none">
                <a:solidFill>
                  <a:schemeClr val="dk1"/>
                </a:solidFill>
                <a:latin typeface="Times New Roman"/>
                <a:ea typeface="Times New Roman"/>
                <a:cs typeface="Times New Roman"/>
                <a:sym typeface="Times New Roman"/>
              </a:rPr>
              <a:t>of the receiving computer.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Listening to this port is a </a:t>
            </a:r>
            <a:r>
              <a:rPr lang="en-US" sz="2400" b="1" i="0" u="none">
                <a:solidFill>
                  <a:schemeClr val="dk1"/>
                </a:solidFill>
                <a:latin typeface="Times New Roman"/>
                <a:ea typeface="Times New Roman"/>
                <a:cs typeface="Times New Roman"/>
                <a:sym typeface="Times New Roman"/>
              </a:rPr>
              <a:t>mail server that speaks SMTP </a:t>
            </a:r>
            <a:r>
              <a:rPr lang="en-US" sz="2400" b="0" i="0" u="none">
                <a:solidFill>
                  <a:schemeClr val="dk1"/>
                </a:solidFill>
                <a:latin typeface="Times New Roman"/>
                <a:ea typeface="Times New Roman"/>
                <a:cs typeface="Times New Roman"/>
                <a:sym typeface="Times New Roman"/>
              </a:rPr>
              <a:t>(Simple Mail Transfer Protocol). This server accepts incoming connections, subject to some security checks, and accepts messages for delivery.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If a message cannot be delivered, an error report containing the first part of the undeliverable message is returned to the sender.</a:t>
            </a:r>
            <a:endParaRPr/>
          </a:p>
          <a:p>
            <a:pPr marL="457200" lvl="0" indent="-304800" algn="ctr" rtl="0">
              <a:spcBef>
                <a:spcPts val="48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Message Tansfer</a:t>
            </a:r>
            <a:endParaRPr/>
          </a:p>
        </p:txBody>
      </p:sp>
      <p:sp>
        <p:nvSpPr>
          <p:cNvPr id="368" name="Google Shape;368;p42"/>
          <p:cNvSpPr txBox="1">
            <a:spLocks noGrp="1"/>
          </p:cNvSpPr>
          <p:nvPr>
            <p:ph type="body" idx="1"/>
          </p:nvPr>
        </p:nvSpPr>
        <p:spPr>
          <a:xfrm>
            <a:off x="419100" y="1241425"/>
            <a:ext cx="8362950" cy="4972050"/>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SMTP is a simple ASCII protocol.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Using ASCII text makes protocols easy to develop, test, and debug.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After </a:t>
            </a:r>
            <a:r>
              <a:rPr lang="en-US" sz="2400" b="1" i="0" u="none">
                <a:solidFill>
                  <a:schemeClr val="dk1"/>
                </a:solidFill>
                <a:latin typeface="Times New Roman"/>
                <a:ea typeface="Times New Roman"/>
                <a:cs typeface="Times New Roman"/>
                <a:sym typeface="Times New Roman"/>
              </a:rPr>
              <a:t>establishing the TCP connection to port 25, the sending machine, operating as the client, waits for the receiving machine, operating as the server, to talk first.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a:t>
            </a:r>
            <a:r>
              <a:rPr lang="en-US" sz="2400" b="1" i="0" u="none">
                <a:solidFill>
                  <a:schemeClr val="dk1"/>
                </a:solidFill>
                <a:latin typeface="Times New Roman"/>
                <a:ea typeface="Times New Roman"/>
                <a:cs typeface="Times New Roman"/>
                <a:sym typeface="Times New Roman"/>
              </a:rPr>
              <a:t>server starts by sending a line of text giving its identity and telling whether it is prepared to receive mail.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1" i="0" u="none">
                <a:solidFill>
                  <a:schemeClr val="dk1"/>
                </a:solidFill>
                <a:latin typeface="Times New Roman"/>
                <a:ea typeface="Times New Roman"/>
                <a:cs typeface="Times New Roman"/>
                <a:sym typeface="Times New Roman"/>
              </a:rPr>
              <a:t>If it is not, </a:t>
            </a:r>
            <a:r>
              <a:rPr lang="en-US" sz="2400" b="0" i="0" u="none">
                <a:solidFill>
                  <a:schemeClr val="dk1"/>
                </a:solidFill>
                <a:latin typeface="Times New Roman"/>
                <a:ea typeface="Times New Roman"/>
                <a:cs typeface="Times New Roman"/>
                <a:sym typeface="Times New Roman"/>
              </a:rPr>
              <a:t>the client releases the connection and tries again later.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Message Tansfer</a:t>
            </a:r>
            <a:endParaRPr/>
          </a:p>
        </p:txBody>
      </p:sp>
      <p:sp>
        <p:nvSpPr>
          <p:cNvPr id="374" name="Google Shape;374;p43"/>
          <p:cNvSpPr txBox="1">
            <a:spLocks noGrp="1"/>
          </p:cNvSpPr>
          <p:nvPr>
            <p:ph type="body" idx="1"/>
          </p:nvPr>
        </p:nvSpPr>
        <p:spPr>
          <a:xfrm>
            <a:off x="419100" y="1241425"/>
            <a:ext cx="8362950" cy="4972050"/>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If the server </a:t>
            </a:r>
            <a:r>
              <a:rPr lang="en-US" sz="2400" b="1" i="0" u="none">
                <a:solidFill>
                  <a:schemeClr val="dk1"/>
                </a:solidFill>
                <a:latin typeface="Times New Roman"/>
                <a:ea typeface="Times New Roman"/>
                <a:cs typeface="Times New Roman"/>
                <a:sym typeface="Times New Roman"/>
              </a:rPr>
              <a:t>is willing to accept email,</a:t>
            </a:r>
            <a:r>
              <a:rPr lang="en-US" sz="2400" b="0" i="0" u="none">
                <a:solidFill>
                  <a:schemeClr val="dk1"/>
                </a:solidFill>
                <a:latin typeface="Times New Roman"/>
                <a:ea typeface="Times New Roman"/>
                <a:cs typeface="Times New Roman"/>
                <a:sym typeface="Times New Roman"/>
              </a:rPr>
              <a:t> the client announces whom the email is coming from and whom it is going to.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If such a </a:t>
            </a:r>
            <a:r>
              <a:rPr lang="en-US" sz="2400" b="1" i="0" u="none">
                <a:solidFill>
                  <a:schemeClr val="dk1"/>
                </a:solidFill>
                <a:latin typeface="Times New Roman"/>
                <a:ea typeface="Times New Roman"/>
                <a:cs typeface="Times New Roman"/>
                <a:sym typeface="Times New Roman"/>
              </a:rPr>
              <a:t>recipient exists </a:t>
            </a:r>
            <a:r>
              <a:rPr lang="en-US" sz="2400" b="0" i="0" u="none">
                <a:solidFill>
                  <a:schemeClr val="dk1"/>
                </a:solidFill>
                <a:latin typeface="Times New Roman"/>
                <a:ea typeface="Times New Roman"/>
                <a:cs typeface="Times New Roman"/>
                <a:sym typeface="Times New Roman"/>
              </a:rPr>
              <a:t>at the destination, the server gives the client the go-ahead to send the message.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Then the client sends the message and the server acknowledges it. No checksums are needed because TCP provides a reliable byte stream.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If there is more email, that is now sent. When all the email has been exchanged in both directions, the connection is released.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Message Tansfer</a:t>
            </a:r>
            <a:endParaRPr/>
          </a:p>
        </p:txBody>
      </p:sp>
      <p:sp>
        <p:nvSpPr>
          <p:cNvPr id="380" name="Google Shape;380;p44"/>
          <p:cNvSpPr txBox="1">
            <a:spLocks noGrp="1"/>
          </p:cNvSpPr>
          <p:nvPr>
            <p:ph type="body" idx="1"/>
          </p:nvPr>
        </p:nvSpPr>
        <p:spPr>
          <a:xfrm>
            <a:off x="419100" y="1241425"/>
            <a:ext cx="8362950" cy="4972050"/>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 sample dialog for sending the message of Fig. 7-14, including the numerical codes used by SMTP, is shown in Fig. 7-15.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lines sent by the client (i.e., the sender) are marked C:. Those sent by the server (i.e., the receiver) are marked S:</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first command from the client is indeed meant to be HELO.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Message Tansfer</a:t>
            </a:r>
            <a:endParaRPr/>
          </a:p>
        </p:txBody>
      </p:sp>
      <p:sp>
        <p:nvSpPr>
          <p:cNvPr id="386" name="Google Shape;386;p45"/>
          <p:cNvSpPr txBox="1">
            <a:spLocks noGrp="1"/>
          </p:cNvSpPr>
          <p:nvPr>
            <p:ph type="body" idx="1"/>
          </p:nvPr>
        </p:nvSpPr>
        <p:spPr>
          <a:xfrm>
            <a:off x="419100" y="1241425"/>
            <a:ext cx="8362950" cy="4972050"/>
          </a:xfrm>
          <a:prstGeom prst="rect">
            <a:avLst/>
          </a:prstGeom>
          <a:noFill/>
          <a:ln>
            <a:noFill/>
          </a:ln>
        </p:spPr>
        <p:txBody>
          <a:bodyPr spcFirstLastPara="1" wrap="square" lIns="91425" tIns="45700" rIns="91425" bIns="45700" anchor="t" anchorCtr="0">
            <a:noAutofit/>
          </a:bodyPr>
          <a:lstStyle/>
          <a:p>
            <a:pPr marL="457200" lvl="0" indent="-304800" algn="ctr" rtl="0">
              <a:spcBef>
                <a:spcPts val="0"/>
              </a:spcBef>
              <a:spcAft>
                <a:spcPts val="0"/>
              </a:spcAft>
              <a:buSzPts val="2400"/>
              <a:buFont typeface="Times New Roman"/>
              <a:buNone/>
            </a:pPr>
            <a:endParaRPr sz="2400">
              <a:solidFill>
                <a:schemeClr val="dk1"/>
              </a:solidFill>
              <a:latin typeface="Times New Roman"/>
              <a:ea typeface="Times New Roman"/>
              <a:cs typeface="Times New Roman"/>
              <a:sym typeface="Times New Roman"/>
            </a:endParaRPr>
          </a:p>
        </p:txBody>
      </p:sp>
      <p:pic>
        <p:nvPicPr>
          <p:cNvPr id="387" name="Google Shape;387;p45"/>
          <p:cNvPicPr preferRelativeResize="0"/>
          <p:nvPr/>
        </p:nvPicPr>
        <p:blipFill rotWithShape="1">
          <a:blip r:embed="rId3">
            <a:alphaModFix/>
          </a:blip>
          <a:srcRect/>
          <a:stretch/>
        </p:blipFill>
        <p:spPr>
          <a:xfrm>
            <a:off x="339725" y="1190625"/>
            <a:ext cx="8804275" cy="56530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DNS – The Domain Name System</a:t>
            </a:r>
            <a:endParaRPr/>
          </a:p>
        </p:txBody>
      </p:sp>
      <p:sp>
        <p:nvSpPr>
          <p:cNvPr id="115" name="Google Shape;115;p3"/>
          <p:cNvSpPr txBox="1">
            <a:spLocks noGrp="1"/>
          </p:cNvSpPr>
          <p:nvPr>
            <p:ph type="body" idx="1"/>
          </p:nvPr>
        </p:nvSpPr>
        <p:spPr>
          <a:xfrm>
            <a:off x="276225" y="1212850"/>
            <a:ext cx="8867775" cy="534035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For the Internet, the top of the naming hierarchy is managed by an organization called ICANN (Internet Corporation for Assigned Names and Numbers).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ICANN was created for this purpose in 1998, as part of the maturing of the Internet to a worldwide, economic concern.</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Conceptually, the Internet is divided into over 250 top-level domains, where each domain covers many hosts.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Each domain is partitioned into subdomains, and these are further partitioned, and so on.</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All these domains can be represented by a tree, as shown in Fig. 7-1.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Message Tansfer</a:t>
            </a:r>
            <a:endParaRPr/>
          </a:p>
        </p:txBody>
      </p:sp>
      <p:sp>
        <p:nvSpPr>
          <p:cNvPr id="393" name="Google Shape;393;p46"/>
          <p:cNvSpPr txBox="1">
            <a:spLocks noGrp="1"/>
          </p:cNvSpPr>
          <p:nvPr>
            <p:ph type="body" idx="1"/>
          </p:nvPr>
        </p:nvSpPr>
        <p:spPr>
          <a:xfrm>
            <a:off x="419100" y="1241425"/>
            <a:ext cx="8362950" cy="4972050"/>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Clr>
                <a:schemeClr val="accent2"/>
              </a:buClr>
              <a:buSzPts val="2400"/>
              <a:buFont typeface="Times New Roman"/>
              <a:buChar char="•"/>
            </a:pPr>
            <a:r>
              <a:rPr lang="en-US" sz="2400" b="1" i="0" u="none" dirty="0">
                <a:solidFill>
                  <a:schemeClr val="dk1"/>
                </a:solidFill>
                <a:latin typeface="Times New Roman"/>
                <a:ea typeface="Times New Roman"/>
                <a:cs typeface="Times New Roman"/>
                <a:sym typeface="Times New Roman"/>
              </a:rPr>
              <a:t>In Fig. 7-15, the message is sent to only one recipient, so only one </a:t>
            </a:r>
            <a:r>
              <a:rPr lang="en-US" sz="2400" b="1" i="0" u="none" dirty="0">
                <a:solidFill>
                  <a:schemeClr val="dk1"/>
                </a:solidFill>
                <a:highlight>
                  <a:srgbClr val="C0C0C0"/>
                </a:highlight>
                <a:latin typeface="Times New Roman"/>
                <a:ea typeface="Times New Roman"/>
                <a:cs typeface="Times New Roman"/>
                <a:sym typeface="Times New Roman"/>
              </a:rPr>
              <a:t>RCPT command</a:t>
            </a:r>
            <a:r>
              <a:rPr lang="en-US" sz="2400" b="0" i="0" u="none" dirty="0">
                <a:solidFill>
                  <a:schemeClr val="dk1"/>
                </a:solidFill>
                <a:highlight>
                  <a:srgbClr val="C0C0C0"/>
                </a:highlight>
                <a:latin typeface="Times New Roman"/>
                <a:ea typeface="Times New Roman"/>
                <a:cs typeface="Times New Roman"/>
                <a:sym typeface="Times New Roman"/>
              </a:rPr>
              <a:t> is used. </a:t>
            </a:r>
            <a:endParaRPr dirty="0">
              <a:highlight>
                <a:srgbClr val="C0C0C0"/>
              </a:highlight>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dirty="0">
                <a:solidFill>
                  <a:schemeClr val="dk1"/>
                </a:solidFill>
                <a:highlight>
                  <a:srgbClr val="C0C0C0"/>
                </a:highlight>
                <a:latin typeface="Times New Roman"/>
                <a:ea typeface="Times New Roman"/>
                <a:cs typeface="Times New Roman"/>
                <a:sym typeface="Times New Roman"/>
              </a:rPr>
              <a:t>Such commands are allowed to send a single message to multiple receivers</a:t>
            </a:r>
            <a:r>
              <a:rPr lang="en-US" sz="2400" b="0" i="0" u="none" dirty="0">
                <a:solidFill>
                  <a:schemeClr val="dk1"/>
                </a:solidFill>
                <a:latin typeface="Times New Roman"/>
                <a:ea typeface="Times New Roman"/>
                <a:cs typeface="Times New Roman"/>
                <a:sym typeface="Times New Roman"/>
              </a:rPr>
              <a:t>. </a:t>
            </a:r>
            <a:endParaRPr dirty="0"/>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dirty="0">
                <a:solidFill>
                  <a:schemeClr val="dk1"/>
                </a:solidFill>
                <a:latin typeface="Times New Roman"/>
                <a:ea typeface="Times New Roman"/>
                <a:cs typeface="Times New Roman"/>
                <a:sym typeface="Times New Roman"/>
              </a:rPr>
              <a:t>Each one is individually acknowledged or rejected. Even if some recipients are rejected (because they do not exist at the destination), the message can be sent to the other ones.</a:t>
            </a:r>
            <a:endParaRPr dirty="0"/>
          </a:p>
          <a:p>
            <a:pPr marL="457200" lvl="0" indent="-304800" algn="ctr" rtl="0">
              <a:spcBef>
                <a:spcPts val="480"/>
              </a:spcBef>
              <a:spcAft>
                <a:spcPts val="0"/>
              </a:spcAft>
              <a:buSzPts val="2400"/>
              <a:buFont typeface="Times New Roman"/>
              <a:buNone/>
            </a:pPr>
            <a:endParaRPr sz="24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Message Tansfer</a:t>
            </a:r>
            <a:endParaRPr/>
          </a:p>
        </p:txBody>
      </p:sp>
      <p:sp>
        <p:nvSpPr>
          <p:cNvPr id="399" name="Google Shape;399;p47"/>
          <p:cNvSpPr txBox="1">
            <a:spLocks noGrp="1"/>
          </p:cNvSpPr>
          <p:nvPr>
            <p:ph type="body" idx="1"/>
          </p:nvPr>
        </p:nvSpPr>
        <p:spPr>
          <a:xfrm>
            <a:off x="419100" y="1000125"/>
            <a:ext cx="8362950" cy="5213350"/>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basic SMTP works well, but it is limited in several respects.</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It does not include authentication</a:t>
            </a:r>
            <a:r>
              <a:rPr lang="en-US" sz="2400" b="0" i="0" u="none">
                <a:solidFill>
                  <a:schemeClr val="dk1"/>
                </a:solidFill>
                <a:latin typeface="Times New Roman"/>
                <a:ea typeface="Times New Roman"/>
                <a:cs typeface="Times New Roman"/>
                <a:sym typeface="Times New Roman"/>
              </a:rPr>
              <a:t>. This means that the FROM command in the example could give any sender address that it pleases. This is quite useful for sending spam.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Another limitation is that </a:t>
            </a:r>
            <a:r>
              <a:rPr lang="en-US" sz="2400" b="1" i="0" u="none">
                <a:solidFill>
                  <a:schemeClr val="dk1"/>
                </a:solidFill>
                <a:latin typeface="Times New Roman"/>
                <a:ea typeface="Times New Roman"/>
                <a:cs typeface="Times New Roman"/>
                <a:sym typeface="Times New Roman"/>
              </a:rPr>
              <a:t>SMTP transfers ASCII messages, not binary data. </a:t>
            </a:r>
            <a:r>
              <a:rPr lang="en-US" sz="2400" b="0" i="0" u="none">
                <a:solidFill>
                  <a:schemeClr val="dk1"/>
                </a:solidFill>
                <a:latin typeface="Times New Roman"/>
                <a:ea typeface="Times New Roman"/>
                <a:cs typeface="Times New Roman"/>
                <a:sym typeface="Times New Roman"/>
              </a:rPr>
              <a:t>This is why the base64 MIME content transfer encoding was needed.</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However, with that encoding the mail transmission uses </a:t>
            </a:r>
            <a:r>
              <a:rPr lang="en-US" sz="2400" b="1" i="0" u="none">
                <a:solidFill>
                  <a:schemeClr val="dk1"/>
                </a:solidFill>
                <a:latin typeface="Times New Roman"/>
                <a:ea typeface="Times New Roman"/>
                <a:cs typeface="Times New Roman"/>
                <a:sym typeface="Times New Roman"/>
              </a:rPr>
              <a:t>bandwidth inefficiently</a:t>
            </a:r>
            <a:r>
              <a:rPr lang="en-US" sz="2400" b="0" i="0" u="none">
                <a:solidFill>
                  <a:schemeClr val="dk1"/>
                </a:solidFill>
                <a:latin typeface="Times New Roman"/>
                <a:ea typeface="Times New Roman"/>
                <a:cs typeface="Times New Roman"/>
                <a:sym typeface="Times New Roman"/>
              </a:rPr>
              <a:t>, which is an issue for large messages.</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 third limitation is that </a:t>
            </a:r>
            <a:r>
              <a:rPr lang="en-US" sz="2400" b="1" i="0" u="none">
                <a:solidFill>
                  <a:schemeClr val="dk1"/>
                </a:solidFill>
                <a:latin typeface="Times New Roman"/>
                <a:ea typeface="Times New Roman"/>
                <a:cs typeface="Times New Roman"/>
                <a:sym typeface="Times New Roman"/>
              </a:rPr>
              <a:t>SMTP sends messages in the clear</a:t>
            </a:r>
            <a:r>
              <a:rPr lang="en-US" sz="2400" b="0" i="0" u="none">
                <a:solidFill>
                  <a:schemeClr val="dk1"/>
                </a:solidFill>
                <a:latin typeface="Times New Roman"/>
                <a:ea typeface="Times New Roman"/>
                <a:cs typeface="Times New Roman"/>
                <a:sym typeface="Times New Roman"/>
              </a:rPr>
              <a:t>. It has </a:t>
            </a:r>
            <a:r>
              <a:rPr lang="en-US" sz="2400" b="1" i="0" u="none">
                <a:solidFill>
                  <a:schemeClr val="dk1"/>
                </a:solidFill>
                <a:latin typeface="Times New Roman"/>
                <a:ea typeface="Times New Roman"/>
                <a:cs typeface="Times New Roman"/>
                <a:sym typeface="Times New Roman"/>
              </a:rPr>
              <a:t>no encryption </a:t>
            </a:r>
            <a:r>
              <a:rPr lang="en-US" sz="2400" b="0" i="0" u="none">
                <a:solidFill>
                  <a:schemeClr val="dk1"/>
                </a:solidFill>
                <a:latin typeface="Times New Roman"/>
                <a:ea typeface="Times New Roman"/>
                <a:cs typeface="Times New Roman"/>
                <a:sym typeface="Times New Roman"/>
              </a:rPr>
              <a:t>to provide a measure of privacy against prying eyes.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Message Tansfer</a:t>
            </a:r>
            <a:endParaRPr/>
          </a:p>
        </p:txBody>
      </p:sp>
      <p:sp>
        <p:nvSpPr>
          <p:cNvPr id="405" name="Google Shape;405;p48"/>
          <p:cNvSpPr txBox="1">
            <a:spLocks noGrp="1"/>
          </p:cNvSpPr>
          <p:nvPr>
            <p:ph type="body" idx="1"/>
          </p:nvPr>
        </p:nvSpPr>
        <p:spPr>
          <a:xfrm>
            <a:off x="419100" y="1000125"/>
            <a:ext cx="8362950" cy="5213350"/>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To allow these and many other problems related to message processing to be addressed, SMTP was revised to have an extension mechanism.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This mechanism is a mandatory part of the RFC 5321 standard.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use of </a:t>
            </a:r>
            <a:r>
              <a:rPr lang="en-US" sz="2400" b="1" i="0" u="none">
                <a:solidFill>
                  <a:schemeClr val="dk1"/>
                </a:solidFill>
                <a:latin typeface="Times New Roman"/>
                <a:ea typeface="Times New Roman"/>
                <a:cs typeface="Times New Roman"/>
                <a:sym typeface="Times New Roman"/>
              </a:rPr>
              <a:t>SMTP with extensions is called ESMTP (Extended SMTP).</a:t>
            </a:r>
            <a:endParaRPr/>
          </a:p>
          <a:p>
            <a:pPr marL="457200" lvl="0" indent="-304800" algn="ctr" rtl="0">
              <a:spcBef>
                <a:spcPts val="480"/>
              </a:spcBef>
              <a:spcAft>
                <a:spcPts val="0"/>
              </a:spcAft>
              <a:buSzPts val="2400"/>
              <a:buFont typeface="Times New Roman"/>
              <a:buNone/>
            </a:pPr>
            <a:endParaRPr sz="2400" b="1"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Message Tansfer</a:t>
            </a:r>
            <a:endParaRPr/>
          </a:p>
        </p:txBody>
      </p:sp>
      <p:sp>
        <p:nvSpPr>
          <p:cNvPr id="411" name="Google Shape;411;p49"/>
          <p:cNvSpPr txBox="1">
            <a:spLocks noGrp="1"/>
          </p:cNvSpPr>
          <p:nvPr>
            <p:ph type="body" idx="1"/>
          </p:nvPr>
        </p:nvSpPr>
        <p:spPr>
          <a:xfrm>
            <a:off x="419100" y="1000125"/>
            <a:ext cx="8362950" cy="5213350"/>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Clients wanting to use an extension send an EHLO message instead of HELO initially.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If this is rejected, the server is a regular SMTP server, and the client should proceed in the usual way.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If the EHLO is accepted, the server replies with the extensions that it supports.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client may then use any of these extensions.</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Several common extensions are shown in Fig. 7-16.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Message Tansfer</a:t>
            </a:r>
            <a:endParaRPr/>
          </a:p>
        </p:txBody>
      </p:sp>
      <p:pic>
        <p:nvPicPr>
          <p:cNvPr id="417" name="Google Shape;417;p50"/>
          <p:cNvPicPr preferRelativeResize="0"/>
          <p:nvPr/>
        </p:nvPicPr>
        <p:blipFill rotWithShape="1">
          <a:blip r:embed="rId3">
            <a:alphaModFix/>
          </a:blip>
          <a:srcRect/>
          <a:stretch/>
        </p:blipFill>
        <p:spPr>
          <a:xfrm>
            <a:off x="1041400" y="1489075"/>
            <a:ext cx="7315200" cy="501808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Final Delivery</a:t>
            </a:r>
            <a:endParaRPr/>
          </a:p>
        </p:txBody>
      </p:sp>
      <p:sp>
        <p:nvSpPr>
          <p:cNvPr id="423" name="Google Shape;423;p51"/>
          <p:cNvSpPr txBox="1"/>
          <p:nvPr/>
        </p:nvSpPr>
        <p:spPr>
          <a:xfrm>
            <a:off x="323850" y="5105400"/>
            <a:ext cx="8820150" cy="15525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0" i="0" u="none" strike="noStrike" cap="none">
                <a:solidFill>
                  <a:schemeClr val="accent2"/>
                </a:solidFill>
                <a:latin typeface="Times New Roman"/>
                <a:ea typeface="Times New Roman"/>
                <a:cs typeface="Times New Roman"/>
                <a:sym typeface="Times New Roman"/>
              </a:rPr>
              <a:t>(a)</a:t>
            </a:r>
            <a:r>
              <a:rPr lang="en-US" sz="2400" b="0" i="0" u="none" strike="noStrike" cap="none">
                <a:solidFill>
                  <a:schemeClr val="dk1"/>
                </a:solidFill>
                <a:latin typeface="Times New Roman"/>
                <a:ea typeface="Times New Roman"/>
                <a:cs typeface="Times New Roman"/>
                <a:sym typeface="Times New Roman"/>
              </a:rPr>
              <a:t> Sending and reading mail when the receiver has a permanent Internet connection and the user agent runs on the same machine as the message transfer agent.  </a:t>
            </a:r>
            <a:r>
              <a:rPr lang="en-US" sz="2400" b="0" i="0" u="none" strike="noStrike" cap="none">
                <a:solidFill>
                  <a:schemeClr val="accent2"/>
                </a:solidFill>
                <a:latin typeface="Times New Roman"/>
                <a:ea typeface="Times New Roman"/>
                <a:cs typeface="Times New Roman"/>
                <a:sym typeface="Times New Roman"/>
              </a:rPr>
              <a:t>(b)</a:t>
            </a:r>
            <a:r>
              <a:rPr lang="en-US" sz="2400" b="0" i="0" u="none" strike="noStrike" cap="none">
                <a:solidFill>
                  <a:schemeClr val="dk1"/>
                </a:solidFill>
                <a:latin typeface="Times New Roman"/>
                <a:ea typeface="Times New Roman"/>
                <a:cs typeface="Times New Roman"/>
                <a:sym typeface="Times New Roman"/>
              </a:rPr>
              <a:t> Reading e-mail when the receiver has a dial-up connection to an ISP.</a:t>
            </a:r>
            <a:endParaRPr/>
          </a:p>
        </p:txBody>
      </p:sp>
      <p:pic>
        <p:nvPicPr>
          <p:cNvPr id="424" name="Google Shape;424;p51" descr="7-15"/>
          <p:cNvPicPr preferRelativeResize="0"/>
          <p:nvPr/>
        </p:nvPicPr>
        <p:blipFill rotWithShape="1">
          <a:blip r:embed="rId3">
            <a:alphaModFix/>
          </a:blip>
          <a:srcRect/>
          <a:stretch/>
        </p:blipFill>
        <p:spPr>
          <a:xfrm>
            <a:off x="1047750" y="1204912"/>
            <a:ext cx="7337425" cy="3487737"/>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Final Delivery</a:t>
            </a:r>
            <a:endParaRPr/>
          </a:p>
        </p:txBody>
      </p:sp>
      <p:sp>
        <p:nvSpPr>
          <p:cNvPr id="430" name="Google Shape;430;p52"/>
          <p:cNvSpPr txBox="1">
            <a:spLocks noGrp="1"/>
          </p:cNvSpPr>
          <p:nvPr>
            <p:ph type="body" idx="1"/>
          </p:nvPr>
        </p:nvSpPr>
        <p:spPr>
          <a:xfrm>
            <a:off x="419100" y="1000125"/>
            <a:ext cx="8362950" cy="5213350"/>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This task was straightforward in the early Internet, when the user agent and mail transfer agent ran on the same machine as different processes.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mail transfer agent simply wrote new messages to the end of the mailbox file, and the user agent simply checked the mailbox file for new mail.</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Nowadays, the user agent on a PC, laptop, or mobile, is likely to be on a different machine than the ISP or company mail server.</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Users want to be able to access their mail remotely, from wherever they are.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Final Delivery</a:t>
            </a:r>
            <a:endParaRPr/>
          </a:p>
        </p:txBody>
      </p:sp>
      <p:sp>
        <p:nvSpPr>
          <p:cNvPr id="436" name="Google Shape;436;p53"/>
          <p:cNvSpPr txBox="1">
            <a:spLocks noGrp="1"/>
          </p:cNvSpPr>
          <p:nvPr>
            <p:ph type="body" idx="1"/>
          </p:nvPr>
        </p:nvSpPr>
        <p:spPr>
          <a:xfrm>
            <a:off x="419100" y="1000125"/>
            <a:ext cx="8362950" cy="5213350"/>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job of the user agent is to present a view of the contents of the mailbox, and to allow the mailbox to be remotely manipulated.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Several different protocols can be used for this purpose, but SMTP is not one of them.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SMTP is a push-based protocol. It takes a message and connects to a remote server to transfer the message.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Final delivery cannot be achieved in this manner both because the mailbox must continue to be stored on the mail transfer agent and because the user agent may not be connected to the Internet at the moment that SMTP attempts to relay messages.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5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Final Delivery</a:t>
            </a:r>
            <a:endParaRPr/>
          </a:p>
        </p:txBody>
      </p:sp>
      <p:sp>
        <p:nvSpPr>
          <p:cNvPr id="442" name="Google Shape;442;p54"/>
          <p:cNvSpPr txBox="1">
            <a:spLocks noGrp="1"/>
          </p:cNvSpPr>
          <p:nvPr>
            <p:ph type="body" idx="1"/>
          </p:nvPr>
        </p:nvSpPr>
        <p:spPr>
          <a:xfrm>
            <a:off x="525462" y="957262"/>
            <a:ext cx="8362950" cy="5213350"/>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SzPts val="2400"/>
              <a:buFont typeface="Times New Roman"/>
              <a:buNone/>
            </a:pPr>
            <a:r>
              <a:rPr lang="en-US" sz="2400" b="1" i="0" u="none">
                <a:solidFill>
                  <a:schemeClr val="dk1"/>
                </a:solidFill>
                <a:latin typeface="Times New Roman"/>
                <a:ea typeface="Times New Roman"/>
                <a:cs typeface="Times New Roman"/>
                <a:sym typeface="Times New Roman"/>
              </a:rPr>
              <a:t>IMAP—The Internet Message Access Protocol</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One of the main protocols that is used for final delivery is IMAP (Internet Message Access Protocol).</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Version 4 of the protocol is defined in RFC 3501.</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To use IMAP, the mail server runs an IMAP server that listens </a:t>
            </a:r>
            <a:r>
              <a:rPr lang="en-US" sz="2400" b="1" i="0" u="none">
                <a:solidFill>
                  <a:schemeClr val="dk1"/>
                </a:solidFill>
                <a:latin typeface="Times New Roman"/>
                <a:ea typeface="Times New Roman"/>
                <a:cs typeface="Times New Roman"/>
                <a:sym typeface="Times New Roman"/>
              </a:rPr>
              <a:t>to port 143</a:t>
            </a:r>
            <a:r>
              <a:rPr lang="en-US" sz="2400" b="0" i="0" u="none">
                <a:solidFill>
                  <a:schemeClr val="dk1"/>
                </a:solidFill>
                <a:latin typeface="Times New Roman"/>
                <a:ea typeface="Times New Roman"/>
                <a:cs typeface="Times New Roman"/>
                <a:sym typeface="Times New Roman"/>
              </a:rPr>
              <a:t>.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1" i="0" u="none">
                <a:solidFill>
                  <a:schemeClr val="dk1"/>
                </a:solidFill>
                <a:latin typeface="Times New Roman"/>
                <a:ea typeface="Times New Roman"/>
                <a:cs typeface="Times New Roman"/>
                <a:sym typeface="Times New Roman"/>
              </a:rPr>
              <a:t>The user agent runs an IMAP client.</a:t>
            </a:r>
            <a:r>
              <a:rPr lang="en-US" sz="2400" b="0" i="0" u="none">
                <a:solidFill>
                  <a:schemeClr val="dk1"/>
                </a:solidFill>
                <a:latin typeface="Times New Roman"/>
                <a:ea typeface="Times New Roman"/>
                <a:cs typeface="Times New Roman"/>
                <a:sym typeface="Times New Roman"/>
              </a:rPr>
              <a:t> The client connects to the server and begins to issue commands from those listed in Fig. 7-17.</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Final Delivery</a:t>
            </a:r>
            <a:endParaRPr/>
          </a:p>
        </p:txBody>
      </p:sp>
      <p:pic>
        <p:nvPicPr>
          <p:cNvPr id="448" name="Google Shape;448;p55"/>
          <p:cNvPicPr preferRelativeResize="0"/>
          <p:nvPr/>
        </p:nvPicPr>
        <p:blipFill rotWithShape="1">
          <a:blip r:embed="rId3">
            <a:alphaModFix/>
          </a:blip>
          <a:srcRect/>
          <a:stretch/>
        </p:blipFill>
        <p:spPr>
          <a:xfrm>
            <a:off x="615950" y="1147762"/>
            <a:ext cx="7975600" cy="5476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The DNS Name Space</a:t>
            </a:r>
            <a:endParaRPr/>
          </a:p>
        </p:txBody>
      </p:sp>
      <p:sp>
        <p:nvSpPr>
          <p:cNvPr id="121" name="Google Shape;121;p4"/>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457200" lvl="0" indent="-4572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A portion of the Internet domain name space.</a:t>
            </a:r>
            <a:endParaRPr/>
          </a:p>
        </p:txBody>
      </p:sp>
      <p:pic>
        <p:nvPicPr>
          <p:cNvPr id="122" name="Google Shape;122;p4" descr="7-01"/>
          <p:cNvPicPr preferRelativeResize="0"/>
          <p:nvPr/>
        </p:nvPicPr>
        <p:blipFill rotWithShape="1">
          <a:blip r:embed="rId3">
            <a:alphaModFix/>
          </a:blip>
          <a:srcRect/>
          <a:stretch/>
        </p:blipFill>
        <p:spPr>
          <a:xfrm>
            <a:off x="542925" y="1879600"/>
            <a:ext cx="7859712" cy="3021012"/>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Final Delivery</a:t>
            </a:r>
            <a:endParaRPr/>
          </a:p>
        </p:txBody>
      </p:sp>
      <p:sp>
        <p:nvSpPr>
          <p:cNvPr id="454" name="Google Shape;454;p56"/>
          <p:cNvSpPr txBox="1">
            <a:spLocks noGrp="1"/>
          </p:cNvSpPr>
          <p:nvPr>
            <p:ph type="body" idx="1"/>
          </p:nvPr>
        </p:nvSpPr>
        <p:spPr>
          <a:xfrm>
            <a:off x="419100" y="1000125"/>
            <a:ext cx="8362950" cy="5213350"/>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Clr>
                <a:schemeClr val="accent2"/>
              </a:buClr>
              <a:buSzPts val="2400"/>
              <a:buFont typeface="Times New Roman"/>
              <a:buChar char="•"/>
            </a:pPr>
            <a:r>
              <a:rPr lang="en-US" sz="2400" b="1" i="0" u="none">
                <a:solidFill>
                  <a:schemeClr val="dk1"/>
                </a:solidFill>
                <a:latin typeface="Times New Roman"/>
                <a:ea typeface="Times New Roman"/>
                <a:cs typeface="Times New Roman"/>
                <a:sym typeface="Times New Roman"/>
              </a:rPr>
              <a:t>First, </a:t>
            </a:r>
            <a:r>
              <a:rPr lang="en-US" sz="2400" b="0" i="0" u="none">
                <a:solidFill>
                  <a:schemeClr val="dk1"/>
                </a:solidFill>
                <a:latin typeface="Times New Roman"/>
                <a:ea typeface="Times New Roman"/>
                <a:cs typeface="Times New Roman"/>
                <a:sym typeface="Times New Roman"/>
              </a:rPr>
              <a:t>the client will start a secure transport if one is to be used and then log in or otherwise authenticate itself to the server.</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1" i="0" u="none">
                <a:solidFill>
                  <a:schemeClr val="dk1"/>
                </a:solidFill>
                <a:latin typeface="Times New Roman"/>
                <a:ea typeface="Times New Roman"/>
                <a:cs typeface="Times New Roman"/>
                <a:sym typeface="Times New Roman"/>
              </a:rPr>
              <a:t>Once logged in</a:t>
            </a:r>
            <a:r>
              <a:rPr lang="en-US" sz="2400" b="0" i="0" u="none">
                <a:solidFill>
                  <a:schemeClr val="dk1"/>
                </a:solidFill>
                <a:latin typeface="Times New Roman"/>
                <a:ea typeface="Times New Roman"/>
                <a:cs typeface="Times New Roman"/>
                <a:sym typeface="Times New Roman"/>
              </a:rPr>
              <a:t>, there are many commands to list folders and messages, fetch messages or even parts of messages, mark messages with flags for later deletion, and organize messages into folders.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1" i="0" u="none">
                <a:solidFill>
                  <a:schemeClr val="dk1"/>
                </a:solidFill>
                <a:latin typeface="Times New Roman"/>
                <a:ea typeface="Times New Roman"/>
                <a:cs typeface="Times New Roman"/>
                <a:sym typeface="Times New Roman"/>
              </a:rPr>
              <a:t>To avoid confusion</a:t>
            </a:r>
            <a:r>
              <a:rPr lang="en-US" sz="2400" b="0" i="0" u="none">
                <a:solidFill>
                  <a:schemeClr val="dk1"/>
                </a:solidFill>
                <a:latin typeface="Times New Roman"/>
                <a:ea typeface="Times New Roman"/>
                <a:cs typeface="Times New Roman"/>
                <a:sym typeface="Times New Roman"/>
              </a:rPr>
              <a:t>, please note that we use the term ‘‘folder’’ here to be consistent with the rest of the material in this section, in which a user has a single mailbox made up of multiple folders.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However, in the IMAP specification, the term mailbox is used instead. One user thus has many </a:t>
            </a:r>
            <a:r>
              <a:rPr lang="en-US" sz="2400" b="1" i="0" u="none">
                <a:solidFill>
                  <a:schemeClr val="dk1"/>
                </a:solidFill>
                <a:latin typeface="Times New Roman"/>
                <a:ea typeface="Times New Roman"/>
                <a:cs typeface="Times New Roman"/>
                <a:sym typeface="Times New Roman"/>
              </a:rPr>
              <a:t>IMAP mailboxes,</a:t>
            </a:r>
            <a:r>
              <a:rPr lang="en-US" sz="2400" b="0" i="0" u="none">
                <a:solidFill>
                  <a:schemeClr val="dk1"/>
                </a:solidFill>
                <a:latin typeface="Times New Roman"/>
                <a:ea typeface="Times New Roman"/>
                <a:cs typeface="Times New Roman"/>
                <a:sym typeface="Times New Roman"/>
              </a:rPr>
              <a:t> each of which is typically presented to the user as a folder.</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7"/>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Final Delivery</a:t>
            </a:r>
            <a:endParaRPr/>
          </a:p>
        </p:txBody>
      </p:sp>
      <p:sp>
        <p:nvSpPr>
          <p:cNvPr id="460" name="Google Shape;460;p57"/>
          <p:cNvSpPr txBox="1">
            <a:spLocks noGrp="1"/>
          </p:cNvSpPr>
          <p:nvPr>
            <p:ph type="body" idx="1"/>
          </p:nvPr>
        </p:nvSpPr>
        <p:spPr>
          <a:xfrm>
            <a:off x="419100" y="1000125"/>
            <a:ext cx="8362950" cy="5213350"/>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IMAP has many other features, too.</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It has the ability </a:t>
            </a:r>
            <a:r>
              <a:rPr lang="en-US" sz="2400" b="1" i="0" u="none">
                <a:solidFill>
                  <a:schemeClr val="dk1"/>
                </a:solidFill>
                <a:latin typeface="Times New Roman"/>
                <a:ea typeface="Times New Roman"/>
                <a:cs typeface="Times New Roman"/>
                <a:sym typeface="Times New Roman"/>
              </a:rPr>
              <a:t>to address mail not by message number, but by using.</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Searches can be performed on the server to </a:t>
            </a:r>
            <a:r>
              <a:rPr lang="en-US" sz="2400" b="1" i="0" u="none">
                <a:solidFill>
                  <a:schemeClr val="dk1"/>
                </a:solidFill>
                <a:latin typeface="Times New Roman"/>
                <a:ea typeface="Times New Roman"/>
                <a:cs typeface="Times New Roman"/>
                <a:sym typeface="Times New Roman"/>
              </a:rPr>
              <a:t>find the messages that satisfy certain criteria so that only those messages are fetched by the client.</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IMAP is an improvement over an earlier final delivery protocol, POP3 (Post Office Protocol, version 3), which is specified in RFC 1939.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8"/>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Final Delivery</a:t>
            </a:r>
            <a:endParaRPr/>
          </a:p>
        </p:txBody>
      </p:sp>
      <p:sp>
        <p:nvSpPr>
          <p:cNvPr id="466" name="Google Shape;466;p58"/>
          <p:cNvSpPr txBox="1">
            <a:spLocks noGrp="1"/>
          </p:cNvSpPr>
          <p:nvPr>
            <p:ph type="body" idx="1"/>
          </p:nvPr>
        </p:nvSpPr>
        <p:spPr>
          <a:xfrm>
            <a:off x="419100" y="1000125"/>
            <a:ext cx="8362950" cy="5213350"/>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POP3 is a simpler protocol but supports fewer features and is less secure in typical usage. </a:t>
            </a:r>
            <a:endParaRPr/>
          </a:p>
          <a:p>
            <a:pPr marL="457200" lvl="0" indent="-457200" algn="just" rtl="0">
              <a:lnSpc>
                <a:spcPct val="100000"/>
              </a:lnSpc>
              <a:spcBef>
                <a:spcPts val="48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Mail is usually downloaded to the user agent computer, instead of remaining on the mail server.</a:t>
            </a:r>
            <a:endParaRPr/>
          </a:p>
          <a:p>
            <a:pPr marL="457200" lvl="0" indent="-457200" algn="just" rtl="0">
              <a:lnSpc>
                <a:spcPct val="100000"/>
              </a:lnSpc>
              <a:spcBef>
                <a:spcPts val="48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This makes life easier on the server, but harder on the user.</a:t>
            </a:r>
            <a:endParaRPr/>
          </a:p>
          <a:p>
            <a:pPr marL="457200" lvl="0" indent="-457200" algn="just" rtl="0">
              <a:lnSpc>
                <a:spcPct val="100000"/>
              </a:lnSpc>
              <a:spcBef>
                <a:spcPts val="48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It is not easy to read mail on multiple computers, plus if the user agent computer breaks, all email may be lost permanently.</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59"/>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IMAP</a:t>
            </a:r>
            <a:endParaRPr/>
          </a:p>
        </p:txBody>
      </p:sp>
      <p:sp>
        <p:nvSpPr>
          <p:cNvPr id="472" name="Google Shape;472;p59"/>
          <p:cNvSpPr txBox="1">
            <a:spLocks noGrp="1"/>
          </p:cNvSpPr>
          <p:nvPr>
            <p:ph type="body" idx="1"/>
          </p:nvPr>
        </p:nvSpPr>
        <p:spPr>
          <a:xfrm>
            <a:off x="0" y="5715000"/>
            <a:ext cx="9144000" cy="838200"/>
          </a:xfrm>
          <a:prstGeom prst="rect">
            <a:avLst/>
          </a:prstGeom>
          <a:noFill/>
          <a:ln>
            <a:noFill/>
          </a:ln>
        </p:spPr>
        <p:txBody>
          <a:bodyPr spcFirstLastPara="1" wrap="square" lIns="91425" tIns="45700" rIns="91425" bIns="45700" anchor="t" anchorCtr="0">
            <a:noAutofit/>
          </a:bodyPr>
          <a:lstStyle/>
          <a:p>
            <a:pPr marL="457200" lvl="0" indent="-457200" algn="ctr" rtl="0">
              <a:lnSpc>
                <a:spcPct val="100000"/>
              </a:lnSpc>
              <a:spcBef>
                <a:spcPts val="0"/>
              </a:spcBef>
              <a:spcAft>
                <a:spcPts val="0"/>
              </a:spcAft>
              <a:buSzPts val="2400"/>
              <a:buFont typeface="Times New Roman"/>
              <a:buNone/>
            </a:pPr>
            <a:r>
              <a:rPr lang="en-US" sz="2400" b="0" i="0" u="none">
                <a:solidFill>
                  <a:schemeClr val="dk1"/>
                </a:solidFill>
                <a:latin typeface="Times New Roman"/>
                <a:ea typeface="Times New Roman"/>
                <a:cs typeface="Times New Roman"/>
                <a:sym typeface="Times New Roman"/>
              </a:rPr>
              <a:t>A comparison of POP3 and IMAP.</a:t>
            </a:r>
            <a:endParaRPr/>
          </a:p>
        </p:txBody>
      </p:sp>
      <p:pic>
        <p:nvPicPr>
          <p:cNvPr id="473" name="Google Shape;473;p59" descr="7-17"/>
          <p:cNvPicPr preferRelativeResize="0"/>
          <p:nvPr/>
        </p:nvPicPr>
        <p:blipFill rotWithShape="1">
          <a:blip r:embed="rId3">
            <a:alphaModFix/>
          </a:blip>
          <a:srcRect/>
          <a:stretch/>
        </p:blipFill>
        <p:spPr>
          <a:xfrm>
            <a:off x="2090737" y="1277937"/>
            <a:ext cx="5180012" cy="4129087"/>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0"/>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Final Delivery</a:t>
            </a:r>
            <a:endParaRPr/>
          </a:p>
        </p:txBody>
      </p:sp>
      <p:sp>
        <p:nvSpPr>
          <p:cNvPr id="479" name="Google Shape;479;p60"/>
          <p:cNvSpPr txBox="1">
            <a:spLocks noGrp="1"/>
          </p:cNvSpPr>
          <p:nvPr>
            <p:ph type="body" idx="1"/>
          </p:nvPr>
        </p:nvSpPr>
        <p:spPr>
          <a:xfrm>
            <a:off x="419100" y="1000125"/>
            <a:ext cx="8362950" cy="5213350"/>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Proprietary protocols can also be used because the protocol runs between a mail server and user agent that can be supplied by the same company.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1" i="0" u="none">
                <a:solidFill>
                  <a:schemeClr val="dk1"/>
                </a:solidFill>
                <a:latin typeface="Times New Roman"/>
                <a:ea typeface="Times New Roman"/>
                <a:cs typeface="Times New Roman"/>
                <a:sym typeface="Times New Roman"/>
              </a:rPr>
              <a:t>Microsoft Exchange </a:t>
            </a:r>
            <a:r>
              <a:rPr lang="en-US" sz="2400" b="0" i="0" u="none">
                <a:solidFill>
                  <a:schemeClr val="dk1"/>
                </a:solidFill>
                <a:latin typeface="Times New Roman"/>
                <a:ea typeface="Times New Roman"/>
                <a:cs typeface="Times New Roman"/>
                <a:sym typeface="Times New Roman"/>
              </a:rPr>
              <a:t>is a mail system with a proprietary protocol.</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1"/>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Webmail</a:t>
            </a:r>
            <a:endParaRPr/>
          </a:p>
        </p:txBody>
      </p:sp>
      <p:sp>
        <p:nvSpPr>
          <p:cNvPr id="485" name="Google Shape;485;p61"/>
          <p:cNvSpPr txBox="1">
            <a:spLocks noGrp="1"/>
          </p:cNvSpPr>
          <p:nvPr>
            <p:ph type="body" idx="1"/>
          </p:nvPr>
        </p:nvSpPr>
        <p:spPr>
          <a:xfrm>
            <a:off x="419100" y="1000125"/>
            <a:ext cx="8362950" cy="5213350"/>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An increasingly popular alternative to IMAP and SMTP for providing email service is to use the </a:t>
            </a:r>
            <a:r>
              <a:rPr lang="en-US" sz="2400" b="1" i="0" u="none">
                <a:solidFill>
                  <a:schemeClr val="dk1"/>
                </a:solidFill>
                <a:latin typeface="Times New Roman"/>
                <a:ea typeface="Times New Roman"/>
                <a:cs typeface="Times New Roman"/>
                <a:sym typeface="Times New Roman"/>
              </a:rPr>
              <a:t>Web</a:t>
            </a:r>
            <a:r>
              <a:rPr lang="en-US" sz="2400" b="0" i="0" u="none">
                <a:solidFill>
                  <a:schemeClr val="dk1"/>
                </a:solidFill>
                <a:latin typeface="Times New Roman"/>
                <a:ea typeface="Times New Roman"/>
                <a:cs typeface="Times New Roman"/>
                <a:sym typeface="Times New Roman"/>
              </a:rPr>
              <a:t> as an interface for sending and receiving mail.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Widely used Webmail systems include </a:t>
            </a:r>
            <a:r>
              <a:rPr lang="en-US" sz="2400" b="1" i="0" u="none">
                <a:solidFill>
                  <a:schemeClr val="dk1"/>
                </a:solidFill>
                <a:latin typeface="Times New Roman"/>
                <a:ea typeface="Times New Roman"/>
                <a:cs typeface="Times New Roman"/>
                <a:sym typeface="Times New Roman"/>
              </a:rPr>
              <a:t>Google Gmail, Microsoft Hotmail and Yahoo! Mail.</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Webmail is one example of software (in this case, a mail user agent) that is provided as a service using the Web.</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In this architecture, the provider runs mail servers as usual to accept messages </a:t>
            </a:r>
            <a:r>
              <a:rPr lang="en-US" sz="2400" b="1" i="0" u="none">
                <a:solidFill>
                  <a:schemeClr val="dk1"/>
                </a:solidFill>
                <a:latin typeface="Times New Roman"/>
                <a:ea typeface="Times New Roman"/>
                <a:cs typeface="Times New Roman"/>
                <a:sym typeface="Times New Roman"/>
              </a:rPr>
              <a:t>for users with SMTP on port 25.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However, the user agent is different.</a:t>
            </a:r>
            <a:endParaRPr/>
          </a:p>
          <a:p>
            <a:pPr marL="457200" lvl="0" indent="-304800" algn="ctr" rtl="0">
              <a:spcBef>
                <a:spcPts val="480"/>
              </a:spcBef>
              <a:spcAft>
                <a:spcPts val="0"/>
              </a:spcAft>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Webmail</a:t>
            </a:r>
            <a:endParaRPr/>
          </a:p>
        </p:txBody>
      </p:sp>
      <p:sp>
        <p:nvSpPr>
          <p:cNvPr id="491" name="Google Shape;491;p62"/>
          <p:cNvSpPr txBox="1">
            <a:spLocks noGrp="1"/>
          </p:cNvSpPr>
          <p:nvPr>
            <p:ph type="body" idx="1"/>
          </p:nvPr>
        </p:nvSpPr>
        <p:spPr>
          <a:xfrm>
            <a:off x="419100" y="1000125"/>
            <a:ext cx="8362950" cy="5213350"/>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Clr>
                <a:schemeClr val="accent2"/>
              </a:buClr>
              <a:buSzPts val="2400"/>
              <a:buFont typeface="Times New Roman"/>
              <a:buChar char="•"/>
            </a:pPr>
            <a:r>
              <a:rPr lang="en-US" sz="2400" b="1" i="0" u="none">
                <a:solidFill>
                  <a:schemeClr val="dk1"/>
                </a:solidFill>
                <a:latin typeface="Times New Roman"/>
                <a:ea typeface="Times New Roman"/>
                <a:cs typeface="Times New Roman"/>
                <a:sym typeface="Times New Roman"/>
              </a:rPr>
              <a:t>Instead of  being a standalone program, it is a user interface that is provided via Web pages</a:t>
            </a:r>
            <a:r>
              <a:rPr lang="en-US" sz="2400" b="0" i="0" u="none">
                <a:solidFill>
                  <a:schemeClr val="dk1"/>
                </a:solidFill>
                <a:latin typeface="Times New Roman"/>
                <a:ea typeface="Times New Roman"/>
                <a:cs typeface="Times New Roman"/>
                <a:sym typeface="Times New Roman"/>
              </a:rPr>
              <a:t>.</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This means that users can use any browser they like to access their mail and send new messages.</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When the user goes to the email Web page of the provider, a form is presented in which the user is asked for a login name and password.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login name and password are sent to the server, which then validates them.</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 If the login is successful, the server finds the user’s mailbox and builds a Web page listing the contents of the mailbox on the fly. The Web page is then sent to the browser for display.</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63"/>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Webmail</a:t>
            </a:r>
            <a:endParaRPr/>
          </a:p>
        </p:txBody>
      </p:sp>
      <p:sp>
        <p:nvSpPr>
          <p:cNvPr id="497" name="Google Shape;497;p63"/>
          <p:cNvSpPr txBox="1">
            <a:spLocks noGrp="1"/>
          </p:cNvSpPr>
          <p:nvPr>
            <p:ph type="body" idx="1"/>
          </p:nvPr>
        </p:nvSpPr>
        <p:spPr>
          <a:xfrm>
            <a:off x="419100" y="1000125"/>
            <a:ext cx="8362950" cy="5213350"/>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Many of the items on the page showing the mailbox are clickable, so messages can be read, deleted, and so on.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To make the interface responsive, the Web pages will often include JavaScript programs.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These programs are run locally on the client in response to local events (e.g., mouse clicks) and can also download and upload messages in the background, to prepare the next message for display or a new message for submission.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In this model, mail submission happens using the normal Web protocols by posting data to a URL.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64"/>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Times New Roman"/>
              <a:buNone/>
            </a:pPr>
            <a:r>
              <a:rPr lang="en-US" sz="4000" b="0" i="0" u="none">
                <a:solidFill>
                  <a:srgbClr val="FF0000"/>
                </a:solidFill>
                <a:latin typeface="Times New Roman"/>
                <a:ea typeface="Times New Roman"/>
                <a:cs typeface="Times New Roman"/>
                <a:sym typeface="Times New Roman"/>
              </a:rPr>
              <a:t>Webmail</a:t>
            </a:r>
            <a:endParaRPr/>
          </a:p>
        </p:txBody>
      </p:sp>
      <p:sp>
        <p:nvSpPr>
          <p:cNvPr id="503" name="Google Shape;503;p64"/>
          <p:cNvSpPr txBox="1">
            <a:spLocks noGrp="1"/>
          </p:cNvSpPr>
          <p:nvPr>
            <p:ph type="body" idx="1"/>
          </p:nvPr>
        </p:nvSpPr>
        <p:spPr>
          <a:xfrm>
            <a:off x="419100" y="2062162"/>
            <a:ext cx="8362950" cy="4151312"/>
          </a:xfrm>
          <a:prstGeom prst="rect">
            <a:avLst/>
          </a:prstGeom>
          <a:noFill/>
          <a:ln>
            <a:noFill/>
          </a:ln>
        </p:spPr>
        <p:txBody>
          <a:bodyPr spcFirstLastPara="1" wrap="square" lIns="91425" tIns="45700" rIns="91425" bIns="45700" anchor="t" anchorCtr="0">
            <a:noAutofit/>
          </a:bodyPr>
          <a:lstStyle/>
          <a:p>
            <a:pPr marL="457200" lvl="0" indent="-4572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Web server takes care of injecting messages into the traditional mail delivery system that we have described.</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For security, the standard Web protocols can be used as well. </a:t>
            </a:r>
            <a:endParaRPr/>
          </a:p>
          <a:p>
            <a:pPr marL="457200" lvl="0" indent="-4572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These protocols concern themselves with encrypting Web pages, not whether the content of the Web page is a mail message.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DNS – The Domain Name System</a:t>
            </a:r>
            <a:endParaRPr/>
          </a:p>
        </p:txBody>
      </p:sp>
      <p:sp>
        <p:nvSpPr>
          <p:cNvPr id="128" name="Google Shape;128;p5"/>
          <p:cNvSpPr txBox="1">
            <a:spLocks noGrp="1"/>
          </p:cNvSpPr>
          <p:nvPr>
            <p:ph type="body" idx="1"/>
          </p:nvPr>
        </p:nvSpPr>
        <p:spPr>
          <a:xfrm>
            <a:off x="276225" y="1212850"/>
            <a:ext cx="8867775" cy="5340350"/>
          </a:xfrm>
          <a:prstGeom prst="rect">
            <a:avLst/>
          </a:prstGeom>
          <a:noFill/>
          <a:ln>
            <a:noFill/>
          </a:ln>
        </p:spPr>
        <p:txBody>
          <a:bodyPr spcFirstLastPara="1" wrap="square" lIns="91425" tIns="45700" rIns="91425" bIns="45700" anchor="t" anchorCtr="0">
            <a:noAutofit/>
          </a:bodyPr>
          <a:lstStyle/>
          <a:p>
            <a:pPr marL="609600" lvl="0" indent="-609600" algn="just" rtl="0">
              <a:lnSpc>
                <a:spcPct val="100000"/>
              </a:lnSpc>
              <a:spcBef>
                <a:spcPts val="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leaves of the tree represent domains that have no subdomains.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A leaf domain may contain a single host, or it may represent a company and contain thousands of hosts.</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top-level domains come in two flavors: generic and countries.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The generic domains, listed in Fig. 7-2, include original domains from the 1980s and domains introduced via applications to ICANN. </a:t>
            </a:r>
            <a:endParaRPr/>
          </a:p>
          <a:p>
            <a:pPr marL="609600" lvl="0" indent="-609600" algn="just" rtl="0">
              <a:lnSpc>
                <a:spcPct val="100000"/>
              </a:lnSpc>
              <a:spcBef>
                <a:spcPts val="480"/>
              </a:spcBef>
              <a:spcAft>
                <a:spcPts val="0"/>
              </a:spcAft>
              <a:buClr>
                <a:schemeClr val="accent2"/>
              </a:buClr>
              <a:buSzPts val="2400"/>
              <a:buFont typeface="Times New Roman"/>
              <a:buChar char="•"/>
            </a:pPr>
            <a:r>
              <a:rPr lang="en-US" sz="2400" b="0" i="0" u="none">
                <a:solidFill>
                  <a:schemeClr val="dk1"/>
                </a:solidFill>
                <a:latin typeface="Times New Roman"/>
                <a:ea typeface="Times New Roman"/>
                <a:cs typeface="Times New Roman"/>
                <a:sym typeface="Times New Roman"/>
              </a:rPr>
              <a:t>Other generic top-level domains will be added in the future.</a:t>
            </a:r>
            <a:endParaRPr sz="2400" b="0" i="0" u="none">
              <a:solidFill>
                <a:schemeClr val="dk1"/>
              </a:solidFill>
              <a:latin typeface="Times New Roman"/>
              <a:ea typeface="Times New Roman"/>
              <a:cs typeface="Times New Roman"/>
              <a:sym typeface="Times New Roman"/>
            </a:endParaRPr>
          </a:p>
          <a:p>
            <a:pPr marL="609600" lvl="0" indent="-571500" algn="just" rtl="0">
              <a:lnSpc>
                <a:spcPct val="100000"/>
              </a:lnSpc>
              <a:spcBef>
                <a:spcPts val="480"/>
              </a:spcBef>
              <a:spcAft>
                <a:spcPts val="0"/>
              </a:spcAft>
              <a:buSzPts val="1800"/>
              <a:buChar char="•"/>
            </a:pPr>
            <a:r>
              <a:rPr lang="en-US"/>
              <a:t>The country domains include one entry for every country, as defined in ISO 3166.</a:t>
            </a:r>
            <a:endParaRPr/>
          </a:p>
          <a:p>
            <a:pPr marL="609600" lvl="0" indent="-571500" algn="just" rtl="0">
              <a:lnSpc>
                <a:spcPct val="100000"/>
              </a:lnSpc>
              <a:spcBef>
                <a:spcPts val="480"/>
              </a:spcBef>
              <a:spcAft>
                <a:spcPts val="0"/>
              </a:spcAft>
              <a:buSzPts val="1800"/>
              <a:buChar char="•"/>
            </a:pPr>
            <a:r>
              <a:rPr lang="en-US"/>
              <a:t>The top-level domains are run by registrars.</a:t>
            </a:r>
            <a:endParaRPr/>
          </a:p>
          <a:p>
            <a:pPr marL="609600" lvl="0" indent="-571500" algn="just" rtl="0">
              <a:lnSpc>
                <a:spcPct val="100000"/>
              </a:lnSpc>
              <a:spcBef>
                <a:spcPts val="480"/>
              </a:spcBef>
              <a:spcAft>
                <a:spcPts val="0"/>
              </a:spcAft>
              <a:buSzPts val="1800"/>
              <a:buChar char="•"/>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a:solidFill>
                  <a:srgbClr val="FF0000"/>
                </a:solidFill>
                <a:latin typeface="Times New Roman"/>
                <a:ea typeface="Times New Roman"/>
                <a:cs typeface="Times New Roman"/>
                <a:sym typeface="Times New Roman"/>
              </a:rPr>
              <a:t>The DNS Name Space</a:t>
            </a:r>
            <a:endParaRPr/>
          </a:p>
        </p:txBody>
      </p:sp>
      <p:pic>
        <p:nvPicPr>
          <p:cNvPr id="134" name="Google Shape;134;p6"/>
          <p:cNvPicPr preferRelativeResize="0"/>
          <p:nvPr/>
        </p:nvPicPr>
        <p:blipFill rotWithShape="1">
          <a:blip r:embed="rId3">
            <a:alphaModFix/>
          </a:blip>
          <a:srcRect/>
          <a:stretch/>
        </p:blipFill>
        <p:spPr>
          <a:xfrm>
            <a:off x="1106487" y="1000125"/>
            <a:ext cx="7335837" cy="5857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78844e402a_0_21"/>
          <p:cNvSpPr txBox="1">
            <a:spLocks noGrp="1"/>
          </p:cNvSpPr>
          <p:nvPr>
            <p:ph type="title"/>
          </p:nvPr>
        </p:nvSpPr>
        <p:spPr>
          <a:xfrm>
            <a:off x="0" y="0"/>
            <a:ext cx="91440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4400"/>
              <a:buFont typeface="Times New Roman"/>
              <a:buNone/>
            </a:pPr>
            <a:r>
              <a:rPr lang="en-US"/>
              <a:t>DNS – The Domain Name System</a:t>
            </a:r>
            <a:endParaRPr/>
          </a:p>
          <a:p>
            <a:pPr marL="0" lvl="0" indent="0" algn="ctr" rtl="0">
              <a:spcBef>
                <a:spcPts val="0"/>
              </a:spcBef>
              <a:spcAft>
                <a:spcPts val="0"/>
              </a:spcAft>
              <a:buNone/>
            </a:pPr>
            <a:endParaRPr/>
          </a:p>
        </p:txBody>
      </p:sp>
      <p:sp>
        <p:nvSpPr>
          <p:cNvPr id="141" name="Google Shape;141;g78844e402a_0_21"/>
          <p:cNvSpPr txBox="1">
            <a:spLocks noGrp="1"/>
          </p:cNvSpPr>
          <p:nvPr>
            <p:ph type="body" idx="1"/>
          </p:nvPr>
        </p:nvSpPr>
        <p:spPr>
          <a:xfrm>
            <a:off x="0" y="1434950"/>
            <a:ext cx="9144000" cy="53073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SzPts val="1800"/>
              <a:buChar char="●"/>
            </a:pPr>
            <a:r>
              <a:rPr lang="en-US"/>
              <a:t>Getting a name merely requires going to a corresponding registrar (for com in this case) to check if the desired name is available  or not</a:t>
            </a:r>
            <a:endParaRPr/>
          </a:p>
          <a:p>
            <a:pPr marL="457200" lvl="0" indent="-342900" algn="l" rtl="0">
              <a:spcBef>
                <a:spcPts val="0"/>
              </a:spcBef>
              <a:spcAft>
                <a:spcPts val="0"/>
              </a:spcAft>
              <a:buSzPts val="1800"/>
              <a:buChar char="●"/>
            </a:pPr>
            <a:r>
              <a:rPr lang="en-US"/>
              <a:t>If there are no problems, the requester pays the registrar a small annual fee and gets the name.</a:t>
            </a:r>
            <a:endParaRPr/>
          </a:p>
          <a:p>
            <a:pPr marL="457200" lvl="0" indent="-342900" algn="l" rtl="0">
              <a:spcBef>
                <a:spcPts val="0"/>
              </a:spcBef>
              <a:spcAft>
                <a:spcPts val="0"/>
              </a:spcAft>
              <a:buSzPts val="1800"/>
              <a:buChar char="●"/>
            </a:pPr>
            <a:r>
              <a:rPr lang="en-US"/>
              <a:t>Some of the domains self-organize, while others have restrictions on who can obtain a name.</a:t>
            </a:r>
            <a:endParaRPr/>
          </a:p>
          <a:p>
            <a:pPr marL="457200" lvl="0" indent="-342900" algn="l" rtl="0">
              <a:spcBef>
                <a:spcPts val="0"/>
              </a:spcBef>
              <a:spcAft>
                <a:spcPts val="0"/>
              </a:spcAft>
              <a:buSzPts val="1800"/>
              <a:buChar char="●"/>
            </a:pPr>
            <a:r>
              <a:rPr lang="en-US"/>
              <a:t>Ex:Pro domain(Professionals)</a:t>
            </a:r>
            <a:endParaRPr/>
          </a:p>
          <a:p>
            <a:pPr marL="457200" lvl="0" indent="-342900" algn="l" rtl="0">
              <a:spcBef>
                <a:spcPts val="0"/>
              </a:spcBef>
              <a:spcAft>
                <a:spcPts val="0"/>
              </a:spcAft>
              <a:buSzPts val="1800"/>
              <a:buChar char="●"/>
            </a:pPr>
            <a:r>
              <a:rPr lang="en-US"/>
              <a:t>Each domain is named by the path upward from it to the (unnamed) root. </a:t>
            </a:r>
            <a:endParaRPr/>
          </a:p>
          <a:p>
            <a:pPr marL="457200" lvl="0" indent="-342900" algn="l" rtl="0">
              <a:spcBef>
                <a:spcPts val="0"/>
              </a:spcBef>
              <a:spcAft>
                <a:spcPts val="0"/>
              </a:spcAft>
              <a:buSzPts val="1800"/>
              <a:buChar char="●"/>
            </a:pPr>
            <a:r>
              <a:rPr lang="en-US"/>
              <a:t>The components are separated by periods (pronounced ‘‘dot’’).</a:t>
            </a:r>
            <a:endParaRPr/>
          </a:p>
          <a:p>
            <a:pPr marL="457200" lvl="0" indent="-342900" algn="l" rtl="0">
              <a:spcBef>
                <a:spcPts val="0"/>
              </a:spcBef>
              <a:spcAft>
                <a:spcPts val="0"/>
              </a:spcAft>
              <a:buSzPts val="1800"/>
              <a:buChar char="●"/>
            </a:pPr>
            <a:r>
              <a:rPr lang="en-US"/>
              <a:t> Thus, the engineering department at Cisco might be eng.cisco.com.,</a:t>
            </a:r>
            <a:endParaRPr/>
          </a:p>
          <a:p>
            <a:pPr marL="457200" lvl="0" indent="0" algn="l" rtl="0">
              <a:spcBef>
                <a:spcPts val="360"/>
              </a:spcBef>
              <a:spcAft>
                <a:spcPts val="0"/>
              </a:spcAft>
              <a:buNone/>
            </a:pPr>
            <a:endParaRPr/>
          </a:p>
        </p:txBody>
      </p:sp>
    </p:spTree>
  </p:cSld>
  <p:clrMapOvr>
    <a:masterClrMapping/>
  </p:clrMapOvr>
</p:sld>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4898</Words>
  <Application>Microsoft Office PowerPoint</Application>
  <PresentationFormat>On-screen Show (4:3)</PresentationFormat>
  <Paragraphs>309</Paragraphs>
  <Slides>68</Slides>
  <Notes>68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68</vt:i4>
      </vt:variant>
    </vt:vector>
  </HeadingPairs>
  <TitlesOfParts>
    <vt:vector size="71" baseType="lpstr">
      <vt:lpstr>Arial</vt:lpstr>
      <vt:lpstr>Times New Roman</vt:lpstr>
      <vt:lpstr>Tannenbaum</vt:lpstr>
      <vt:lpstr>The Application Layer</vt:lpstr>
      <vt:lpstr>DNS – The Domain Name System</vt:lpstr>
      <vt:lpstr>DNS – The Domain Name System </vt:lpstr>
      <vt:lpstr>DNS – The Domain Name System </vt:lpstr>
      <vt:lpstr>DNS – The Domain Name System</vt:lpstr>
      <vt:lpstr>The DNS Name Space</vt:lpstr>
      <vt:lpstr>DNS – The Domain Name System</vt:lpstr>
      <vt:lpstr>The DNS Name Space</vt:lpstr>
      <vt:lpstr>DNS – The Domain Name System </vt:lpstr>
      <vt:lpstr>DNS – The Domain Name System</vt:lpstr>
      <vt:lpstr>DNS –Domain Resource Records</vt:lpstr>
      <vt:lpstr>DNS –Domain Resource Records</vt:lpstr>
      <vt:lpstr>DNS –Domain Resource Records</vt:lpstr>
      <vt:lpstr>Resource Records</vt:lpstr>
      <vt:lpstr>Example</vt:lpstr>
      <vt:lpstr>DNS –Name servers</vt:lpstr>
      <vt:lpstr>Name Servers</vt:lpstr>
      <vt:lpstr>DNS –Name Server</vt:lpstr>
      <vt:lpstr>DNS –Name Server</vt:lpstr>
      <vt:lpstr>DNS –Name Server</vt:lpstr>
      <vt:lpstr>DNS –Name Server</vt:lpstr>
      <vt:lpstr>DNS –Name Server</vt:lpstr>
      <vt:lpstr>Electronic Mail</vt:lpstr>
      <vt:lpstr>Electronic Mail</vt:lpstr>
      <vt:lpstr>Electronic Mail</vt:lpstr>
      <vt:lpstr>Electronic Mail</vt:lpstr>
      <vt:lpstr>Electronic Mail</vt:lpstr>
      <vt:lpstr>Electronic Mail</vt:lpstr>
      <vt:lpstr>Electronic Mail</vt:lpstr>
      <vt:lpstr>Electronic Mail</vt:lpstr>
      <vt:lpstr>Electronic Mail-user agent</vt:lpstr>
      <vt:lpstr>Electronic Mail-user agent</vt:lpstr>
      <vt:lpstr>Electronic Mail-user agent</vt:lpstr>
      <vt:lpstr>Electronic Mail-user agent</vt:lpstr>
      <vt:lpstr>Electronic Mail-user agent</vt:lpstr>
      <vt:lpstr>Electronic Mail-user agent</vt:lpstr>
      <vt:lpstr>Electronic Mail- Message Formats</vt:lpstr>
      <vt:lpstr>Electronic Mail- Message Formats</vt:lpstr>
      <vt:lpstr>Message Formats  </vt:lpstr>
      <vt:lpstr>Message Formats </vt:lpstr>
      <vt:lpstr>MIME – Multipurpose Internet Mail Extensions</vt:lpstr>
      <vt:lpstr>MIME </vt:lpstr>
      <vt:lpstr>MIME </vt:lpstr>
      <vt:lpstr>Message Tansfer</vt:lpstr>
      <vt:lpstr>Message Tansfer</vt:lpstr>
      <vt:lpstr>Message Tansfer</vt:lpstr>
      <vt:lpstr>Message Tansfer</vt:lpstr>
      <vt:lpstr>Message Tansfer</vt:lpstr>
      <vt:lpstr>Message Tansfer</vt:lpstr>
      <vt:lpstr>Message Tansfer</vt:lpstr>
      <vt:lpstr>Message Tansfer</vt:lpstr>
      <vt:lpstr>Message Tansfer</vt:lpstr>
      <vt:lpstr>Message Tansfer</vt:lpstr>
      <vt:lpstr>Message Tansfer</vt:lpstr>
      <vt:lpstr>Final Delivery</vt:lpstr>
      <vt:lpstr>Final Delivery</vt:lpstr>
      <vt:lpstr>Final Delivery</vt:lpstr>
      <vt:lpstr>Final Delivery</vt:lpstr>
      <vt:lpstr>Final Delivery</vt:lpstr>
      <vt:lpstr>Final Delivery</vt:lpstr>
      <vt:lpstr>Final Delivery</vt:lpstr>
      <vt:lpstr>Final Delivery</vt:lpstr>
      <vt:lpstr>IMAP</vt:lpstr>
      <vt:lpstr>Final Delivery</vt:lpstr>
      <vt:lpstr>Webmail</vt:lpstr>
      <vt:lpstr>Webmail</vt:lpstr>
      <vt:lpstr>Webmail</vt:lpstr>
      <vt:lpstr>Webmail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Application Layer</dc:title>
  <dc:creator>Steve  Armstrong</dc:creator>
  <cp:lastModifiedBy>Bhimani Praveena</cp:lastModifiedBy>
  <cp:revision>4</cp:revision>
  <dcterms:created xsi:type="dcterms:W3CDTF">2002-08-08T14:18:38Z</dcterms:created>
  <dcterms:modified xsi:type="dcterms:W3CDTF">2023-03-08T08:40:37Z</dcterms:modified>
</cp:coreProperties>
</file>