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2" r:id="rId105"/>
    <p:sldId id="373" r:id="rId10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8" roundtripDataSignature="AMtx7miBk/Rd1iHMomn0/zQPKCkqffLi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48" Type="http://customschemas.google.com/relationships/presentationmetadata" Target="metadata"/><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85d7ec8c9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85d7ec8c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85d7ec8c9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85d7ec8c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5" name="Google Shape;81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1" name="Google Shape;821;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ecbb7857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ecbb785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ecbb78574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ecbb7857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ecbb7857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ecbb7857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592fe4a78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592fe4a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592fe4a7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a592fe4a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592fe4a78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592fe4a7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592fe4a78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592fe4a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592fe4a78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592fe4a7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f322c4c96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f322c4c9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f322c4c9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f322c4c9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af322c4c96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af322c4c9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af322c4c96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af322c4c9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df39d4ea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df39d4e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f322c4c96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f322c4c9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f322c4c96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f322c4c9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af322c4c96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f322c4c9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f322c4c96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f322c4c9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af322c4e67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af322c4e6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af322c4c96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af322c4c9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f322c4e67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f322c4e6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af322c4c96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af322c4c9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af322c4e6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af322c4e6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af322c4c96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af322c4c9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df39d4eab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df39d4ea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f322c4c96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f322c4c9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af322c4e67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af322c4e6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af322c4c96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af322c4c9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f322c4e67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f322c4e6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f131e756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af131e75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af131e7565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af131e756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f131e7565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f131e756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f322c4c96_0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f322c4c9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df39d4eab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df39d4ea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7" name="Google Shape;54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0" name="Google Shape;56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7" name="Google Shape;59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3" name="Google Shape;60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9" name="Google Shape;60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af131e7565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af131e756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af131e7565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af131e756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0" name="Google Shape;64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7" name="Google Shape;64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8514d348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8514d34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7" name="Google Shape;67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a8514d348b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a8514d348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a8514d348b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a8514d348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a8514d348b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a8514d348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9" name="Google Shape;71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df39d4eab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df39d4ea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85d7ec8c9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85d7ec8c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a85d7ec8c9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a85d7ec8c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a85d7ec8c9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a85d7ec8c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6" name="Google Shape;77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3" name="Google Shape;783;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9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Times New Roman"/>
              <a:buNone/>
              <a:defRPr/>
            </a:lvl1pPr>
            <a:lvl2pPr lvl="1" algn="ctr">
              <a:spcBef>
                <a:spcPts val="400"/>
              </a:spcBef>
              <a:spcAft>
                <a:spcPts val="0"/>
              </a:spcAft>
              <a:buSzPts val="2000"/>
              <a:buFont typeface="Times New Roman"/>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
        <p:nvSpPr>
          <p:cNvPr id="14" name="Google Shape;14;p9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 name="Google Shape;15;p9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9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0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00"/>
          <p:cNvSpPr txBox="1">
            <a:spLocks noGrp="1"/>
          </p:cNvSpPr>
          <p:nvPr>
            <p:ph type="body" idx="1"/>
          </p:nvPr>
        </p:nvSpPr>
        <p:spPr>
          <a:xfrm>
            <a:off x="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0" name="Google Shape;70;p100"/>
          <p:cNvSpPr txBox="1">
            <a:spLocks noGrp="1"/>
          </p:cNvSpPr>
          <p:nvPr>
            <p:ph type="body" idx="2"/>
          </p:nvPr>
        </p:nvSpPr>
        <p:spPr>
          <a:xfrm>
            <a:off x="464820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1" name="Google Shape;71;p10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10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10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0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0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Font typeface="Times New Roman"/>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77" name="Google Shape;77;p10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10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10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9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9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9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9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93"/>
          <p:cNvSpPr txBox="1">
            <a:spLocks noGrp="1"/>
          </p:cNvSpPr>
          <p:nvPr>
            <p:ph type="title"/>
          </p:nvPr>
        </p:nvSpPr>
        <p:spPr>
          <a:xfrm rot="5400000">
            <a:off x="4724400" y="2133600"/>
            <a:ext cx="6553200" cy="2286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93"/>
          <p:cNvSpPr txBox="1">
            <a:spLocks noGrp="1"/>
          </p:cNvSpPr>
          <p:nvPr>
            <p:ph type="body" idx="1"/>
          </p:nvPr>
        </p:nvSpPr>
        <p:spPr>
          <a:xfrm rot="5400000">
            <a:off x="76200" y="-76200"/>
            <a:ext cx="6553200" cy="6705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9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9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9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9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94"/>
          <p:cNvSpPr txBox="1">
            <a:spLocks noGrp="1"/>
          </p:cNvSpPr>
          <p:nvPr>
            <p:ph type="body" idx="1"/>
          </p:nvPr>
        </p:nvSpPr>
        <p:spPr>
          <a:xfrm rot="5400000">
            <a:off x="4152900" y="1562100"/>
            <a:ext cx="838200" cy="9144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9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9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9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9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9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Times New Roman"/>
              <a:buNone/>
              <a:defRPr sz="3200">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accent2"/>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accent2"/>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8" name="Google Shape;38;p9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39" name="Google Shape;39;p9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9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9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9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9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Font typeface="Times New Roman"/>
              <a:buAutoNum type="alphaLcParen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45" name="Google Shape;45;p9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46" name="Google Shape;46;p9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9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9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9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9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9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9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9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1" name="Google Shape;61;p9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2" name="Google Shape;62;p9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3" name="Google Shape;63;p9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4" name="Google Shape;64;p9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9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9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7" name="Google Shape;7;p9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Times New Roman"/>
              <a:buAutoNum type="alphaLcParen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9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9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9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769937" y="3054350"/>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800"/>
              <a:buFont typeface="Times New Roman"/>
              <a:buNone/>
            </a:pPr>
            <a:r>
              <a:rPr lang="en-US" sz="4800" b="0" i="0" u="none">
                <a:solidFill>
                  <a:srgbClr val="FF0000"/>
                </a:solidFill>
                <a:latin typeface="Times New Roman"/>
                <a:ea typeface="Times New Roman"/>
                <a:cs typeface="Times New Roman"/>
                <a:sym typeface="Times New Roman"/>
              </a:rPr>
              <a:t>The Transport Layer</a:t>
            </a:r>
            <a:endParaRPr/>
          </a:p>
        </p:txBody>
      </p:sp>
      <p:sp>
        <p:nvSpPr>
          <p:cNvPr id="85" name="Google Shape;85;p1"/>
          <p:cNvSpPr txBox="1">
            <a:spLocks noGrp="1"/>
          </p:cNvSpPr>
          <p:nvPr>
            <p:ph type="subTitle" idx="1"/>
          </p:nvPr>
        </p:nvSpPr>
        <p:spPr>
          <a:xfrm>
            <a:off x="1371600" y="1774825"/>
            <a:ext cx="6400800" cy="111601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6000"/>
              <a:buFont typeface="Times New Roman"/>
              <a:buNone/>
            </a:pPr>
            <a:r>
              <a:rPr lang="en-US" sz="6000" b="0" i="0" u="none">
                <a:solidFill>
                  <a:srgbClr val="FF3300"/>
                </a:solidFill>
                <a:latin typeface="Times New Roman"/>
                <a:ea typeface="Times New Roman"/>
                <a:cs typeface="Times New Roman"/>
                <a:sym typeface="Times New Roman"/>
              </a:rPr>
              <a:t>Chapter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Elements of Transport Protocols</a:t>
            </a:r>
            <a:endParaRPr/>
          </a:p>
        </p:txBody>
      </p:sp>
      <p:sp>
        <p:nvSpPr>
          <p:cNvPr id="197" name="Google Shape;197;p7"/>
          <p:cNvSpPr txBox="1">
            <a:spLocks noGrp="1"/>
          </p:cNvSpPr>
          <p:nvPr>
            <p:ph type="body" idx="1"/>
          </p:nvPr>
        </p:nvSpPr>
        <p:spPr>
          <a:xfrm>
            <a:off x="1677987" y="1595437"/>
            <a:ext cx="7466012" cy="4957762"/>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Addressing</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Connection Establishment</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Connection Release</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Flow Control and Buffering</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Multiplexing</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Crash Recovery</a:t>
            </a:r>
            <a:endParaRPr/>
          </a:p>
          <a:p>
            <a:pPr marL="609600" lvl="0" indent="-406400" algn="l" rtl="0">
              <a:spcBef>
                <a:spcPts val="640"/>
              </a:spcBef>
              <a:spcAft>
                <a:spcPts val="0"/>
              </a:spcAft>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ga85d7ec8c9_0_4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TCP Connection Establishment</a:t>
            </a:r>
            <a:endParaRPr/>
          </a:p>
          <a:p>
            <a:pPr marL="0" lvl="0" indent="0" algn="ctr" rtl="0">
              <a:spcBef>
                <a:spcPts val="0"/>
              </a:spcBef>
              <a:spcAft>
                <a:spcPts val="0"/>
              </a:spcAft>
              <a:buNone/>
            </a:pPr>
            <a:endParaRPr/>
          </a:p>
        </p:txBody>
      </p:sp>
      <p:sp>
        <p:nvSpPr>
          <p:cNvPr id="794" name="Google Shape;794;ga85d7ec8c9_0_41"/>
          <p:cNvSpPr txBox="1">
            <a:spLocks noGrp="1"/>
          </p:cNvSpPr>
          <p:nvPr>
            <p:ph type="body" idx="1"/>
          </p:nvPr>
        </p:nvSpPr>
        <p:spPr>
          <a:xfrm>
            <a:off x="66125" y="1434950"/>
            <a:ext cx="9144000" cy="5208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Connections are established in TCP by means of the three-way handshake.</a:t>
            </a:r>
            <a:endParaRPr/>
          </a:p>
          <a:p>
            <a:pPr marL="457200" lvl="0" indent="-342900" algn="l" rtl="0">
              <a:spcBef>
                <a:spcPts val="0"/>
              </a:spcBef>
              <a:spcAft>
                <a:spcPts val="0"/>
              </a:spcAft>
              <a:buSzPts val="1800"/>
              <a:buChar char="●"/>
            </a:pPr>
            <a:r>
              <a:rPr lang="en-US"/>
              <a:t>The server, passively waits for an incoming connection by executing the LISTEN and ACCEPT primitives.</a:t>
            </a:r>
            <a:endParaRPr/>
          </a:p>
          <a:p>
            <a:pPr marL="457200" lvl="0" indent="-342900" algn="l" rtl="0">
              <a:spcBef>
                <a:spcPts val="0"/>
              </a:spcBef>
              <a:spcAft>
                <a:spcPts val="0"/>
              </a:spcAft>
              <a:buSzPts val="1800"/>
              <a:buChar char="●"/>
            </a:pPr>
            <a:r>
              <a:rPr lang="en-US"/>
              <a:t>The client, executes a CONNECT primitive, specifying the</a:t>
            </a:r>
            <a:endParaRPr/>
          </a:p>
          <a:p>
            <a:pPr marL="457200" lvl="0" indent="0" algn="l" rtl="0">
              <a:spcBef>
                <a:spcPts val="360"/>
              </a:spcBef>
              <a:spcAft>
                <a:spcPts val="0"/>
              </a:spcAft>
              <a:buNone/>
            </a:pPr>
            <a:r>
              <a:rPr lang="en-US"/>
              <a:t> IP address and port to which it wants to connect, the maximum TCP segment size it is willing to accept, and optionally some user data</a:t>
            </a:r>
            <a:endParaRPr/>
          </a:p>
          <a:p>
            <a:pPr marL="457200" lvl="0" indent="-342900" algn="l" rtl="0">
              <a:spcBef>
                <a:spcPts val="360"/>
              </a:spcBef>
              <a:spcAft>
                <a:spcPts val="0"/>
              </a:spcAft>
              <a:buSzPts val="1800"/>
              <a:buChar char="●"/>
            </a:pPr>
            <a:r>
              <a:rPr lang="en-US"/>
              <a:t>The CONNECT primitive sends a TCP segment with the SYN bit on and ACK bit off and waits for a response.</a:t>
            </a:r>
            <a:endParaRPr/>
          </a:p>
          <a:p>
            <a:pPr marL="457200" lvl="0" indent="-342900" algn="l" rtl="0">
              <a:spcBef>
                <a:spcPts val="0"/>
              </a:spcBef>
              <a:spcAft>
                <a:spcPts val="0"/>
              </a:spcAft>
              <a:buSzPts val="1800"/>
              <a:buChar char="●"/>
            </a:pPr>
            <a:r>
              <a:rPr lang="en-US"/>
              <a:t>When this segment arrives at the destination, the TCP entity there checks  if there is a process that has done a LISTEN on the port or not. </a:t>
            </a:r>
            <a:endParaRPr/>
          </a:p>
          <a:p>
            <a:pPr marL="457200" lvl="0" indent="-342900" algn="l" rtl="0">
              <a:spcBef>
                <a:spcPts val="0"/>
              </a:spcBef>
              <a:spcAft>
                <a:spcPts val="0"/>
              </a:spcAft>
              <a:buSzPts val="1800"/>
              <a:buChar char="●"/>
            </a:pPr>
            <a:r>
              <a:rPr lang="en-US"/>
              <a:t>If some process is listening to the port, that process is given the incoming TCP segment.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ga85d7ec8c9_0_5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TCP Connection Establishment</a:t>
            </a:r>
            <a:endParaRPr/>
          </a:p>
          <a:p>
            <a:pPr marL="0" lvl="0" indent="0" algn="ctr" rtl="0">
              <a:spcBef>
                <a:spcPts val="0"/>
              </a:spcBef>
              <a:spcAft>
                <a:spcPts val="0"/>
              </a:spcAft>
              <a:buNone/>
            </a:pPr>
            <a:endParaRPr/>
          </a:p>
        </p:txBody>
      </p:sp>
      <p:sp>
        <p:nvSpPr>
          <p:cNvPr id="800" name="Google Shape;800;ga85d7ec8c9_0_53"/>
          <p:cNvSpPr txBox="1">
            <a:spLocks noGrp="1"/>
          </p:cNvSpPr>
          <p:nvPr>
            <p:ph type="body" idx="1"/>
          </p:nvPr>
        </p:nvSpPr>
        <p:spPr>
          <a:xfrm>
            <a:off x="0" y="1368850"/>
            <a:ext cx="9144000" cy="5158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It can either accept or reject the connection. If it accepts, an acknowledgement segment is sent back.</a:t>
            </a:r>
            <a:endParaRPr/>
          </a:p>
          <a:p>
            <a:pPr marL="457200" lvl="0" indent="-342900" algn="l" rtl="0">
              <a:spcBef>
                <a:spcPts val="0"/>
              </a:spcBef>
              <a:spcAft>
                <a:spcPts val="0"/>
              </a:spcAft>
              <a:buSzPts val="1800"/>
              <a:buChar char="●"/>
            </a:pPr>
            <a:r>
              <a:rPr lang="en-US"/>
              <a:t>If not, it sends a reply with the RST bit on to reject the connection.</a:t>
            </a:r>
            <a:endParaRPr/>
          </a:p>
          <a:p>
            <a:pPr marL="457200" lvl="0" indent="-342900" algn="l" rtl="0">
              <a:spcBef>
                <a:spcPts val="0"/>
              </a:spcBef>
              <a:spcAft>
                <a:spcPts val="0"/>
              </a:spcAft>
              <a:buSzPts val="1800"/>
              <a:buChar char="●"/>
            </a:pPr>
            <a:r>
              <a:rPr lang="en-US"/>
              <a:t>Two hosts simultaneously attempt to establish a connection</a:t>
            </a:r>
            <a:endParaRPr/>
          </a:p>
          <a:p>
            <a:pPr marL="457200" lvl="0" indent="0" algn="l" rtl="0">
              <a:spcBef>
                <a:spcPts val="360"/>
              </a:spcBef>
              <a:spcAft>
                <a:spcPts val="0"/>
              </a:spcAft>
              <a:buNone/>
            </a:pPr>
            <a:r>
              <a:rPr lang="en-US"/>
              <a:t> between the same two sockets.</a:t>
            </a:r>
            <a:endParaRPr/>
          </a:p>
          <a:p>
            <a:pPr marL="457200" lvl="0" indent="-342900" algn="l" rtl="0">
              <a:spcBef>
                <a:spcPts val="360"/>
              </a:spcBef>
              <a:spcAft>
                <a:spcPts val="0"/>
              </a:spcAft>
              <a:buSzPts val="1800"/>
              <a:buChar char="●"/>
            </a:pPr>
            <a:r>
              <a:rPr lang="en-US"/>
              <a:t>The result of these events is that just one connection is established, not two, because connections are identified by their end points.</a:t>
            </a:r>
            <a:endParaRPr/>
          </a:p>
          <a:p>
            <a:pPr marL="457200" lvl="0" indent="-342900" algn="l" rtl="0">
              <a:spcBef>
                <a:spcPts val="0"/>
              </a:spcBef>
              <a:spcAft>
                <a:spcPts val="0"/>
              </a:spcAft>
              <a:buSzPts val="1800"/>
              <a:buChar char="●"/>
            </a:pPr>
            <a:endParaRPr/>
          </a:p>
          <a:p>
            <a:pPr marL="0" lvl="0" indent="0" algn="l" rtl="0">
              <a:spcBef>
                <a:spcPts val="360"/>
              </a:spcBef>
              <a:spcAft>
                <a:spcPts val="0"/>
              </a:spcAft>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6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TCP Connection Establishment</a:t>
            </a:r>
            <a:endParaRPr/>
          </a:p>
        </p:txBody>
      </p:sp>
      <p:sp>
        <p:nvSpPr>
          <p:cNvPr id="806" name="Google Shape;806;p62"/>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However, a vulnerability with implementing the three-way handshake is that the listening process must remember its sequence number as soon it responds with its own SYN segment.</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This means that a malicious sender can tie up resources on a host by sending a stream of SYN segments and never following through to complete the connection. </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attack is called a </a:t>
            </a:r>
            <a:r>
              <a:rPr lang="en-US" sz="2400" b="1" i="0" u="none">
                <a:solidFill>
                  <a:schemeClr val="dk1"/>
                </a:solidFill>
                <a:latin typeface="Times New Roman"/>
                <a:ea typeface="Times New Roman"/>
                <a:cs typeface="Times New Roman"/>
                <a:sym typeface="Times New Roman"/>
              </a:rPr>
              <a:t>SYN flood</a:t>
            </a:r>
            <a:r>
              <a:rPr lang="en-US" sz="2400" b="0" i="0" u="none">
                <a:solidFill>
                  <a:schemeClr val="dk1"/>
                </a:solidFill>
                <a:latin typeface="Times New Roman"/>
                <a:ea typeface="Times New Roman"/>
                <a:cs typeface="Times New Roman"/>
                <a:sym typeface="Times New Roman"/>
              </a:rPr>
              <a:t>, and it crippled many Web servers in the 1990s.</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One way to defend against this attack is to use SYN cookies. </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Instead of remembering the sequence number, a host chooses a cryptographically generated sequence number, puts it on the outgoing segment, and forgets it.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TCP Connection Establishment</a:t>
            </a:r>
            <a:endParaRPr/>
          </a:p>
        </p:txBody>
      </p:sp>
      <p:sp>
        <p:nvSpPr>
          <p:cNvPr id="812" name="Google Shape;812;p63"/>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the three-way handshake completes, this sequence number (plus 1) will be returned to the host.</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can then regenerate the correct sequence number by running the same cryptographic function, as long as the inputs to that function are known, for example, the other host’s IP address and port, and a local secret. </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procedure allows the host to check that an acknowledged sequence number is correct without having to remember the sequence number separately. </a:t>
            </a:r>
            <a:endParaRPr/>
          </a:p>
          <a:p>
            <a:pPr marL="609600" lvl="0" indent="-457200" algn="just" rtl="0">
              <a:lnSpc>
                <a:spcPct val="80000"/>
              </a:lnSpc>
              <a:spcBef>
                <a:spcPts val="480"/>
              </a:spcBef>
              <a:spcAft>
                <a:spcPts val="0"/>
              </a:spcAft>
              <a:buClr>
                <a:schemeClr val="accent2"/>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457200" algn="just" rtl="0">
              <a:lnSpc>
                <a:spcPct val="80000"/>
              </a:lnSpc>
              <a:spcBef>
                <a:spcPts val="480"/>
              </a:spcBef>
              <a:spcAft>
                <a:spcPts val="0"/>
              </a:spcAft>
              <a:buClr>
                <a:schemeClr val="accent2"/>
              </a:buClr>
              <a:buSzPts val="2400"/>
              <a:buFont typeface="Times New Roman"/>
              <a:buNone/>
            </a:pPr>
            <a:endParaRPr sz="2400" b="1"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a:p>
            <a:pPr marL="609600" lvl="0" indent="-457200" algn="l" rtl="0">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6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TCP Connection Release</a:t>
            </a:r>
            <a:endParaRPr/>
          </a:p>
        </p:txBody>
      </p:sp>
      <p:sp>
        <p:nvSpPr>
          <p:cNvPr id="818" name="Google Shape;818;p64"/>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release a connection, either party can send a TCP segment with the FIN bit set, which means that it has no more data to transmit.</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the FIN is acknowledged, that direction is shut down</a:t>
            </a:r>
            <a:endParaRPr/>
          </a:p>
          <a:p>
            <a:pPr marL="609600" lvl="0" indent="0" algn="just" rtl="0">
              <a:lnSpc>
                <a:spcPct val="80000"/>
              </a:lnSpc>
              <a:spcBef>
                <a:spcPts val="480"/>
              </a:spcBef>
              <a:spcAft>
                <a:spcPts val="0"/>
              </a:spcAft>
              <a:buNone/>
            </a:pPr>
            <a:r>
              <a:rPr lang="en-US" sz="2400" b="0" i="0" u="none">
                <a:solidFill>
                  <a:schemeClr val="dk1"/>
                </a:solidFill>
                <a:latin typeface="Times New Roman"/>
                <a:ea typeface="Times New Roman"/>
                <a:cs typeface="Times New Roman"/>
                <a:sym typeface="Times New Roman"/>
              </a:rPr>
              <a:t>for new data. Data may continue to flow indefinitely in the other direction, however.</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both directions have been shut down, the connection is released.</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Normally, four TCP segments are needed to release a connection: one FIN and one ACK for each direction. However, it is possible for the first ACK and the second FIN to be contained in the same segment, reducing the total count to three.</a:t>
            </a:r>
            <a:endParaRPr sz="2400" b="1"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a:p>
            <a:pPr marL="609600" lvl="0" indent="-457200" algn="l" rtl="0">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TCP Connection Release</a:t>
            </a:r>
            <a:endParaRPr/>
          </a:p>
        </p:txBody>
      </p:sp>
      <p:sp>
        <p:nvSpPr>
          <p:cNvPr id="824" name="Google Shape;824;p65"/>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457200" algn="just" rtl="0">
              <a:lnSpc>
                <a:spcPct val="80000"/>
              </a:lnSpc>
              <a:spcBef>
                <a:spcPts val="0"/>
              </a:spcBef>
              <a:spcAft>
                <a:spcPts val="0"/>
              </a:spcAft>
              <a:buClr>
                <a:schemeClr val="accent2"/>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avoid the two-army problem , timers are used.</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a response to a FIN is not forthcoming within two maximum packet lifetimes, the sender of the FIN releases the connection.</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other side will eventually notice that nobody seems to be listening to it anymore and will time out as well.</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Transport Protocol</a:t>
            </a:r>
            <a:endParaRPr/>
          </a:p>
        </p:txBody>
      </p:sp>
      <p:sp>
        <p:nvSpPr>
          <p:cNvPr id="203" name="Google Shape;203;p8"/>
          <p:cNvSpPr txBox="1">
            <a:spLocks noGrp="1"/>
          </p:cNvSpPr>
          <p:nvPr>
            <p:ph type="body" idx="1"/>
          </p:nvPr>
        </p:nvSpPr>
        <p:spPr>
          <a:xfrm>
            <a:off x="1590675" y="5257800"/>
            <a:ext cx="7553325"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Environment of the data link layer.</a:t>
            </a:r>
            <a:endParaRPr/>
          </a:p>
          <a:p>
            <a:pPr marL="609600" lvl="0" indent="-609600" algn="l" rtl="0">
              <a:lnSpc>
                <a:spcPct val="90000"/>
              </a:lnSpc>
              <a:spcBef>
                <a:spcPts val="48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 Environment of the transport layer.</a:t>
            </a:r>
            <a:endParaRPr/>
          </a:p>
        </p:txBody>
      </p:sp>
      <p:pic>
        <p:nvPicPr>
          <p:cNvPr id="204" name="Google Shape;204;p8" descr="6-07"/>
          <p:cNvPicPr preferRelativeResize="0"/>
          <p:nvPr/>
        </p:nvPicPr>
        <p:blipFill rotWithShape="1">
          <a:blip r:embed="rId3">
            <a:alphaModFix/>
          </a:blip>
          <a:srcRect/>
          <a:stretch/>
        </p:blipFill>
        <p:spPr>
          <a:xfrm>
            <a:off x="396875" y="1809750"/>
            <a:ext cx="8412162" cy="221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aecbb78574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Transport Protocol</a:t>
            </a:r>
            <a:endParaRPr/>
          </a:p>
          <a:p>
            <a:pPr marL="0" lvl="0" indent="0" algn="ctr" rtl="0">
              <a:spcBef>
                <a:spcPts val="0"/>
              </a:spcBef>
              <a:spcAft>
                <a:spcPts val="0"/>
              </a:spcAft>
              <a:buNone/>
            </a:pPr>
            <a:endParaRPr/>
          </a:p>
        </p:txBody>
      </p:sp>
      <p:sp>
        <p:nvSpPr>
          <p:cNvPr id="210" name="Google Shape;210;gaecbb78574_0_0"/>
          <p:cNvSpPr txBox="1">
            <a:spLocks noGrp="1"/>
          </p:cNvSpPr>
          <p:nvPr>
            <p:ph type="body" idx="1"/>
          </p:nvPr>
        </p:nvSpPr>
        <p:spPr>
          <a:xfrm>
            <a:off x="325650" y="1289875"/>
            <a:ext cx="8697000" cy="5357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Transport protocols resemble the data link protocols as they both </a:t>
            </a:r>
            <a:endParaRPr/>
          </a:p>
          <a:p>
            <a:pPr marL="457200" lvl="0" indent="0" algn="l" rtl="0">
              <a:spcBef>
                <a:spcPts val="360"/>
              </a:spcBef>
              <a:spcAft>
                <a:spcPts val="0"/>
              </a:spcAft>
              <a:buNone/>
            </a:pPr>
            <a:r>
              <a:rPr lang="en-US"/>
              <a:t>have to deal with error control, sequencing, and flow control, among other issues.</a:t>
            </a:r>
            <a:endParaRPr/>
          </a:p>
          <a:p>
            <a:pPr marL="457200" lvl="0" indent="-342900" algn="l" rtl="0">
              <a:spcBef>
                <a:spcPts val="360"/>
              </a:spcBef>
              <a:spcAft>
                <a:spcPts val="0"/>
              </a:spcAft>
              <a:buSzPts val="1800"/>
              <a:buChar char="●"/>
            </a:pPr>
            <a:r>
              <a:rPr lang="en-US"/>
              <a:t>Data Link layer vs Transport Layer:</a:t>
            </a:r>
            <a:endParaRPr/>
          </a:p>
          <a:p>
            <a:pPr marL="1371600" lvl="1" indent="-342900" algn="l" rtl="0">
              <a:spcBef>
                <a:spcPts val="0"/>
              </a:spcBef>
              <a:spcAft>
                <a:spcPts val="0"/>
              </a:spcAft>
              <a:buSzPts val="1800"/>
              <a:buChar char="○"/>
            </a:pPr>
            <a:r>
              <a:rPr lang="en-US"/>
              <a:t>At the data link layer, two routers communicate directly via a physical </a:t>
            </a:r>
            <a:r>
              <a:rPr lang="en-US" sz="2200"/>
              <a:t>channel whereas at the transport layer, this physical channel is replaced by the entire network</a:t>
            </a:r>
            <a:endParaRPr sz="2200"/>
          </a:p>
          <a:p>
            <a:pPr marL="1371600" lvl="1" indent="-368300" algn="l" rtl="0">
              <a:spcBef>
                <a:spcPts val="0"/>
              </a:spcBef>
              <a:spcAft>
                <a:spcPts val="0"/>
              </a:spcAft>
              <a:buSzPts val="2200"/>
              <a:buChar char="○"/>
            </a:pPr>
            <a:r>
              <a:rPr lang="en-US" sz="2200"/>
              <a:t>It is usually not necessary for a router to specify which router it wants to talk to but in the transport layer, explicit addressing of destinations is required.</a:t>
            </a:r>
            <a:endParaRPr sz="2200"/>
          </a:p>
          <a:p>
            <a:pPr marL="1371600" lvl="1" indent="-368300" algn="l" rtl="0">
              <a:spcBef>
                <a:spcPts val="0"/>
              </a:spcBef>
              <a:spcAft>
                <a:spcPts val="0"/>
              </a:spcAft>
              <a:buSzPts val="2200"/>
              <a:buChar char="○"/>
            </a:pPr>
            <a:r>
              <a:rPr lang="en-US" sz="2200"/>
              <a:t>The process of establishing a connection is simple  where as in the transport layer, initial connection establishment is complicated</a:t>
            </a:r>
            <a:endParaRPr sz="2200"/>
          </a:p>
          <a:p>
            <a:pPr marL="457200" lvl="0" indent="0" algn="l" rtl="0">
              <a:spcBef>
                <a:spcPts val="360"/>
              </a:spcBef>
              <a:spcAft>
                <a:spcPts val="0"/>
              </a:spcAft>
              <a:buNone/>
            </a:pPr>
            <a:endParaRPr/>
          </a:p>
          <a:p>
            <a:pPr marL="457200" lvl="0" indent="0" algn="l" rtl="0">
              <a:spcBef>
                <a:spcPts val="36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aecbb78574_0_1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Transport Protocol</a:t>
            </a:r>
            <a:endParaRPr/>
          </a:p>
          <a:p>
            <a:pPr marL="0" lvl="0" indent="0" algn="ctr" rtl="0">
              <a:spcBef>
                <a:spcPts val="0"/>
              </a:spcBef>
              <a:spcAft>
                <a:spcPts val="0"/>
              </a:spcAft>
              <a:buNone/>
            </a:pPr>
            <a:endParaRPr/>
          </a:p>
        </p:txBody>
      </p:sp>
      <p:sp>
        <p:nvSpPr>
          <p:cNvPr id="216" name="Google Shape;216;gaecbb78574_0_15"/>
          <p:cNvSpPr txBox="1">
            <a:spLocks noGrp="1"/>
          </p:cNvSpPr>
          <p:nvPr>
            <p:ph type="body" idx="1"/>
          </p:nvPr>
        </p:nvSpPr>
        <p:spPr>
          <a:xfrm>
            <a:off x="0" y="1366475"/>
            <a:ext cx="9144000" cy="5242500"/>
          </a:xfrm>
          <a:prstGeom prst="rect">
            <a:avLst/>
          </a:prstGeom>
        </p:spPr>
        <p:txBody>
          <a:bodyPr spcFirstLastPara="1" wrap="square" lIns="91425" tIns="45700" rIns="91425" bIns="45700" anchor="t" anchorCtr="0">
            <a:noAutofit/>
          </a:bodyPr>
          <a:lstStyle/>
          <a:p>
            <a:pPr marL="1371600" lvl="0" indent="-368300" algn="l" rtl="0">
              <a:spcBef>
                <a:spcPts val="360"/>
              </a:spcBef>
              <a:spcAft>
                <a:spcPts val="0"/>
              </a:spcAft>
              <a:buSzPts val="2200"/>
              <a:buChar char="●"/>
            </a:pPr>
            <a:r>
              <a:rPr lang="en-US" sz="2200"/>
              <a:t>When a router sends a packet over a link, it may arrive or be lost but considering the transport layer the packet bounce and emerge after other packets.</a:t>
            </a:r>
            <a:endParaRPr sz="2200"/>
          </a:p>
          <a:p>
            <a:pPr marL="1371600" lvl="0" indent="-368300" algn="l" rtl="0">
              <a:spcBef>
                <a:spcPts val="0"/>
              </a:spcBef>
              <a:spcAft>
                <a:spcPts val="0"/>
              </a:spcAft>
              <a:buSzPts val="2200"/>
              <a:buChar char="●"/>
            </a:pPr>
            <a:r>
              <a:rPr lang="en-US" sz="2200"/>
              <a:t>In data link layer, allocate a fixed number of buffers to each line but in transport layer as the larger number of connections that must be managed and variations in the bandwidth require many buffers. </a:t>
            </a:r>
            <a:endParaRPr sz="2200"/>
          </a:p>
          <a:p>
            <a:pPr marL="457200" lvl="0" indent="-438150" algn="l" rtl="0">
              <a:spcBef>
                <a:spcPts val="0"/>
              </a:spcBef>
              <a:spcAft>
                <a:spcPts val="0"/>
              </a:spcAft>
              <a:buSzPts val="2400"/>
              <a:buChar char="●"/>
            </a:pPr>
            <a:r>
              <a:rPr lang="en-US"/>
              <a:t>Addressing</a:t>
            </a:r>
            <a:endParaRPr/>
          </a:p>
          <a:p>
            <a:pPr marL="1371600" lvl="0" indent="-342900" algn="l" rtl="0">
              <a:spcBef>
                <a:spcPts val="0"/>
              </a:spcBef>
              <a:spcAft>
                <a:spcPts val="0"/>
              </a:spcAft>
              <a:buSzPts val="1800"/>
              <a:buChar char="●"/>
            </a:pPr>
            <a:r>
              <a:rPr lang="en-US"/>
              <a:t>When an application (e.g., a user) process wishes to set up a connection to a remote application process, it must specify which one to connect to.</a:t>
            </a:r>
            <a:endParaRPr/>
          </a:p>
          <a:p>
            <a:pPr marL="1371600" lvl="0" indent="-342900" algn="l" rtl="0">
              <a:spcBef>
                <a:spcPts val="0"/>
              </a:spcBef>
              <a:spcAft>
                <a:spcPts val="0"/>
              </a:spcAft>
              <a:buSzPts val="1800"/>
              <a:buChar char="●"/>
            </a:pPr>
            <a:r>
              <a:rPr lang="en-US"/>
              <a:t>In the Internet, these endpoints are called ports(TSAP)</a:t>
            </a:r>
            <a:endParaRPr/>
          </a:p>
          <a:p>
            <a:pPr marL="1371600" lvl="0" indent="-342900" algn="l" rtl="0">
              <a:spcBef>
                <a:spcPts val="0"/>
              </a:spcBef>
              <a:spcAft>
                <a:spcPts val="0"/>
              </a:spcAft>
              <a:buSzPts val="1800"/>
              <a:buChar char="●"/>
            </a:pPr>
            <a:r>
              <a:rPr lang="en-US"/>
              <a:t>Application processes, both clients and servers, can attach</a:t>
            </a:r>
            <a:endParaRPr/>
          </a:p>
          <a:p>
            <a:pPr marL="1371600" lvl="0" indent="0" algn="l" rtl="0">
              <a:spcBef>
                <a:spcPts val="360"/>
              </a:spcBef>
              <a:spcAft>
                <a:spcPts val="0"/>
              </a:spcAft>
              <a:buNone/>
            </a:pPr>
            <a:r>
              <a:rPr lang="en-US"/>
              <a:t>themselves to a local TSAP to establish a connection to a remote TSAP.</a:t>
            </a:r>
            <a:endParaRPr/>
          </a:p>
          <a:p>
            <a:pPr marL="1371600" lvl="0" indent="0" algn="l" rtl="0">
              <a:spcBef>
                <a:spcPts val="360"/>
              </a:spcBef>
              <a:spcAft>
                <a:spcPts val="0"/>
              </a:spcAft>
              <a:buNone/>
            </a:pPr>
            <a:endParaRPr/>
          </a:p>
          <a:p>
            <a:pPr marL="0" lvl="0" indent="0" algn="l" rtl="0">
              <a:spcBef>
                <a:spcPts val="360"/>
              </a:spcBef>
              <a:spcAft>
                <a:spcPts val="0"/>
              </a:spcAft>
              <a:buNone/>
            </a:pPr>
            <a:endParaRPr sz="2200"/>
          </a:p>
          <a:p>
            <a:pPr marL="1371600" lvl="0" indent="0" algn="l" rtl="0">
              <a:spcBef>
                <a:spcPts val="360"/>
              </a:spcBef>
              <a:spcAft>
                <a:spcPts val="0"/>
              </a:spcAft>
              <a:buNone/>
            </a:pPr>
            <a:endParaRPr sz="2200"/>
          </a:p>
          <a:p>
            <a:pPr marL="1371600" lvl="0" indent="0" algn="l" rtl="0">
              <a:spcBef>
                <a:spcPts val="36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Addressing</a:t>
            </a:r>
            <a:endParaRPr/>
          </a:p>
        </p:txBody>
      </p:sp>
      <p:sp>
        <p:nvSpPr>
          <p:cNvPr id="222" name="Google Shape;222;p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TSAPs, NSAPs and transport connections.</a:t>
            </a:r>
            <a:endParaRPr/>
          </a:p>
        </p:txBody>
      </p:sp>
      <p:pic>
        <p:nvPicPr>
          <p:cNvPr id="223" name="Google Shape;223;p9" descr="6-08"/>
          <p:cNvPicPr preferRelativeResize="0"/>
          <p:nvPr/>
        </p:nvPicPr>
        <p:blipFill rotWithShape="1">
          <a:blip r:embed="rId3">
            <a:alphaModFix/>
          </a:blip>
          <a:srcRect/>
          <a:stretch/>
        </p:blipFill>
        <p:spPr>
          <a:xfrm>
            <a:off x="2152650" y="1314450"/>
            <a:ext cx="4799012" cy="398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aecbb78574_0_2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Addressing</a:t>
            </a:r>
            <a:endParaRPr/>
          </a:p>
        </p:txBody>
      </p:sp>
      <p:sp>
        <p:nvSpPr>
          <p:cNvPr id="229" name="Google Shape;229;gaecbb78574_0_27"/>
          <p:cNvSpPr txBox="1">
            <a:spLocks noGrp="1"/>
          </p:cNvSpPr>
          <p:nvPr>
            <p:ph type="body" idx="1"/>
          </p:nvPr>
        </p:nvSpPr>
        <p:spPr>
          <a:xfrm>
            <a:off x="134100" y="1481450"/>
            <a:ext cx="9144000" cy="5012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purpose of having TSAPs is that in some networks, each computer has a single NSAP</a:t>
            </a:r>
            <a:endParaRPr/>
          </a:p>
          <a:p>
            <a:pPr marL="457200" lvl="0" indent="-342900" algn="l" rtl="0">
              <a:spcBef>
                <a:spcPts val="0"/>
              </a:spcBef>
              <a:spcAft>
                <a:spcPts val="0"/>
              </a:spcAft>
              <a:buSzPts val="1800"/>
              <a:buChar char="●"/>
            </a:pPr>
            <a:r>
              <a:rPr lang="en-US"/>
              <a:t>So some way it is needed to distinguish multiple transport endpoints that share that NSAP.</a:t>
            </a:r>
            <a:endParaRPr/>
          </a:p>
          <a:p>
            <a:pPr marL="457200" lvl="0" indent="-342900" algn="l" rtl="0">
              <a:spcBef>
                <a:spcPts val="0"/>
              </a:spcBef>
              <a:spcAft>
                <a:spcPts val="0"/>
              </a:spcAft>
              <a:buSzPts val="1800"/>
              <a:buChar char="●"/>
            </a:pPr>
            <a:r>
              <a:rPr lang="en-US"/>
              <a:t>Ex:</a:t>
            </a:r>
            <a:endParaRPr/>
          </a:p>
          <a:p>
            <a:pPr marL="914400" lvl="1" indent="-368300" algn="l" rtl="0">
              <a:spcBef>
                <a:spcPts val="0"/>
              </a:spcBef>
              <a:spcAft>
                <a:spcPts val="0"/>
              </a:spcAft>
              <a:buSzPts val="2200"/>
              <a:buChar char="○"/>
            </a:pPr>
            <a:r>
              <a:rPr lang="en-US" sz="2200"/>
              <a:t>A mail server process attaches itself to TSAP 1522 on host 2 to wait</a:t>
            </a:r>
            <a:endParaRPr sz="2200"/>
          </a:p>
          <a:p>
            <a:pPr marL="914400" lvl="0" indent="0" algn="l" rtl="0">
              <a:spcBef>
                <a:spcPts val="360"/>
              </a:spcBef>
              <a:spcAft>
                <a:spcPts val="0"/>
              </a:spcAft>
              <a:buNone/>
            </a:pPr>
            <a:r>
              <a:rPr lang="en-US" sz="2200"/>
              <a:t>for an incoming connection.</a:t>
            </a:r>
            <a:endParaRPr sz="2200"/>
          </a:p>
          <a:p>
            <a:pPr marL="914400" lvl="1" indent="-368300" algn="l" rtl="0">
              <a:spcBef>
                <a:spcPts val="360"/>
              </a:spcBef>
              <a:spcAft>
                <a:spcPts val="0"/>
              </a:spcAft>
              <a:buSzPts val="2200"/>
              <a:buChar char="○"/>
            </a:pPr>
            <a:r>
              <a:rPr lang="en-US" sz="2200"/>
              <a:t>An application process on host 1 wants to send an email message, so</a:t>
            </a:r>
            <a:endParaRPr sz="2200"/>
          </a:p>
          <a:p>
            <a:pPr marL="914400" lvl="0" indent="0" algn="l" rtl="0">
              <a:spcBef>
                <a:spcPts val="360"/>
              </a:spcBef>
              <a:spcAft>
                <a:spcPts val="0"/>
              </a:spcAft>
              <a:buNone/>
            </a:pPr>
            <a:r>
              <a:rPr lang="en-US" sz="2200"/>
              <a:t>it attaches itself to TSAP 1208 and issues a CONNECT request.</a:t>
            </a:r>
            <a:endParaRPr sz="2200"/>
          </a:p>
          <a:p>
            <a:pPr marL="914400" lvl="1" indent="-368300" algn="l" rtl="0">
              <a:spcBef>
                <a:spcPts val="360"/>
              </a:spcBef>
              <a:spcAft>
                <a:spcPts val="0"/>
              </a:spcAft>
              <a:buSzPts val="2200"/>
              <a:buChar char="○"/>
            </a:pPr>
            <a:r>
              <a:rPr lang="en-US" sz="2200"/>
              <a:t>The application process sends over the mail message.</a:t>
            </a:r>
            <a:endParaRPr sz="2200"/>
          </a:p>
          <a:p>
            <a:pPr marL="914400" lvl="1" indent="-368300" algn="l" rtl="0">
              <a:spcBef>
                <a:spcPts val="0"/>
              </a:spcBef>
              <a:spcAft>
                <a:spcPts val="0"/>
              </a:spcAft>
              <a:buSzPts val="2200"/>
              <a:buChar char="○"/>
            </a:pPr>
            <a:r>
              <a:rPr lang="en-US" sz="2200"/>
              <a:t>The mail server responds to say that it will deliver the message.</a:t>
            </a:r>
            <a:endParaRPr sz="2200"/>
          </a:p>
          <a:p>
            <a:pPr marL="914400" lvl="1" indent="-368300" algn="l" rtl="0">
              <a:spcBef>
                <a:spcPts val="0"/>
              </a:spcBef>
              <a:spcAft>
                <a:spcPts val="0"/>
              </a:spcAft>
              <a:buSzPts val="2200"/>
              <a:buChar char="○"/>
            </a:pPr>
            <a:r>
              <a:rPr lang="en-US" sz="2200"/>
              <a:t>The transport connection is released.</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a592fe4a78_0_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Addressing</a:t>
            </a:r>
            <a:endParaRPr/>
          </a:p>
          <a:p>
            <a:pPr marL="0" lvl="0" indent="0" algn="ctr" rtl="0">
              <a:spcBef>
                <a:spcPts val="0"/>
              </a:spcBef>
              <a:spcAft>
                <a:spcPts val="0"/>
              </a:spcAft>
              <a:buNone/>
            </a:pPr>
            <a:endParaRPr/>
          </a:p>
        </p:txBody>
      </p:sp>
      <p:sp>
        <p:nvSpPr>
          <p:cNvPr id="235" name="Google Shape;235;ga592fe4a78_0_5"/>
          <p:cNvSpPr txBox="1">
            <a:spLocks noGrp="1"/>
          </p:cNvSpPr>
          <p:nvPr>
            <p:ph type="body" idx="1"/>
          </p:nvPr>
        </p:nvSpPr>
        <p:spPr>
          <a:xfrm>
            <a:off x="0" y="1434950"/>
            <a:ext cx="9144000" cy="5274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How does the user process on host 1 know that the mail server is attached to TSAP 1522?</a:t>
            </a:r>
            <a:endParaRPr/>
          </a:p>
          <a:p>
            <a:pPr marL="914400" lvl="1" indent="-342900" algn="l" rtl="0">
              <a:spcBef>
                <a:spcPts val="0"/>
              </a:spcBef>
              <a:spcAft>
                <a:spcPts val="0"/>
              </a:spcAft>
              <a:buSzPts val="1800"/>
              <a:buChar char="○"/>
            </a:pPr>
            <a:r>
              <a:rPr lang="en-US"/>
              <a:t>The TSAP address is fixed(well-known)  and is find from the file /etc/services in unix systems.</a:t>
            </a:r>
            <a:endParaRPr/>
          </a:p>
          <a:p>
            <a:pPr marL="914400" lvl="1" indent="-342900" algn="l" rtl="0">
              <a:spcBef>
                <a:spcPts val="0"/>
              </a:spcBef>
              <a:spcAft>
                <a:spcPts val="0"/>
              </a:spcAft>
              <a:buSzPts val="1800"/>
              <a:buChar char="○"/>
            </a:pPr>
            <a:r>
              <a:rPr lang="en-US"/>
              <a:t>To find the TSAP address corresponding to a given service name a user sets up a connection to the </a:t>
            </a:r>
            <a:r>
              <a:rPr lang="en-US" b="1"/>
              <a:t>portmapper </a:t>
            </a:r>
            <a:r>
              <a:rPr lang="en-US"/>
              <a:t>then it  replies with the TSAP address</a:t>
            </a:r>
            <a:r>
              <a:rPr lang="en-US" b="1"/>
              <a:t> </a:t>
            </a:r>
            <a:endParaRPr b="1"/>
          </a:p>
          <a:p>
            <a:pPr marL="457200" lvl="0" indent="-342900" algn="l" rtl="0">
              <a:spcBef>
                <a:spcPts val="0"/>
              </a:spcBef>
              <a:spcAft>
                <a:spcPts val="0"/>
              </a:spcAft>
              <a:buSzPts val="1800"/>
              <a:buChar char="●"/>
            </a:pPr>
            <a:r>
              <a:rPr lang="en-US"/>
              <a:t>The  server  systems consists of many processes and some of them will be rarely used.</a:t>
            </a:r>
            <a:endParaRPr/>
          </a:p>
          <a:p>
            <a:pPr marL="457200" lvl="0" indent="-342900" algn="l" rtl="0">
              <a:spcBef>
                <a:spcPts val="0"/>
              </a:spcBef>
              <a:spcAft>
                <a:spcPts val="0"/>
              </a:spcAft>
              <a:buSzPts val="1800"/>
              <a:buChar char="●"/>
            </a:pPr>
            <a:r>
              <a:rPr lang="en-US"/>
              <a:t>It is wasteful to have each of them active and listening to a stable TSAP address all day long.</a:t>
            </a:r>
            <a:endParaRPr/>
          </a:p>
          <a:p>
            <a:pPr marL="457200" lvl="0" indent="-342900" algn="l" rtl="0">
              <a:spcBef>
                <a:spcPts val="0"/>
              </a:spcBef>
              <a:spcAft>
                <a:spcPts val="0"/>
              </a:spcAft>
              <a:buSzPts val="1800"/>
              <a:buChar char="●"/>
            </a:pPr>
            <a:r>
              <a:rPr lang="en-US"/>
              <a:t>Each machine that wishes to offer services to remote users has a special </a:t>
            </a:r>
            <a:r>
              <a:rPr lang="en-US" b="1"/>
              <a:t>process server</a:t>
            </a:r>
            <a:r>
              <a:rPr lang="en-US"/>
              <a:t> will be there ex:inetd in unix systems.</a:t>
            </a:r>
            <a:endParaRPr/>
          </a:p>
          <a:p>
            <a:pPr marL="457200" lvl="0" indent="-342900" algn="l" rtl="0">
              <a:spcBef>
                <a:spcPts val="0"/>
              </a:spcBef>
              <a:spcAft>
                <a:spcPts val="0"/>
              </a:spcAft>
              <a:buSzPts val="1800"/>
              <a:buChar char="●"/>
            </a:pPr>
            <a:r>
              <a:rPr lang="en-US"/>
              <a:t>It listens to a set of ports at the same time, waiting for a connection request.</a:t>
            </a:r>
            <a:endParaRPr/>
          </a:p>
          <a:p>
            <a:pPr marL="457200" lvl="0" indent="-342900" algn="l" rtl="0">
              <a:spcBef>
                <a:spcPts val="0"/>
              </a:spcBef>
              <a:spcAft>
                <a:spcPts val="0"/>
              </a:spcAft>
              <a:buSzPts val="1800"/>
              <a:buChar char="●"/>
            </a:pPr>
            <a:endParaRPr/>
          </a:p>
          <a:p>
            <a:pPr marL="457200" lvl="0" indent="-342900" algn="l" rtl="0">
              <a:spcBef>
                <a:spcPts val="0"/>
              </a:spcBef>
              <a:spcAft>
                <a:spcPts val="0"/>
              </a:spcAft>
              <a:buSzPts val="1800"/>
              <a:buChar char="●"/>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a592fe4a78_0_1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Addressing</a:t>
            </a:r>
            <a:endParaRPr/>
          </a:p>
          <a:p>
            <a:pPr marL="0" lvl="0" indent="0" algn="ctr" rtl="0">
              <a:spcBef>
                <a:spcPts val="0"/>
              </a:spcBef>
              <a:spcAft>
                <a:spcPts val="0"/>
              </a:spcAft>
              <a:buNone/>
            </a:pPr>
            <a:endParaRPr/>
          </a:p>
        </p:txBody>
      </p:sp>
      <p:sp>
        <p:nvSpPr>
          <p:cNvPr id="241" name="Google Shape;241;ga592fe4a78_0_16"/>
          <p:cNvSpPr txBox="1">
            <a:spLocks noGrp="1"/>
          </p:cNvSpPr>
          <p:nvPr>
            <p:ph type="body" idx="1"/>
          </p:nvPr>
        </p:nvSpPr>
        <p:spPr>
          <a:xfrm>
            <a:off x="0" y="1484525"/>
            <a:ext cx="9144000" cy="5373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After it gets the incoming request, the process server spawns the requested server, allowing it to inherit the existing connection with the user.</a:t>
            </a:r>
            <a:endParaRPr/>
          </a:p>
          <a:p>
            <a:pPr marL="457200" lvl="0" indent="-342900" algn="l" rtl="0">
              <a:spcBef>
                <a:spcPts val="0"/>
              </a:spcBef>
              <a:spcAft>
                <a:spcPts val="0"/>
              </a:spcAft>
              <a:buSzPts val="1800"/>
              <a:buChar char="●"/>
            </a:pPr>
            <a:r>
              <a:rPr lang="en-US"/>
              <a:t>The new server does the requested work, while the process server goes back to listening for new requests.</a:t>
            </a:r>
            <a:endParaRPr/>
          </a:p>
          <a:p>
            <a:pPr marL="457200" lvl="0" indent="0" algn="l" rtl="0">
              <a:spcBef>
                <a:spcPts val="36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a:t>
            </a:r>
            <a:endParaRPr/>
          </a:p>
        </p:txBody>
      </p:sp>
      <p:sp>
        <p:nvSpPr>
          <p:cNvPr id="247" name="Google Shape;247;p10"/>
          <p:cNvSpPr txBox="1">
            <a:spLocks noGrp="1"/>
          </p:cNvSpPr>
          <p:nvPr>
            <p:ph type="body" idx="1"/>
          </p:nvPr>
        </p:nvSpPr>
        <p:spPr>
          <a:xfrm>
            <a:off x="782637" y="5715000"/>
            <a:ext cx="6881812"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How a user process in host 1 establishes a connection with a time-of-day server in host 2.</a:t>
            </a:r>
            <a:endParaRPr/>
          </a:p>
        </p:txBody>
      </p:sp>
      <p:pic>
        <p:nvPicPr>
          <p:cNvPr id="248" name="Google Shape;248;p10" descr="6-09"/>
          <p:cNvPicPr preferRelativeResize="0"/>
          <p:nvPr/>
        </p:nvPicPr>
        <p:blipFill rotWithShape="1">
          <a:blip r:embed="rId3">
            <a:alphaModFix/>
          </a:blip>
          <a:srcRect/>
          <a:stretch/>
        </p:blipFill>
        <p:spPr>
          <a:xfrm>
            <a:off x="1247775" y="1179512"/>
            <a:ext cx="6534150" cy="42021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a:t>
            </a:r>
            <a:endParaRPr/>
          </a:p>
        </p:txBody>
      </p:sp>
      <p:sp>
        <p:nvSpPr>
          <p:cNvPr id="254" name="Google Shape;254;p11"/>
          <p:cNvSpPr txBox="1">
            <a:spLocks noGrp="1"/>
          </p:cNvSpPr>
          <p:nvPr>
            <p:ph type="body" idx="1"/>
          </p:nvPr>
        </p:nvSpPr>
        <p:spPr>
          <a:xfrm>
            <a:off x="0" y="1143000"/>
            <a:ext cx="9144000" cy="541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Establishing a connection sounds easy, but the problem occurs when the network can lose, delay, corrupt, and duplicate packets. This behavior causes serious complications.</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 Bank Problem funds transfer from </a:t>
            </a:r>
            <a:r>
              <a:rPr lang="en-US"/>
              <a:t>A to B.(Old duplicates)</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problem can be attacked in various ways, none of them very satisfactory.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One way is to use </a:t>
            </a:r>
            <a:r>
              <a:rPr lang="en-US" sz="2400" b="1" i="0" u="none" strike="noStrike" cap="none">
                <a:solidFill>
                  <a:schemeClr val="dk1"/>
                </a:solidFill>
                <a:latin typeface="Times New Roman"/>
                <a:ea typeface="Times New Roman"/>
                <a:cs typeface="Times New Roman"/>
                <a:sym typeface="Times New Roman"/>
              </a:rPr>
              <a:t>throw away transport addresses</a:t>
            </a:r>
            <a:r>
              <a:rPr lang="en-US" sz="2400" b="0" i="0" u="none" strike="noStrike" cap="none">
                <a:solidFill>
                  <a:schemeClr val="dk1"/>
                </a:solidFill>
                <a:latin typeface="Times New Roman"/>
                <a:ea typeface="Times New Roman"/>
                <a:cs typeface="Times New Roman"/>
                <a:sym typeface="Times New Roman"/>
              </a:rPr>
              <a:t>.</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When a connection is released, the address is discarded and never used again.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Delayed duplicate packets then never find their way to a transport process and can do no damage. However, this approach makes it </a:t>
            </a:r>
            <a:r>
              <a:rPr lang="en-US" sz="2400" b="1" i="0" u="none" strike="noStrike" cap="none">
                <a:solidFill>
                  <a:schemeClr val="dk1"/>
                </a:solidFill>
                <a:latin typeface="Times New Roman"/>
                <a:ea typeface="Times New Roman"/>
                <a:cs typeface="Times New Roman"/>
                <a:sym typeface="Times New Roman"/>
              </a:rPr>
              <a:t>more difficult to connect with a process</a:t>
            </a:r>
            <a:r>
              <a:rPr lang="en-US" sz="2400" b="0" i="0" u="none" strike="noStrike" cap="none">
                <a:solidFill>
                  <a:schemeClr val="dk1"/>
                </a:solidFill>
                <a:latin typeface="Times New Roman"/>
                <a:ea typeface="Times New Roman"/>
                <a:cs typeface="Times New Roman"/>
                <a:sym typeface="Times New Roman"/>
              </a:rPr>
              <a:t> in the first place.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Transport Service</a:t>
            </a:r>
            <a:endParaRPr/>
          </a:p>
        </p:txBody>
      </p:sp>
      <p:sp>
        <p:nvSpPr>
          <p:cNvPr id="91" name="Google Shape;91;p2"/>
          <p:cNvSpPr txBox="1">
            <a:spLocks noGrp="1"/>
          </p:cNvSpPr>
          <p:nvPr>
            <p:ph type="body" idx="1"/>
          </p:nvPr>
        </p:nvSpPr>
        <p:spPr>
          <a:xfrm>
            <a:off x="763587" y="1431925"/>
            <a:ext cx="8380412" cy="5121275"/>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3200"/>
              <a:buFont typeface="Times New Roman"/>
              <a:buChar char="•"/>
            </a:pPr>
            <a:r>
              <a:rPr lang="en-US" sz="3200" b="0" i="0" u="none" dirty="0">
                <a:solidFill>
                  <a:schemeClr val="dk1"/>
                </a:solidFill>
                <a:latin typeface="Times New Roman"/>
                <a:ea typeface="Times New Roman"/>
                <a:cs typeface="Times New Roman"/>
                <a:sym typeface="Times New Roman"/>
              </a:rPr>
              <a:t>Services Provided to the Upper Layers</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dirty="0">
                <a:solidFill>
                  <a:schemeClr val="dk1"/>
                </a:solidFill>
                <a:latin typeface="Times New Roman"/>
                <a:ea typeface="Times New Roman"/>
                <a:cs typeface="Times New Roman"/>
                <a:sym typeface="Times New Roman"/>
              </a:rPr>
              <a:t>Transport Service Primitives</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dirty="0">
                <a:solidFill>
                  <a:schemeClr val="dk1"/>
                </a:solidFill>
                <a:latin typeface="Times New Roman"/>
                <a:ea typeface="Times New Roman"/>
                <a:cs typeface="Times New Roman"/>
                <a:sym typeface="Times New Roman"/>
              </a:rPr>
              <a:t>Berkeley Sockets</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dirty="0">
                <a:solidFill>
                  <a:schemeClr val="dk1"/>
                </a:solidFill>
                <a:latin typeface="Times New Roman"/>
                <a:ea typeface="Times New Roman"/>
                <a:cs typeface="Times New Roman"/>
                <a:sym typeface="Times New Roman"/>
              </a:rPr>
              <a:t>An Example of Socket Programming: </a:t>
            </a:r>
            <a:endParaRPr/>
          </a:p>
          <a:p>
            <a:pPr marL="990600" lvl="1" indent="-533400" algn="l" rtl="0">
              <a:lnSpc>
                <a:spcPct val="100000"/>
              </a:lnSpc>
              <a:spcBef>
                <a:spcPts val="560"/>
              </a:spcBef>
              <a:spcAft>
                <a:spcPts val="0"/>
              </a:spcAft>
              <a:buClr>
                <a:schemeClr val="accent2"/>
              </a:buClr>
              <a:buSzPts val="2800"/>
              <a:buFont typeface="Times New Roman"/>
              <a:buAutoNum type="alphaLcParenR"/>
            </a:pPr>
            <a:r>
              <a:rPr lang="en-US" sz="2800" b="0" i="0" u="none" dirty="0">
                <a:solidFill>
                  <a:schemeClr val="dk1"/>
                </a:solidFill>
                <a:latin typeface="Times New Roman"/>
                <a:ea typeface="Times New Roman"/>
                <a:cs typeface="Times New Roman"/>
                <a:sym typeface="Times New Roman"/>
              </a:rPr>
              <a:t>An Internet File Server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a:t>
            </a:r>
            <a:endParaRPr/>
          </a:p>
        </p:txBody>
      </p:sp>
      <p:sp>
        <p:nvSpPr>
          <p:cNvPr id="260" name="Google Shape;260;p12"/>
          <p:cNvSpPr txBox="1">
            <a:spLocks noGrp="1"/>
          </p:cNvSpPr>
          <p:nvPr>
            <p:ph type="body" idx="1"/>
          </p:nvPr>
        </p:nvSpPr>
        <p:spPr>
          <a:xfrm>
            <a:off x="0" y="1143000"/>
            <a:ext cx="9144000" cy="541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Another possibility is to give </a:t>
            </a:r>
            <a:r>
              <a:rPr lang="en-US" sz="2400" b="1" i="0" u="none" strike="noStrike" cap="none">
                <a:solidFill>
                  <a:schemeClr val="dk1"/>
                </a:solidFill>
                <a:latin typeface="Times New Roman"/>
                <a:ea typeface="Times New Roman"/>
                <a:cs typeface="Times New Roman"/>
                <a:sym typeface="Times New Roman"/>
              </a:rPr>
              <a:t>each connection a unique identifier</a:t>
            </a:r>
            <a:r>
              <a:rPr lang="en-US" sz="2400" b="0" i="0" u="none" strike="noStrike" cap="none">
                <a:solidFill>
                  <a:schemeClr val="dk1"/>
                </a:solidFill>
                <a:latin typeface="Times New Roman"/>
                <a:ea typeface="Times New Roman"/>
                <a:cs typeface="Times New Roman"/>
                <a:sym typeface="Times New Roman"/>
              </a:rPr>
              <a:t> (i.e., a sequence number incremented for each connection established) chosen by the initiating party and put in each segment, including the one requesting the connection.</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After each connection is released, each transport entity can </a:t>
            </a:r>
            <a:r>
              <a:rPr lang="en-US" sz="2400" b="1" i="0" u="none" strike="noStrike" cap="none">
                <a:solidFill>
                  <a:schemeClr val="dk1"/>
                </a:solidFill>
                <a:latin typeface="Times New Roman"/>
                <a:ea typeface="Times New Roman"/>
                <a:cs typeface="Times New Roman"/>
                <a:sym typeface="Times New Roman"/>
              </a:rPr>
              <a:t>update a table listing obsolete connections</a:t>
            </a:r>
            <a:r>
              <a:rPr lang="en-US" sz="2400" b="0" i="0" u="none" strike="noStrike" cap="none">
                <a:solidFill>
                  <a:schemeClr val="dk1"/>
                </a:solidFill>
                <a:latin typeface="Times New Roman"/>
                <a:ea typeface="Times New Roman"/>
                <a:cs typeface="Times New Roman"/>
                <a:sym typeface="Times New Roman"/>
              </a:rPr>
              <a:t> as (peer transport entity, connection identifier) pairs.</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 Whenever a connection request comes in, it can be checked against the table to see if it belongs to a previously released connection.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a:t>
            </a:r>
            <a:endParaRPr/>
          </a:p>
        </p:txBody>
      </p:sp>
      <p:sp>
        <p:nvSpPr>
          <p:cNvPr id="266" name="Google Shape;266;p13"/>
          <p:cNvSpPr txBox="1">
            <a:spLocks noGrp="1"/>
          </p:cNvSpPr>
          <p:nvPr>
            <p:ph type="body" idx="1"/>
          </p:nvPr>
        </p:nvSpPr>
        <p:spPr>
          <a:xfrm>
            <a:off x="0" y="1143000"/>
            <a:ext cx="9144000" cy="541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Unfortunately, this scheme has a </a:t>
            </a:r>
            <a:r>
              <a:rPr lang="en-US" sz="2400" b="1" i="0" u="none" strike="noStrike" cap="none">
                <a:solidFill>
                  <a:schemeClr val="dk1"/>
                </a:solidFill>
                <a:latin typeface="Times New Roman"/>
                <a:ea typeface="Times New Roman"/>
                <a:cs typeface="Times New Roman"/>
                <a:sym typeface="Times New Roman"/>
              </a:rPr>
              <a:t>basic flaw: it requires each transport entity to maintain a certain amount of history information indefinitely.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This history must persist at both the source and destination machines.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Otherwise, </a:t>
            </a:r>
            <a:r>
              <a:rPr lang="en-US" sz="2400" b="1" i="0" u="none" strike="noStrike" cap="none">
                <a:solidFill>
                  <a:schemeClr val="dk1"/>
                </a:solidFill>
                <a:latin typeface="Times New Roman"/>
                <a:ea typeface="Times New Roman"/>
                <a:cs typeface="Times New Roman"/>
                <a:sym typeface="Times New Roman"/>
              </a:rPr>
              <a:t>if a machine crashes and loses its memory, </a:t>
            </a:r>
            <a:r>
              <a:rPr lang="en-US" sz="2400" b="0" i="0" u="none" strike="noStrike" cap="none">
                <a:solidFill>
                  <a:schemeClr val="dk1"/>
                </a:solidFill>
                <a:latin typeface="Times New Roman"/>
                <a:ea typeface="Times New Roman"/>
                <a:cs typeface="Times New Roman"/>
                <a:sym typeface="Times New Roman"/>
              </a:rPr>
              <a:t>it will no longer know which connection identifiers have already been used by its peers.</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Instead, we need to take a </a:t>
            </a:r>
            <a:r>
              <a:rPr lang="en-US" sz="2400" b="1" i="0" u="none" strike="noStrike" cap="none">
                <a:solidFill>
                  <a:schemeClr val="dk1"/>
                </a:solidFill>
                <a:latin typeface="Times New Roman"/>
                <a:ea typeface="Times New Roman"/>
                <a:cs typeface="Times New Roman"/>
                <a:sym typeface="Times New Roman"/>
              </a:rPr>
              <a:t>different tack</a:t>
            </a:r>
            <a:r>
              <a:rPr lang="en-US" sz="2400" b="0" i="0" u="none" strike="noStrike" cap="none">
                <a:solidFill>
                  <a:schemeClr val="dk1"/>
                </a:solidFill>
                <a:latin typeface="Times New Roman"/>
                <a:ea typeface="Times New Roman"/>
                <a:cs typeface="Times New Roman"/>
                <a:sym typeface="Times New Roman"/>
              </a:rPr>
              <a:t> to simplify the problem. </a:t>
            </a:r>
            <a:r>
              <a:rPr lang="en-US" sz="2400" b="1" i="0" u="none" strike="noStrike" cap="none">
                <a:solidFill>
                  <a:schemeClr val="dk1"/>
                </a:solidFill>
                <a:latin typeface="Times New Roman"/>
                <a:ea typeface="Times New Roman"/>
                <a:cs typeface="Times New Roman"/>
                <a:sym typeface="Times New Roman"/>
              </a:rPr>
              <a:t>Rather than allowing packets to live forever within the network, we devise a mechanism to kill off aged packets </a:t>
            </a:r>
            <a:r>
              <a:rPr lang="en-US" sz="2400" b="0" i="0" u="none" strike="noStrike" cap="none">
                <a:solidFill>
                  <a:schemeClr val="dk1"/>
                </a:solidFill>
                <a:latin typeface="Times New Roman"/>
                <a:ea typeface="Times New Roman"/>
                <a:cs typeface="Times New Roman"/>
                <a:sym typeface="Times New Roman"/>
              </a:rPr>
              <a:t>that are still hobbling about. With this restriction, the problem becomes somewhat more manageable.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a:t>
            </a:r>
            <a:endParaRPr/>
          </a:p>
        </p:txBody>
      </p:sp>
      <p:sp>
        <p:nvSpPr>
          <p:cNvPr id="272" name="Google Shape;272;p14"/>
          <p:cNvSpPr txBox="1">
            <a:spLocks noGrp="1"/>
          </p:cNvSpPr>
          <p:nvPr>
            <p:ph type="body" idx="1"/>
          </p:nvPr>
        </p:nvSpPr>
        <p:spPr>
          <a:xfrm>
            <a:off x="0" y="908900"/>
            <a:ext cx="9144000" cy="5644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Packet lifetime can be restricted</a:t>
            </a:r>
            <a:r>
              <a:rPr lang="en-US" sz="2400" b="0" i="0" u="none" strike="noStrike" cap="none">
                <a:solidFill>
                  <a:schemeClr val="dk1"/>
                </a:solidFill>
                <a:latin typeface="Times New Roman"/>
                <a:ea typeface="Times New Roman"/>
                <a:cs typeface="Times New Roman"/>
                <a:sym typeface="Times New Roman"/>
              </a:rPr>
              <a:t> to a known maximum using one (or more) of the following techniques:</a:t>
            </a:r>
            <a:endParaRPr/>
          </a:p>
          <a:p>
            <a:pPr marL="990600" marR="0" lvl="1" indent="-5334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Restricted network design.(prevents packet from looping).</a:t>
            </a:r>
            <a:endParaRPr/>
          </a:p>
          <a:p>
            <a:pPr marL="990600" marR="0" lvl="1" indent="-5334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Putting a hop counter in each packet.</a:t>
            </a:r>
            <a:endParaRPr/>
          </a:p>
          <a:p>
            <a:pPr marL="990600" marR="0" lvl="1" indent="-5334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Timestamping each packet</a:t>
            </a:r>
            <a:r>
              <a:rPr lang="en-US" sz="2000" b="0" i="0" u="none" strike="noStrike" cap="none">
                <a:solidFill>
                  <a:schemeClr val="dk1"/>
                </a:solidFill>
                <a:latin typeface="Times New Roman"/>
                <a:ea typeface="Times New Roman"/>
                <a:cs typeface="Times New Roman"/>
                <a:sym typeface="Times New Roman"/>
              </a:rPr>
              <a:t>.(router di</a:t>
            </a:r>
            <a:r>
              <a:rPr lang="en-US"/>
              <a:t>scard any packet older than some agreed time) </a:t>
            </a:r>
            <a:endParaRPr/>
          </a:p>
          <a:p>
            <a:pPr marL="609600" marR="0" lvl="0" indent="-609600" algn="just" rtl="0">
              <a:lnSpc>
                <a:spcPct val="100000"/>
              </a:lnSpc>
              <a:spcBef>
                <a:spcPts val="480"/>
              </a:spcBef>
              <a:spcAft>
                <a:spcPts val="0"/>
              </a:spcAft>
              <a:buSzPts val="1800"/>
              <a:buChar char="•"/>
            </a:pPr>
            <a:r>
              <a:rPr lang="en-US"/>
              <a:t>We will need to guarantee not only that a packet is dead, but also</a:t>
            </a:r>
            <a:endParaRPr/>
          </a:p>
          <a:p>
            <a:pPr marL="609600" marR="0" lvl="0" indent="0" algn="just" rtl="0">
              <a:lnSpc>
                <a:spcPct val="100000"/>
              </a:lnSpc>
              <a:spcBef>
                <a:spcPts val="480"/>
              </a:spcBef>
              <a:spcAft>
                <a:spcPts val="0"/>
              </a:spcAft>
              <a:buNone/>
            </a:pPr>
            <a:r>
              <a:rPr lang="en-US"/>
              <a:t>that all acknowledgements to it are dead</a:t>
            </a:r>
            <a:endParaRPr/>
          </a:p>
          <a:p>
            <a:pPr marL="609600" marR="0" lvl="0" indent="-609600" algn="just" rtl="0">
              <a:lnSpc>
                <a:spcPct val="100000"/>
              </a:lnSpc>
              <a:spcBef>
                <a:spcPts val="480"/>
              </a:spcBef>
              <a:spcAft>
                <a:spcPts val="0"/>
              </a:spcAft>
              <a:buSzPts val="1800"/>
              <a:buChar char="•"/>
            </a:pPr>
            <a:r>
              <a:rPr lang="en-US"/>
              <a:t> If we wait a time T secs after a packet has been sent, we can be sure that all traces of it are now gone</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With packet lifetimes bounded, it is possible to devise a practical and foolproof way to reject delayed duplicate segments.</a:t>
            </a:r>
            <a:endParaRPr sz="2400" b="0" i="0" u="none" strike="noStrike" cap="none">
              <a:solidFill>
                <a:schemeClr val="dk1"/>
              </a:solidFill>
              <a:latin typeface="Times New Roman"/>
              <a:ea typeface="Times New Roman"/>
              <a:cs typeface="Times New Roman"/>
              <a:sym typeface="Times New Roman"/>
            </a:endParaRPr>
          </a:p>
          <a:p>
            <a:pPr marL="609600" marR="0" lvl="0" indent="-571500" algn="just" rtl="0">
              <a:lnSpc>
                <a:spcPct val="100000"/>
              </a:lnSpc>
              <a:spcBef>
                <a:spcPts val="480"/>
              </a:spcBef>
              <a:spcAft>
                <a:spcPts val="0"/>
              </a:spcAft>
              <a:buSzPts val="1800"/>
              <a:buChar char="•"/>
            </a:pPr>
            <a:r>
              <a:rPr lang="en-US"/>
              <a:t>The source has to label segments with sequence numbers that will not be reused within T secs.</a:t>
            </a:r>
            <a:endParaRPr/>
          </a:p>
          <a:p>
            <a:pPr marL="609600" marR="0" lvl="0" indent="0" algn="just" rtl="0">
              <a:lnSpc>
                <a:spcPct val="100000"/>
              </a:lnSpc>
              <a:spcBef>
                <a:spcPts val="48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a:t>
            </a:r>
            <a:endParaRPr/>
          </a:p>
        </p:txBody>
      </p:sp>
      <p:sp>
        <p:nvSpPr>
          <p:cNvPr id="278" name="Google Shape;278;p15"/>
          <p:cNvSpPr txBox="1">
            <a:spLocks noGrp="1"/>
          </p:cNvSpPr>
          <p:nvPr>
            <p:ph type="body" idx="1"/>
          </p:nvPr>
        </p:nvSpPr>
        <p:spPr>
          <a:xfrm>
            <a:off x="0" y="1143000"/>
            <a:ext cx="9144000" cy="541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To get around the problem of a machine losing all memory of where it was after a crash, one possibility is to require transport entities to be idle for T secs after a recovery</a:t>
            </a:r>
            <a:r>
              <a:rPr lang="en-US" sz="2400" b="0" i="0" u="none" strike="noStrike" cap="none">
                <a:solidFill>
                  <a:schemeClr val="dk1"/>
                </a:solidFill>
                <a:latin typeface="Times New Roman"/>
                <a:ea typeface="Times New Roman"/>
                <a:cs typeface="Times New Roman"/>
                <a:sym typeface="Times New Roman"/>
              </a:rPr>
              <a:t>.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idle period will let all old segments die off, so the sender can start again with any sequence number.</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However, </a:t>
            </a:r>
            <a:r>
              <a:rPr lang="en-US" sz="2400" b="1" i="0" u="none" strike="noStrike" cap="none">
                <a:solidFill>
                  <a:schemeClr val="dk1"/>
                </a:solidFill>
                <a:latin typeface="Times New Roman"/>
                <a:ea typeface="Times New Roman"/>
                <a:cs typeface="Times New Roman"/>
                <a:sym typeface="Times New Roman"/>
              </a:rPr>
              <a:t>in a complex internetwork, T may be large, so this strategy is unattractive</a:t>
            </a:r>
            <a:r>
              <a:rPr lang="en-US" sz="2400" b="0" i="0" u="none" strike="noStrike" cap="none">
                <a:solidFill>
                  <a:schemeClr val="dk1"/>
                </a:solidFill>
                <a:latin typeface="Times New Roman"/>
                <a:ea typeface="Times New Roman"/>
                <a:cs typeface="Times New Roman"/>
                <a:sym typeface="Times New Roman"/>
              </a:rPr>
              <a:t>.</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When a connection is set up, </a:t>
            </a:r>
            <a:r>
              <a:rPr lang="en-US" sz="2400" b="1" i="0" u="none" strike="noStrike" cap="none">
                <a:solidFill>
                  <a:schemeClr val="dk1"/>
                </a:solidFill>
                <a:latin typeface="Times New Roman"/>
                <a:ea typeface="Times New Roman"/>
                <a:cs typeface="Times New Roman"/>
                <a:sym typeface="Times New Roman"/>
              </a:rPr>
              <a:t>the low-order k bits of the clock are used as the k-bit initial sequence number</a:t>
            </a:r>
            <a:r>
              <a:rPr lang="en-US" sz="2400" b="0" i="0" u="none" strike="noStrike" cap="none">
                <a:solidFill>
                  <a:schemeClr val="dk1"/>
                </a:solidFill>
                <a:latin typeface="Times New Roman"/>
                <a:ea typeface="Times New Roman"/>
                <a:cs typeface="Times New Roman"/>
                <a:sym typeface="Times New Roman"/>
              </a:rPr>
              <a:t>.</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Thus, unlike other protocols each connection starts numbering its segments with a different initial sequence number.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a:t>
            </a:r>
            <a:endParaRPr/>
          </a:p>
        </p:txBody>
      </p:sp>
      <p:sp>
        <p:nvSpPr>
          <p:cNvPr id="284" name="Google Shape;284;p16"/>
          <p:cNvSpPr txBox="1">
            <a:spLocks noGrp="1"/>
          </p:cNvSpPr>
          <p:nvPr>
            <p:ph type="body" idx="1"/>
          </p:nvPr>
        </p:nvSpPr>
        <p:spPr>
          <a:xfrm>
            <a:off x="0" y="1143000"/>
            <a:ext cx="9144000" cy="541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clock-based method solves the problem of not being able to distinguish delayed duplicate segments from new segments.</a:t>
            </a:r>
            <a:endParaRPr sz="2400" b="0" i="0" u="none" strike="noStrike" cap="none">
              <a:solidFill>
                <a:schemeClr val="dk1"/>
              </a:solidFill>
              <a:latin typeface="Times New Roman"/>
              <a:ea typeface="Times New Roman"/>
              <a:cs typeface="Times New Roman"/>
              <a:sym typeface="Times New Roman"/>
            </a:endParaRPr>
          </a:p>
          <a:p>
            <a:pPr marL="609600" marR="0" lvl="0" indent="0" algn="just" rtl="0">
              <a:lnSpc>
                <a:spcPct val="100000"/>
              </a:lnSpc>
              <a:spcBef>
                <a:spcPts val="0"/>
              </a:spcBef>
              <a:spcAft>
                <a:spcPts val="0"/>
              </a:spcAft>
              <a:buNone/>
            </a:pP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However, there is a practical snag for using it for establishing connections.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Since we do not normally remember sequence numbers across connections at the destination, </a:t>
            </a:r>
            <a:r>
              <a:rPr lang="en-US" sz="2400" b="1" i="0" u="none" strike="noStrike" cap="none">
                <a:solidFill>
                  <a:schemeClr val="dk1"/>
                </a:solidFill>
                <a:latin typeface="Times New Roman"/>
                <a:ea typeface="Times New Roman"/>
                <a:cs typeface="Times New Roman"/>
                <a:sym typeface="Times New Roman"/>
              </a:rPr>
              <a:t>we still have no way of knowing if a CONNECTION REQUEST segment containing an initial sequence number is a duplicate of a recent connection</a:t>
            </a:r>
            <a:r>
              <a:rPr lang="en-US" sz="2400" b="0" i="0" u="none" strike="noStrike" cap="none">
                <a:solidFill>
                  <a:schemeClr val="dk1"/>
                </a:solidFill>
                <a:latin typeface="Times New Roman"/>
                <a:ea typeface="Times New Roman"/>
                <a:cs typeface="Times New Roman"/>
                <a:sym typeface="Times New Roman"/>
              </a:rPr>
              <a:t>.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To solve this specific problem, Tomlinson (1975) introduced the </a:t>
            </a:r>
            <a:r>
              <a:rPr lang="en-US" sz="2400" b="1" i="0" u="none" strike="noStrike" cap="none">
                <a:solidFill>
                  <a:schemeClr val="dk1"/>
                </a:solidFill>
                <a:latin typeface="Times New Roman"/>
                <a:ea typeface="Times New Roman"/>
                <a:cs typeface="Times New Roman"/>
                <a:sym typeface="Times New Roman"/>
              </a:rPr>
              <a:t>three-way handshake</a:t>
            </a: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609600" marR="0" lvl="0" indent="-571500" algn="just" rtl="0">
              <a:lnSpc>
                <a:spcPct val="100000"/>
              </a:lnSpc>
              <a:spcBef>
                <a:spcPts val="480"/>
              </a:spcBef>
              <a:spcAft>
                <a:spcPts val="0"/>
              </a:spcAft>
              <a:buSzPts val="1800"/>
              <a:buChar char="•"/>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7"/>
          <p:cNvSpPr txBox="1">
            <a:spLocks noGrp="1"/>
          </p:cNvSpPr>
          <p:nvPr>
            <p:ph type="title"/>
          </p:nvPr>
        </p:nvSpPr>
        <p:spPr>
          <a:xfrm>
            <a:off x="0" y="0"/>
            <a:ext cx="9144000" cy="7016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Establishment </a:t>
            </a:r>
            <a:endParaRPr/>
          </a:p>
        </p:txBody>
      </p:sp>
      <p:sp>
        <p:nvSpPr>
          <p:cNvPr id="290" name="Google Shape;290;p17"/>
          <p:cNvSpPr txBox="1"/>
          <p:nvPr/>
        </p:nvSpPr>
        <p:spPr>
          <a:xfrm>
            <a:off x="342900" y="4764087"/>
            <a:ext cx="8366125" cy="1938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Three protocol scenarios for establishing a connection using a three-way handshake.  CR denotes CONNECTION REQUEST.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accent2"/>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Normal operation,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accent2"/>
                </a:solidFill>
                <a:latin typeface="Times New Roman"/>
                <a:ea typeface="Times New Roman"/>
                <a:cs typeface="Times New Roman"/>
                <a:sym typeface="Times New Roman"/>
              </a:rPr>
              <a:t>(b)</a:t>
            </a:r>
            <a:r>
              <a:rPr lang="en-US" sz="2400" b="0" i="0" u="none" strike="noStrike" cap="none">
                <a:solidFill>
                  <a:schemeClr val="dk1"/>
                </a:solidFill>
                <a:latin typeface="Times New Roman"/>
                <a:ea typeface="Times New Roman"/>
                <a:cs typeface="Times New Roman"/>
                <a:sym typeface="Times New Roman"/>
              </a:rPr>
              <a:t> Old CONNECTION REQUEST appearing out of nowhere.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accent2"/>
                </a:solidFill>
                <a:latin typeface="Times New Roman"/>
                <a:ea typeface="Times New Roman"/>
                <a:cs typeface="Times New Roman"/>
                <a:sym typeface="Times New Roman"/>
              </a:rPr>
              <a:t>(c)</a:t>
            </a:r>
            <a:r>
              <a:rPr lang="en-US" sz="2400" b="0" i="0" u="none" strike="noStrike" cap="none">
                <a:solidFill>
                  <a:schemeClr val="dk1"/>
                </a:solidFill>
                <a:latin typeface="Times New Roman"/>
                <a:ea typeface="Times New Roman"/>
                <a:cs typeface="Times New Roman"/>
                <a:sym typeface="Times New Roman"/>
              </a:rPr>
              <a:t> Duplicate CONNECTION REQUEST and duplicate ACK.</a:t>
            </a:r>
            <a:endParaRPr/>
          </a:p>
        </p:txBody>
      </p:sp>
      <p:pic>
        <p:nvPicPr>
          <p:cNvPr id="291" name="Google Shape;291;p17" descr="6-11"/>
          <p:cNvPicPr preferRelativeResize="0"/>
          <p:nvPr/>
        </p:nvPicPr>
        <p:blipFill rotWithShape="1">
          <a:blip r:embed="rId3">
            <a:alphaModFix/>
          </a:blip>
          <a:srcRect b="49911"/>
          <a:stretch/>
        </p:blipFill>
        <p:spPr>
          <a:xfrm>
            <a:off x="912812" y="701675"/>
            <a:ext cx="4535487" cy="4062412"/>
          </a:xfrm>
          <a:prstGeom prst="rect">
            <a:avLst/>
          </a:prstGeom>
          <a:noFill/>
          <a:ln>
            <a:noFill/>
          </a:ln>
        </p:spPr>
      </p:pic>
      <p:pic>
        <p:nvPicPr>
          <p:cNvPr id="292" name="Google Shape;292;p17" descr="6-11"/>
          <p:cNvPicPr preferRelativeResize="0"/>
          <p:nvPr/>
        </p:nvPicPr>
        <p:blipFill rotWithShape="1">
          <a:blip r:embed="rId3">
            <a:alphaModFix/>
          </a:blip>
          <a:srcRect l="22680" t="49484" r="21421"/>
          <a:stretch/>
        </p:blipFill>
        <p:spPr>
          <a:xfrm>
            <a:off x="5808662" y="701675"/>
            <a:ext cx="2535237" cy="37639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a592fe4a78_0_4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Connection Establishment </a:t>
            </a:r>
            <a:endParaRPr/>
          </a:p>
        </p:txBody>
      </p:sp>
      <p:sp>
        <p:nvSpPr>
          <p:cNvPr id="298" name="Google Shape;298;ga592fe4a78_0_41"/>
          <p:cNvSpPr txBox="1">
            <a:spLocks noGrp="1"/>
          </p:cNvSpPr>
          <p:nvPr>
            <p:ph type="body" idx="1"/>
          </p:nvPr>
        </p:nvSpPr>
        <p:spPr>
          <a:xfrm>
            <a:off x="0" y="1319275"/>
            <a:ext cx="9144000" cy="5340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b="1"/>
              <a:t>Normal Case</a:t>
            </a:r>
            <a:r>
              <a:rPr lang="en-US"/>
              <a:t>:Host 1 chooses a sequence number: x, and sends a CONNECTION REQUEST segment to Host 2.Host 2 replies with an ACK segment acknowledging x and announcing its own initial sequence number, y. Host 1 acknowledges host 2’s choice of an initial sequence number in the first data segment that it sends.</a:t>
            </a:r>
            <a:endParaRPr/>
          </a:p>
          <a:p>
            <a:pPr marL="457200" lvl="0" indent="-342900" algn="l" rtl="0">
              <a:spcBef>
                <a:spcPts val="0"/>
              </a:spcBef>
              <a:spcAft>
                <a:spcPts val="0"/>
              </a:spcAft>
              <a:buSzPts val="1800"/>
              <a:buChar char="●"/>
            </a:pPr>
            <a:r>
              <a:rPr lang="en-US" b="1"/>
              <a:t>Delayed duplicates: Host 2 </a:t>
            </a:r>
            <a:r>
              <a:rPr lang="en-US"/>
              <a:t> got  duplicate CONNECTION REQUEST and send ACK to Host1 .The Host1 rejects the attempt.</a:t>
            </a:r>
            <a:endParaRPr/>
          </a:p>
          <a:p>
            <a:pPr marL="457200" lvl="0" indent="-342900" algn="l" rtl="0">
              <a:spcBef>
                <a:spcPts val="0"/>
              </a:spcBef>
              <a:spcAft>
                <a:spcPts val="0"/>
              </a:spcAft>
              <a:buSzPts val="1800"/>
              <a:buChar char="●"/>
            </a:pPr>
            <a:r>
              <a:rPr lang="en-US" b="1"/>
              <a:t>Delayed duplicate and ACK</a:t>
            </a:r>
            <a:r>
              <a:rPr lang="en-US"/>
              <a:t>: Host 2 gets a delayed CONNECTION REQUEST and replies  with sequence number “y”.Host2 got  ACK for “Z” from Host 1. Then Host2 identifies that it is also duplicate.</a:t>
            </a:r>
            <a:endParaRPr/>
          </a:p>
          <a:p>
            <a:pPr marL="457200" lvl="0" indent="0" algn="l" rtl="0">
              <a:spcBef>
                <a:spcPts val="360"/>
              </a:spcBef>
              <a:spcAft>
                <a:spcPts val="0"/>
              </a:spcAft>
              <a:buNone/>
            </a:pPr>
            <a:endParaRPr/>
          </a:p>
          <a:p>
            <a:pPr marL="0" lvl="0" indent="0" algn="l" rtl="0">
              <a:spcBef>
                <a:spcPts val="360"/>
              </a:spcBef>
              <a:spcAft>
                <a:spcPts val="0"/>
              </a:spcAft>
              <a:buNone/>
            </a:pPr>
            <a:endParaRPr b="1"/>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Release</a:t>
            </a:r>
            <a:endParaRPr/>
          </a:p>
        </p:txBody>
      </p:sp>
      <p:sp>
        <p:nvSpPr>
          <p:cNvPr id="304" name="Google Shape;304;p18"/>
          <p:cNvSpPr txBox="1">
            <a:spLocks noGrp="1"/>
          </p:cNvSpPr>
          <p:nvPr>
            <p:ph type="body" idx="1"/>
          </p:nvPr>
        </p:nvSpPr>
        <p:spPr>
          <a:xfrm>
            <a:off x="0" y="1143000"/>
            <a:ext cx="9144000" cy="541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Releasing a connection is easier than establishing one.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There are two styles of terminating a connection: </a:t>
            </a:r>
            <a:r>
              <a:rPr lang="en-US" sz="2400" b="1" i="0" u="none" strike="noStrike" cap="none">
                <a:solidFill>
                  <a:schemeClr val="dk1"/>
                </a:solidFill>
                <a:latin typeface="Times New Roman"/>
                <a:ea typeface="Times New Roman"/>
                <a:cs typeface="Times New Roman"/>
                <a:sym typeface="Times New Roman"/>
              </a:rPr>
              <a:t>asymmetric release and symmetric release.</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Asymmetric release</a:t>
            </a:r>
            <a:r>
              <a:rPr lang="en-US" sz="2400" b="0" i="0" u="none" strike="noStrike" cap="none">
                <a:solidFill>
                  <a:schemeClr val="dk1"/>
                </a:solidFill>
                <a:latin typeface="Times New Roman"/>
                <a:ea typeface="Times New Roman"/>
                <a:cs typeface="Times New Roman"/>
                <a:sym typeface="Times New Roman"/>
              </a:rPr>
              <a:t> is the way the telephone system works: when one party hangs up, the connection is broken.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Symmetric release </a:t>
            </a:r>
            <a:r>
              <a:rPr lang="en-US" sz="2400" b="0" i="0" u="none" strike="noStrike" cap="none">
                <a:solidFill>
                  <a:schemeClr val="dk1"/>
                </a:solidFill>
                <a:latin typeface="Times New Roman"/>
                <a:ea typeface="Times New Roman"/>
                <a:cs typeface="Times New Roman"/>
                <a:sym typeface="Times New Roman"/>
              </a:rPr>
              <a:t>treats the connection as two separate unidirectional connections and requires each one to be released separately.</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Asymmetric release is abrupt and may result in data loss. Consider the scenario of Fig. 6-12.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Release</a:t>
            </a:r>
            <a:endParaRPr/>
          </a:p>
        </p:txBody>
      </p:sp>
      <p:sp>
        <p:nvSpPr>
          <p:cNvPr id="310" name="Google Shape;310;p19"/>
          <p:cNvSpPr txBox="1">
            <a:spLocks noGrp="1"/>
          </p:cNvSpPr>
          <p:nvPr>
            <p:ph type="body" idx="1"/>
          </p:nvPr>
        </p:nvSpPr>
        <p:spPr>
          <a:xfrm>
            <a:off x="0" y="60198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Abrupt disconnection with loss of data.</a:t>
            </a:r>
            <a:endParaRPr/>
          </a:p>
        </p:txBody>
      </p:sp>
      <p:pic>
        <p:nvPicPr>
          <p:cNvPr id="311" name="Google Shape;311;p19" descr="6-12"/>
          <p:cNvPicPr preferRelativeResize="0"/>
          <p:nvPr/>
        </p:nvPicPr>
        <p:blipFill rotWithShape="1">
          <a:blip r:embed="rId3">
            <a:alphaModFix/>
          </a:blip>
          <a:srcRect/>
          <a:stretch/>
        </p:blipFill>
        <p:spPr>
          <a:xfrm>
            <a:off x="2576512" y="1395412"/>
            <a:ext cx="3971925" cy="4016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Release</a:t>
            </a:r>
            <a:endParaRPr/>
          </a:p>
        </p:txBody>
      </p:sp>
      <p:sp>
        <p:nvSpPr>
          <p:cNvPr id="317" name="Google Shape;317;p20"/>
          <p:cNvSpPr txBox="1">
            <a:spLocks noGrp="1"/>
          </p:cNvSpPr>
          <p:nvPr>
            <p:ph type="body" idx="1"/>
          </p:nvPr>
        </p:nvSpPr>
        <p:spPr>
          <a:xfrm>
            <a:off x="0" y="1143000"/>
            <a:ext cx="9144000" cy="54102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Clearly, a more sophisticated release protocol is needed to avoid data loss.</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One way is to use symmetric release, in which each direction is released independently of the other one. Here, a host can continue to receive data even after it has sent a DISCONNECT segment.</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Symmetric release does the job when each process has a fixed amount of data to send and clearly knows when it has </a:t>
            </a:r>
            <a:r>
              <a:rPr lang="en-US" sz="2400" b="0" i="0" u="none" strike="noStrike" cap="none">
                <a:solidFill>
                  <a:schemeClr val="dk1"/>
                </a:solidFill>
                <a:latin typeface="Times New Roman"/>
                <a:ea typeface="Times New Roman"/>
                <a:cs typeface="Times New Roman"/>
                <a:sym typeface="Times New Roman"/>
              </a:rPr>
              <a:t>sent it. </a:t>
            </a:r>
            <a:endParaRPr/>
          </a:p>
          <a:p>
            <a:pPr marL="609600" marR="0" lvl="0" indent="-609600" algn="just" rtl="0">
              <a:lnSpc>
                <a:spcPct val="10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 other situations, </a:t>
            </a:r>
            <a:r>
              <a:rPr lang="en-US" sz="2400" b="1" i="0" u="none" strike="noStrike" cap="none">
                <a:solidFill>
                  <a:schemeClr val="dk1"/>
                </a:solidFill>
                <a:latin typeface="Times New Roman"/>
                <a:ea typeface="Times New Roman"/>
                <a:cs typeface="Times New Roman"/>
                <a:sym typeface="Times New Roman"/>
              </a:rPr>
              <a:t>determining that all the work has been done and the connection should be terminated is not so obvious</a:t>
            </a:r>
            <a:r>
              <a:rPr lang="en-US" sz="2400" b="0" i="0" u="none" strike="noStrike" cap="none">
                <a:solidFill>
                  <a:schemeClr val="dk1"/>
                </a:solidFill>
                <a:latin typeface="Times New Roman"/>
                <a:ea typeface="Times New Roman"/>
                <a:cs typeface="Times New Roman"/>
                <a:sym typeface="Times New Roman"/>
              </a:rPr>
              <a:t>.</a:t>
            </a:r>
            <a:endParaRPr/>
          </a:p>
          <a:p>
            <a:pPr marL="609600" marR="0" lvl="0" indent="-609600" algn="just" rtl="0">
              <a:lnSpc>
                <a:spcPct val="100000"/>
              </a:lnSpc>
              <a:spcBef>
                <a:spcPts val="480"/>
              </a:spcBef>
              <a:spcAft>
                <a:spcPts val="0"/>
              </a:spcAft>
              <a:buClr>
                <a:schemeClr val="accent2"/>
              </a:buClr>
              <a:buSzPts val="2400"/>
              <a:buChar char="•"/>
            </a:pPr>
            <a:r>
              <a:rPr lang="en-US" sz="2400" b="1" i="0" u="none" strike="noStrike" cap="none">
                <a:solidFill>
                  <a:schemeClr val="dk1"/>
                </a:solidFill>
              </a:rPr>
              <a:t>Two army problem.</a:t>
            </a:r>
            <a:endParaRPr b="1"/>
          </a:p>
          <a:p>
            <a:pPr marL="609600" marR="0" lvl="0" indent="-457200" algn="l" rtl="0">
              <a:spcBef>
                <a:spcPts val="480"/>
              </a:spcBef>
              <a:spcAft>
                <a:spcPts val="0"/>
              </a:spcAft>
              <a:buClr>
                <a:schemeClr val="accent2"/>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Services Provided to the Upper Layers</a:t>
            </a:r>
            <a:endParaRPr/>
          </a:p>
        </p:txBody>
      </p:sp>
      <p:sp>
        <p:nvSpPr>
          <p:cNvPr id="97" name="Google Shape;97;p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network, transport, and application layers.</a:t>
            </a:r>
            <a:endParaRPr/>
          </a:p>
        </p:txBody>
      </p:sp>
      <p:pic>
        <p:nvPicPr>
          <p:cNvPr id="98" name="Google Shape;98;p3" descr="6-01"/>
          <p:cNvPicPr preferRelativeResize="0"/>
          <p:nvPr/>
        </p:nvPicPr>
        <p:blipFill rotWithShape="1">
          <a:blip r:embed="rId3">
            <a:alphaModFix/>
          </a:blip>
          <a:srcRect/>
          <a:stretch/>
        </p:blipFill>
        <p:spPr>
          <a:xfrm>
            <a:off x="904875" y="1566862"/>
            <a:ext cx="7221537" cy="36655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Release</a:t>
            </a:r>
            <a:endParaRPr/>
          </a:p>
        </p:txBody>
      </p:sp>
      <p:sp>
        <p:nvSpPr>
          <p:cNvPr id="323" name="Google Shape;323;p2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two-army problem.</a:t>
            </a:r>
            <a:endParaRPr/>
          </a:p>
        </p:txBody>
      </p:sp>
      <p:pic>
        <p:nvPicPr>
          <p:cNvPr id="324" name="Google Shape;324;p21" descr="6-13"/>
          <p:cNvPicPr preferRelativeResize="0"/>
          <p:nvPr/>
        </p:nvPicPr>
        <p:blipFill rotWithShape="1">
          <a:blip r:embed="rId3">
            <a:alphaModFix/>
          </a:blip>
          <a:srcRect/>
          <a:stretch/>
        </p:blipFill>
        <p:spPr>
          <a:xfrm>
            <a:off x="0" y="1143000"/>
            <a:ext cx="8675687" cy="42370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a592fe4a78_0_2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30" name="Google Shape;330;ga592fe4a78_0_27"/>
          <p:cNvSpPr txBox="1">
            <a:spLocks noGrp="1"/>
          </p:cNvSpPr>
          <p:nvPr>
            <p:ph type="body" idx="1"/>
          </p:nvPr>
        </p:nvSpPr>
        <p:spPr>
          <a:xfrm>
            <a:off x="0" y="1418425"/>
            <a:ext cx="9144000" cy="5274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white army is larger than either of the blue armies alone, but together the blue armies are larger than the white army</a:t>
            </a:r>
            <a:endParaRPr/>
          </a:p>
          <a:p>
            <a:pPr marL="457200" lvl="0" indent="-342900" algn="l" rtl="0">
              <a:spcBef>
                <a:spcPts val="0"/>
              </a:spcBef>
              <a:spcAft>
                <a:spcPts val="0"/>
              </a:spcAft>
              <a:buSzPts val="1800"/>
              <a:buChar char="●"/>
            </a:pPr>
            <a:r>
              <a:rPr lang="en-US"/>
              <a:t>If the two blue armies attack simultaneously, they will be victorious otherwise they will be defeated</a:t>
            </a:r>
            <a:endParaRPr/>
          </a:p>
          <a:p>
            <a:pPr marL="457200" lvl="0" indent="-342900" algn="l" rtl="0">
              <a:spcBef>
                <a:spcPts val="0"/>
              </a:spcBef>
              <a:spcAft>
                <a:spcPts val="0"/>
              </a:spcAft>
              <a:buSzPts val="1800"/>
              <a:buChar char="●"/>
            </a:pPr>
            <a:r>
              <a:rPr lang="en-US"/>
              <a:t>The question is: does a protocol exist that allows the blue armies to win?</a:t>
            </a:r>
            <a:endParaRPr/>
          </a:p>
          <a:p>
            <a:pPr marL="457200" lvl="0" indent="-342900" algn="l" rtl="0">
              <a:spcBef>
                <a:spcPts val="0"/>
              </a:spcBef>
              <a:spcAft>
                <a:spcPts val="0"/>
              </a:spcAft>
              <a:buSzPts val="1800"/>
              <a:buChar char="●"/>
            </a:pPr>
            <a:r>
              <a:rPr lang="en-US"/>
              <a:t>Sol1:The commander of blue army #1 sends a message to  blue army#2.The commander of blue army #2 agrees, and his reply gets safely back to blue army #1.Will the attack happen?Probably not</a:t>
            </a:r>
            <a:endParaRPr/>
          </a:p>
          <a:p>
            <a:pPr marL="457200" lvl="0" indent="-342900" algn="l" rtl="0">
              <a:spcBef>
                <a:spcPts val="0"/>
              </a:spcBef>
              <a:spcAft>
                <a:spcPts val="0"/>
              </a:spcAft>
              <a:buSzPts val="1800"/>
              <a:buChar char="●"/>
            </a:pPr>
            <a:r>
              <a:rPr lang="en-US"/>
              <a:t>Sol2:Three- way handshake.Blue army #2 get an acknowledgement.</a:t>
            </a:r>
            <a:endParaRPr/>
          </a:p>
          <a:p>
            <a:pPr marL="457200" lvl="0" indent="0" algn="l" rtl="0">
              <a:spcBef>
                <a:spcPts val="360"/>
              </a:spcBef>
              <a:spcAft>
                <a:spcPts val="0"/>
              </a:spcAft>
              <a:buNone/>
            </a:pPr>
            <a:r>
              <a:rPr lang="en-US"/>
              <a:t>Now blue army1# does not know that his ack received or not.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Release </a:t>
            </a:r>
            <a:endParaRPr/>
          </a:p>
        </p:txBody>
      </p:sp>
      <p:sp>
        <p:nvSpPr>
          <p:cNvPr id="336" name="Google Shape;336;p2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Four protocol scenarios for releasing a connection.  </a:t>
            </a:r>
            <a:r>
              <a:rPr lang="en-US" sz="2400" b="0" i="0" u="none">
                <a:solidFill>
                  <a:schemeClr val="accent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Normal case of a three-way handshake.  </a:t>
            </a:r>
            <a:r>
              <a:rPr lang="en-US" sz="2400" b="0" i="0" u="none">
                <a:solidFill>
                  <a:schemeClr val="accent2"/>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 final ACK lost.</a:t>
            </a:r>
            <a:endParaRPr/>
          </a:p>
        </p:txBody>
      </p:sp>
      <p:sp>
        <p:nvSpPr>
          <p:cNvPr id="337" name="Google Shape;337;p22"/>
          <p:cNvSpPr txBox="1"/>
          <p:nvPr/>
        </p:nvSpPr>
        <p:spPr>
          <a:xfrm>
            <a:off x="3121025" y="2830512"/>
            <a:ext cx="13922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6-14, a, b</a:t>
            </a:r>
            <a:endParaRPr/>
          </a:p>
        </p:txBody>
      </p:sp>
      <p:pic>
        <p:nvPicPr>
          <p:cNvPr id="338" name="Google Shape;338;p22" descr="6-14"/>
          <p:cNvPicPr preferRelativeResize="0"/>
          <p:nvPr/>
        </p:nvPicPr>
        <p:blipFill rotWithShape="1">
          <a:blip r:embed="rId3">
            <a:alphaModFix/>
          </a:blip>
          <a:srcRect b="51152"/>
          <a:stretch/>
        </p:blipFill>
        <p:spPr>
          <a:xfrm>
            <a:off x="0" y="1143000"/>
            <a:ext cx="9144000" cy="4321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Connection Release </a:t>
            </a:r>
            <a:endParaRPr/>
          </a:p>
        </p:txBody>
      </p:sp>
      <p:sp>
        <p:nvSpPr>
          <p:cNvPr id="344" name="Google Shape;344;p23"/>
          <p:cNvSpPr txBox="1">
            <a:spLocks noGrp="1"/>
          </p:cNvSpPr>
          <p:nvPr>
            <p:ph type="body" idx="1"/>
          </p:nvPr>
        </p:nvSpPr>
        <p:spPr>
          <a:xfrm>
            <a:off x="733425" y="5715000"/>
            <a:ext cx="8137525"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(c)</a:t>
            </a:r>
            <a:r>
              <a:rPr lang="en-US" sz="2400" b="0" i="0" u="none">
                <a:solidFill>
                  <a:schemeClr val="dk1"/>
                </a:solidFill>
                <a:latin typeface="Times New Roman"/>
                <a:ea typeface="Times New Roman"/>
                <a:cs typeface="Times New Roman"/>
                <a:sym typeface="Times New Roman"/>
              </a:rPr>
              <a:t> Response lost.  (</a:t>
            </a:r>
            <a:r>
              <a:rPr lang="en-US" sz="2400" b="0" i="0" u="none">
                <a:solidFill>
                  <a:schemeClr val="accent2"/>
                </a:solidFill>
                <a:latin typeface="Times New Roman"/>
                <a:ea typeface="Times New Roman"/>
                <a:cs typeface="Times New Roman"/>
                <a:sym typeface="Times New Roman"/>
              </a:rPr>
              <a:t>d)</a:t>
            </a:r>
            <a:r>
              <a:rPr lang="en-US" sz="2400" b="0" i="0" u="none">
                <a:solidFill>
                  <a:schemeClr val="dk1"/>
                </a:solidFill>
                <a:latin typeface="Times New Roman"/>
                <a:ea typeface="Times New Roman"/>
                <a:cs typeface="Times New Roman"/>
                <a:sym typeface="Times New Roman"/>
              </a:rPr>
              <a:t>  Response lost and subsequent DRs lost.</a:t>
            </a:r>
            <a:endParaRPr/>
          </a:p>
        </p:txBody>
      </p:sp>
      <p:sp>
        <p:nvSpPr>
          <p:cNvPr id="345" name="Google Shape;345;p23"/>
          <p:cNvSpPr txBox="1"/>
          <p:nvPr/>
        </p:nvSpPr>
        <p:spPr>
          <a:xfrm>
            <a:off x="3121025" y="2830512"/>
            <a:ext cx="13922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6-14, c,d</a:t>
            </a:r>
            <a:endParaRPr/>
          </a:p>
        </p:txBody>
      </p:sp>
      <p:pic>
        <p:nvPicPr>
          <p:cNvPr id="346" name="Google Shape;346;p23" descr="6-14"/>
          <p:cNvPicPr preferRelativeResize="0"/>
          <p:nvPr/>
        </p:nvPicPr>
        <p:blipFill rotWithShape="1">
          <a:blip r:embed="rId3">
            <a:alphaModFix/>
          </a:blip>
          <a:srcRect t="50191"/>
          <a:stretch/>
        </p:blipFill>
        <p:spPr>
          <a:xfrm>
            <a:off x="0" y="1006475"/>
            <a:ext cx="9144000" cy="42656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a592fe4a78_0_5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Error  control and flow control</a:t>
            </a:r>
            <a:endParaRPr/>
          </a:p>
        </p:txBody>
      </p:sp>
      <p:sp>
        <p:nvSpPr>
          <p:cNvPr id="352" name="Google Shape;352;ga592fe4a78_0_53"/>
          <p:cNvSpPr txBox="1">
            <a:spLocks noGrp="1"/>
          </p:cNvSpPr>
          <p:nvPr>
            <p:ph type="body" idx="1"/>
          </p:nvPr>
        </p:nvSpPr>
        <p:spPr>
          <a:xfrm>
            <a:off x="0" y="1143000"/>
            <a:ext cx="9144000" cy="5582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sz="2300"/>
              <a:t>Error control is ensuring that the data is delivered with the desired level of reliability, usually that all of the data is delivered without any errors. </a:t>
            </a:r>
            <a:endParaRPr sz="2300"/>
          </a:p>
          <a:p>
            <a:pPr marL="457200" lvl="0" indent="-374650" algn="l" rtl="0">
              <a:spcBef>
                <a:spcPts val="0"/>
              </a:spcBef>
              <a:spcAft>
                <a:spcPts val="0"/>
              </a:spcAft>
              <a:buSzPts val="2300"/>
              <a:buChar char="●"/>
            </a:pPr>
            <a:r>
              <a:rPr lang="en-US" sz="2300"/>
              <a:t>Flow control is keeping a fast transmitter from overrunning a</a:t>
            </a:r>
            <a:endParaRPr sz="2300"/>
          </a:p>
          <a:p>
            <a:pPr marL="457200" lvl="0" indent="0" algn="l" rtl="0">
              <a:spcBef>
                <a:spcPts val="360"/>
              </a:spcBef>
              <a:spcAft>
                <a:spcPts val="0"/>
              </a:spcAft>
              <a:buNone/>
            </a:pPr>
            <a:r>
              <a:rPr lang="en-US" sz="2300"/>
              <a:t>slow receiver.</a:t>
            </a:r>
            <a:endParaRPr sz="2300"/>
          </a:p>
          <a:p>
            <a:pPr marL="457200" lvl="0" indent="-374650" algn="l" rtl="0">
              <a:spcBef>
                <a:spcPts val="360"/>
              </a:spcBef>
              <a:spcAft>
                <a:spcPts val="0"/>
              </a:spcAft>
              <a:buSzPts val="2300"/>
              <a:buChar char="●"/>
            </a:pPr>
            <a:r>
              <a:rPr lang="en-US" sz="2300"/>
              <a:t>The solutions that are used at the transport layer are the same mechanisms that we studied in Chap. 3 but with little difference.</a:t>
            </a:r>
            <a:endParaRPr sz="2300"/>
          </a:p>
          <a:p>
            <a:pPr marL="457200" lvl="0" indent="-374650" algn="l" rtl="0">
              <a:spcBef>
                <a:spcPts val="0"/>
              </a:spcBef>
              <a:spcAft>
                <a:spcPts val="0"/>
              </a:spcAft>
              <a:buSzPts val="2300"/>
              <a:buChar char="●"/>
            </a:pPr>
            <a:r>
              <a:rPr lang="en-US" sz="2300"/>
              <a:t>The link layer checksum protects a frame while it crosses a single link whereas the transport layer checksum protects a segment while it crosses an entire network path</a:t>
            </a:r>
            <a:endParaRPr sz="2300"/>
          </a:p>
          <a:p>
            <a:pPr marL="457200" lvl="0" indent="-374650" algn="l" rtl="0">
              <a:spcBef>
                <a:spcPts val="0"/>
              </a:spcBef>
              <a:spcAft>
                <a:spcPts val="0"/>
              </a:spcAft>
              <a:buSzPts val="2300"/>
              <a:buChar char="●"/>
            </a:pPr>
            <a:r>
              <a:rPr lang="en-US" sz="2300"/>
              <a:t>The sliding window is  one frame from the sender for data link layer where as the window size is more than one segment regarding the transport layer.</a:t>
            </a:r>
            <a:endParaRPr sz="2300"/>
          </a:p>
          <a:p>
            <a:pPr marL="457200" lvl="0" indent="-374650" algn="l" rtl="0">
              <a:spcBef>
                <a:spcPts val="0"/>
              </a:spcBef>
              <a:spcAft>
                <a:spcPts val="0"/>
              </a:spcAft>
              <a:buSzPts val="2300"/>
              <a:buChar char="●"/>
            </a:pPr>
            <a:r>
              <a:rPr lang="en-US" sz="2300"/>
              <a:t>As window size large host need a substantial amount of buffering for the sliding windows.</a:t>
            </a:r>
            <a:endParaRPr sz="2300"/>
          </a:p>
          <a:p>
            <a:pPr marL="457200" lvl="0" indent="0" algn="l" rtl="0">
              <a:spcBef>
                <a:spcPts val="36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af322c4c96_0_4"/>
          <p:cNvSpPr txBox="1">
            <a:spLocks noGrp="1"/>
          </p:cNvSpPr>
          <p:nvPr>
            <p:ph type="title"/>
          </p:nvPr>
        </p:nvSpPr>
        <p:spPr>
          <a:xfrm>
            <a:off x="0" y="0"/>
            <a:ext cx="9144000" cy="966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Error  control and flow control</a:t>
            </a:r>
            <a:endParaRPr/>
          </a:p>
          <a:p>
            <a:pPr marL="0" lvl="0" indent="0" algn="ctr" rtl="0">
              <a:spcBef>
                <a:spcPts val="0"/>
              </a:spcBef>
              <a:spcAft>
                <a:spcPts val="0"/>
              </a:spcAft>
              <a:buNone/>
            </a:pPr>
            <a:endParaRPr/>
          </a:p>
        </p:txBody>
      </p:sp>
      <p:sp>
        <p:nvSpPr>
          <p:cNvPr id="358" name="Google Shape;358;gaf322c4c96_0_4"/>
          <p:cNvSpPr txBox="1">
            <a:spLocks noGrp="1"/>
          </p:cNvSpPr>
          <p:nvPr>
            <p:ph type="body" idx="1"/>
          </p:nvPr>
        </p:nvSpPr>
        <p:spPr>
          <a:xfrm>
            <a:off x="0" y="1271325"/>
            <a:ext cx="9144000" cy="5407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receiver may or may not dedicate specific buffers to specific connections</a:t>
            </a:r>
            <a:endParaRPr/>
          </a:p>
          <a:p>
            <a:pPr marL="457200" lvl="0" indent="-342900" algn="l" rtl="0">
              <a:spcBef>
                <a:spcPts val="0"/>
              </a:spcBef>
              <a:spcAft>
                <a:spcPts val="0"/>
              </a:spcAft>
              <a:buSzPts val="1800"/>
              <a:buChar char="●"/>
            </a:pPr>
            <a:r>
              <a:rPr lang="en-US"/>
              <a:t>The best trade-off between source buffering and destination buffering depends on the type of traffic carried by the connection.</a:t>
            </a:r>
            <a:endParaRPr/>
          </a:p>
          <a:p>
            <a:pPr marL="457200" lvl="0" indent="-342900" algn="l" rtl="0">
              <a:spcBef>
                <a:spcPts val="0"/>
              </a:spcBef>
              <a:spcAft>
                <a:spcPts val="0"/>
              </a:spcAft>
              <a:buSzPts val="1800"/>
              <a:buChar char="●"/>
            </a:pPr>
            <a:r>
              <a:rPr lang="en-US"/>
              <a:t>Ex:no buffering for interactive applications ,buffering for file transfer.</a:t>
            </a:r>
            <a:endParaRPr/>
          </a:p>
          <a:p>
            <a:pPr marL="457200" lvl="0" indent="-342900" algn="l" rtl="0">
              <a:spcBef>
                <a:spcPts val="0"/>
              </a:spcBef>
              <a:spcAft>
                <a:spcPts val="0"/>
              </a:spcAft>
              <a:buSzPts val="1800"/>
              <a:buChar char="●"/>
            </a:pPr>
            <a:r>
              <a:rPr lang="en-US"/>
              <a:t>Organizing the buffer pool.</a:t>
            </a:r>
            <a:endParaRPr/>
          </a:p>
          <a:p>
            <a:pPr marL="914400" lvl="1" indent="-368300" algn="l" rtl="0">
              <a:spcBef>
                <a:spcPts val="0"/>
              </a:spcBef>
              <a:spcAft>
                <a:spcPts val="0"/>
              </a:spcAft>
              <a:buSzPts val="2200"/>
              <a:buChar char="○"/>
            </a:pPr>
            <a:r>
              <a:rPr lang="en-US" sz="2200"/>
              <a:t>As segments of nearly same size,it is natural to organize the buffers as a pool of identically sized buffers, with one segment per buffer</a:t>
            </a:r>
            <a:endParaRPr sz="2200"/>
          </a:p>
          <a:p>
            <a:pPr marL="914400" lvl="1" indent="-368300" algn="l" rtl="0">
              <a:spcBef>
                <a:spcPts val="0"/>
              </a:spcBef>
              <a:spcAft>
                <a:spcPts val="0"/>
              </a:spcAft>
              <a:buSzPts val="2200"/>
              <a:buChar char="○"/>
            </a:pPr>
            <a:r>
              <a:rPr lang="en-US" sz="2200"/>
              <a:t>If the buffer size is chosen to be equal to the largest possible segment,</a:t>
            </a:r>
            <a:endParaRPr sz="2200"/>
          </a:p>
          <a:p>
            <a:pPr marL="914400" lvl="0" indent="0" algn="l" rtl="0">
              <a:spcBef>
                <a:spcPts val="360"/>
              </a:spcBef>
              <a:spcAft>
                <a:spcPts val="0"/>
              </a:spcAft>
              <a:buNone/>
            </a:pPr>
            <a:r>
              <a:rPr lang="en-US" sz="2200"/>
              <a:t>space will be wasted whenever a short segment arrives</a:t>
            </a:r>
            <a:endParaRPr sz="2200"/>
          </a:p>
          <a:p>
            <a:pPr marL="914400" lvl="1" indent="-368300" algn="l" rtl="0">
              <a:spcBef>
                <a:spcPts val="360"/>
              </a:spcBef>
              <a:spcAft>
                <a:spcPts val="0"/>
              </a:spcAft>
              <a:buSzPts val="2200"/>
              <a:buChar char="○"/>
            </a:pPr>
            <a:r>
              <a:rPr lang="en-US" sz="2200"/>
              <a:t>So,use variable-sized buffers.The advantage here is better memory utilization, at the price of more complicated buffer management.</a:t>
            </a:r>
            <a:endParaRPr sz="2200"/>
          </a:p>
          <a:p>
            <a:pPr marL="914400" lvl="1" indent="-368300" algn="l" rtl="0">
              <a:spcBef>
                <a:spcPts val="0"/>
              </a:spcBef>
              <a:spcAft>
                <a:spcPts val="0"/>
              </a:spcAft>
              <a:buSzPts val="2200"/>
              <a:buChar char="○"/>
            </a:pPr>
            <a:r>
              <a:rPr lang="en-US" sz="2200"/>
              <a:t>Dedicate a single large circular buffer per connection.</a:t>
            </a:r>
            <a:endParaRPr sz="2200"/>
          </a:p>
          <a:p>
            <a:pPr marL="914400" lvl="1" indent="-368300" algn="l" rtl="0">
              <a:spcBef>
                <a:spcPts val="0"/>
              </a:spcBef>
              <a:spcAft>
                <a:spcPts val="0"/>
              </a:spcAft>
              <a:buSzPts val="2200"/>
              <a:buChar char="○"/>
            </a:pPr>
            <a:endParaRPr sz="2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Flow Control and Buffering</a:t>
            </a:r>
            <a:endParaRPr/>
          </a:p>
        </p:txBody>
      </p:sp>
      <p:pic>
        <p:nvPicPr>
          <p:cNvPr id="364" name="Google Shape;364;p24" descr="6-15"/>
          <p:cNvPicPr preferRelativeResize="0"/>
          <p:nvPr/>
        </p:nvPicPr>
        <p:blipFill rotWithShape="1">
          <a:blip r:embed="rId3">
            <a:alphaModFix/>
          </a:blip>
          <a:srcRect/>
          <a:stretch/>
        </p:blipFill>
        <p:spPr>
          <a:xfrm>
            <a:off x="1771650" y="1643062"/>
            <a:ext cx="5832475" cy="3349625"/>
          </a:xfrm>
          <a:prstGeom prst="rect">
            <a:avLst/>
          </a:prstGeom>
          <a:noFill/>
          <a:ln>
            <a:noFill/>
          </a:ln>
        </p:spPr>
      </p:pic>
      <p:sp>
        <p:nvSpPr>
          <p:cNvPr id="365" name="Google Shape;365;p24"/>
          <p:cNvSpPr txBox="1"/>
          <p:nvPr/>
        </p:nvSpPr>
        <p:spPr>
          <a:xfrm>
            <a:off x="385762" y="5329237"/>
            <a:ext cx="875823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Chained fixed-size buffers.   </a:t>
            </a:r>
            <a:r>
              <a:rPr lang="en-US" sz="2400" b="0" i="0" u="none" strike="noStrike" cap="none">
                <a:solidFill>
                  <a:schemeClr val="accent2"/>
                </a:solidFill>
                <a:latin typeface="Times New Roman"/>
                <a:ea typeface="Times New Roman"/>
                <a:cs typeface="Times New Roman"/>
                <a:sym typeface="Times New Roman"/>
              </a:rPr>
              <a:t>(b)</a:t>
            </a:r>
            <a:r>
              <a:rPr lang="en-US" sz="2400" b="0" i="0" u="none" strike="noStrike" cap="none">
                <a:solidFill>
                  <a:schemeClr val="dk1"/>
                </a:solidFill>
                <a:latin typeface="Times New Roman"/>
                <a:ea typeface="Times New Roman"/>
                <a:cs typeface="Times New Roman"/>
                <a:sym typeface="Times New Roman"/>
              </a:rPr>
              <a:t>  Chained variable-sized buffers.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accent2"/>
                </a:solidFill>
                <a:latin typeface="Times New Roman"/>
                <a:ea typeface="Times New Roman"/>
                <a:cs typeface="Times New Roman"/>
                <a:sym typeface="Times New Roman"/>
              </a:rPr>
              <a:t>(c)</a:t>
            </a:r>
            <a:r>
              <a:rPr lang="en-US" sz="2400" b="0" i="0" u="none" strike="noStrike" cap="none">
                <a:solidFill>
                  <a:schemeClr val="dk1"/>
                </a:solidFill>
                <a:latin typeface="Times New Roman"/>
                <a:ea typeface="Times New Roman"/>
                <a:cs typeface="Times New Roman"/>
                <a:sym typeface="Times New Roman"/>
              </a:rPr>
              <a:t>  One large circular buffer per connection.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af322c4c96_0_1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Flow Control and Buffering</a:t>
            </a:r>
            <a:endParaRPr/>
          </a:p>
          <a:p>
            <a:pPr marL="0" lvl="0" indent="0" algn="ctr" rtl="0">
              <a:spcBef>
                <a:spcPts val="0"/>
              </a:spcBef>
              <a:spcAft>
                <a:spcPts val="0"/>
              </a:spcAft>
              <a:buNone/>
            </a:pPr>
            <a:endParaRPr/>
          </a:p>
        </p:txBody>
      </p:sp>
      <p:sp>
        <p:nvSpPr>
          <p:cNvPr id="371" name="Google Shape;371;gaf322c4c96_0_16"/>
          <p:cNvSpPr txBox="1">
            <a:spLocks noGrp="1"/>
          </p:cNvSpPr>
          <p:nvPr>
            <p:ph type="body" idx="1"/>
          </p:nvPr>
        </p:nvSpPr>
        <p:spPr>
          <a:xfrm>
            <a:off x="107425" y="1453375"/>
            <a:ext cx="8946900" cy="52794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a:t>Dynamic buffer allocation:</a:t>
            </a:r>
            <a:endParaRPr sz="2600"/>
          </a:p>
          <a:p>
            <a:pPr marL="914400" lvl="1" indent="-381000" algn="l" rtl="0">
              <a:spcBef>
                <a:spcPts val="0"/>
              </a:spcBef>
              <a:spcAft>
                <a:spcPts val="0"/>
              </a:spcAft>
              <a:buSzPts val="2400"/>
              <a:buChar char="○"/>
            </a:pPr>
            <a:r>
              <a:rPr lang="en-US" sz="2400"/>
              <a:t>The sender requests a certain number of buffers, based on its</a:t>
            </a:r>
            <a:endParaRPr sz="2400"/>
          </a:p>
          <a:p>
            <a:pPr marL="914400" lvl="0" indent="0" algn="l" rtl="0">
              <a:spcBef>
                <a:spcPts val="360"/>
              </a:spcBef>
              <a:spcAft>
                <a:spcPts val="0"/>
              </a:spcAft>
              <a:buNone/>
            </a:pPr>
            <a:r>
              <a:rPr lang="en-US" sz="2400"/>
              <a:t>expected needs. </a:t>
            </a:r>
            <a:endParaRPr sz="2400"/>
          </a:p>
          <a:p>
            <a:pPr marL="914400" lvl="1" indent="-381000" algn="l" rtl="0">
              <a:spcBef>
                <a:spcPts val="360"/>
              </a:spcBef>
              <a:spcAft>
                <a:spcPts val="0"/>
              </a:spcAft>
              <a:buSzPts val="2400"/>
              <a:buChar char="○"/>
            </a:pPr>
            <a:r>
              <a:rPr lang="en-US" sz="2400"/>
              <a:t>The receiver then grants as many of these as it can afford.</a:t>
            </a:r>
            <a:endParaRPr sz="2400"/>
          </a:p>
          <a:p>
            <a:pPr marL="914400" lvl="1" indent="-381000" algn="l" rtl="0">
              <a:spcBef>
                <a:spcPts val="0"/>
              </a:spcBef>
              <a:spcAft>
                <a:spcPts val="0"/>
              </a:spcAft>
              <a:buSzPts val="2400"/>
              <a:buChar char="○"/>
            </a:pPr>
            <a:r>
              <a:rPr lang="en-US" sz="2400"/>
              <a:t>The receiver separately piggybacks both acknowledgements and buffer allocations onto the reverse traffic.</a:t>
            </a:r>
            <a:endParaRPr sz="2400"/>
          </a:p>
          <a:p>
            <a:pPr marL="914400" lvl="1" indent="-342900" algn="l" rtl="0">
              <a:spcBef>
                <a:spcPts val="0"/>
              </a:spcBef>
              <a:spcAft>
                <a:spcPts val="0"/>
              </a:spcAft>
              <a:buSzPts val="1800"/>
              <a:buChar char="○"/>
            </a:pPr>
            <a:r>
              <a:rPr lang="en-US"/>
              <a:t>Example.</a:t>
            </a:r>
            <a:endParaRPr/>
          </a:p>
          <a:p>
            <a:pPr marL="914400" lvl="1" indent="-381000" algn="l" rtl="0">
              <a:spcBef>
                <a:spcPts val="0"/>
              </a:spcBef>
              <a:spcAft>
                <a:spcPts val="0"/>
              </a:spcAft>
              <a:buSzPts val="2400"/>
              <a:buChar char="○"/>
            </a:pPr>
            <a:r>
              <a:rPr lang="en-US" sz="2400"/>
              <a:t>Problems with buffer allocation schemes of this kind can arise in datagram networks if control segments can get lost.</a:t>
            </a:r>
            <a:endParaRPr sz="2400"/>
          </a:p>
          <a:p>
            <a:pPr marL="914400" lvl="1" indent="-381000" algn="l" rtl="0">
              <a:spcBef>
                <a:spcPts val="0"/>
              </a:spcBef>
              <a:spcAft>
                <a:spcPts val="0"/>
              </a:spcAft>
              <a:buSzPts val="2400"/>
              <a:buChar char="○"/>
            </a:pPr>
            <a:r>
              <a:rPr lang="en-US" sz="2400"/>
              <a:t>To prevent this situation, each host should periodically send control segments giving the acknowledgement and buffer status on each connection.</a:t>
            </a:r>
            <a:endParaRPr sz="2400"/>
          </a:p>
          <a:p>
            <a:pPr marL="914400" lvl="0" indent="0" algn="l" rtl="0">
              <a:spcBef>
                <a:spcPts val="360"/>
              </a:spcBef>
              <a:spcAft>
                <a:spcPts val="0"/>
              </a:spcAft>
              <a:buNone/>
            </a:pP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af322c4c96_0_2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Flow Control and Buffering</a:t>
            </a:r>
            <a:endParaRPr/>
          </a:p>
          <a:p>
            <a:pPr marL="0" lvl="0" indent="0" algn="ctr" rtl="0">
              <a:spcBef>
                <a:spcPts val="0"/>
              </a:spcBef>
              <a:spcAft>
                <a:spcPts val="0"/>
              </a:spcAft>
              <a:buNone/>
            </a:pPr>
            <a:endParaRPr/>
          </a:p>
        </p:txBody>
      </p:sp>
      <p:sp>
        <p:nvSpPr>
          <p:cNvPr id="377" name="Google Shape;377;gaf322c4c96_0_23"/>
          <p:cNvSpPr txBox="1">
            <a:spLocks noGrp="1"/>
          </p:cNvSpPr>
          <p:nvPr>
            <p:ph type="body" idx="1"/>
          </p:nvPr>
        </p:nvSpPr>
        <p:spPr>
          <a:xfrm>
            <a:off x="0" y="5715000"/>
            <a:ext cx="9144000" cy="838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378" name="Google Shape;378;gaf322c4c96_0_23"/>
          <p:cNvPicPr preferRelativeResize="0"/>
          <p:nvPr/>
        </p:nvPicPr>
        <p:blipFill>
          <a:blip r:embed="rId3">
            <a:alphaModFix/>
          </a:blip>
          <a:stretch>
            <a:fillRect/>
          </a:stretch>
        </p:blipFill>
        <p:spPr>
          <a:xfrm>
            <a:off x="1208850" y="1466850"/>
            <a:ext cx="6934200" cy="4248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af322c4c96_0_31"/>
          <p:cNvSpPr txBox="1">
            <a:spLocks noGrp="1"/>
          </p:cNvSpPr>
          <p:nvPr>
            <p:ph type="ctrTitle"/>
          </p:nvPr>
        </p:nvSpPr>
        <p:spPr>
          <a:xfrm>
            <a:off x="614175" y="966525"/>
            <a:ext cx="7772400" cy="147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Congestion Control</a:t>
            </a:r>
            <a:endParaRPr/>
          </a:p>
        </p:txBody>
      </p:sp>
      <p:sp>
        <p:nvSpPr>
          <p:cNvPr id="410" name="Google Shape;410;gaf322c4c96_0_31"/>
          <p:cNvSpPr txBox="1">
            <a:spLocks noGrp="1"/>
          </p:cNvSpPr>
          <p:nvPr>
            <p:ph type="subTitle" idx="1"/>
          </p:nvPr>
        </p:nvSpPr>
        <p:spPr>
          <a:xfrm>
            <a:off x="1299975" y="2436525"/>
            <a:ext cx="6400800" cy="25416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3200">
                <a:solidFill>
                  <a:srgbClr val="3333CC"/>
                </a:solidFill>
                <a:latin typeface="Arial"/>
                <a:ea typeface="Arial"/>
                <a:cs typeface="Arial"/>
                <a:sym typeface="Arial"/>
              </a:rPr>
              <a:t>•</a:t>
            </a:r>
            <a:r>
              <a:rPr lang="en-US" sz="3200">
                <a:latin typeface="Arial"/>
                <a:ea typeface="Arial"/>
                <a:cs typeface="Arial"/>
                <a:sym typeface="Arial"/>
              </a:rPr>
              <a:t>Desirable bandwidth allocation</a:t>
            </a:r>
            <a:endParaRPr sz="3200">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US" sz="3200">
                <a:solidFill>
                  <a:srgbClr val="3333CC"/>
                </a:solidFill>
                <a:latin typeface="Arial"/>
                <a:ea typeface="Arial"/>
                <a:cs typeface="Arial"/>
                <a:sym typeface="Arial"/>
              </a:rPr>
              <a:t>•</a:t>
            </a:r>
            <a:r>
              <a:rPr lang="en-US" sz="3200">
                <a:latin typeface="Arial"/>
                <a:ea typeface="Arial"/>
                <a:cs typeface="Arial"/>
                <a:sym typeface="Arial"/>
              </a:rPr>
              <a:t>Regulating the sending rate</a:t>
            </a:r>
            <a:endParaRPr sz="3200">
              <a:latin typeface="Arial"/>
              <a:ea typeface="Arial"/>
              <a:cs typeface="Arial"/>
              <a:sym typeface="Arial"/>
            </a:endParaRPr>
          </a:p>
          <a:p>
            <a:pPr marL="0" lvl="0" indent="0" algn="ctr" rtl="0">
              <a:spcBef>
                <a:spcPts val="48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adf39d4eab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Services Provided to the Upper Layers</a:t>
            </a:r>
            <a:endParaRPr/>
          </a:p>
        </p:txBody>
      </p:sp>
      <p:sp>
        <p:nvSpPr>
          <p:cNvPr id="104" name="Google Shape;104;gadf39d4eab_0_0"/>
          <p:cNvSpPr txBox="1">
            <a:spLocks noGrp="1"/>
          </p:cNvSpPr>
          <p:nvPr>
            <p:ph type="body" idx="1"/>
          </p:nvPr>
        </p:nvSpPr>
        <p:spPr>
          <a:xfrm>
            <a:off x="0" y="1401900"/>
            <a:ext cx="9144000" cy="5257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goal of the transport layer is to provide efficient, reliable, and</a:t>
            </a:r>
            <a:endParaRPr/>
          </a:p>
          <a:p>
            <a:pPr marL="457200" lvl="0" indent="0" algn="l" rtl="0">
              <a:spcBef>
                <a:spcPts val="360"/>
              </a:spcBef>
              <a:spcAft>
                <a:spcPts val="0"/>
              </a:spcAft>
              <a:buNone/>
            </a:pPr>
            <a:r>
              <a:rPr lang="en-US"/>
              <a:t>cost-effective data transmission service to its users</a:t>
            </a:r>
            <a:endParaRPr/>
          </a:p>
          <a:p>
            <a:pPr marL="457200" lvl="0" indent="-342900" algn="l" rtl="0">
              <a:spcBef>
                <a:spcPts val="360"/>
              </a:spcBef>
              <a:spcAft>
                <a:spcPts val="0"/>
              </a:spcAft>
              <a:buSzPts val="1800"/>
              <a:buChar char="●"/>
            </a:pPr>
            <a:r>
              <a:rPr lang="en-US"/>
              <a:t>To achieve this, the transport layer makes use of the services provided by the network layer.</a:t>
            </a:r>
            <a:endParaRPr/>
          </a:p>
          <a:p>
            <a:pPr marL="457200" lvl="0" indent="-342900" algn="l" rtl="0">
              <a:spcBef>
                <a:spcPts val="0"/>
              </a:spcBef>
              <a:spcAft>
                <a:spcPts val="0"/>
              </a:spcAft>
              <a:buSzPts val="1800"/>
              <a:buChar char="●"/>
            </a:pPr>
            <a:r>
              <a:rPr lang="en-US"/>
              <a:t> The software and/or hardware within the transport layer that does the work is called the</a:t>
            </a:r>
            <a:r>
              <a:rPr lang="en-US" b="1"/>
              <a:t> transport entity.</a:t>
            </a:r>
            <a:endParaRPr b="1"/>
          </a:p>
          <a:p>
            <a:pPr marL="457200" lvl="0" indent="-342900" algn="l" rtl="0">
              <a:spcBef>
                <a:spcPts val="0"/>
              </a:spcBef>
              <a:spcAft>
                <a:spcPts val="0"/>
              </a:spcAft>
              <a:buSzPts val="1800"/>
              <a:buChar char="●"/>
            </a:pPr>
            <a:r>
              <a:rPr lang="en-US"/>
              <a:t>The transport entity can be located in operating system kernel, in a library package,in a separate user process, or even on the network interface card.</a:t>
            </a:r>
            <a:endParaRPr/>
          </a:p>
          <a:p>
            <a:pPr marL="457200" lvl="0" indent="-342900" algn="l" rtl="0">
              <a:spcBef>
                <a:spcPts val="0"/>
              </a:spcBef>
              <a:spcAft>
                <a:spcPts val="0"/>
              </a:spcAft>
              <a:buSzPts val="1800"/>
              <a:buChar char="●"/>
            </a:pPr>
            <a:r>
              <a:rPr lang="en-US"/>
              <a:t>There are also two types of transport service.</a:t>
            </a:r>
            <a:endParaRPr/>
          </a:p>
          <a:p>
            <a:pPr marL="914400" lvl="1" indent="-342900" algn="l" rtl="0">
              <a:spcBef>
                <a:spcPts val="0"/>
              </a:spcBef>
              <a:spcAft>
                <a:spcPts val="0"/>
              </a:spcAft>
              <a:buSzPts val="1800"/>
              <a:buChar char="○"/>
            </a:pPr>
            <a:r>
              <a:rPr lang="en-US"/>
              <a:t>connection-oriented transport service</a:t>
            </a:r>
            <a:endParaRPr/>
          </a:p>
          <a:p>
            <a:pPr marL="914400" lvl="1" indent="-342900" algn="l" rtl="0">
              <a:spcBef>
                <a:spcPts val="0"/>
              </a:spcBef>
              <a:spcAft>
                <a:spcPts val="0"/>
              </a:spcAft>
              <a:buSzPts val="1800"/>
              <a:buChar char="○"/>
            </a:pPr>
            <a:r>
              <a:rPr lang="en-US"/>
              <a:t>connectionless.</a:t>
            </a:r>
            <a:endParaRPr/>
          </a:p>
          <a:p>
            <a:pPr marL="457200" lvl="0" indent="-342900" algn="l" rtl="0">
              <a:spcBef>
                <a:spcPts val="0"/>
              </a:spcBef>
              <a:spcAft>
                <a:spcPts val="0"/>
              </a:spcAft>
              <a:buSzPts val="1800"/>
              <a:buChar char="●"/>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af322c4c96_0_3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FF0000"/>
                </a:solidFill>
                <a:latin typeface="Arial"/>
                <a:ea typeface="Arial"/>
                <a:cs typeface="Arial"/>
                <a:sym typeface="Arial"/>
              </a:rPr>
              <a:t>Desirable Bandwidth Allocation (1)</a:t>
            </a:r>
            <a:endParaRPr/>
          </a:p>
        </p:txBody>
      </p:sp>
      <p:sp>
        <p:nvSpPr>
          <p:cNvPr id="416" name="Google Shape;416;gaf322c4c96_0_37"/>
          <p:cNvSpPr txBox="1">
            <a:spLocks noGrp="1"/>
          </p:cNvSpPr>
          <p:nvPr>
            <p:ph type="body" idx="1"/>
          </p:nvPr>
        </p:nvSpPr>
        <p:spPr>
          <a:xfrm>
            <a:off x="-66675" y="5191125"/>
            <a:ext cx="9144000" cy="838200"/>
          </a:xfrm>
          <a:prstGeom prst="rect">
            <a:avLst/>
          </a:prstGeom>
        </p:spPr>
        <p:txBody>
          <a:bodyPr spcFirstLastPara="1" wrap="square" lIns="91425" tIns="45700" rIns="91425" bIns="45700" anchor="t" anchorCtr="0">
            <a:noAutofit/>
          </a:bodyPr>
          <a:lstStyle/>
          <a:p>
            <a:pPr marL="609600" lvl="0" indent="0" algn="ctr" rtl="0">
              <a:lnSpc>
                <a:spcPct val="115000"/>
              </a:lnSpc>
              <a:spcBef>
                <a:spcPts val="600"/>
              </a:spcBef>
              <a:spcAft>
                <a:spcPts val="0"/>
              </a:spcAft>
              <a:buClr>
                <a:schemeClr val="dk1"/>
              </a:buClr>
              <a:buSzPts val="1100"/>
              <a:buFont typeface="Arial"/>
              <a:buNone/>
            </a:pPr>
            <a:r>
              <a:rPr lang="en-US">
                <a:solidFill>
                  <a:srgbClr val="22228B"/>
                </a:solidFill>
                <a:latin typeface="Arial"/>
                <a:ea typeface="Arial"/>
                <a:cs typeface="Arial"/>
                <a:sym typeface="Arial"/>
              </a:rPr>
              <a:t>(a) </a:t>
            </a:r>
            <a:r>
              <a:rPr lang="en-US">
                <a:latin typeface="Arial"/>
                <a:ea typeface="Arial"/>
                <a:cs typeface="Arial"/>
                <a:sym typeface="Arial"/>
              </a:rPr>
              <a:t>Goodput and </a:t>
            </a:r>
            <a:r>
              <a:rPr lang="en-US">
                <a:solidFill>
                  <a:srgbClr val="22228B"/>
                </a:solidFill>
                <a:latin typeface="Arial"/>
                <a:ea typeface="Arial"/>
                <a:cs typeface="Arial"/>
                <a:sym typeface="Arial"/>
              </a:rPr>
              <a:t>(b) </a:t>
            </a:r>
            <a:r>
              <a:rPr lang="en-US">
                <a:latin typeface="Arial"/>
                <a:ea typeface="Arial"/>
                <a:cs typeface="Arial"/>
                <a:sym typeface="Arial"/>
              </a:rPr>
              <a:t>delay as a function of offered load</a:t>
            </a:r>
            <a:endParaRPr>
              <a:latin typeface="Arial"/>
              <a:ea typeface="Arial"/>
              <a:cs typeface="Arial"/>
              <a:sym typeface="Arial"/>
            </a:endParaRPr>
          </a:p>
          <a:p>
            <a:pPr marL="0" lvl="0" indent="0" algn="l" rtl="0">
              <a:spcBef>
                <a:spcPts val="360"/>
              </a:spcBef>
              <a:spcAft>
                <a:spcPts val="0"/>
              </a:spcAft>
              <a:buNone/>
            </a:pPr>
            <a:endParaRPr/>
          </a:p>
        </p:txBody>
      </p:sp>
      <p:pic>
        <p:nvPicPr>
          <p:cNvPr id="417" name="Google Shape;417;gaf322c4c96_0_37"/>
          <p:cNvPicPr preferRelativeResize="0"/>
          <p:nvPr/>
        </p:nvPicPr>
        <p:blipFill>
          <a:blip r:embed="rId3">
            <a:alphaModFix/>
          </a:blip>
          <a:stretch>
            <a:fillRect/>
          </a:stretch>
        </p:blipFill>
        <p:spPr>
          <a:xfrm>
            <a:off x="152400" y="1295400"/>
            <a:ext cx="8705850" cy="3895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af322c4c96_0_9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FF0000"/>
                </a:solidFill>
                <a:latin typeface="Arial"/>
                <a:ea typeface="Arial"/>
                <a:cs typeface="Arial"/>
                <a:sym typeface="Arial"/>
              </a:rPr>
              <a:t>Desirable Bandwidth Allocation (1)</a:t>
            </a:r>
            <a:endParaRPr/>
          </a:p>
        </p:txBody>
      </p:sp>
      <p:sp>
        <p:nvSpPr>
          <p:cNvPr id="423" name="Google Shape;423;gaf322c4c96_0_92"/>
          <p:cNvSpPr txBox="1">
            <a:spLocks noGrp="1"/>
          </p:cNvSpPr>
          <p:nvPr>
            <p:ph type="body" idx="1"/>
          </p:nvPr>
        </p:nvSpPr>
        <p:spPr>
          <a:xfrm>
            <a:off x="0" y="1381750"/>
            <a:ext cx="9144000" cy="5189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If the transport entities send too many packets into the network</a:t>
            </a:r>
            <a:endParaRPr/>
          </a:p>
          <a:p>
            <a:pPr marL="457200" lvl="0" indent="0" algn="l" rtl="0">
              <a:spcBef>
                <a:spcPts val="360"/>
              </a:spcBef>
              <a:spcAft>
                <a:spcPts val="0"/>
              </a:spcAft>
              <a:buNone/>
            </a:pPr>
            <a:r>
              <a:rPr lang="en-US"/>
              <a:t>too quickly, the network will become congested</a:t>
            </a:r>
            <a:endParaRPr/>
          </a:p>
          <a:p>
            <a:pPr marL="457200" lvl="0" indent="-342900" algn="l" rtl="0">
              <a:spcBef>
                <a:spcPts val="360"/>
              </a:spcBef>
              <a:spcAft>
                <a:spcPts val="0"/>
              </a:spcAft>
              <a:buSzPts val="1800"/>
              <a:buChar char="●"/>
            </a:pPr>
            <a:r>
              <a:rPr lang="en-US"/>
              <a:t>Controlling congestion to avoid this problem is the combined responsibility of the network and transport layers.</a:t>
            </a:r>
            <a:endParaRPr/>
          </a:p>
          <a:p>
            <a:pPr marL="457200" lvl="0" indent="-342900" algn="l" rtl="0">
              <a:spcBef>
                <a:spcPts val="0"/>
              </a:spcBef>
              <a:spcAft>
                <a:spcPts val="0"/>
              </a:spcAft>
              <a:buSzPts val="1800"/>
              <a:buChar char="●"/>
            </a:pPr>
            <a:r>
              <a:rPr lang="en-US"/>
              <a:t>The only effective way to control congestion is for the transport protocols to send packets into the network more slowly.</a:t>
            </a:r>
            <a:endParaRPr/>
          </a:p>
          <a:p>
            <a:pPr marL="457200" lvl="0" indent="-342900" algn="l" rtl="0">
              <a:spcBef>
                <a:spcPts val="0"/>
              </a:spcBef>
              <a:spcAft>
                <a:spcPts val="0"/>
              </a:spcAft>
              <a:buSzPts val="1800"/>
              <a:buChar char="●"/>
            </a:pPr>
            <a:r>
              <a:rPr lang="en-US"/>
              <a:t>The goal is to find a good allocation of bandwidth to the transport entities that are using the network.</a:t>
            </a:r>
            <a:endParaRPr/>
          </a:p>
          <a:p>
            <a:pPr marL="457200" lvl="0" indent="-342900" algn="l" rtl="0">
              <a:spcBef>
                <a:spcPts val="0"/>
              </a:spcBef>
              <a:spcAft>
                <a:spcPts val="0"/>
              </a:spcAft>
              <a:buSzPts val="1800"/>
              <a:buChar char="●"/>
            </a:pPr>
            <a:r>
              <a:rPr lang="en-US"/>
              <a:t>Efficiency and Power</a:t>
            </a:r>
            <a:endParaRPr/>
          </a:p>
          <a:p>
            <a:pPr marL="914400" lvl="1" indent="-368300" algn="l" rtl="0">
              <a:spcBef>
                <a:spcPts val="0"/>
              </a:spcBef>
              <a:spcAft>
                <a:spcPts val="0"/>
              </a:spcAft>
              <a:buSzPts val="2200"/>
              <a:buChar char="○"/>
            </a:pPr>
            <a:r>
              <a:rPr lang="en-US" sz="2200"/>
              <a:t>An efficient allocation of bandwidth across transport entities will use all of the network capacity that is available.</a:t>
            </a:r>
            <a:endParaRPr sz="2200"/>
          </a:p>
          <a:p>
            <a:pPr marL="914400" lvl="1" indent="-368300" algn="l" rtl="0">
              <a:spcBef>
                <a:spcPts val="0"/>
              </a:spcBef>
              <a:spcAft>
                <a:spcPts val="0"/>
              </a:spcAft>
              <a:buSzPts val="2200"/>
              <a:buChar char="○"/>
            </a:pPr>
            <a:r>
              <a:rPr lang="en-US" sz="2200"/>
              <a:t>As the load increases goodput initially increases at the same rate, but as the load approaches the capacity, goodput rises more gradually</a:t>
            </a:r>
            <a:endParaRPr sz="2200"/>
          </a:p>
          <a:p>
            <a:pPr marL="914400" lvl="0" indent="0" algn="l" rtl="0">
              <a:spcBef>
                <a:spcPts val="36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af322c4c96_0_10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600">
                <a:solidFill>
                  <a:srgbClr val="FF0000"/>
                </a:solidFill>
                <a:latin typeface="Arial"/>
                <a:ea typeface="Arial"/>
                <a:cs typeface="Arial"/>
                <a:sym typeface="Arial"/>
              </a:rPr>
              <a:t>Desirable Bandwidth Allocation (1)</a:t>
            </a:r>
            <a:endParaRPr/>
          </a:p>
          <a:p>
            <a:pPr marL="0" lvl="0" indent="0" algn="ctr" rtl="0">
              <a:spcBef>
                <a:spcPts val="0"/>
              </a:spcBef>
              <a:spcAft>
                <a:spcPts val="0"/>
              </a:spcAft>
              <a:buNone/>
            </a:pPr>
            <a:endParaRPr/>
          </a:p>
        </p:txBody>
      </p:sp>
      <p:sp>
        <p:nvSpPr>
          <p:cNvPr id="429" name="Google Shape;429;gaf322c4c96_0_106"/>
          <p:cNvSpPr txBox="1">
            <a:spLocks noGrp="1"/>
          </p:cNvSpPr>
          <p:nvPr>
            <p:ph type="body" idx="1"/>
          </p:nvPr>
        </p:nvSpPr>
        <p:spPr>
          <a:xfrm>
            <a:off x="0" y="1023725"/>
            <a:ext cx="9144000" cy="5243400"/>
          </a:xfrm>
          <a:prstGeom prst="rect">
            <a:avLst/>
          </a:prstGeom>
        </p:spPr>
        <p:txBody>
          <a:bodyPr spcFirstLastPara="1" wrap="square" lIns="91425" tIns="45700" rIns="91425" bIns="45700" anchor="t" anchorCtr="0">
            <a:noAutofit/>
          </a:bodyPr>
          <a:lstStyle/>
          <a:p>
            <a:pPr marL="914400" lvl="0" indent="-342900" algn="l" rtl="0">
              <a:spcBef>
                <a:spcPts val="360"/>
              </a:spcBef>
              <a:spcAft>
                <a:spcPts val="0"/>
              </a:spcAft>
              <a:buSzPts val="1800"/>
              <a:buChar char="●"/>
            </a:pPr>
            <a:r>
              <a:rPr lang="en-US"/>
              <a:t>At  on set of congestion routers discard packets and retransmitted packets have been delayed the network can enter into congestion collapse.</a:t>
            </a:r>
            <a:endParaRPr/>
          </a:p>
          <a:p>
            <a:pPr marL="914400" lvl="0" indent="-342900" algn="l" rtl="0">
              <a:spcBef>
                <a:spcPts val="0"/>
              </a:spcBef>
              <a:spcAft>
                <a:spcPts val="0"/>
              </a:spcAft>
              <a:buSzPts val="1800"/>
              <a:buChar char="●"/>
            </a:pPr>
            <a:r>
              <a:rPr lang="en-US"/>
              <a:t>Initially the delay is fixed, representing the propagation delay across the network.</a:t>
            </a:r>
            <a:endParaRPr/>
          </a:p>
          <a:p>
            <a:pPr marL="914400" lvl="0" indent="-342900" algn="l" rtl="0">
              <a:spcBef>
                <a:spcPts val="0"/>
              </a:spcBef>
              <a:spcAft>
                <a:spcPts val="0"/>
              </a:spcAft>
              <a:buSzPts val="1800"/>
              <a:buChar char="●"/>
            </a:pPr>
            <a:r>
              <a:rPr lang="en-US"/>
              <a:t> As the load approaches the capacity, the delay rises, slowly at first and then much more rapidly.</a:t>
            </a:r>
            <a:endParaRPr/>
          </a:p>
          <a:p>
            <a:pPr marL="914400" lvl="0" indent="-342900" algn="l" rtl="0">
              <a:spcBef>
                <a:spcPts val="0"/>
              </a:spcBef>
              <a:spcAft>
                <a:spcPts val="0"/>
              </a:spcAft>
              <a:buSzPts val="1800"/>
              <a:buChar char="●"/>
            </a:pPr>
            <a:r>
              <a:rPr lang="en-US"/>
              <a:t> For both goodput and delay, performance begins to degrade at the onset of congestion.</a:t>
            </a:r>
            <a:endParaRPr/>
          </a:p>
          <a:p>
            <a:pPr marL="914400" lvl="0" indent="-342900" algn="l" rtl="0">
              <a:spcBef>
                <a:spcPts val="0"/>
              </a:spcBef>
              <a:spcAft>
                <a:spcPts val="0"/>
              </a:spcAft>
              <a:buSzPts val="1800"/>
              <a:buChar char="●"/>
            </a:pPr>
            <a:r>
              <a:rPr lang="en-US"/>
              <a:t>We will obtain the best performance from the network if we allocate bandwidth up until the delay starts to climb rapidly.</a:t>
            </a:r>
            <a:endParaRPr/>
          </a:p>
          <a:p>
            <a:pPr marL="914400" lvl="0" indent="-342900" algn="l" rtl="0">
              <a:spcBef>
                <a:spcPts val="0"/>
              </a:spcBef>
              <a:spcAft>
                <a:spcPts val="0"/>
              </a:spcAft>
              <a:buSzPts val="1800"/>
              <a:buChar char="●"/>
            </a:pPr>
            <a:r>
              <a:rPr lang="en-US"/>
              <a:t>The metric is power</a:t>
            </a:r>
            <a:endParaRPr/>
          </a:p>
          <a:p>
            <a:pPr marL="914400" lvl="0" indent="0" algn="l" rtl="0">
              <a:spcBef>
                <a:spcPts val="360"/>
              </a:spcBef>
              <a:spcAft>
                <a:spcPts val="0"/>
              </a:spcAft>
              <a:buNone/>
            </a:pPr>
            <a:r>
              <a:rPr lang="en-US" b="1"/>
              <a:t>power=load/delay.</a:t>
            </a:r>
            <a:endParaRPr b="1"/>
          </a:p>
          <a:p>
            <a:pPr marL="914400" lvl="0" indent="0" algn="l" rtl="0">
              <a:spcBef>
                <a:spcPts val="36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af322c4c96_0_4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FF0000"/>
                </a:solidFill>
                <a:latin typeface="Arial"/>
                <a:ea typeface="Arial"/>
                <a:cs typeface="Arial"/>
                <a:sym typeface="Arial"/>
              </a:rPr>
              <a:t>Desirable Bandwidth Allocation (2)</a:t>
            </a:r>
            <a:endParaRPr b="1"/>
          </a:p>
        </p:txBody>
      </p:sp>
      <p:sp>
        <p:nvSpPr>
          <p:cNvPr id="435" name="Google Shape;435;gaf322c4c96_0_48"/>
          <p:cNvSpPr txBox="1">
            <a:spLocks noGrp="1"/>
          </p:cNvSpPr>
          <p:nvPr>
            <p:ph type="body" idx="1"/>
          </p:nvPr>
        </p:nvSpPr>
        <p:spPr>
          <a:xfrm>
            <a:off x="0" y="5715000"/>
            <a:ext cx="9144000" cy="838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 Max-min bandwidth allocations for four flows</a:t>
            </a:r>
            <a:endParaRPr/>
          </a:p>
        </p:txBody>
      </p:sp>
      <p:pic>
        <p:nvPicPr>
          <p:cNvPr id="436" name="Google Shape;436;gaf322c4c96_0_48"/>
          <p:cNvPicPr preferRelativeResize="0"/>
          <p:nvPr/>
        </p:nvPicPr>
        <p:blipFill>
          <a:blip r:embed="rId3">
            <a:alphaModFix/>
          </a:blip>
          <a:stretch>
            <a:fillRect/>
          </a:stretch>
        </p:blipFill>
        <p:spPr>
          <a:xfrm>
            <a:off x="492600" y="2333950"/>
            <a:ext cx="7839075" cy="2800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af322c4e67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42" name="Google Shape;442;gaf322c4e67_0_11"/>
          <p:cNvSpPr txBox="1">
            <a:spLocks noGrp="1"/>
          </p:cNvSpPr>
          <p:nvPr>
            <p:ph type="body" idx="1"/>
          </p:nvPr>
        </p:nvSpPr>
        <p:spPr>
          <a:xfrm>
            <a:off x="82625" y="1368850"/>
            <a:ext cx="9144000" cy="5208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How to divide bandwidth between different transport senders?</a:t>
            </a:r>
            <a:endParaRPr/>
          </a:p>
          <a:p>
            <a:pPr marL="457200" lvl="0" indent="-342900" algn="l" rtl="0">
              <a:spcBef>
                <a:spcPts val="0"/>
              </a:spcBef>
              <a:spcAft>
                <a:spcPts val="0"/>
              </a:spcAft>
              <a:buSzPts val="1800"/>
              <a:buChar char="●"/>
            </a:pPr>
            <a:r>
              <a:rPr lang="en-US"/>
              <a:t>Give all the senders an equal fraction of the bandwidth.</a:t>
            </a:r>
            <a:endParaRPr/>
          </a:p>
          <a:p>
            <a:pPr marL="457200" lvl="0" indent="-342900" algn="l" rtl="0">
              <a:spcBef>
                <a:spcPts val="0"/>
              </a:spcBef>
              <a:spcAft>
                <a:spcPts val="0"/>
              </a:spcAft>
              <a:buSzPts val="1800"/>
              <a:buChar char="●"/>
            </a:pPr>
            <a:r>
              <a:rPr lang="en-US"/>
              <a:t>But generally networks do not have a strict bandwidth reservation for each flow or connection.</a:t>
            </a:r>
            <a:endParaRPr/>
          </a:p>
          <a:p>
            <a:pPr marL="457200" lvl="0" indent="-342900" algn="l" rtl="0">
              <a:spcBef>
                <a:spcPts val="0"/>
              </a:spcBef>
              <a:spcAft>
                <a:spcPts val="0"/>
              </a:spcAft>
              <a:buSzPts val="1800"/>
              <a:buChar char="●"/>
            </a:pPr>
            <a:r>
              <a:rPr lang="en-US"/>
              <a:t>IP routers often have all connections competing for the same bandwidth.</a:t>
            </a:r>
            <a:endParaRPr/>
          </a:p>
          <a:p>
            <a:pPr marL="457200" lvl="0" indent="-342900" algn="l" rtl="0">
              <a:spcBef>
                <a:spcPts val="0"/>
              </a:spcBef>
              <a:spcAft>
                <a:spcPts val="0"/>
              </a:spcAft>
              <a:buSzPts val="1800"/>
              <a:buChar char="●"/>
            </a:pPr>
            <a:r>
              <a:rPr lang="en-US"/>
              <a:t>In this situation, it is the congestion control mechanism that is</a:t>
            </a:r>
            <a:endParaRPr/>
          </a:p>
          <a:p>
            <a:pPr marL="457200" lvl="0" indent="0" algn="l" rtl="0">
              <a:spcBef>
                <a:spcPts val="360"/>
              </a:spcBef>
              <a:spcAft>
                <a:spcPts val="0"/>
              </a:spcAft>
              <a:buNone/>
            </a:pPr>
            <a:r>
              <a:rPr lang="en-US"/>
              <a:t>allocating bandwidth to the competing connections.</a:t>
            </a:r>
            <a:endParaRPr/>
          </a:p>
          <a:p>
            <a:pPr marL="457200" lvl="0" indent="-342900" algn="l" rtl="0">
              <a:spcBef>
                <a:spcPts val="360"/>
              </a:spcBef>
              <a:spcAft>
                <a:spcPts val="0"/>
              </a:spcAft>
              <a:buSzPts val="1800"/>
              <a:buChar char="●"/>
            </a:pPr>
            <a:r>
              <a:rPr lang="en-US"/>
              <a:t>The fair portion for flows is 1/N for N  flows </a:t>
            </a:r>
            <a:endParaRPr/>
          </a:p>
          <a:p>
            <a:pPr marL="457200" lvl="0" indent="-342900" algn="l" rtl="0">
              <a:spcBef>
                <a:spcPts val="0"/>
              </a:spcBef>
              <a:spcAft>
                <a:spcPts val="0"/>
              </a:spcAft>
              <a:buSzPts val="1800"/>
              <a:buChar char="●"/>
            </a:pPr>
            <a:r>
              <a:rPr lang="en-US"/>
              <a:t>But what happens if the flows have different, but overlapping,</a:t>
            </a:r>
            <a:endParaRPr/>
          </a:p>
          <a:p>
            <a:pPr marL="457200" lvl="0" indent="0" algn="l" rtl="0">
              <a:spcBef>
                <a:spcPts val="360"/>
              </a:spcBef>
              <a:spcAft>
                <a:spcPts val="0"/>
              </a:spcAft>
              <a:buNone/>
            </a:pPr>
            <a:r>
              <a:rPr lang="en-US"/>
              <a:t>network paths?</a:t>
            </a:r>
            <a:endParaRPr/>
          </a:p>
          <a:p>
            <a:pPr marL="457200" lvl="0" indent="-342900" algn="l" rtl="0">
              <a:spcBef>
                <a:spcPts val="360"/>
              </a:spcBef>
              <a:spcAft>
                <a:spcPts val="0"/>
              </a:spcAft>
              <a:buSzPts val="1800"/>
              <a:buChar char="●"/>
            </a:pPr>
            <a:r>
              <a:rPr lang="en-US"/>
              <a:t>Fairness that does not depend on the length of the network path.</a:t>
            </a:r>
            <a:endParaRPr/>
          </a:p>
          <a:p>
            <a:pPr marL="457200" lvl="0" indent="-342900" algn="l" rtl="0">
              <a:spcBef>
                <a:spcPts val="0"/>
              </a:spcBef>
              <a:spcAft>
                <a:spcPts val="0"/>
              </a:spcAft>
              <a:buSzPts val="1800"/>
              <a:buChar char="●"/>
            </a:pPr>
            <a:endParaRPr/>
          </a:p>
          <a:p>
            <a:pPr marL="0" lvl="0" indent="0" algn="l" rtl="0">
              <a:spcBef>
                <a:spcPts val="36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af322c4c96_0_11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48" name="Google Shape;448;gaf322c4c96_0_114"/>
          <p:cNvSpPr txBox="1">
            <a:spLocks noGrp="1"/>
          </p:cNvSpPr>
          <p:nvPr>
            <p:ph type="body" idx="1"/>
          </p:nvPr>
        </p:nvSpPr>
        <p:spPr>
          <a:xfrm>
            <a:off x="0" y="1489200"/>
            <a:ext cx="9144000" cy="5225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t>Max-Min fairness</a:t>
            </a:r>
            <a:endParaRPr b="1"/>
          </a:p>
          <a:p>
            <a:pPr marL="457200" lvl="0" indent="-342900" algn="l" rtl="0">
              <a:spcBef>
                <a:spcPts val="360"/>
              </a:spcBef>
              <a:spcAft>
                <a:spcPts val="0"/>
              </a:spcAft>
              <a:buSzPts val="1800"/>
              <a:buChar char="●"/>
            </a:pPr>
            <a:r>
              <a:rPr lang="en-US"/>
              <a:t>The form of fairness that is often desired for network usage is max-min fairness.</a:t>
            </a:r>
            <a:endParaRPr/>
          </a:p>
          <a:p>
            <a:pPr marL="457200" lvl="0" indent="-342900" algn="l" rtl="0">
              <a:spcBef>
                <a:spcPts val="0"/>
              </a:spcBef>
              <a:spcAft>
                <a:spcPts val="0"/>
              </a:spcAft>
              <a:buSzPts val="1800"/>
              <a:buChar char="●"/>
            </a:pPr>
            <a:r>
              <a:rPr lang="en-US"/>
              <a:t>An allocation is max-min fair if the bandwidth given to one flow cannot be increased without decreasing the bandwidth given to another flow with an allocation that is no larger.</a:t>
            </a:r>
            <a:endParaRPr/>
          </a:p>
          <a:p>
            <a:pPr marL="457200" lvl="0" indent="-342900" algn="l" rtl="0">
              <a:spcBef>
                <a:spcPts val="0"/>
              </a:spcBef>
              <a:spcAft>
                <a:spcPts val="0"/>
              </a:spcAft>
              <a:buSzPts val="1800"/>
              <a:buChar char="●"/>
            </a:pPr>
            <a:r>
              <a:rPr lang="en-US"/>
              <a:t>Example</a:t>
            </a:r>
            <a:endParaRPr/>
          </a:p>
          <a:p>
            <a:pPr marL="457200" lvl="0" indent="-342900" algn="l" rtl="0">
              <a:spcBef>
                <a:spcPts val="0"/>
              </a:spcBef>
              <a:spcAft>
                <a:spcPts val="0"/>
              </a:spcAft>
              <a:buSzPts val="1800"/>
              <a:buChar char="●"/>
            </a:pPr>
            <a:r>
              <a:rPr lang="en-US"/>
              <a:t>Three flows compete for the bottom-left link between routers</a:t>
            </a:r>
            <a:endParaRPr/>
          </a:p>
          <a:p>
            <a:pPr marL="457200" lvl="0" indent="0" algn="l" rtl="0">
              <a:spcBef>
                <a:spcPts val="360"/>
              </a:spcBef>
              <a:spcAft>
                <a:spcPts val="0"/>
              </a:spcAft>
              <a:buNone/>
            </a:pPr>
            <a:r>
              <a:rPr lang="en-US"/>
              <a:t>R4 and R5. Each of these flows therefore gets 1/3 of the link</a:t>
            </a:r>
            <a:endParaRPr/>
          </a:p>
          <a:p>
            <a:pPr marL="457200" lvl="0" indent="-342900" algn="l" rtl="0">
              <a:spcBef>
                <a:spcPts val="360"/>
              </a:spcBef>
              <a:spcAft>
                <a:spcPts val="0"/>
              </a:spcAft>
              <a:buSzPts val="1800"/>
              <a:buChar char="●"/>
            </a:pPr>
            <a:r>
              <a:rPr lang="en-US"/>
              <a:t>The remaining flow, A, competes with B on the link from R2 to R3.</a:t>
            </a:r>
            <a:endParaRPr/>
          </a:p>
          <a:p>
            <a:pPr marL="457200" lvl="0" indent="-342900" algn="l" rtl="0">
              <a:spcBef>
                <a:spcPts val="0"/>
              </a:spcBef>
              <a:spcAft>
                <a:spcPts val="0"/>
              </a:spcAft>
              <a:buSzPts val="1800"/>
              <a:buChar char="●"/>
            </a:pPr>
            <a:r>
              <a:rPr lang="en-US"/>
              <a:t>Since B has an allocation of 1/3, A gets the remaining 2/3 of the link.</a:t>
            </a:r>
            <a:endParaRPr/>
          </a:p>
          <a:p>
            <a:pPr marL="457200" lvl="0" indent="0" algn="l" rtl="0">
              <a:spcBef>
                <a:spcPts val="36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af322c4e67_0_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54" name="Google Shape;454;gaf322c4e67_0_2"/>
          <p:cNvSpPr txBox="1">
            <a:spLocks noGrp="1"/>
          </p:cNvSpPr>
          <p:nvPr>
            <p:ph type="body" idx="1"/>
          </p:nvPr>
        </p:nvSpPr>
        <p:spPr>
          <a:xfrm>
            <a:off x="0" y="1368850"/>
            <a:ext cx="9144000" cy="5356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Max-min allocations can be computed given a global knowledge of the network.</a:t>
            </a:r>
            <a:endParaRPr/>
          </a:p>
          <a:p>
            <a:pPr marL="457200" lvl="0" indent="-342900" algn="l" rtl="0">
              <a:spcBef>
                <a:spcPts val="0"/>
              </a:spcBef>
              <a:spcAft>
                <a:spcPts val="0"/>
              </a:spcAft>
              <a:buSzPts val="1800"/>
              <a:buChar char="●"/>
            </a:pPr>
            <a:r>
              <a:rPr lang="en-US"/>
              <a:t>The rate for all of the flows starts at zero and is slowly increased. </a:t>
            </a:r>
            <a:endParaRPr/>
          </a:p>
          <a:p>
            <a:pPr marL="457200" lvl="0" indent="-342900" algn="l" rtl="0">
              <a:spcBef>
                <a:spcPts val="0"/>
              </a:spcBef>
              <a:spcAft>
                <a:spcPts val="0"/>
              </a:spcAft>
              <a:buSzPts val="1800"/>
              <a:buChar char="●"/>
            </a:pPr>
            <a:r>
              <a:rPr lang="en-US"/>
              <a:t>When the rate reaches a bottleneck for any flow, then that flow stops increasing.</a:t>
            </a:r>
            <a:endParaRPr/>
          </a:p>
          <a:p>
            <a:pPr marL="457200" lvl="0" indent="-342900" algn="l" rtl="0">
              <a:spcBef>
                <a:spcPts val="0"/>
              </a:spcBef>
              <a:spcAft>
                <a:spcPts val="0"/>
              </a:spcAft>
              <a:buSzPts val="1800"/>
              <a:buChar char="●"/>
            </a:pPr>
            <a:r>
              <a:rPr lang="en-US"/>
              <a:t> The other flows all continue to increase,</a:t>
            </a:r>
            <a:endParaRPr/>
          </a:p>
          <a:p>
            <a:pPr marL="457200" lvl="0" indent="-342900" algn="l" rtl="0">
              <a:spcBef>
                <a:spcPts val="0"/>
              </a:spcBef>
              <a:spcAft>
                <a:spcPts val="0"/>
              </a:spcAft>
              <a:buSzPts val="1800"/>
              <a:buChar char="●"/>
            </a:pPr>
            <a:r>
              <a:rPr lang="en-US"/>
              <a:t>It is more important in practice that no connection be starved of bandwidth than that all connections get precisely the same amount of bandwidth.</a:t>
            </a:r>
            <a:endParaRPr/>
          </a:p>
          <a:p>
            <a:pPr marL="457200" lvl="0" indent="0" algn="l" rtl="0">
              <a:spcBef>
                <a:spcPts val="36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af322c4c96_0_5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FF0000"/>
                </a:solidFill>
                <a:latin typeface="Arial"/>
                <a:ea typeface="Arial"/>
                <a:cs typeface="Arial"/>
                <a:sym typeface="Arial"/>
              </a:rPr>
              <a:t>Desirable Bandwidth Allocation (3)</a:t>
            </a:r>
            <a:endParaRPr/>
          </a:p>
        </p:txBody>
      </p:sp>
      <p:sp>
        <p:nvSpPr>
          <p:cNvPr id="460" name="Google Shape;460;gaf322c4c96_0_55"/>
          <p:cNvSpPr txBox="1">
            <a:spLocks noGrp="1"/>
          </p:cNvSpPr>
          <p:nvPr>
            <p:ph type="body" idx="1"/>
          </p:nvPr>
        </p:nvSpPr>
        <p:spPr>
          <a:xfrm>
            <a:off x="0" y="5715000"/>
            <a:ext cx="9144000" cy="838200"/>
          </a:xfrm>
          <a:prstGeom prst="rect">
            <a:avLst/>
          </a:prstGeom>
        </p:spPr>
        <p:txBody>
          <a:bodyPr spcFirstLastPara="1" wrap="square" lIns="91425" tIns="45700" rIns="91425" bIns="45700" anchor="t" anchorCtr="0">
            <a:noAutofit/>
          </a:bodyPr>
          <a:lstStyle/>
          <a:p>
            <a:pPr marL="609600" lvl="0" indent="0" algn="ctr" rtl="0">
              <a:lnSpc>
                <a:spcPct val="115000"/>
              </a:lnSpc>
              <a:spcBef>
                <a:spcPts val="600"/>
              </a:spcBef>
              <a:spcAft>
                <a:spcPts val="0"/>
              </a:spcAft>
              <a:buClr>
                <a:schemeClr val="dk1"/>
              </a:buClr>
              <a:buSzPts val="1100"/>
              <a:buFont typeface="Arial"/>
              <a:buNone/>
            </a:pPr>
            <a:r>
              <a:rPr lang="en-US">
                <a:latin typeface="Arial"/>
                <a:ea typeface="Arial"/>
                <a:cs typeface="Arial"/>
                <a:sym typeface="Arial"/>
              </a:rPr>
              <a:t>Changing bandwidth allocation over time</a:t>
            </a:r>
            <a:endParaRPr>
              <a:latin typeface="Arial"/>
              <a:ea typeface="Arial"/>
              <a:cs typeface="Arial"/>
              <a:sym typeface="Arial"/>
            </a:endParaRPr>
          </a:p>
          <a:p>
            <a:pPr marL="0" lvl="0" indent="0" algn="l" rtl="0">
              <a:spcBef>
                <a:spcPts val="360"/>
              </a:spcBef>
              <a:spcAft>
                <a:spcPts val="0"/>
              </a:spcAft>
              <a:buNone/>
            </a:pPr>
            <a:endParaRPr/>
          </a:p>
        </p:txBody>
      </p:sp>
      <p:pic>
        <p:nvPicPr>
          <p:cNvPr id="461" name="Google Shape;461;gaf322c4c96_0_55"/>
          <p:cNvPicPr preferRelativeResize="0"/>
          <p:nvPr/>
        </p:nvPicPr>
        <p:blipFill>
          <a:blip r:embed="rId3">
            <a:alphaModFix/>
          </a:blip>
          <a:stretch>
            <a:fillRect/>
          </a:stretch>
        </p:blipFill>
        <p:spPr>
          <a:xfrm>
            <a:off x="438900" y="1349125"/>
            <a:ext cx="8105775" cy="3552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af322c4e67_0_23"/>
          <p:cNvSpPr txBox="1">
            <a:spLocks noGrp="1"/>
          </p:cNvSpPr>
          <p:nvPr>
            <p:ph type="title"/>
          </p:nvPr>
        </p:nvSpPr>
        <p:spPr>
          <a:xfrm>
            <a:off x="0" y="0"/>
            <a:ext cx="9144000" cy="776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67" name="Google Shape;467;gaf322c4e67_0_23"/>
          <p:cNvSpPr txBox="1">
            <a:spLocks noGrp="1"/>
          </p:cNvSpPr>
          <p:nvPr>
            <p:ph type="body" idx="1"/>
          </p:nvPr>
        </p:nvSpPr>
        <p:spPr>
          <a:xfrm>
            <a:off x="0" y="908900"/>
            <a:ext cx="9144000" cy="5734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t>Convergence</a:t>
            </a:r>
            <a:endParaRPr b="1"/>
          </a:p>
          <a:p>
            <a:pPr marL="457200" lvl="0" indent="-342900" algn="l" rtl="0">
              <a:spcBef>
                <a:spcPts val="360"/>
              </a:spcBef>
              <a:spcAft>
                <a:spcPts val="0"/>
              </a:spcAft>
              <a:buSzPts val="1800"/>
              <a:buChar char="●"/>
            </a:pPr>
            <a:r>
              <a:rPr lang="en-US"/>
              <a:t>Because of the variation in demand, the ideal operating point for the network varies over time.</a:t>
            </a:r>
            <a:endParaRPr/>
          </a:p>
          <a:p>
            <a:pPr marL="457200" lvl="0" indent="-342900" algn="l" rtl="0">
              <a:spcBef>
                <a:spcPts val="0"/>
              </a:spcBef>
              <a:spcAft>
                <a:spcPts val="0"/>
              </a:spcAft>
              <a:buSzPts val="1800"/>
              <a:buChar char="●"/>
            </a:pPr>
            <a:r>
              <a:rPr lang="en-US"/>
              <a:t> A good congestion control algorithm should rapidly converge to</a:t>
            </a:r>
            <a:endParaRPr/>
          </a:p>
          <a:p>
            <a:pPr marL="457200" lvl="0" indent="0" algn="l" rtl="0">
              <a:spcBef>
                <a:spcPts val="360"/>
              </a:spcBef>
              <a:spcAft>
                <a:spcPts val="0"/>
              </a:spcAft>
              <a:buNone/>
            </a:pPr>
            <a:r>
              <a:rPr lang="en-US"/>
              <a:t>the ideal operating point, and it should track that point as it changes over time.</a:t>
            </a:r>
            <a:endParaRPr/>
          </a:p>
          <a:p>
            <a:pPr marL="457200" lvl="0" indent="-342900" algn="l" rtl="0">
              <a:spcBef>
                <a:spcPts val="360"/>
              </a:spcBef>
              <a:spcAft>
                <a:spcPts val="0"/>
              </a:spcAft>
              <a:buSzPts val="1800"/>
              <a:buChar char="●"/>
            </a:pPr>
            <a:r>
              <a:rPr lang="en-US"/>
              <a:t>Example</a:t>
            </a:r>
            <a:endParaRPr/>
          </a:p>
          <a:p>
            <a:pPr marL="457200" lvl="0" indent="-342900" algn="l" rtl="0">
              <a:spcBef>
                <a:spcPts val="0"/>
              </a:spcBef>
              <a:spcAft>
                <a:spcPts val="0"/>
              </a:spcAft>
              <a:buSzPts val="1800"/>
              <a:buChar char="●"/>
            </a:pPr>
            <a:r>
              <a:rPr lang="en-US"/>
              <a:t>Flow 1 has all of the bandwidth. One second later, flow 2 starts. It needs bandwidth as well. </a:t>
            </a:r>
            <a:endParaRPr/>
          </a:p>
          <a:p>
            <a:pPr marL="457200" lvl="0" indent="-342900" algn="l" rtl="0">
              <a:spcBef>
                <a:spcPts val="0"/>
              </a:spcBef>
              <a:spcAft>
                <a:spcPts val="0"/>
              </a:spcAft>
              <a:buSzPts val="1800"/>
              <a:buChar char="●"/>
            </a:pPr>
            <a:r>
              <a:rPr lang="en-US"/>
              <a:t>The allocation quickly changes to give each of these flows half the bandwidth. </a:t>
            </a:r>
            <a:endParaRPr/>
          </a:p>
          <a:p>
            <a:pPr marL="457200" lvl="0" indent="-342900" algn="l" rtl="0">
              <a:spcBef>
                <a:spcPts val="0"/>
              </a:spcBef>
              <a:spcAft>
                <a:spcPts val="0"/>
              </a:spcAft>
              <a:buSzPts val="1800"/>
              <a:buChar char="●"/>
            </a:pPr>
            <a:r>
              <a:rPr lang="en-US"/>
              <a:t>At 4 seconds, a third flow joins. However, this flow uses only 20% of the bandwidth,so flow 1 and2 quickly adjust and get 40% of share.</a:t>
            </a:r>
            <a:endParaRPr/>
          </a:p>
          <a:p>
            <a:pPr marL="457200" lvl="0" indent="-342900" algn="l" rtl="0">
              <a:spcBef>
                <a:spcPts val="0"/>
              </a:spcBef>
              <a:spcAft>
                <a:spcPts val="0"/>
              </a:spcAft>
              <a:buSzPts val="1800"/>
              <a:buChar char="●"/>
            </a:pPr>
            <a:r>
              <a:rPr lang="en-US"/>
              <a:t>At 9 seconds, the second flow leaves, and the third flow remains unchanged,flow 1 gets  80% BANDWIDTH.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af322c4c96_0_6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FF0000"/>
                </a:solidFill>
                <a:latin typeface="Arial"/>
                <a:ea typeface="Arial"/>
                <a:cs typeface="Arial"/>
                <a:sym typeface="Arial"/>
              </a:rPr>
              <a:t>Regulating the Sending Rate (1)</a:t>
            </a:r>
            <a:endParaRPr/>
          </a:p>
        </p:txBody>
      </p:sp>
      <p:sp>
        <p:nvSpPr>
          <p:cNvPr id="473" name="Google Shape;473;gaf322c4c96_0_63"/>
          <p:cNvSpPr txBox="1">
            <a:spLocks noGrp="1"/>
          </p:cNvSpPr>
          <p:nvPr>
            <p:ph type="body" idx="1"/>
          </p:nvPr>
        </p:nvSpPr>
        <p:spPr>
          <a:xfrm>
            <a:off x="0" y="5715000"/>
            <a:ext cx="9144000" cy="838200"/>
          </a:xfrm>
          <a:prstGeom prst="rect">
            <a:avLst/>
          </a:prstGeom>
        </p:spPr>
        <p:txBody>
          <a:bodyPr spcFirstLastPara="1" wrap="square" lIns="91425" tIns="45700" rIns="91425" bIns="45700" anchor="t" anchorCtr="0">
            <a:noAutofit/>
          </a:bodyPr>
          <a:lstStyle/>
          <a:p>
            <a:pPr marL="609600" lvl="0" indent="0" algn="ctr" rtl="0">
              <a:lnSpc>
                <a:spcPct val="115000"/>
              </a:lnSpc>
              <a:spcBef>
                <a:spcPts val="600"/>
              </a:spcBef>
              <a:spcAft>
                <a:spcPts val="0"/>
              </a:spcAft>
              <a:buClr>
                <a:schemeClr val="dk1"/>
              </a:buClr>
              <a:buSzPts val="1100"/>
              <a:buFont typeface="Arial"/>
              <a:buNone/>
            </a:pPr>
            <a:r>
              <a:rPr lang="en-US">
                <a:latin typeface="Arial"/>
                <a:ea typeface="Arial"/>
                <a:cs typeface="Arial"/>
                <a:sym typeface="Arial"/>
              </a:rPr>
              <a:t>A fast network feeding a low-capacity receiver</a:t>
            </a:r>
            <a:endParaRPr>
              <a:latin typeface="Arial"/>
              <a:ea typeface="Arial"/>
              <a:cs typeface="Arial"/>
              <a:sym typeface="Arial"/>
            </a:endParaRPr>
          </a:p>
          <a:p>
            <a:pPr marL="0" lvl="0" indent="0" algn="l" rtl="0">
              <a:spcBef>
                <a:spcPts val="360"/>
              </a:spcBef>
              <a:spcAft>
                <a:spcPts val="0"/>
              </a:spcAft>
              <a:buNone/>
            </a:pPr>
            <a:endParaRPr/>
          </a:p>
        </p:txBody>
      </p:sp>
      <p:pic>
        <p:nvPicPr>
          <p:cNvPr id="474" name="Google Shape;474;gaf322c4c96_0_63"/>
          <p:cNvPicPr preferRelativeResize="0"/>
          <p:nvPr/>
        </p:nvPicPr>
        <p:blipFill>
          <a:blip r:embed="rId3">
            <a:alphaModFix/>
          </a:blip>
          <a:stretch>
            <a:fillRect/>
          </a:stretch>
        </p:blipFill>
        <p:spPr>
          <a:xfrm>
            <a:off x="2856200" y="1143000"/>
            <a:ext cx="4843375" cy="426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adf39d4eab_0_1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Services Provided to the Upper Layers</a:t>
            </a:r>
            <a:endParaRPr/>
          </a:p>
        </p:txBody>
      </p:sp>
      <p:sp>
        <p:nvSpPr>
          <p:cNvPr id="110" name="Google Shape;110;gadf39d4eab_0_13"/>
          <p:cNvSpPr txBox="1">
            <a:spLocks noGrp="1"/>
          </p:cNvSpPr>
          <p:nvPr>
            <p:ph type="body" idx="1"/>
          </p:nvPr>
        </p:nvSpPr>
        <p:spPr>
          <a:xfrm>
            <a:off x="0" y="1401900"/>
            <a:ext cx="9144000" cy="5340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Why transport layer?</a:t>
            </a:r>
            <a:endParaRPr/>
          </a:p>
          <a:p>
            <a:pPr marL="914400" lvl="1" indent="-368300" algn="l" rtl="0">
              <a:spcBef>
                <a:spcPts val="0"/>
              </a:spcBef>
              <a:spcAft>
                <a:spcPts val="0"/>
              </a:spcAft>
              <a:buSzPts val="2200"/>
              <a:buChar char="○"/>
            </a:pPr>
            <a:r>
              <a:rPr lang="en-US" sz="2200"/>
              <a:t>The transport code runs entirely on the users’ machines, but the network layer mostly runs on the routers.</a:t>
            </a:r>
            <a:endParaRPr sz="2200"/>
          </a:p>
          <a:p>
            <a:pPr marL="914400" lvl="1" indent="-368300" algn="l" rtl="0">
              <a:spcBef>
                <a:spcPts val="0"/>
              </a:spcBef>
              <a:spcAft>
                <a:spcPts val="0"/>
              </a:spcAft>
              <a:buSzPts val="2200"/>
              <a:buChar char="○"/>
            </a:pPr>
            <a:r>
              <a:rPr lang="en-US" sz="2200"/>
              <a:t>The existence of the transport layer makes it possible for the transport service to be more reliable than the underlying network.</a:t>
            </a:r>
            <a:endParaRPr sz="2200"/>
          </a:p>
          <a:p>
            <a:pPr marL="914400" lvl="1" indent="-368300" algn="l" rtl="0">
              <a:spcBef>
                <a:spcPts val="0"/>
              </a:spcBef>
              <a:spcAft>
                <a:spcPts val="0"/>
              </a:spcAft>
              <a:buSzPts val="2200"/>
              <a:buChar char="○"/>
            </a:pPr>
            <a:r>
              <a:rPr lang="en-US" sz="2200"/>
              <a:t>The transport primitives can be implemented as calls to library procedures to make them independent of the network primitives.</a:t>
            </a:r>
            <a:endParaRPr sz="2200"/>
          </a:p>
          <a:p>
            <a:pPr marL="914400" lvl="1" indent="-368300" algn="l" rtl="0">
              <a:spcBef>
                <a:spcPts val="0"/>
              </a:spcBef>
              <a:spcAft>
                <a:spcPts val="0"/>
              </a:spcAft>
              <a:buSzPts val="2200"/>
              <a:buChar char="○"/>
            </a:pPr>
            <a:r>
              <a:rPr lang="en-US" sz="2200"/>
              <a:t>Application programmers can write code according to a standard set of primitives and have these programs work on a wide variety of networks</a:t>
            </a:r>
            <a:endParaRPr sz="2200"/>
          </a:p>
          <a:p>
            <a:pPr marL="457200" lvl="0" indent="-368300" algn="l" rtl="0">
              <a:spcBef>
                <a:spcPts val="0"/>
              </a:spcBef>
              <a:spcAft>
                <a:spcPts val="0"/>
              </a:spcAft>
              <a:buSzPts val="2200"/>
              <a:buChar char="●"/>
            </a:pPr>
            <a:r>
              <a:rPr lang="en-US" sz="2200"/>
              <a:t>The bottom four layers can be seen as the transport service provider, whereas the upper layer(s) are the transport service user.</a:t>
            </a:r>
            <a:endParaRPr sz="2200"/>
          </a:p>
          <a:p>
            <a:pPr marL="457200" lvl="0" indent="0" algn="l" rtl="0">
              <a:spcBef>
                <a:spcPts val="360"/>
              </a:spcBef>
              <a:spcAft>
                <a:spcPts val="0"/>
              </a:spcAft>
              <a:buNone/>
            </a:pPr>
            <a:endParaRPr sz="2200"/>
          </a:p>
          <a:p>
            <a:pPr marL="457200" lvl="0" indent="0" algn="l" rtl="0">
              <a:spcBef>
                <a:spcPts val="36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af322c4c96_0_7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80" name="Google Shape;480;gaf322c4c96_0_71"/>
          <p:cNvSpPr txBox="1">
            <a:spLocks noGrp="1"/>
          </p:cNvSpPr>
          <p:nvPr>
            <p:ph type="body" idx="1"/>
          </p:nvPr>
        </p:nvSpPr>
        <p:spPr>
          <a:xfrm>
            <a:off x="0" y="5715000"/>
            <a:ext cx="9144000" cy="838200"/>
          </a:xfrm>
          <a:prstGeom prst="rect">
            <a:avLst/>
          </a:prstGeom>
        </p:spPr>
        <p:txBody>
          <a:bodyPr spcFirstLastPara="1" wrap="square" lIns="91425" tIns="45700" rIns="91425" bIns="45700" anchor="t" anchorCtr="0">
            <a:noAutofit/>
          </a:bodyPr>
          <a:lstStyle/>
          <a:p>
            <a:pPr marL="609600" lvl="0" indent="0" algn="ctr" rtl="0">
              <a:lnSpc>
                <a:spcPct val="115000"/>
              </a:lnSpc>
              <a:spcBef>
                <a:spcPts val="600"/>
              </a:spcBef>
              <a:spcAft>
                <a:spcPts val="0"/>
              </a:spcAft>
              <a:buClr>
                <a:schemeClr val="dk1"/>
              </a:buClr>
              <a:buSzPts val="1100"/>
              <a:buFont typeface="Arial"/>
              <a:buNone/>
            </a:pPr>
            <a:r>
              <a:rPr lang="en-US">
                <a:latin typeface="Arial"/>
                <a:ea typeface="Arial"/>
                <a:cs typeface="Arial"/>
                <a:sym typeface="Arial"/>
              </a:rPr>
              <a:t>A slow network feeding a high-capacity receiver</a:t>
            </a:r>
            <a:endParaRPr>
              <a:latin typeface="Arial"/>
              <a:ea typeface="Arial"/>
              <a:cs typeface="Arial"/>
              <a:sym typeface="Arial"/>
            </a:endParaRPr>
          </a:p>
          <a:p>
            <a:pPr marL="0" lvl="0" indent="0" algn="l" rtl="0">
              <a:spcBef>
                <a:spcPts val="360"/>
              </a:spcBef>
              <a:spcAft>
                <a:spcPts val="0"/>
              </a:spcAft>
              <a:buNone/>
            </a:pPr>
            <a:endParaRPr/>
          </a:p>
        </p:txBody>
      </p:sp>
      <p:pic>
        <p:nvPicPr>
          <p:cNvPr id="481" name="Google Shape;481;gaf322c4c96_0_71"/>
          <p:cNvPicPr preferRelativeResize="0"/>
          <p:nvPr/>
        </p:nvPicPr>
        <p:blipFill>
          <a:blip r:embed="rId3">
            <a:alphaModFix/>
          </a:blip>
          <a:stretch>
            <a:fillRect/>
          </a:stretch>
        </p:blipFill>
        <p:spPr>
          <a:xfrm>
            <a:off x="2229500" y="1447800"/>
            <a:ext cx="4735925" cy="4267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af322c4e67_0_3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sz="3600">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a:latin typeface="Arial"/>
                <a:ea typeface="Arial"/>
                <a:cs typeface="Arial"/>
                <a:sym typeface="Arial"/>
              </a:rPr>
              <a:t>Regulating the Sending Rate (1)</a:t>
            </a:r>
            <a:endParaRPr/>
          </a:p>
          <a:p>
            <a:pPr marL="0" lvl="0" indent="0" algn="ctr" rtl="0">
              <a:spcBef>
                <a:spcPts val="0"/>
              </a:spcBef>
              <a:spcAft>
                <a:spcPts val="0"/>
              </a:spcAft>
              <a:buNone/>
            </a:pPr>
            <a:endParaRPr/>
          </a:p>
        </p:txBody>
      </p:sp>
      <p:sp>
        <p:nvSpPr>
          <p:cNvPr id="487" name="Google Shape;487;gaf322c4e67_0_31"/>
          <p:cNvSpPr txBox="1">
            <a:spLocks noGrp="1"/>
          </p:cNvSpPr>
          <p:nvPr>
            <p:ph type="body" idx="1"/>
          </p:nvPr>
        </p:nvSpPr>
        <p:spPr>
          <a:xfrm>
            <a:off x="0" y="1143000"/>
            <a:ext cx="9144000" cy="5516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sending rate may be limited by two factors. </a:t>
            </a:r>
            <a:endParaRPr/>
          </a:p>
          <a:p>
            <a:pPr marL="914400" lvl="1" indent="-342900" algn="l" rtl="0">
              <a:spcBef>
                <a:spcPts val="0"/>
              </a:spcBef>
              <a:spcAft>
                <a:spcPts val="0"/>
              </a:spcAft>
              <a:buSzPts val="1800"/>
              <a:buChar char="○"/>
            </a:pPr>
            <a:r>
              <a:rPr lang="en-US"/>
              <a:t>The first is flow control, in the case that there is insufficient buffering at the receiver. </a:t>
            </a:r>
            <a:endParaRPr/>
          </a:p>
          <a:p>
            <a:pPr marL="914400" lvl="1" indent="-342900" algn="l" rtl="0">
              <a:spcBef>
                <a:spcPts val="0"/>
              </a:spcBef>
              <a:spcAft>
                <a:spcPts val="0"/>
              </a:spcAft>
              <a:buSzPts val="1800"/>
              <a:buChar char="○"/>
            </a:pPr>
            <a:r>
              <a:rPr lang="en-US"/>
              <a:t>The second is congestion, in the case that there is insufficient capacity in the network.</a:t>
            </a:r>
            <a:endParaRPr/>
          </a:p>
          <a:p>
            <a:pPr marL="457200" lvl="0" indent="-342900" algn="l" rtl="0">
              <a:spcBef>
                <a:spcPts val="0"/>
              </a:spcBef>
              <a:spcAft>
                <a:spcPts val="0"/>
              </a:spcAft>
              <a:buSzPts val="1800"/>
              <a:buChar char="●"/>
            </a:pPr>
            <a:r>
              <a:rPr lang="en-US"/>
              <a:t>The way that a transport protocol should regulate the sending rate depends on the form of the feedback returned by the network.</a:t>
            </a:r>
            <a:endParaRPr/>
          </a:p>
          <a:p>
            <a:pPr marL="457200" lvl="0" indent="-342900" algn="l" rtl="0">
              <a:spcBef>
                <a:spcPts val="0"/>
              </a:spcBef>
              <a:spcAft>
                <a:spcPts val="0"/>
              </a:spcAft>
              <a:buSzPts val="1800"/>
              <a:buChar char="●"/>
            </a:pPr>
            <a:r>
              <a:rPr lang="en-US"/>
              <a:t>Different network layers may return different kinds of feedback. </a:t>
            </a:r>
            <a:endParaRPr/>
          </a:p>
          <a:p>
            <a:pPr marL="457200" lvl="0" indent="-342900" algn="l" rtl="0">
              <a:spcBef>
                <a:spcPts val="0"/>
              </a:spcBef>
              <a:spcAft>
                <a:spcPts val="0"/>
              </a:spcAft>
              <a:buSzPts val="1800"/>
              <a:buChar char="●"/>
            </a:pPr>
            <a:r>
              <a:rPr lang="en-US"/>
              <a:t>The feedback may be explicit or implicit, and it may be precise or imprecise.</a:t>
            </a:r>
            <a:endParaRPr/>
          </a:p>
          <a:p>
            <a:pPr marL="457200" lvl="0" indent="-342900" algn="l" rtl="0">
              <a:spcBef>
                <a:spcPts val="0"/>
              </a:spcBef>
              <a:spcAft>
                <a:spcPts val="0"/>
              </a:spcAft>
              <a:buSzPts val="1800"/>
              <a:buChar char="●"/>
            </a:pPr>
            <a:r>
              <a:rPr lang="en-US"/>
              <a:t>Precise design is when routers tell the sources the rate at which they may send.</a:t>
            </a:r>
            <a:endParaRPr/>
          </a:p>
          <a:p>
            <a:pPr marL="457200" lvl="0" indent="-342900" algn="l" rtl="0">
              <a:spcBef>
                <a:spcPts val="0"/>
              </a:spcBef>
              <a:spcAft>
                <a:spcPts val="0"/>
              </a:spcAft>
              <a:buSzPts val="1800"/>
              <a:buChar char="●"/>
            </a:pPr>
            <a:r>
              <a:rPr lang="en-US"/>
              <a:t>Ex:XCP (eXplicit Congestion Protocol).</a:t>
            </a:r>
            <a:endParaRPr/>
          </a:p>
          <a:p>
            <a:pPr marL="457200" lvl="0" indent="-342900" algn="l" rtl="0">
              <a:spcBef>
                <a:spcPts val="0"/>
              </a:spcBef>
              <a:spcAft>
                <a:spcPts val="0"/>
              </a:spcAft>
              <a:buSzPts val="1800"/>
              <a:buChar char="●"/>
            </a:pPr>
            <a:r>
              <a:rPr lang="en-US"/>
              <a:t>An explicit, imprecise design is the use of ECN (Explicit Congestion Notification) with TCP.</a:t>
            </a:r>
            <a:endParaRPr/>
          </a:p>
          <a:p>
            <a:pPr marL="45720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af322c4c96_0_7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93" name="Google Shape;493;gaf322c4c96_0_78"/>
          <p:cNvSpPr txBox="1">
            <a:spLocks noGrp="1"/>
          </p:cNvSpPr>
          <p:nvPr>
            <p:ph type="body" idx="1"/>
          </p:nvPr>
        </p:nvSpPr>
        <p:spPr>
          <a:xfrm>
            <a:off x="105313" y="4873425"/>
            <a:ext cx="9144000" cy="838200"/>
          </a:xfrm>
          <a:prstGeom prst="rect">
            <a:avLst/>
          </a:prstGeom>
        </p:spPr>
        <p:txBody>
          <a:bodyPr spcFirstLastPara="1" wrap="square" lIns="91425" tIns="45700" rIns="91425" bIns="45700" anchor="t" anchorCtr="0">
            <a:noAutofit/>
          </a:bodyPr>
          <a:lstStyle/>
          <a:p>
            <a:pPr marL="609600" lvl="0" indent="0" algn="ctr" rtl="0">
              <a:lnSpc>
                <a:spcPct val="115000"/>
              </a:lnSpc>
              <a:spcBef>
                <a:spcPts val="600"/>
              </a:spcBef>
              <a:spcAft>
                <a:spcPts val="0"/>
              </a:spcAft>
              <a:buClr>
                <a:schemeClr val="dk1"/>
              </a:buClr>
              <a:buSzPts val="1100"/>
              <a:buFont typeface="Arial"/>
              <a:buNone/>
            </a:pPr>
            <a:r>
              <a:rPr lang="en-US">
                <a:latin typeface="Arial"/>
                <a:ea typeface="Arial"/>
                <a:cs typeface="Arial"/>
                <a:sym typeface="Arial"/>
              </a:rPr>
              <a:t>Some congestion control protocols</a:t>
            </a:r>
            <a:endParaRPr>
              <a:latin typeface="Arial"/>
              <a:ea typeface="Arial"/>
              <a:cs typeface="Arial"/>
              <a:sym typeface="Arial"/>
            </a:endParaRPr>
          </a:p>
          <a:p>
            <a:pPr marL="0" lvl="0" indent="0" algn="l" rtl="0">
              <a:spcBef>
                <a:spcPts val="360"/>
              </a:spcBef>
              <a:spcAft>
                <a:spcPts val="0"/>
              </a:spcAft>
              <a:buNone/>
            </a:pPr>
            <a:endParaRPr/>
          </a:p>
        </p:txBody>
      </p:sp>
      <p:pic>
        <p:nvPicPr>
          <p:cNvPr id="494" name="Google Shape;494;gaf322c4c96_0_78"/>
          <p:cNvPicPr preferRelativeResize="0"/>
          <p:nvPr/>
        </p:nvPicPr>
        <p:blipFill>
          <a:blip r:embed="rId3">
            <a:alphaModFix/>
          </a:blip>
          <a:stretch>
            <a:fillRect/>
          </a:stretch>
        </p:blipFill>
        <p:spPr>
          <a:xfrm>
            <a:off x="814925" y="1850500"/>
            <a:ext cx="7724775" cy="2686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af322c4e67_0_4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00" name="Google Shape;500;gaf322c4e67_0_42"/>
          <p:cNvSpPr txBox="1">
            <a:spLocks noGrp="1"/>
          </p:cNvSpPr>
          <p:nvPr>
            <p:ph type="body" idx="1"/>
          </p:nvPr>
        </p:nvSpPr>
        <p:spPr>
          <a:xfrm>
            <a:off x="0" y="1385375"/>
            <a:ext cx="9144000" cy="5340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FAST TCP measures the round trip delay and uses that metric as a signal to avoid congestion</a:t>
            </a:r>
            <a:endParaRPr/>
          </a:p>
          <a:p>
            <a:pPr marL="457200" lvl="0" indent="-342900" algn="l" rtl="0">
              <a:spcBef>
                <a:spcPts val="0"/>
              </a:spcBef>
              <a:spcAft>
                <a:spcPts val="0"/>
              </a:spcAft>
              <a:buSzPts val="1800"/>
              <a:buChar char="●"/>
            </a:pPr>
            <a:r>
              <a:rPr lang="en-US"/>
              <a:t>CUBIC TCP :TCP with drop-tail or RED routers,</a:t>
            </a:r>
            <a:endParaRPr/>
          </a:p>
          <a:p>
            <a:pPr marL="457200" lvl="0" indent="-342900" algn="l" rtl="0">
              <a:spcBef>
                <a:spcPts val="0"/>
              </a:spcBef>
              <a:spcAft>
                <a:spcPts val="0"/>
              </a:spcAft>
              <a:buSzPts val="1800"/>
              <a:buChar char="●"/>
            </a:pPr>
            <a:r>
              <a:rPr lang="en-US"/>
              <a:t>The way in which the rates are increased or decreased is</a:t>
            </a:r>
            <a:endParaRPr/>
          </a:p>
          <a:p>
            <a:pPr marL="457200" lvl="0" indent="0" algn="l" rtl="0">
              <a:spcBef>
                <a:spcPts val="360"/>
              </a:spcBef>
              <a:spcAft>
                <a:spcPts val="0"/>
              </a:spcAft>
              <a:buNone/>
            </a:pPr>
            <a:r>
              <a:rPr lang="en-US"/>
              <a:t>given by a</a:t>
            </a:r>
            <a:r>
              <a:rPr lang="en-US" b="1"/>
              <a:t> control law.</a:t>
            </a:r>
            <a:endParaRPr b="1"/>
          </a:p>
          <a:p>
            <a:pPr marL="457200" lvl="0" indent="-342900" algn="l" rtl="0">
              <a:spcBef>
                <a:spcPts val="360"/>
              </a:spcBef>
              <a:spcAft>
                <a:spcPts val="0"/>
              </a:spcAft>
              <a:buSzPts val="1800"/>
              <a:buChar char="●"/>
            </a:pPr>
            <a:r>
              <a:rPr lang="en-US"/>
              <a:t>These laws have a major effect on performance.</a:t>
            </a:r>
            <a:endParaRPr/>
          </a:p>
          <a:p>
            <a:pPr marL="457200" lvl="0" indent="-342900" algn="l" rtl="0">
              <a:spcBef>
                <a:spcPts val="0"/>
              </a:spcBef>
              <a:spcAft>
                <a:spcPts val="0"/>
              </a:spcAft>
              <a:buSzPts val="1800"/>
              <a:buChar char="●"/>
            </a:pPr>
            <a:r>
              <a:rPr lang="en-US" b="1"/>
              <a:t>AIMD (</a:t>
            </a:r>
            <a:r>
              <a:rPr lang="en-US"/>
              <a:t>Additive Increase Multiplicative Decrease) is the appropriate</a:t>
            </a:r>
            <a:endParaRPr/>
          </a:p>
          <a:p>
            <a:pPr marL="457200" lvl="0" indent="0" algn="l" rtl="0">
              <a:spcBef>
                <a:spcPts val="360"/>
              </a:spcBef>
              <a:spcAft>
                <a:spcPts val="0"/>
              </a:spcAft>
              <a:buNone/>
            </a:pPr>
            <a:r>
              <a:rPr lang="en-US"/>
              <a:t>control law to arrive at the efficient and fair operating point.</a:t>
            </a:r>
            <a:endParaRPr/>
          </a:p>
          <a:p>
            <a:pPr marL="457200" lvl="0" indent="-342900" algn="l" rtl="0">
              <a:spcBef>
                <a:spcPts val="360"/>
              </a:spcBef>
              <a:spcAft>
                <a:spcPts val="0"/>
              </a:spcAft>
              <a:buSzPts val="1800"/>
              <a:buChar char="●"/>
            </a:pPr>
            <a:r>
              <a:rPr lang="en-US"/>
              <a:t>EXAMPLE</a:t>
            </a:r>
            <a:endParaRPr/>
          </a:p>
          <a:p>
            <a:pPr marL="457200" lvl="0" indent="-342900" algn="l" rtl="0">
              <a:spcBef>
                <a:spcPts val="0"/>
              </a:spcBef>
              <a:spcAft>
                <a:spcPts val="0"/>
              </a:spcAft>
              <a:buSzPts val="1800"/>
              <a:buChar char="●"/>
            </a:pPr>
            <a:r>
              <a:rPr lang="en-US"/>
              <a:t>When the allocation is fair, both users will receive the same amount of bandwidth.</a:t>
            </a:r>
            <a:endParaRPr/>
          </a:p>
          <a:p>
            <a:pPr marL="457200" lvl="0" indent="-342900" algn="l" rtl="0">
              <a:spcBef>
                <a:spcPts val="0"/>
              </a:spcBef>
              <a:spcAft>
                <a:spcPts val="0"/>
              </a:spcAft>
              <a:buSzPts val="1800"/>
              <a:buChar char="●"/>
            </a:pPr>
            <a:r>
              <a:rPr lang="en-US"/>
              <a:t>This is shown by the dotted fairness line.</a:t>
            </a:r>
            <a:endParaRPr/>
          </a:p>
          <a:p>
            <a:pPr marL="457200" lvl="0" indent="-342900" algn="l" rtl="0">
              <a:spcBef>
                <a:spcPts val="0"/>
              </a:spcBef>
              <a:spcAft>
                <a:spcPts val="0"/>
              </a:spcAft>
              <a:buSzPts val="1800"/>
              <a:buChar char="●"/>
            </a:pPr>
            <a:r>
              <a:rPr lang="en-US"/>
              <a:t> When the allocations sum to 100%, the capacity of the link, the allocation is efficient.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af131e7565_0_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06" name="Google Shape;506;gaf131e7565_0_5"/>
          <p:cNvSpPr txBox="1">
            <a:spLocks noGrp="1"/>
          </p:cNvSpPr>
          <p:nvPr>
            <p:ph type="body" idx="1"/>
          </p:nvPr>
        </p:nvSpPr>
        <p:spPr>
          <a:xfrm>
            <a:off x="-82625" y="1352325"/>
            <a:ext cx="9144000" cy="5323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This is shown by the dotted efficiency line.</a:t>
            </a:r>
            <a:endParaRPr/>
          </a:p>
          <a:p>
            <a:pPr marL="457200" lvl="0" indent="-342900" algn="l" rtl="0">
              <a:spcBef>
                <a:spcPts val="0"/>
              </a:spcBef>
              <a:spcAft>
                <a:spcPts val="0"/>
              </a:spcAft>
              <a:buSzPts val="1800"/>
              <a:buChar char="●"/>
            </a:pPr>
            <a:r>
              <a:rPr lang="en-US"/>
              <a:t>A congestion signal is given by the network to both users when the</a:t>
            </a:r>
            <a:endParaRPr/>
          </a:p>
          <a:p>
            <a:pPr marL="457200" lvl="0" indent="-342900" algn="l" rtl="0">
              <a:spcBef>
                <a:spcPts val="0"/>
              </a:spcBef>
              <a:spcAft>
                <a:spcPts val="0"/>
              </a:spcAft>
              <a:buSzPts val="1800"/>
              <a:buChar char="●"/>
            </a:pPr>
            <a:r>
              <a:rPr lang="en-US"/>
              <a:t>sum of their allocations crosses this line. </a:t>
            </a:r>
            <a:endParaRPr/>
          </a:p>
          <a:p>
            <a:pPr marL="457200" lvl="0" indent="-342900" algn="l" rtl="0">
              <a:spcBef>
                <a:spcPts val="0"/>
              </a:spcBef>
              <a:spcAft>
                <a:spcPts val="0"/>
              </a:spcAft>
              <a:buSzPts val="1800"/>
              <a:buChar char="●"/>
            </a:pPr>
            <a:r>
              <a:rPr lang="en-US"/>
              <a:t>The intersection of these lines is the desired operating point.</a:t>
            </a:r>
            <a:endParaRPr/>
          </a:p>
          <a:p>
            <a:pPr marL="457200" lvl="0" indent="-342900" algn="l" rtl="0">
              <a:spcBef>
                <a:spcPts val="0"/>
              </a:spcBef>
              <a:spcAft>
                <a:spcPts val="0"/>
              </a:spcAft>
              <a:buSzPts val="1800"/>
              <a:buChar char="●"/>
            </a:pPr>
            <a:r>
              <a:rPr lang="en-US"/>
              <a:t>The users may each increase their sending rate by 1 Mbps every second</a:t>
            </a:r>
            <a:endParaRPr/>
          </a:p>
          <a:p>
            <a:pPr marL="457200" lvl="0" indent="-342900" algn="l" rtl="0">
              <a:spcBef>
                <a:spcPts val="0"/>
              </a:spcBef>
              <a:spcAft>
                <a:spcPts val="0"/>
              </a:spcAft>
              <a:buSzPts val="1800"/>
              <a:buChar char="●"/>
            </a:pPr>
            <a:r>
              <a:rPr lang="en-US"/>
              <a:t>Operating point crosses the efficiency line and both users receive a congestion signal from the network. </a:t>
            </a:r>
            <a:endParaRPr/>
          </a:p>
          <a:p>
            <a:pPr marL="457200" lvl="0" indent="-342900" algn="l" rtl="0">
              <a:spcBef>
                <a:spcPts val="0"/>
              </a:spcBef>
              <a:spcAft>
                <a:spcPts val="0"/>
              </a:spcAft>
              <a:buSzPts val="1800"/>
              <a:buChar char="●"/>
            </a:pPr>
            <a:r>
              <a:rPr lang="en-US"/>
              <a:t>At this stage, they must reduce their allocations. However,</a:t>
            </a:r>
            <a:endParaRPr/>
          </a:p>
          <a:p>
            <a:pPr marL="457200" lvl="0" indent="0" algn="l" rtl="0">
              <a:spcBef>
                <a:spcPts val="360"/>
              </a:spcBef>
              <a:spcAft>
                <a:spcPts val="0"/>
              </a:spcAft>
              <a:buNone/>
            </a:pPr>
            <a:r>
              <a:rPr lang="en-US"/>
              <a:t>an additive decrease would simply cause them to oscillate.</a:t>
            </a:r>
            <a:endParaRPr/>
          </a:p>
          <a:p>
            <a:pPr marL="457200" lvl="0" indent="-342900" algn="l" rtl="0">
              <a:spcBef>
                <a:spcPts val="360"/>
              </a:spcBef>
              <a:spcAft>
                <a:spcPts val="0"/>
              </a:spcAft>
              <a:buSzPts val="1800"/>
              <a:buChar char="●"/>
            </a:pPr>
            <a:r>
              <a:rPr lang="en-US"/>
              <a:t>When both users multiplicatively increase their bandwidth over time until they receive a congestion signal.</a:t>
            </a:r>
            <a:endParaRPr/>
          </a:p>
          <a:p>
            <a:pPr marL="457200" lvl="0" indent="-342900" algn="l" rtl="0">
              <a:spcBef>
                <a:spcPts val="0"/>
              </a:spcBef>
              <a:spcAft>
                <a:spcPts val="0"/>
              </a:spcAft>
              <a:buSzPts val="1800"/>
              <a:buChar char="●"/>
            </a:pPr>
            <a:r>
              <a:rPr lang="en-US"/>
              <a:t>If they then multiplicatively decrease their sending rates, the operating point of the users will simply oscillate</a:t>
            </a:r>
            <a:endParaRPr/>
          </a:p>
          <a:p>
            <a:pPr marL="457200" lvl="0" indent="-342900" algn="l" rtl="0">
              <a:spcBef>
                <a:spcPts val="0"/>
              </a:spcBef>
              <a:spcAft>
                <a:spcPts val="0"/>
              </a:spcAft>
              <a:buSzPts val="1800"/>
              <a:buChar char="●"/>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af131e7565_0_1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512" name="Google Shape;512;gaf131e7565_0_15"/>
          <p:cNvPicPr preferRelativeResize="0"/>
          <p:nvPr/>
        </p:nvPicPr>
        <p:blipFill>
          <a:blip r:embed="rId3">
            <a:alphaModFix/>
          </a:blip>
          <a:stretch>
            <a:fillRect/>
          </a:stretch>
        </p:blipFill>
        <p:spPr>
          <a:xfrm>
            <a:off x="1457900" y="2485225"/>
            <a:ext cx="5353050" cy="3228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af131e7565_0_2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18" name="Google Shape;518;gaf131e7565_0_21"/>
          <p:cNvSpPr txBox="1">
            <a:spLocks noGrp="1"/>
          </p:cNvSpPr>
          <p:nvPr>
            <p:ph type="body" idx="1"/>
          </p:nvPr>
        </p:nvSpPr>
        <p:spPr>
          <a:xfrm>
            <a:off x="0" y="1418425"/>
            <a:ext cx="9144000" cy="5125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Users additively increase their bandwidth allocations and then multiplicatively decrease them when congestion is signaled.</a:t>
            </a:r>
            <a:endParaRPr/>
          </a:p>
          <a:p>
            <a:pPr marL="457200" lvl="0" indent="-342900" algn="l" rtl="0">
              <a:spcBef>
                <a:spcPts val="0"/>
              </a:spcBef>
              <a:spcAft>
                <a:spcPts val="0"/>
              </a:spcAft>
              <a:buSzPts val="1800"/>
              <a:buChar char="●"/>
            </a:pPr>
            <a:r>
              <a:rPr lang="en-US"/>
              <a:t>This behavior is the AIMD control law</a:t>
            </a:r>
            <a:endParaRPr/>
          </a:p>
          <a:p>
            <a:pPr marL="457200" lvl="0" indent="-342900" algn="l" rtl="0">
              <a:spcBef>
                <a:spcPts val="0"/>
              </a:spcBef>
              <a:spcAft>
                <a:spcPts val="0"/>
              </a:spcAft>
              <a:buSzPts val="1800"/>
              <a:buChar char="●"/>
            </a:pPr>
            <a:r>
              <a:rPr lang="en-US"/>
              <a:t>The path traced by this behavior does converge to the optimal point that is both fair and efficient. </a:t>
            </a:r>
            <a:endParaRPr/>
          </a:p>
          <a:p>
            <a:pPr marL="457200" lvl="0" indent="-342900" algn="l" rtl="0">
              <a:spcBef>
                <a:spcPts val="0"/>
              </a:spcBef>
              <a:spcAft>
                <a:spcPts val="0"/>
              </a:spcAft>
              <a:buSzPts val="1800"/>
              <a:buChar char="●"/>
            </a:pPr>
            <a:r>
              <a:rPr lang="en-US"/>
              <a:t>This convergence happens no matter what the starting point, making AIMD broadly useful.</a:t>
            </a:r>
            <a:endParaRPr/>
          </a:p>
          <a:p>
            <a:pPr marL="457200" lvl="0" indent="0" algn="l" rtl="0">
              <a:spcBef>
                <a:spcPts val="36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af322c4c96_0_8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24" name="Google Shape;524;gaf322c4c96_0_85"/>
          <p:cNvSpPr txBox="1">
            <a:spLocks noGrp="1"/>
          </p:cNvSpPr>
          <p:nvPr>
            <p:ph type="body" idx="1"/>
          </p:nvPr>
        </p:nvSpPr>
        <p:spPr>
          <a:xfrm>
            <a:off x="0" y="5231525"/>
            <a:ext cx="9144000" cy="838200"/>
          </a:xfrm>
          <a:prstGeom prst="rect">
            <a:avLst/>
          </a:prstGeom>
        </p:spPr>
        <p:txBody>
          <a:bodyPr spcFirstLastPara="1" wrap="square" lIns="91425" tIns="45700" rIns="91425" bIns="45700" anchor="t" anchorCtr="0">
            <a:noAutofit/>
          </a:bodyPr>
          <a:lstStyle/>
          <a:p>
            <a:pPr marL="609600" lvl="0" indent="0" algn="ctr" rtl="0">
              <a:lnSpc>
                <a:spcPct val="115000"/>
              </a:lnSpc>
              <a:spcBef>
                <a:spcPts val="600"/>
              </a:spcBef>
              <a:spcAft>
                <a:spcPts val="0"/>
              </a:spcAft>
              <a:buClr>
                <a:schemeClr val="dk1"/>
              </a:buClr>
              <a:buSzPts val="1100"/>
              <a:buFont typeface="Arial"/>
              <a:buNone/>
            </a:pPr>
            <a:r>
              <a:rPr lang="en-US">
                <a:latin typeface="Arial"/>
                <a:ea typeface="Arial"/>
                <a:cs typeface="Arial"/>
                <a:sym typeface="Arial"/>
              </a:rPr>
              <a:t>Additive Increase Multiplicative Decrease (AIMD) control law.</a:t>
            </a:r>
            <a:endParaRPr>
              <a:latin typeface="Arial"/>
              <a:ea typeface="Arial"/>
              <a:cs typeface="Arial"/>
              <a:sym typeface="Arial"/>
            </a:endParaRPr>
          </a:p>
          <a:p>
            <a:pPr marL="0" lvl="0" indent="0" algn="l" rtl="0">
              <a:spcBef>
                <a:spcPts val="360"/>
              </a:spcBef>
              <a:spcAft>
                <a:spcPts val="0"/>
              </a:spcAft>
              <a:buNone/>
            </a:pPr>
            <a:endParaRPr/>
          </a:p>
        </p:txBody>
      </p:sp>
      <p:pic>
        <p:nvPicPr>
          <p:cNvPr id="525" name="Google Shape;525;gaf322c4c96_0_85"/>
          <p:cNvPicPr preferRelativeResize="0"/>
          <p:nvPr/>
        </p:nvPicPr>
        <p:blipFill>
          <a:blip r:embed="rId3">
            <a:alphaModFix/>
          </a:blip>
          <a:stretch>
            <a:fillRect/>
          </a:stretch>
        </p:blipFill>
        <p:spPr>
          <a:xfrm>
            <a:off x="1029800" y="2019300"/>
            <a:ext cx="6896100" cy="2819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9"/>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UDP</a:t>
            </a:r>
            <a:endParaRPr/>
          </a:p>
        </p:txBody>
      </p:sp>
      <p:sp>
        <p:nvSpPr>
          <p:cNvPr id="531" name="Google Shape;531;p29"/>
          <p:cNvSpPr txBox="1">
            <a:spLocks noGrp="1"/>
          </p:cNvSpPr>
          <p:nvPr>
            <p:ph type="body" idx="1"/>
          </p:nvPr>
        </p:nvSpPr>
        <p:spPr>
          <a:xfrm>
            <a:off x="817562" y="1995487"/>
            <a:ext cx="8326437" cy="4557712"/>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Introduction to UDP</a:t>
            </a:r>
            <a:endParaRPr/>
          </a:p>
          <a:p>
            <a:pPr marL="609600" lvl="0" indent="-609600" algn="l" rtl="0">
              <a:lnSpc>
                <a:spcPct val="100000"/>
              </a:lnSpc>
              <a:spcBef>
                <a:spcPts val="72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Remote Procedure Call</a:t>
            </a:r>
            <a:endParaRPr/>
          </a:p>
          <a:p>
            <a:pPr marL="609600" lvl="0" indent="-609600" algn="l" rtl="0">
              <a:lnSpc>
                <a:spcPct val="100000"/>
              </a:lnSpc>
              <a:spcBef>
                <a:spcPts val="72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The Real-Time Transport Protocol</a:t>
            </a:r>
            <a:endParaRPr/>
          </a:p>
          <a:p>
            <a:pPr marL="609600" lvl="0" indent="-381000" algn="l" rtl="0">
              <a:spcBef>
                <a:spcPts val="720"/>
              </a:spcBef>
              <a:spcAft>
                <a:spcPts val="0"/>
              </a:spcAft>
              <a:buSzPts val="3600"/>
              <a:buFont typeface="Times New Roman"/>
              <a:buNone/>
            </a:pPr>
            <a:endParaRPr sz="36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0"/>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Introduction to UDP</a:t>
            </a:r>
            <a:endParaRPr/>
          </a:p>
        </p:txBody>
      </p:sp>
      <p:sp>
        <p:nvSpPr>
          <p:cNvPr id="537" name="Google Shape;537;p30"/>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Internet protocol suite supports a connectionless transport protocol called </a:t>
            </a:r>
            <a:r>
              <a:rPr lang="en-US" sz="2400" b="1" i="0" u="none">
                <a:solidFill>
                  <a:schemeClr val="dk1"/>
                </a:solidFill>
                <a:latin typeface="Times New Roman"/>
                <a:ea typeface="Times New Roman"/>
                <a:cs typeface="Times New Roman"/>
                <a:sym typeface="Times New Roman"/>
              </a:rPr>
              <a:t>UDP</a:t>
            </a:r>
            <a:r>
              <a:rPr lang="en-US" sz="2400" b="0" i="0" u="none">
                <a:solidFill>
                  <a:schemeClr val="dk1"/>
                </a:solidFill>
                <a:latin typeface="Times New Roman"/>
                <a:ea typeface="Times New Roman"/>
                <a:cs typeface="Times New Roman"/>
                <a:sym typeface="Times New Roman"/>
              </a:rPr>
              <a:t> (User Datagram Protocol).</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UDP provides a way for applications to send encapsulated IP datagrams without having to establish a connection.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UDP transmits segments consisting of an </a:t>
            </a:r>
            <a:r>
              <a:rPr lang="en-US" sz="2400" b="1" i="0" u="none">
                <a:solidFill>
                  <a:schemeClr val="dk1"/>
                </a:solidFill>
                <a:latin typeface="Times New Roman"/>
                <a:ea typeface="Times New Roman"/>
                <a:cs typeface="Times New Roman"/>
                <a:sym typeface="Times New Roman"/>
              </a:rPr>
              <a:t>8-byte header </a:t>
            </a:r>
            <a:r>
              <a:rPr lang="en-US" sz="2400" b="0" i="0" u="none">
                <a:solidFill>
                  <a:schemeClr val="dk1"/>
                </a:solidFill>
                <a:latin typeface="Times New Roman"/>
                <a:ea typeface="Times New Roman"/>
                <a:cs typeface="Times New Roman"/>
                <a:sym typeface="Times New Roman"/>
              </a:rPr>
              <a:t>followed by the payload.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header is shown in Fig. 6-27.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adf39d4eab_0_2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Transport Service Primitives</a:t>
            </a:r>
            <a:endParaRPr/>
          </a:p>
          <a:p>
            <a:pPr marL="0" lvl="0" indent="0" algn="ctr" rtl="0">
              <a:spcBef>
                <a:spcPts val="0"/>
              </a:spcBef>
              <a:spcAft>
                <a:spcPts val="0"/>
              </a:spcAft>
              <a:buNone/>
            </a:pPr>
            <a:endParaRPr/>
          </a:p>
        </p:txBody>
      </p:sp>
      <p:sp>
        <p:nvSpPr>
          <p:cNvPr id="116" name="Google Shape;116;gadf39d4eab_0_22"/>
          <p:cNvSpPr txBox="1">
            <a:spLocks noGrp="1"/>
          </p:cNvSpPr>
          <p:nvPr>
            <p:ph type="body" idx="1"/>
          </p:nvPr>
        </p:nvSpPr>
        <p:spPr>
          <a:xfrm>
            <a:off x="0" y="757425"/>
            <a:ext cx="9144000" cy="5902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transport layer must provide some operations to application programs, that is, a transport service interface.</a:t>
            </a:r>
            <a:endParaRPr/>
          </a:p>
          <a:p>
            <a:pPr marL="457200" lvl="0" indent="-342900" algn="l" rtl="0">
              <a:spcBef>
                <a:spcPts val="0"/>
              </a:spcBef>
              <a:spcAft>
                <a:spcPts val="0"/>
              </a:spcAft>
              <a:buSzPts val="1800"/>
              <a:buChar char="●"/>
            </a:pPr>
            <a:r>
              <a:rPr lang="en-US"/>
              <a:t>Each transport service has its own interface</a:t>
            </a:r>
            <a:endParaRPr/>
          </a:p>
          <a:p>
            <a:pPr marL="457200" lvl="0" indent="-342900" algn="l" rtl="0">
              <a:spcBef>
                <a:spcPts val="0"/>
              </a:spcBef>
              <a:spcAft>
                <a:spcPts val="0"/>
              </a:spcAft>
              <a:buSzPts val="1800"/>
              <a:buChar char="●"/>
            </a:pPr>
            <a:r>
              <a:rPr lang="en-US"/>
              <a:t>Ex:connection-oriented transport service</a:t>
            </a:r>
            <a:endParaRPr/>
          </a:p>
          <a:p>
            <a:pPr marL="914400" lvl="1" indent="-342900" algn="l" rtl="0">
              <a:spcBef>
                <a:spcPts val="0"/>
              </a:spcBef>
              <a:spcAft>
                <a:spcPts val="0"/>
              </a:spcAft>
              <a:buSzPts val="1800"/>
              <a:buChar char="○"/>
            </a:pPr>
            <a:r>
              <a:rPr lang="en-US"/>
              <a:t>It is reliable.</a:t>
            </a:r>
            <a:endParaRPr/>
          </a:p>
          <a:p>
            <a:pPr marL="914400" lvl="1" indent="-342900" algn="l" rtl="0">
              <a:spcBef>
                <a:spcPts val="0"/>
              </a:spcBef>
              <a:spcAft>
                <a:spcPts val="0"/>
              </a:spcAft>
              <a:buSzPts val="1800"/>
              <a:buChar char="○"/>
            </a:pPr>
            <a:r>
              <a:rPr lang="en-US"/>
              <a:t>Error-free bit stream.</a:t>
            </a:r>
            <a:endParaRPr/>
          </a:p>
          <a:p>
            <a:pPr marL="457200" lvl="0" indent="-342900" algn="l" rtl="0">
              <a:spcBef>
                <a:spcPts val="0"/>
              </a:spcBef>
              <a:spcAft>
                <a:spcPts val="0"/>
              </a:spcAft>
              <a:buSzPts val="1800"/>
              <a:buChar char="●"/>
            </a:pPr>
            <a:r>
              <a:rPr lang="en-US"/>
              <a:t>Network service vs transport service</a:t>
            </a:r>
            <a:endParaRPr/>
          </a:p>
          <a:p>
            <a:pPr marL="914400" lvl="1" indent="-342900" algn="l" rtl="0">
              <a:spcBef>
                <a:spcPts val="0"/>
              </a:spcBef>
              <a:spcAft>
                <a:spcPts val="0"/>
              </a:spcAft>
              <a:buSzPts val="1800"/>
              <a:buChar char="○"/>
            </a:pPr>
            <a:r>
              <a:rPr lang="en-US"/>
              <a:t>network service is unreliable.</a:t>
            </a:r>
            <a:endParaRPr/>
          </a:p>
          <a:p>
            <a:pPr marL="914400" lvl="1" indent="-342900" algn="l" rtl="0">
              <a:spcBef>
                <a:spcPts val="0"/>
              </a:spcBef>
              <a:spcAft>
                <a:spcPts val="0"/>
              </a:spcAft>
              <a:buSzPts val="1800"/>
              <a:buChar char="○"/>
            </a:pPr>
            <a:r>
              <a:rPr lang="en-US"/>
              <a:t>network service are seen few users(programs) whereas many programs sees transport services.</a:t>
            </a:r>
            <a:endParaRPr/>
          </a:p>
          <a:p>
            <a:pPr marL="457200" lvl="0" indent="-342900" algn="l" rtl="0">
              <a:spcBef>
                <a:spcPts val="0"/>
              </a:spcBef>
              <a:spcAft>
                <a:spcPts val="0"/>
              </a:spcAft>
              <a:buSzPts val="1800"/>
              <a:buChar char="●"/>
            </a:pPr>
            <a:r>
              <a:rPr lang="en-US"/>
              <a:t>Example transport services primitives.</a:t>
            </a:r>
            <a:endParaRPr/>
          </a:p>
          <a:p>
            <a:pPr marL="457200" lvl="0" indent="-342900" algn="l" rtl="0">
              <a:spcBef>
                <a:spcPts val="0"/>
              </a:spcBef>
              <a:spcAft>
                <a:spcPts val="0"/>
              </a:spcAft>
              <a:buSzPts val="1800"/>
              <a:buChar char="●"/>
            </a:pPr>
            <a:r>
              <a:rPr lang="en-US"/>
              <a:t>Consider client and server communication to understand the below service primitives.</a:t>
            </a:r>
            <a:endParaRPr/>
          </a:p>
          <a:p>
            <a:pPr marL="457200" lvl="0" indent="-342900" algn="l" rtl="0">
              <a:spcBef>
                <a:spcPts val="0"/>
              </a:spcBef>
              <a:spcAft>
                <a:spcPts val="0"/>
              </a:spcAft>
              <a:buSzPts val="1800"/>
              <a:buChar char="●"/>
            </a:pPr>
            <a:r>
              <a:rPr lang="en-US"/>
              <a:t>The format of message is </a:t>
            </a:r>
            <a:r>
              <a:rPr lang="en-US" b="1"/>
              <a:t>segments </a:t>
            </a:r>
            <a:r>
              <a:rPr lang="en-US"/>
              <a:t>which is used by many protocols and some use </a:t>
            </a:r>
            <a:r>
              <a:rPr lang="en-US" b="1"/>
              <a:t>TPDU.</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800"/>
              <a:buFont typeface="Times New Roman"/>
              <a:buNone/>
            </a:pPr>
            <a:r>
              <a:rPr lang="en-US" sz="4800" b="0" i="0" u="none">
                <a:solidFill>
                  <a:srgbClr val="FF0000"/>
                </a:solidFill>
                <a:latin typeface="Times New Roman"/>
                <a:ea typeface="Times New Roman"/>
                <a:cs typeface="Times New Roman"/>
                <a:sym typeface="Times New Roman"/>
              </a:rPr>
              <a:t>Introduction to UDP</a:t>
            </a:r>
            <a:endParaRPr/>
          </a:p>
        </p:txBody>
      </p:sp>
      <p:sp>
        <p:nvSpPr>
          <p:cNvPr id="543" name="Google Shape;543;p3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UDP header.</a:t>
            </a:r>
            <a:endParaRPr/>
          </a:p>
        </p:txBody>
      </p:sp>
      <p:pic>
        <p:nvPicPr>
          <p:cNvPr id="544" name="Google Shape;544;p31" descr="6-23"/>
          <p:cNvPicPr preferRelativeResize="0"/>
          <p:nvPr/>
        </p:nvPicPr>
        <p:blipFill rotWithShape="1">
          <a:blip r:embed="rId3">
            <a:alphaModFix/>
          </a:blip>
          <a:srcRect/>
          <a:stretch/>
        </p:blipFill>
        <p:spPr>
          <a:xfrm>
            <a:off x="534987" y="1828800"/>
            <a:ext cx="8207375" cy="30194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Introduction to UDP</a:t>
            </a:r>
            <a:endParaRPr/>
          </a:p>
        </p:txBody>
      </p:sp>
      <p:sp>
        <p:nvSpPr>
          <p:cNvPr id="550" name="Google Shape;550;p32"/>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source port </a:t>
            </a:r>
            <a:r>
              <a:rPr lang="en-US" sz="2400" b="0" i="0" u="none">
                <a:solidFill>
                  <a:schemeClr val="dk1"/>
                </a:solidFill>
                <a:latin typeface="Times New Roman"/>
                <a:ea typeface="Times New Roman"/>
                <a:cs typeface="Times New Roman"/>
                <a:sym typeface="Times New Roman"/>
              </a:rPr>
              <a:t>is primarily needed when a reply must be sent back to the source.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UDP length </a:t>
            </a:r>
            <a:r>
              <a:rPr lang="en-US" sz="2400" b="0" i="0" u="none">
                <a:solidFill>
                  <a:schemeClr val="dk1"/>
                </a:solidFill>
                <a:latin typeface="Times New Roman"/>
                <a:ea typeface="Times New Roman"/>
                <a:cs typeface="Times New Roman"/>
                <a:sym typeface="Times New Roman"/>
              </a:rPr>
              <a:t>field includes the 8-byte header and the data. The minimum length is 8 bytes, to cover the header.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maximum length is 65,515 bytes, which is lower than the largest number that will fit in 16 bits because of the size limit on IP packets.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An optional </a:t>
            </a:r>
            <a:r>
              <a:rPr lang="en-US" sz="2400" b="1" i="0" u="none">
                <a:solidFill>
                  <a:schemeClr val="dk1"/>
                </a:solidFill>
                <a:latin typeface="Times New Roman"/>
                <a:ea typeface="Times New Roman"/>
                <a:cs typeface="Times New Roman"/>
                <a:sym typeface="Times New Roman"/>
              </a:rPr>
              <a:t>Checksum</a:t>
            </a:r>
            <a:r>
              <a:rPr lang="en-US" sz="2400" b="0" i="0" u="none">
                <a:solidFill>
                  <a:schemeClr val="dk1"/>
                </a:solidFill>
                <a:latin typeface="Times New Roman"/>
                <a:ea typeface="Times New Roman"/>
                <a:cs typeface="Times New Roman"/>
                <a:sym typeface="Times New Roman"/>
              </a:rPr>
              <a:t> is also provided for extra reliability. It checksums the header, the data, and a conceptual IP pseudo header. When performing this computation, the Checksum field is set to zero and the data field is padded out with an additional zero byte if its length is an odd number.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3"/>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Introduction to UDP</a:t>
            </a:r>
            <a:endParaRPr/>
          </a:p>
        </p:txBody>
      </p:sp>
      <p:sp>
        <p:nvSpPr>
          <p:cNvPr id="556" name="Google Shape;556;p33"/>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pseudoheader for the case of IPv4 is shown in Fig. 6-28.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contains the 32-bit IPv4 addresses of the source and destination machines, the protocol number for UDP (17), and the byte count for the UDP segment.</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557" name="Google Shape;557;p33"/>
          <p:cNvPicPr preferRelativeResize="0"/>
          <p:nvPr/>
        </p:nvPicPr>
        <p:blipFill rotWithShape="1">
          <a:blip r:embed="rId3">
            <a:alphaModFix/>
          </a:blip>
          <a:srcRect/>
          <a:stretch/>
        </p:blipFill>
        <p:spPr>
          <a:xfrm>
            <a:off x="276225" y="3243262"/>
            <a:ext cx="8378825" cy="330993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4"/>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Introduction to UDP</a:t>
            </a:r>
            <a:endParaRPr/>
          </a:p>
        </p:txBody>
      </p:sp>
      <p:sp>
        <p:nvSpPr>
          <p:cNvPr id="563" name="Google Shape;563;p34"/>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is probably worth mentioning explicitly some of the things that UDP does not do.</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does not do </a:t>
            </a:r>
            <a:r>
              <a:rPr lang="en-US" sz="2400" b="1" i="0" u="none">
                <a:solidFill>
                  <a:schemeClr val="dk1"/>
                </a:solidFill>
                <a:latin typeface="Times New Roman"/>
                <a:ea typeface="Times New Roman"/>
                <a:cs typeface="Times New Roman"/>
                <a:sym typeface="Times New Roman"/>
              </a:rPr>
              <a:t>flow control, congestion control, or retransmission </a:t>
            </a:r>
            <a:r>
              <a:rPr lang="en-US" sz="2400" b="0" i="0" u="none">
                <a:solidFill>
                  <a:schemeClr val="dk1"/>
                </a:solidFill>
                <a:latin typeface="Times New Roman"/>
                <a:ea typeface="Times New Roman"/>
                <a:cs typeface="Times New Roman"/>
                <a:sym typeface="Times New Roman"/>
              </a:rPr>
              <a:t>upon receipt of a bad segment.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All of that is up to the user processes.</a:t>
            </a:r>
            <a:endParaRPr sz="2400" b="0" i="0" u="none">
              <a:solidFill>
                <a:schemeClr val="dk1"/>
              </a:solidFill>
              <a:latin typeface="Times New Roman"/>
              <a:ea typeface="Times New Roman"/>
              <a:cs typeface="Times New Roman"/>
              <a:sym typeface="Times New Roman"/>
            </a:endParaRPr>
          </a:p>
          <a:p>
            <a:pPr marL="609600" lvl="0" indent="-571500" algn="just" rtl="0">
              <a:lnSpc>
                <a:spcPct val="100000"/>
              </a:lnSpc>
              <a:spcBef>
                <a:spcPts val="480"/>
              </a:spcBef>
              <a:spcAft>
                <a:spcPts val="0"/>
              </a:spcAft>
              <a:buSzPts val="1800"/>
              <a:buChar char="•"/>
            </a:pPr>
            <a:r>
              <a:rPr lang="en-US"/>
              <a:t>For applications that need to have precise control over the packet flow, error control, or timing, UDP provides just what the doctor ordered.</a:t>
            </a:r>
            <a:endParaRPr/>
          </a:p>
          <a:p>
            <a:pPr marL="609600" lvl="0" indent="-571500" algn="just" rtl="0">
              <a:lnSpc>
                <a:spcPct val="100000"/>
              </a:lnSpc>
              <a:spcBef>
                <a:spcPts val="480"/>
              </a:spcBef>
              <a:spcAft>
                <a:spcPts val="0"/>
              </a:spcAft>
              <a:buSzPts val="1800"/>
              <a:buChar char="•"/>
            </a:pPr>
            <a:r>
              <a:rPr lang="en-US"/>
              <a:t>Ex:web request/reply,DNS(Domain Name System)</a:t>
            </a:r>
            <a:endParaRPr/>
          </a:p>
          <a:p>
            <a:pPr marL="609600" lvl="0" indent="-571500" algn="just" rtl="0">
              <a:lnSpc>
                <a:spcPct val="100000"/>
              </a:lnSpc>
              <a:spcBef>
                <a:spcPts val="480"/>
              </a:spcBef>
              <a:spcAft>
                <a:spcPts val="0"/>
              </a:spcAft>
              <a:buSzPts val="1800"/>
              <a:buChar char="•"/>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5"/>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 Procedure Call</a:t>
            </a:r>
            <a:endParaRPr/>
          </a:p>
        </p:txBody>
      </p:sp>
      <p:sp>
        <p:nvSpPr>
          <p:cNvPr id="569" name="Google Shape;569;p35"/>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When a process on machine 1 calls a procedure on machine 2, the calling process on 1 is suspended and execution of the called procedure takes place on 2. </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Information can be transported from the caller to the callee in the parameters and can come back in the procedure result. </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1" i="0" u="none" dirty="0">
                <a:solidFill>
                  <a:schemeClr val="dk1"/>
                </a:solidFill>
                <a:latin typeface="Times New Roman"/>
                <a:ea typeface="Times New Roman"/>
                <a:cs typeface="Times New Roman"/>
                <a:sym typeface="Times New Roman"/>
              </a:rPr>
              <a:t>No message passing is visible to the application programmer. This technique is known as RPC (Remote Procedure Call) </a:t>
            </a:r>
            <a:r>
              <a:rPr lang="en-US" sz="2400" b="0" i="0" u="none" dirty="0">
                <a:solidFill>
                  <a:schemeClr val="dk1"/>
                </a:solidFill>
                <a:latin typeface="Times New Roman"/>
                <a:ea typeface="Times New Roman"/>
                <a:cs typeface="Times New Roman"/>
                <a:sym typeface="Times New Roman"/>
              </a:rPr>
              <a:t>and has become the basis for many networking applications.</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Traditionally, the calling procedure is known as the client and the called procedure is known as the server.</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6"/>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 Procedure Call</a:t>
            </a:r>
            <a:endParaRPr/>
          </a:p>
        </p:txBody>
      </p:sp>
      <p:sp>
        <p:nvSpPr>
          <p:cNvPr id="575" name="Google Shape;575;p36"/>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idea behind RPC is to make a remote procedure call look as much as possible like a local one.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the simplest form, to call a remote procedure, the client program must be bound with a small library procedure, called the </a:t>
            </a:r>
            <a:r>
              <a:rPr lang="en-US" sz="2400" b="1" i="0" u="none">
                <a:solidFill>
                  <a:schemeClr val="dk1"/>
                </a:solidFill>
                <a:latin typeface="Times New Roman"/>
                <a:ea typeface="Times New Roman"/>
                <a:cs typeface="Times New Roman"/>
                <a:sym typeface="Times New Roman"/>
              </a:rPr>
              <a:t>client stub</a:t>
            </a:r>
            <a:r>
              <a:rPr lang="en-US" sz="2400" b="0" i="0" u="none">
                <a:solidFill>
                  <a:schemeClr val="dk1"/>
                </a:solidFill>
                <a:latin typeface="Times New Roman"/>
                <a:ea typeface="Times New Roman"/>
                <a:cs typeface="Times New Roman"/>
                <a:sym typeface="Times New Roman"/>
              </a:rPr>
              <a:t>, that represents the server procedure in the client’s address space.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Similarly, the server is bound with a procedure called </a:t>
            </a:r>
            <a:r>
              <a:rPr lang="en-US" sz="2400" b="1" i="0" u="none">
                <a:solidFill>
                  <a:schemeClr val="dk1"/>
                </a:solidFill>
                <a:latin typeface="Times New Roman"/>
                <a:ea typeface="Times New Roman"/>
                <a:cs typeface="Times New Roman"/>
                <a:sym typeface="Times New Roman"/>
              </a:rPr>
              <a:t>the server stub.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procedures hide the fact that the procedure call from the client to the server is not local</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 Procedure Call</a:t>
            </a:r>
            <a:endParaRPr/>
          </a:p>
        </p:txBody>
      </p:sp>
      <p:sp>
        <p:nvSpPr>
          <p:cNvPr id="581" name="Google Shape;581;p3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Steps in making a remote procedure call.  The stubs are shaded.</a:t>
            </a:r>
            <a:endParaRPr/>
          </a:p>
        </p:txBody>
      </p:sp>
      <p:pic>
        <p:nvPicPr>
          <p:cNvPr id="582" name="Google Shape;582;p37" descr="6-24"/>
          <p:cNvPicPr preferRelativeResize="0"/>
          <p:nvPr/>
        </p:nvPicPr>
        <p:blipFill rotWithShape="1">
          <a:blip r:embed="rId3">
            <a:alphaModFix/>
          </a:blip>
          <a:srcRect/>
          <a:stretch/>
        </p:blipFill>
        <p:spPr>
          <a:xfrm>
            <a:off x="715962" y="1363662"/>
            <a:ext cx="7829550" cy="383381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8"/>
          <p:cNvSpPr txBox="1">
            <a:spLocks noGrp="1"/>
          </p:cNvSpPr>
          <p:nvPr>
            <p:ph type="title"/>
          </p:nvPr>
        </p:nvSpPr>
        <p:spPr>
          <a:xfrm>
            <a:off x="0" y="215900"/>
            <a:ext cx="91440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 Procedure Call</a:t>
            </a:r>
            <a:endParaRPr/>
          </a:p>
        </p:txBody>
      </p:sp>
      <p:sp>
        <p:nvSpPr>
          <p:cNvPr id="588" name="Google Shape;588;p38"/>
          <p:cNvSpPr txBox="1">
            <a:spLocks noGrp="1"/>
          </p:cNvSpPr>
          <p:nvPr>
            <p:ph type="body" idx="1"/>
          </p:nvPr>
        </p:nvSpPr>
        <p:spPr>
          <a:xfrm>
            <a:off x="276225" y="977900"/>
            <a:ext cx="8867775" cy="5575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actual steps in making an RPC are shown in Fig. 6-29.</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Step 1 is the client calling the client stub. This call is a local procedure call, with the parameters pushed onto the stack in the normal way.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Step 2 is the client stub packing the parameters into a message and making a system call to send the message. Packing the parameters is called </a:t>
            </a:r>
            <a:r>
              <a:rPr lang="en-US" sz="2400" b="1" i="0" u="none">
                <a:solidFill>
                  <a:schemeClr val="dk1"/>
                </a:solidFill>
                <a:latin typeface="Times New Roman"/>
                <a:ea typeface="Times New Roman"/>
                <a:cs typeface="Times New Roman"/>
                <a:sym typeface="Times New Roman"/>
              </a:rPr>
              <a:t>marshaling</a:t>
            </a:r>
            <a:r>
              <a:rPr lang="en-US" sz="2400" b="0" i="0" u="none">
                <a:solidFill>
                  <a:schemeClr val="dk1"/>
                </a:solidFill>
                <a:latin typeface="Times New Roman"/>
                <a:ea typeface="Times New Roman"/>
                <a:cs typeface="Times New Roman"/>
                <a:sym typeface="Times New Roman"/>
              </a:rPr>
              <a: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Step 3 is the operating system sending the message from the client machine to the server machine.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Step 4 is the operating system passing the incoming packet to the server stub.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Finally, step 5 is the server stub calling the server procedure with the unmarshaled parameters. The reply traces the same path in the other direction.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9"/>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 Procedure Call</a:t>
            </a:r>
            <a:endParaRPr/>
          </a:p>
        </p:txBody>
      </p:sp>
      <p:sp>
        <p:nvSpPr>
          <p:cNvPr id="594" name="Google Shape;594;p39"/>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Limitations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With RPC, </a:t>
            </a:r>
            <a:r>
              <a:rPr lang="en-US" sz="2400" b="1" i="0" u="none">
                <a:solidFill>
                  <a:schemeClr val="dk1"/>
                </a:solidFill>
                <a:latin typeface="Times New Roman"/>
                <a:ea typeface="Times New Roman"/>
                <a:cs typeface="Times New Roman"/>
                <a:sym typeface="Times New Roman"/>
              </a:rPr>
              <a:t>passing pointers is impossible</a:t>
            </a:r>
            <a:r>
              <a:rPr lang="en-US" sz="2400" b="0" i="0" u="none">
                <a:solidFill>
                  <a:schemeClr val="dk1"/>
                </a:solidFill>
                <a:latin typeface="Times New Roman"/>
                <a:ea typeface="Times New Roman"/>
                <a:cs typeface="Times New Roman"/>
                <a:sym typeface="Times New Roman"/>
              </a:rPr>
              <a:t> because the client and server are in different address spaces.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second problem is that in weakly typed languages, like C, it is perfectly legal to write a procedure that computes the inner product of </a:t>
            </a:r>
            <a:r>
              <a:rPr lang="en-US" sz="2400" b="1" i="0" u="none">
                <a:solidFill>
                  <a:schemeClr val="dk1"/>
                </a:solidFill>
                <a:latin typeface="Times New Roman"/>
                <a:ea typeface="Times New Roman"/>
                <a:cs typeface="Times New Roman"/>
                <a:sym typeface="Times New Roman"/>
              </a:rPr>
              <a:t>two vectors (arrays), without specifying how large either one is.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could be terminated by a special value known only to the calling and called procedures.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Under these circumstances, it is </a:t>
            </a:r>
            <a:r>
              <a:rPr lang="en-US" sz="2400" b="1" i="0" u="none">
                <a:solidFill>
                  <a:schemeClr val="dk1"/>
                </a:solidFill>
                <a:latin typeface="Times New Roman"/>
                <a:ea typeface="Times New Roman"/>
                <a:cs typeface="Times New Roman"/>
                <a:sym typeface="Times New Roman"/>
              </a:rPr>
              <a:t>essentially impossible for the client stub to marshal the parameters</a:t>
            </a:r>
            <a:r>
              <a:rPr lang="en-US" sz="2400" b="0" i="0" u="none">
                <a:solidFill>
                  <a:schemeClr val="dk1"/>
                </a:solidFill>
                <a:latin typeface="Times New Roman"/>
                <a:ea typeface="Times New Roman"/>
                <a:cs typeface="Times New Roman"/>
                <a:sym typeface="Times New Roman"/>
              </a:rPr>
              <a:t>: it has no way of determining how large they are.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0"/>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 Procedure Call</a:t>
            </a:r>
            <a:endParaRPr/>
          </a:p>
        </p:txBody>
      </p:sp>
      <p:sp>
        <p:nvSpPr>
          <p:cNvPr id="600" name="Google Shape;600;p40"/>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Limitations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Third problem is that it is not </a:t>
            </a:r>
            <a:r>
              <a:rPr lang="en-US" sz="2400" b="1" i="0" u="none">
                <a:solidFill>
                  <a:schemeClr val="dk1"/>
                </a:solidFill>
                <a:latin typeface="Times New Roman"/>
                <a:ea typeface="Times New Roman"/>
                <a:cs typeface="Times New Roman"/>
                <a:sym typeface="Times New Roman"/>
              </a:rPr>
              <a:t>always possible to deduce the types of the parameters, not even from a formal specification or the code itself.</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An example is </a:t>
            </a:r>
            <a:r>
              <a:rPr lang="en-US" sz="2400" b="1" i="0" u="none">
                <a:solidFill>
                  <a:schemeClr val="dk1"/>
                </a:solidFill>
                <a:latin typeface="Times New Roman"/>
                <a:ea typeface="Times New Roman"/>
                <a:cs typeface="Times New Roman"/>
                <a:sym typeface="Times New Roman"/>
              </a:rPr>
              <a:t>printf</a:t>
            </a:r>
            <a:r>
              <a:rPr lang="en-US" sz="2400" b="0" i="0" u="none">
                <a:solidFill>
                  <a:schemeClr val="dk1"/>
                </a:solidFill>
                <a:latin typeface="Times New Roman"/>
                <a:ea typeface="Times New Roman"/>
                <a:cs typeface="Times New Roman"/>
                <a:sym typeface="Times New Roman"/>
              </a:rPr>
              <a:t>, which may have any number of parameters (at least one), and the parameters can be an arbitrary mixture of integers, shorts, longs, characters, strings, floating point numbers of various lengths, and other types.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Trying to call </a:t>
            </a:r>
            <a:r>
              <a:rPr lang="en-US" sz="2400" b="1" i="0" u="none">
                <a:solidFill>
                  <a:schemeClr val="dk1"/>
                </a:solidFill>
                <a:latin typeface="Times New Roman"/>
                <a:ea typeface="Times New Roman"/>
                <a:cs typeface="Times New Roman"/>
                <a:sym typeface="Times New Roman"/>
              </a:rPr>
              <a:t>printf as a remote procedure would be practically impossible because C is so permissive.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Transport Service Primitives</a:t>
            </a:r>
            <a:endParaRPr/>
          </a:p>
        </p:txBody>
      </p:sp>
      <p:sp>
        <p:nvSpPr>
          <p:cNvPr id="122" name="Google Shape;122;p4"/>
          <p:cNvSpPr txBox="1">
            <a:spLocks noGrp="1"/>
          </p:cNvSpPr>
          <p:nvPr>
            <p:ph type="body" idx="1"/>
          </p:nvPr>
        </p:nvSpPr>
        <p:spPr>
          <a:xfrm>
            <a:off x="0" y="47244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primitives for a simple transport service.</a:t>
            </a:r>
            <a:endParaRPr/>
          </a:p>
        </p:txBody>
      </p:sp>
      <p:pic>
        <p:nvPicPr>
          <p:cNvPr id="123" name="Google Shape;123;p4" descr="6-2"/>
          <p:cNvPicPr preferRelativeResize="0"/>
          <p:nvPr/>
        </p:nvPicPr>
        <p:blipFill rotWithShape="1">
          <a:blip r:embed="rId3">
            <a:alphaModFix/>
          </a:blip>
          <a:srcRect/>
          <a:stretch/>
        </p:blipFill>
        <p:spPr>
          <a:xfrm>
            <a:off x="752475" y="2143125"/>
            <a:ext cx="7766050" cy="1828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1"/>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 Procedure Call</a:t>
            </a:r>
            <a:endParaRPr/>
          </a:p>
        </p:txBody>
      </p:sp>
      <p:sp>
        <p:nvSpPr>
          <p:cNvPr id="606" name="Google Shape;606;p41"/>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Limitations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fourth problem relates to the use of global variables.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Normally, the calling and called procedure can communicate by using global variables, in addition to communicating via parameters.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But if the called procedure is moved to a remote machine, the code will fail because the global variables are no longer shared.</a:t>
            </a:r>
            <a:endParaRPr sz="2400" b="0" i="0" u="none">
              <a:solidFill>
                <a:schemeClr val="dk1"/>
              </a:solidFill>
              <a:latin typeface="Times New Roman"/>
              <a:ea typeface="Times New Roman"/>
              <a:cs typeface="Times New Roman"/>
              <a:sym typeface="Times New Roman"/>
            </a:endParaRPr>
          </a:p>
          <a:p>
            <a:pPr marL="609600" lvl="0" indent="0" algn="just" rtl="0">
              <a:lnSpc>
                <a:spcPct val="100000"/>
              </a:lnSpc>
              <a:spcBef>
                <a:spcPts val="480"/>
              </a:spcBef>
              <a:spcAft>
                <a:spcPts val="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2"/>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Real-Time Transport Protocols</a:t>
            </a:r>
            <a:endParaRPr/>
          </a:p>
        </p:txBody>
      </p:sp>
      <p:sp>
        <p:nvSpPr>
          <p:cNvPr id="612" name="Google Shape;612;p42"/>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Client-server RPC is one area in which UDP is widely used. Another one is for </a:t>
            </a:r>
            <a:r>
              <a:rPr lang="en-US" sz="2400" b="1" i="0" u="none">
                <a:solidFill>
                  <a:schemeClr val="dk1"/>
                </a:solidFill>
                <a:latin typeface="Times New Roman"/>
                <a:ea typeface="Times New Roman"/>
                <a:cs typeface="Times New Roman"/>
                <a:sym typeface="Times New Roman"/>
              </a:rPr>
              <a:t>real-time multimedia applications.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particular, as Internet radio, Internet telephony, music-on-demand, videoconferencing, video-on-demand, and other multimedia applications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RTP normally runs in user space over UDP (in the operating system).</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It operates as follows. The multimedia application consists of </a:t>
            </a:r>
            <a:r>
              <a:rPr lang="en-US" sz="2400" b="1" i="0" u="none">
                <a:solidFill>
                  <a:schemeClr val="dk1"/>
                </a:solidFill>
                <a:latin typeface="Times New Roman"/>
                <a:ea typeface="Times New Roman"/>
                <a:cs typeface="Times New Roman"/>
                <a:sym typeface="Times New Roman"/>
              </a:rPr>
              <a:t>multiple audio, video, text, and possibly other streams.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are fed into </a:t>
            </a:r>
            <a:r>
              <a:rPr lang="en-US" sz="2400" b="1" i="0" u="none">
                <a:solidFill>
                  <a:schemeClr val="dk1"/>
                </a:solidFill>
                <a:latin typeface="Times New Roman"/>
                <a:ea typeface="Times New Roman"/>
                <a:cs typeface="Times New Roman"/>
                <a:sym typeface="Times New Roman"/>
              </a:rPr>
              <a:t>the RTP library</a:t>
            </a:r>
            <a:r>
              <a:rPr lang="en-US" sz="2400" b="0" i="0" u="none">
                <a:solidFill>
                  <a:schemeClr val="dk1"/>
                </a:solidFill>
                <a:latin typeface="Times New Roman"/>
                <a:ea typeface="Times New Roman"/>
                <a:cs typeface="Times New Roman"/>
                <a:sym typeface="Times New Roman"/>
              </a:rPr>
              <a:t>, which is in user space along with the application.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3"/>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Real-Time Transport Protocols</a:t>
            </a:r>
            <a:endParaRPr/>
          </a:p>
        </p:txBody>
      </p:sp>
      <p:sp>
        <p:nvSpPr>
          <p:cNvPr id="618" name="Google Shape;618;p43"/>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a:t>
            </a:r>
            <a:r>
              <a:rPr lang="en-US" sz="2400" b="1" i="0" u="none">
                <a:solidFill>
                  <a:schemeClr val="dk1"/>
                </a:solidFill>
                <a:latin typeface="Times New Roman"/>
                <a:ea typeface="Times New Roman"/>
                <a:cs typeface="Times New Roman"/>
                <a:sym typeface="Times New Roman"/>
              </a:rPr>
              <a:t>library multiplexes the streams and encodes them in RTP packets, which it stuffs </a:t>
            </a:r>
            <a:r>
              <a:rPr lang="en-US" sz="2400" b="0" i="0" u="none">
                <a:solidFill>
                  <a:schemeClr val="dk1"/>
                </a:solidFill>
                <a:latin typeface="Times New Roman"/>
                <a:ea typeface="Times New Roman"/>
                <a:cs typeface="Times New Roman"/>
                <a:sym typeface="Times New Roman"/>
              </a:rPr>
              <a:t>into a socket.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 the operating system side of the socket</a:t>
            </a:r>
            <a:r>
              <a:rPr lang="en-US" sz="2400" b="1" i="0" u="none">
                <a:solidFill>
                  <a:schemeClr val="dk1"/>
                </a:solidFill>
                <a:latin typeface="Times New Roman"/>
                <a:ea typeface="Times New Roman"/>
                <a:cs typeface="Times New Roman"/>
                <a:sym typeface="Times New Roman"/>
              </a:rPr>
              <a:t>, UDP packets are generated to wrap the RTP packets and handed to IP</a:t>
            </a:r>
            <a:r>
              <a:rPr lang="en-US" sz="2400" b="0" i="0" u="none">
                <a:solidFill>
                  <a:schemeClr val="dk1"/>
                </a:solidFill>
                <a:latin typeface="Times New Roman"/>
                <a:ea typeface="Times New Roman"/>
                <a:cs typeface="Times New Roman"/>
                <a:sym typeface="Times New Roman"/>
              </a:rPr>
              <a:t> for transmission over a link such as Ethernet.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reverse process happens at the receiver.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multimedia application eventually receives multimedia data from the RTP library.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is responsible for </a:t>
            </a:r>
            <a:r>
              <a:rPr lang="en-US" sz="2400" b="1" i="0" u="none">
                <a:solidFill>
                  <a:schemeClr val="dk1"/>
                </a:solidFill>
                <a:latin typeface="Times New Roman"/>
                <a:ea typeface="Times New Roman"/>
                <a:cs typeface="Times New Roman"/>
                <a:sym typeface="Times New Roman"/>
              </a:rPr>
              <a:t>playing out the media.</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protocol stack for this situation is shown in Fig. 6-30(a). The packet nesting is shown in Fig. 6-30(b).</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Real-Time Transport Protocol</a:t>
            </a:r>
            <a:endParaRPr/>
          </a:p>
        </p:txBody>
      </p:sp>
      <p:sp>
        <p:nvSpPr>
          <p:cNvPr id="624" name="Google Shape;624;p44"/>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The position of RTP in the protocol stack.  </a:t>
            </a:r>
            <a:r>
              <a:rPr lang="en-US" sz="2400" b="0" i="0" u="none">
                <a:solidFill>
                  <a:schemeClr val="accent2"/>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 Packet nesting.</a:t>
            </a:r>
            <a:endParaRPr/>
          </a:p>
        </p:txBody>
      </p:sp>
      <p:pic>
        <p:nvPicPr>
          <p:cNvPr id="625" name="Google Shape;625;p44" descr="6-25"/>
          <p:cNvPicPr preferRelativeResize="0"/>
          <p:nvPr/>
        </p:nvPicPr>
        <p:blipFill rotWithShape="1">
          <a:blip r:embed="rId3">
            <a:alphaModFix/>
          </a:blip>
          <a:srcRect/>
          <a:stretch/>
        </p:blipFill>
        <p:spPr>
          <a:xfrm>
            <a:off x="720725" y="1830387"/>
            <a:ext cx="7978775" cy="27813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af131e7565_0_3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31" name="Google Shape;631;gaf131e7565_0_30"/>
          <p:cNvSpPr txBox="1">
            <a:spLocks noGrp="1"/>
          </p:cNvSpPr>
          <p:nvPr>
            <p:ph type="body" idx="1"/>
          </p:nvPr>
        </p:nvSpPr>
        <p:spPr>
          <a:xfrm>
            <a:off x="0" y="1401900"/>
            <a:ext cx="9144000" cy="5175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RTP just uses normal UDP, its packets are not treated specially by the routers unless some normal IP quality-of-service features are enabled</a:t>
            </a:r>
            <a:endParaRPr/>
          </a:p>
          <a:p>
            <a:pPr marL="457200" lvl="0" indent="-342900" algn="l" rtl="0">
              <a:spcBef>
                <a:spcPts val="0"/>
              </a:spcBef>
              <a:spcAft>
                <a:spcPts val="0"/>
              </a:spcAft>
              <a:buSzPts val="1800"/>
              <a:buChar char="●"/>
            </a:pPr>
            <a:r>
              <a:rPr lang="en-US"/>
              <a:t>There are no special guarantees about delivery, and packets may be lost, delayed, corrupted, etc.</a:t>
            </a:r>
            <a:endParaRPr/>
          </a:p>
          <a:p>
            <a:pPr marL="457200" lvl="0" indent="-342900" algn="l" rtl="0">
              <a:spcBef>
                <a:spcPts val="0"/>
              </a:spcBef>
              <a:spcAft>
                <a:spcPts val="0"/>
              </a:spcAft>
              <a:buSzPts val="1800"/>
              <a:buChar char="●"/>
            </a:pPr>
            <a:r>
              <a:rPr lang="en-US"/>
              <a:t>Each packet sent in an RTP stream is given a number one higher than its predecessor. This numbering allows the destination to determine if</a:t>
            </a:r>
            <a:endParaRPr/>
          </a:p>
          <a:p>
            <a:pPr marL="457200" lvl="0" indent="0" algn="l" rtl="0">
              <a:spcBef>
                <a:spcPts val="360"/>
              </a:spcBef>
              <a:spcAft>
                <a:spcPts val="0"/>
              </a:spcAft>
              <a:buNone/>
            </a:pPr>
            <a:r>
              <a:rPr lang="en-US"/>
              <a:t>any packets are missing.</a:t>
            </a:r>
            <a:endParaRPr/>
          </a:p>
          <a:p>
            <a:pPr marL="457200" lvl="0" indent="-342900" algn="l" rtl="0">
              <a:spcBef>
                <a:spcPts val="360"/>
              </a:spcBef>
              <a:spcAft>
                <a:spcPts val="0"/>
              </a:spcAft>
              <a:buSzPts val="1800"/>
              <a:buChar char="●"/>
            </a:pPr>
            <a:r>
              <a:rPr lang="en-US"/>
              <a:t>If a packet is missing, the best action for the destination to take is up to the application.</a:t>
            </a:r>
            <a:endParaRPr/>
          </a:p>
          <a:p>
            <a:pPr marL="457200" lvl="0" indent="-342900" algn="l" rtl="0">
              <a:spcBef>
                <a:spcPts val="0"/>
              </a:spcBef>
              <a:spcAft>
                <a:spcPts val="0"/>
              </a:spcAft>
              <a:buSzPts val="1800"/>
              <a:buChar char="●"/>
            </a:pPr>
            <a:r>
              <a:rPr lang="en-US"/>
              <a:t>To allow for interworking, RTP defines several profiles (e.g., a single audio stream), and for each profile, multiple encoding formats</a:t>
            </a:r>
            <a:endParaRPr/>
          </a:p>
          <a:p>
            <a:pPr marL="457200" lvl="0" indent="0" algn="l" rtl="0">
              <a:spcBef>
                <a:spcPts val="360"/>
              </a:spcBef>
              <a:spcAft>
                <a:spcPts val="0"/>
              </a:spcAft>
              <a:buNone/>
            </a:pPr>
            <a:r>
              <a:rPr lang="en-US"/>
              <a:t>may be allowed.</a:t>
            </a:r>
            <a:endParaRPr/>
          </a:p>
          <a:p>
            <a:pPr marL="457200" lvl="0" indent="-342900" algn="l" rtl="0">
              <a:spcBef>
                <a:spcPts val="360"/>
              </a:spcBef>
              <a:spcAft>
                <a:spcPts val="0"/>
              </a:spcAft>
              <a:buSzPts val="1800"/>
              <a:buChar char="●"/>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af131e7565_0_4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37" name="Google Shape;637;gaf131e7565_0_41"/>
          <p:cNvSpPr txBox="1">
            <a:spLocks noGrp="1"/>
          </p:cNvSpPr>
          <p:nvPr>
            <p:ph type="body" idx="1"/>
          </p:nvPr>
        </p:nvSpPr>
        <p:spPr>
          <a:xfrm>
            <a:off x="0" y="1335800"/>
            <a:ext cx="9144000" cy="5241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It allow the source to associate a timestamp with the first sample in each packet.</a:t>
            </a:r>
            <a:endParaRPr/>
          </a:p>
          <a:p>
            <a:pPr marL="457200" lvl="0" indent="-342900" algn="l" rtl="0">
              <a:spcBef>
                <a:spcPts val="0"/>
              </a:spcBef>
              <a:spcAft>
                <a:spcPts val="0"/>
              </a:spcAft>
              <a:buSzPts val="1800"/>
              <a:buChar char="●"/>
            </a:pPr>
            <a:r>
              <a:rPr lang="en-US"/>
              <a:t>This mechanism allows the destination to do a small amount of buffering and play each sample the right number of milliseconds</a:t>
            </a:r>
            <a:endParaRPr/>
          </a:p>
          <a:p>
            <a:pPr marL="457200" lvl="0" indent="-342900" algn="l" rtl="0">
              <a:spcBef>
                <a:spcPts val="0"/>
              </a:spcBef>
              <a:spcAft>
                <a:spcPts val="0"/>
              </a:spcAft>
              <a:buSzPts val="1800"/>
              <a:buChar char="●"/>
            </a:pPr>
            <a:r>
              <a:rPr lang="en-US"/>
              <a:t>Timestamping reduce the effects of variation in network delay,</a:t>
            </a:r>
            <a:endParaRPr/>
          </a:p>
          <a:p>
            <a:pPr marL="457200" lvl="0" indent="0" algn="l" rtl="0">
              <a:spcBef>
                <a:spcPts val="360"/>
              </a:spcBef>
              <a:spcAft>
                <a:spcPts val="0"/>
              </a:spcAft>
              <a:buNone/>
            </a:pPr>
            <a:r>
              <a:rPr lang="en-US"/>
              <a:t>but it also allows multiple streams to be synchronized with each other.</a:t>
            </a:r>
            <a:endParaRPr/>
          </a:p>
          <a:p>
            <a:pPr marL="457200" lvl="0" indent="-342900" algn="l" rtl="0">
              <a:spcBef>
                <a:spcPts val="360"/>
              </a:spcBef>
              <a:spcAft>
                <a:spcPts val="0"/>
              </a:spcAft>
              <a:buSzPts val="1800"/>
              <a:buChar char="●"/>
            </a:pPr>
            <a:r>
              <a:rPr lang="en-US"/>
              <a:t>Ex:dubbing films(video with 2 audio streams).</a:t>
            </a:r>
            <a:endParaRPr/>
          </a:p>
          <a:p>
            <a:pPr marL="457200" lvl="0" indent="0" algn="l" rtl="0">
              <a:spcBef>
                <a:spcPts val="36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5"/>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Real-Time Transport Protocols</a:t>
            </a:r>
            <a:endParaRPr/>
          </a:p>
        </p:txBody>
      </p:sp>
      <p:sp>
        <p:nvSpPr>
          <p:cNvPr id="643" name="Google Shape;643;p45"/>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RTP header is illustrated in Fig. 6-31.</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644" name="Google Shape;644;p45"/>
          <p:cNvPicPr preferRelativeResize="0"/>
          <p:nvPr/>
        </p:nvPicPr>
        <p:blipFill rotWithShape="1">
          <a:blip r:embed="rId3">
            <a:alphaModFix/>
          </a:blip>
          <a:srcRect/>
          <a:stretch/>
        </p:blipFill>
        <p:spPr>
          <a:xfrm>
            <a:off x="276225" y="1985962"/>
            <a:ext cx="8867775" cy="456723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Real-Time Transport Protocols</a:t>
            </a:r>
            <a:endParaRPr/>
          </a:p>
        </p:txBody>
      </p:sp>
      <p:sp>
        <p:nvSpPr>
          <p:cNvPr id="650" name="Google Shape;650;p46"/>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consists of three 32-bit words and potentially some extensions.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first word contains the </a:t>
            </a:r>
            <a:r>
              <a:rPr lang="en-US" sz="2400" b="1" i="0" u="none">
                <a:solidFill>
                  <a:schemeClr val="dk1"/>
                </a:solidFill>
                <a:latin typeface="Times New Roman"/>
                <a:ea typeface="Times New Roman"/>
                <a:cs typeface="Times New Roman"/>
                <a:sym typeface="Times New Roman"/>
              </a:rPr>
              <a:t>Version</a:t>
            </a:r>
            <a:r>
              <a:rPr lang="en-US" sz="2400" b="0" i="0" u="none">
                <a:solidFill>
                  <a:schemeClr val="dk1"/>
                </a:solidFill>
                <a:latin typeface="Times New Roman"/>
                <a:ea typeface="Times New Roman"/>
                <a:cs typeface="Times New Roman"/>
                <a:sym typeface="Times New Roman"/>
              </a:rPr>
              <a:t> field, which is already at 2.</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P bit </a:t>
            </a:r>
            <a:r>
              <a:rPr lang="en-US" sz="2400" b="0" i="0" u="none">
                <a:solidFill>
                  <a:schemeClr val="dk1"/>
                </a:solidFill>
                <a:latin typeface="Times New Roman"/>
                <a:ea typeface="Times New Roman"/>
                <a:cs typeface="Times New Roman"/>
                <a:sym typeface="Times New Roman"/>
              </a:rPr>
              <a:t>indicates that the packet has been padded to a multiple of 4 bytes. The last padding byte tells how many bytes were added.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X bit </a:t>
            </a:r>
            <a:r>
              <a:rPr lang="en-US" sz="2400" b="0" i="0" u="none">
                <a:solidFill>
                  <a:schemeClr val="dk1"/>
                </a:solidFill>
                <a:latin typeface="Times New Roman"/>
                <a:ea typeface="Times New Roman"/>
                <a:cs typeface="Times New Roman"/>
                <a:sym typeface="Times New Roman"/>
              </a:rPr>
              <a:t>indicates that an extension header is present. The format and meaning of the extension header are not defined.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only thing that is defined is that the first word of the extension gives the length. </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7"/>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Real-Time Transport Protocols</a:t>
            </a:r>
            <a:endParaRPr/>
          </a:p>
        </p:txBody>
      </p:sp>
      <p:sp>
        <p:nvSpPr>
          <p:cNvPr id="656" name="Google Shape;656;p47"/>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CC field </a:t>
            </a:r>
            <a:r>
              <a:rPr lang="en-US" sz="2400" b="0" i="0" u="none">
                <a:solidFill>
                  <a:schemeClr val="dk1"/>
                </a:solidFill>
                <a:latin typeface="Times New Roman"/>
                <a:ea typeface="Times New Roman"/>
                <a:cs typeface="Times New Roman"/>
                <a:sym typeface="Times New Roman"/>
              </a:rPr>
              <a:t>tells how many contributing sources are present, from 0 to 15</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M bit </a:t>
            </a:r>
            <a:r>
              <a:rPr lang="en-US" sz="2400" b="0" i="0" u="none">
                <a:solidFill>
                  <a:schemeClr val="dk1"/>
                </a:solidFill>
                <a:latin typeface="Times New Roman"/>
                <a:ea typeface="Times New Roman"/>
                <a:cs typeface="Times New Roman"/>
                <a:sym typeface="Times New Roman"/>
              </a:rPr>
              <a:t>is an application-specific marker bit. It can be used to mark the start of a video frame, the start of a word in an audio channel, or something else that the application understands.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Payload type field </a:t>
            </a:r>
            <a:r>
              <a:rPr lang="en-US" sz="2400" b="0" i="0" u="none">
                <a:solidFill>
                  <a:schemeClr val="dk1"/>
                </a:solidFill>
                <a:latin typeface="Times New Roman"/>
                <a:ea typeface="Times New Roman"/>
                <a:cs typeface="Times New Roman"/>
                <a:sym typeface="Times New Roman"/>
              </a:rPr>
              <a:t>tells which encoding algorithm has been used (e.g., uncompressed 8-bit audio, MP3, etc.).</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Since every packet carries this field, the encoding can change during transmission.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Sequence number </a:t>
            </a:r>
            <a:r>
              <a:rPr lang="en-US" sz="2400" b="0" i="0" u="none">
                <a:solidFill>
                  <a:schemeClr val="dk1"/>
                </a:solidFill>
                <a:latin typeface="Times New Roman"/>
                <a:ea typeface="Times New Roman"/>
                <a:cs typeface="Times New Roman"/>
                <a:sym typeface="Times New Roman"/>
              </a:rPr>
              <a:t>is just a counter that is incremented on each RTP packet sent. It is used to detect lost packets.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8"/>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Real-Time Transport Protocols</a:t>
            </a:r>
            <a:endParaRPr/>
          </a:p>
        </p:txBody>
      </p:sp>
      <p:sp>
        <p:nvSpPr>
          <p:cNvPr id="662" name="Google Shape;662;p48"/>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Timestamp</a:t>
            </a:r>
            <a:r>
              <a:rPr lang="en-US" sz="2400" b="0" i="0" u="none">
                <a:solidFill>
                  <a:schemeClr val="dk1"/>
                </a:solidFill>
                <a:latin typeface="Times New Roman"/>
                <a:ea typeface="Times New Roman"/>
                <a:cs typeface="Times New Roman"/>
                <a:sym typeface="Times New Roman"/>
              </a:rPr>
              <a:t> is produced by the stream’s source to note when the first sample in the packet was made. This value can help reduce timing variability called </a:t>
            </a:r>
            <a:r>
              <a:rPr lang="en-US" sz="2400" b="1" i="0" u="none">
                <a:solidFill>
                  <a:schemeClr val="dk1"/>
                </a:solidFill>
                <a:latin typeface="Times New Roman"/>
                <a:ea typeface="Times New Roman"/>
                <a:cs typeface="Times New Roman"/>
                <a:sym typeface="Times New Roman"/>
              </a:rPr>
              <a:t>jitter</a:t>
            </a:r>
            <a:r>
              <a:rPr lang="en-US" sz="2400" b="0" i="0" u="none">
                <a:solidFill>
                  <a:schemeClr val="dk1"/>
                </a:solidFill>
                <a:latin typeface="Times New Roman"/>
                <a:ea typeface="Times New Roman"/>
                <a:cs typeface="Times New Roman"/>
                <a:sym typeface="Times New Roman"/>
              </a:rPr>
              <a:t> at the receiver by decoupling the playback from the packet arrival time. The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Synchronization source identifier</a:t>
            </a:r>
            <a:r>
              <a:rPr lang="en-US" sz="2400" b="0" i="0" u="none">
                <a:solidFill>
                  <a:schemeClr val="dk1"/>
                </a:solidFill>
                <a:latin typeface="Times New Roman"/>
                <a:ea typeface="Times New Roman"/>
                <a:cs typeface="Times New Roman"/>
                <a:sym typeface="Times New Roman"/>
              </a:rPr>
              <a:t> tells which stream the packet belongs to. It is the method used to multiplex and demultiplex multiple data streams onto a single stream of UDP packets.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Finally, the </a:t>
            </a:r>
            <a:r>
              <a:rPr lang="en-US" sz="2400" b="1" i="0" u="none">
                <a:solidFill>
                  <a:schemeClr val="dk1"/>
                </a:solidFill>
                <a:latin typeface="Times New Roman"/>
                <a:ea typeface="Times New Roman"/>
                <a:cs typeface="Times New Roman"/>
                <a:sym typeface="Times New Roman"/>
              </a:rPr>
              <a:t>Contributing source identifiers</a:t>
            </a:r>
            <a:r>
              <a:rPr lang="en-US" sz="2400" b="0" i="0" u="none">
                <a:solidFill>
                  <a:schemeClr val="dk1"/>
                </a:solidFill>
                <a:latin typeface="Times New Roman"/>
                <a:ea typeface="Times New Roman"/>
                <a:cs typeface="Times New Roman"/>
                <a:sym typeface="Times New Roman"/>
              </a:rPr>
              <a:t>, if any, are used when mixers are present in the studio. In that case, the mixer is the synchronizing source, and the streams being mixed are listed 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TPDU</a:t>
            </a:r>
            <a:endParaRPr/>
          </a:p>
        </p:txBody>
      </p:sp>
      <p:sp>
        <p:nvSpPr>
          <p:cNvPr id="129" name="Google Shape;129;p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nesting of TPDUs, packets, and frames.</a:t>
            </a:r>
            <a:endParaRPr/>
          </a:p>
        </p:txBody>
      </p:sp>
      <p:pic>
        <p:nvPicPr>
          <p:cNvPr id="130" name="Google Shape;130;p5" descr="6-03"/>
          <p:cNvPicPr preferRelativeResize="0"/>
          <p:nvPr/>
        </p:nvPicPr>
        <p:blipFill rotWithShape="1">
          <a:blip r:embed="rId3">
            <a:alphaModFix/>
          </a:blip>
          <a:srcRect/>
          <a:stretch/>
        </p:blipFill>
        <p:spPr>
          <a:xfrm>
            <a:off x="328612" y="2171700"/>
            <a:ext cx="8423275" cy="2533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9"/>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RTCP—The Real-time Transport Control Protocol</a:t>
            </a:r>
            <a:endParaRPr/>
          </a:p>
        </p:txBody>
      </p:sp>
      <p:sp>
        <p:nvSpPr>
          <p:cNvPr id="668" name="Google Shape;668;p49"/>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RTP has a little sister protocol called RTCP (Realtime Transport Control Protocol).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handles </a:t>
            </a:r>
            <a:r>
              <a:rPr lang="en-US" sz="2400" b="1" i="0" u="none">
                <a:solidFill>
                  <a:schemeClr val="dk1"/>
                </a:solidFill>
                <a:latin typeface="Times New Roman"/>
                <a:ea typeface="Times New Roman"/>
                <a:cs typeface="Times New Roman"/>
                <a:sym typeface="Times New Roman"/>
              </a:rPr>
              <a:t>feedback, synchronization, and the user interface</a:t>
            </a:r>
            <a:r>
              <a:rPr lang="en-US" sz="2400" b="0" i="0" u="none">
                <a:solidFill>
                  <a:schemeClr val="dk1"/>
                </a:solidFill>
                <a:latin typeface="Times New Roman"/>
                <a:ea typeface="Times New Roman"/>
                <a:cs typeface="Times New Roman"/>
                <a:sym typeface="Times New Roman"/>
              </a:rPr>
              <a:t>. It does not transport any media samples.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first function </a:t>
            </a:r>
            <a:r>
              <a:rPr lang="en-US" sz="2400" b="0" i="0" u="none">
                <a:solidFill>
                  <a:schemeClr val="dk1"/>
                </a:solidFill>
                <a:latin typeface="Times New Roman"/>
                <a:ea typeface="Times New Roman"/>
                <a:cs typeface="Times New Roman"/>
                <a:sym typeface="Times New Roman"/>
              </a:rPr>
              <a:t>can be used to provide feedback on delay, variation in </a:t>
            </a:r>
            <a:r>
              <a:rPr lang="en-US" sz="2400" b="1" i="0" u="none">
                <a:solidFill>
                  <a:schemeClr val="dk1"/>
                </a:solidFill>
                <a:latin typeface="Times New Roman"/>
                <a:ea typeface="Times New Roman"/>
                <a:cs typeface="Times New Roman"/>
                <a:sym typeface="Times New Roman"/>
              </a:rPr>
              <a:t>delay or jitter, bandwidth, congestion, and other network properties </a:t>
            </a:r>
            <a:r>
              <a:rPr lang="en-US" sz="2400" b="0" i="0" u="none">
                <a:solidFill>
                  <a:schemeClr val="dk1"/>
                </a:solidFill>
                <a:latin typeface="Times New Roman"/>
                <a:ea typeface="Times New Roman"/>
                <a:cs typeface="Times New Roman"/>
                <a:sym typeface="Times New Roman"/>
              </a:rPr>
              <a:t>to the sources.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information can be used by the encoding process to increase the data rate (and give better quality) when the network is functioning well and to cut back the data rate when there is trouble in the network.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ga8514d348b_0_0"/>
          <p:cNvSpPr txBox="1">
            <a:spLocks noGrp="1"/>
          </p:cNvSpPr>
          <p:nvPr>
            <p:ph type="title"/>
          </p:nvPr>
        </p:nvSpPr>
        <p:spPr>
          <a:xfrm>
            <a:off x="0" y="0"/>
            <a:ext cx="9144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74" name="Google Shape;674;ga8514d348b_0_0"/>
          <p:cNvSpPr txBox="1">
            <a:spLocks noGrp="1"/>
          </p:cNvSpPr>
          <p:nvPr>
            <p:ph type="body" idx="1"/>
          </p:nvPr>
        </p:nvSpPr>
        <p:spPr>
          <a:xfrm>
            <a:off x="114925" y="1091925"/>
            <a:ext cx="9144000" cy="5536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By providing continuous feedback, the encoding algorithms can be continuously adapted to provide the best quality possible under the current circumstances.</a:t>
            </a:r>
            <a:endParaRPr/>
          </a:p>
          <a:p>
            <a:pPr marL="457200" lvl="0" indent="-342900" algn="l" rtl="0">
              <a:spcBef>
                <a:spcPts val="0"/>
              </a:spcBef>
              <a:spcAft>
                <a:spcPts val="0"/>
              </a:spcAft>
              <a:buSzPts val="1800"/>
              <a:buChar char="●"/>
            </a:pPr>
            <a:r>
              <a:rPr lang="en-US"/>
              <a:t>Ex:encoding may switch from MP3 to 8-bit PCM to delta encoding as required</a:t>
            </a:r>
            <a:endParaRPr/>
          </a:p>
          <a:p>
            <a:pPr marL="457200" lvl="0" indent="-381000" algn="just" rtl="0">
              <a:spcBef>
                <a:spcPts val="0"/>
              </a:spcBef>
              <a:spcAft>
                <a:spcPts val="0"/>
              </a:spcAft>
              <a:buSzPts val="2400"/>
              <a:buChar char="●"/>
            </a:pPr>
            <a:r>
              <a:rPr lang="en-US"/>
              <a:t>RTCP also handles </a:t>
            </a:r>
            <a:r>
              <a:rPr lang="en-US" b="1"/>
              <a:t>interstream synchronization</a:t>
            </a:r>
            <a:r>
              <a:rPr lang="en-US"/>
              <a:t>. The problem is that different streams may use different clocks, with different granularities and different drift rates. RTCP can be used to keep them in sync.</a:t>
            </a:r>
            <a:endParaRPr/>
          </a:p>
          <a:p>
            <a:pPr marL="457200" lvl="0" indent="-381000" algn="just" rtl="0">
              <a:spcBef>
                <a:spcPts val="480"/>
              </a:spcBef>
              <a:spcAft>
                <a:spcPts val="0"/>
              </a:spcAft>
              <a:buSzPts val="2400"/>
              <a:buChar char="●"/>
            </a:pPr>
            <a:r>
              <a:rPr lang="en-US"/>
              <a:t>Finally, RTCP provides </a:t>
            </a:r>
            <a:r>
              <a:rPr lang="en-US" b="1"/>
              <a:t>a way for naming the various sources </a:t>
            </a:r>
            <a:r>
              <a:rPr lang="en-US"/>
              <a:t>(e.g., in ASCII text). This information can be displayed on the receiver’s screen to indicate who is talking at the moment.</a:t>
            </a:r>
            <a:endParaRPr/>
          </a:p>
          <a:p>
            <a:pPr marL="609600" lvl="0" indent="-457200" algn="l" rtl="0">
              <a:spcBef>
                <a:spcPts val="480"/>
              </a:spcBef>
              <a:spcAft>
                <a:spcPts val="0"/>
              </a:spcAft>
              <a:buNone/>
            </a:pPr>
            <a:endParaRPr/>
          </a:p>
          <a:p>
            <a:pPr marL="457200" lvl="0" indent="0" algn="l" rtl="0">
              <a:spcBef>
                <a:spcPts val="360"/>
              </a:spcBef>
              <a:spcAft>
                <a:spcPts val="0"/>
              </a:spcAft>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0"/>
          <p:cNvSpPr txBox="1">
            <a:spLocks noGrp="1"/>
          </p:cNvSpPr>
          <p:nvPr>
            <p:ph type="title"/>
          </p:nvPr>
        </p:nvSpPr>
        <p:spPr>
          <a:xfrm>
            <a:off x="0" y="21590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RTCP—The Real-time Transport Control Protocol</a:t>
            </a:r>
            <a:endParaRPr/>
          </a:p>
        </p:txBody>
      </p:sp>
      <p:sp>
        <p:nvSpPr>
          <p:cNvPr id="680" name="Google Shape;680;p50"/>
          <p:cNvSpPr txBox="1">
            <a:spLocks noGrp="1"/>
          </p:cNvSpPr>
          <p:nvPr>
            <p:ph type="body" idx="1"/>
          </p:nvPr>
        </p:nvSpPr>
        <p:spPr>
          <a:xfrm>
            <a:off x="276225" y="1358900"/>
            <a:ext cx="8867775" cy="5194300"/>
          </a:xfrm>
          <a:prstGeom prst="rect">
            <a:avLst/>
          </a:prstGeom>
          <a:noFill/>
          <a:ln>
            <a:noFill/>
          </a:ln>
        </p:spPr>
        <p:txBody>
          <a:bodyPr spcFirstLastPara="1" wrap="square" lIns="91425" tIns="45700" rIns="91425" bIns="45700" anchor="t" anchorCtr="0">
            <a:noAutofit/>
          </a:bodyPr>
          <a:lstStyle/>
          <a:p>
            <a:pPr marL="609600" lvl="0" indent="-457200" algn="l" rtl="0">
              <a:spcBef>
                <a:spcPts val="480"/>
              </a:spcBef>
              <a:spcAft>
                <a:spcPts val="0"/>
              </a:spcAft>
              <a:buSzPts val="2400"/>
              <a:buFont typeface="Times New Roman"/>
              <a:buNone/>
            </a:pPr>
            <a:r>
              <a:rPr lang="en-US"/>
              <a:t>Playout with Buffering and Jitter Control:</a:t>
            </a:r>
            <a:endParaRPr/>
          </a:p>
          <a:p>
            <a:pPr marL="457200" lvl="0" indent="-342900" algn="l" rtl="0">
              <a:spcBef>
                <a:spcPts val="480"/>
              </a:spcBef>
              <a:spcAft>
                <a:spcPts val="0"/>
              </a:spcAft>
              <a:buSzPts val="1800"/>
              <a:buChar char="●"/>
            </a:pPr>
            <a:r>
              <a:rPr lang="en-US"/>
              <a:t>RTP packets will take slightly different amounts of time to transit</a:t>
            </a:r>
            <a:endParaRPr/>
          </a:p>
          <a:p>
            <a:pPr marL="457200" lvl="0" indent="0" algn="l" rtl="0">
              <a:spcBef>
                <a:spcPts val="480"/>
              </a:spcBef>
              <a:spcAft>
                <a:spcPts val="0"/>
              </a:spcAft>
              <a:buNone/>
            </a:pPr>
            <a:r>
              <a:rPr lang="en-US"/>
              <a:t>the network.</a:t>
            </a:r>
            <a:endParaRPr/>
          </a:p>
          <a:p>
            <a:pPr marL="457200" lvl="0" indent="-342900" algn="l" rtl="0">
              <a:spcBef>
                <a:spcPts val="480"/>
              </a:spcBef>
              <a:spcAft>
                <a:spcPts val="0"/>
              </a:spcAft>
              <a:buSzPts val="1800"/>
              <a:buChar char="●"/>
            </a:pPr>
            <a:r>
              <a:rPr lang="en-US"/>
              <a:t>This variation in delay is called jitter. Even a small amount of packet jitter can cause distracting media artifacts</a:t>
            </a:r>
            <a:endParaRPr/>
          </a:p>
          <a:p>
            <a:pPr marL="457200" lvl="0" indent="-342900" algn="l" rtl="0">
              <a:spcBef>
                <a:spcPts val="0"/>
              </a:spcBef>
              <a:spcAft>
                <a:spcPts val="0"/>
              </a:spcAft>
              <a:buSzPts val="1800"/>
              <a:buChar char="●"/>
            </a:pPr>
            <a:r>
              <a:rPr lang="en-US"/>
              <a:t>The solution to this problem is to buffer packets at the receiver before they are played out to reduce the jitter.</a:t>
            </a:r>
            <a:endParaRPr/>
          </a:p>
          <a:p>
            <a:pPr marL="457200" lvl="0" indent="-342900" algn="l" rtl="0">
              <a:spcBef>
                <a:spcPts val="0"/>
              </a:spcBef>
              <a:spcAft>
                <a:spcPts val="0"/>
              </a:spcAft>
              <a:buSzPts val="1800"/>
              <a:buChar char="●"/>
            </a:pPr>
            <a:r>
              <a:rPr lang="en-US"/>
              <a:t>In the example we can see that packet 8 has been delayed so much that it is not available when its play slot comes up. </a:t>
            </a:r>
            <a:endParaRPr/>
          </a:p>
          <a:p>
            <a:pPr marL="457200" lvl="0" indent="-342900" algn="l" rtl="0">
              <a:spcBef>
                <a:spcPts val="0"/>
              </a:spcBef>
              <a:spcAft>
                <a:spcPts val="0"/>
              </a:spcAft>
              <a:buSzPts val="1800"/>
              <a:buChar char="●"/>
            </a:pPr>
            <a:r>
              <a:rPr lang="en-US"/>
              <a:t>There are two options. </a:t>
            </a:r>
            <a:endParaRPr/>
          </a:p>
          <a:p>
            <a:pPr marL="457200" lvl="0" indent="-342900" algn="l" rtl="0">
              <a:spcBef>
                <a:spcPts val="0"/>
              </a:spcBef>
              <a:spcAft>
                <a:spcPts val="0"/>
              </a:spcAft>
              <a:buSzPts val="1800"/>
              <a:buChar char="●"/>
            </a:pPr>
            <a:r>
              <a:rPr lang="en-US"/>
              <a:t>Packet 8 can be skipped and the player can move on to subsequent packets. </a:t>
            </a:r>
            <a:endParaRPr/>
          </a:p>
          <a:p>
            <a:pPr marL="457200" lvl="0" indent="-342900" algn="l" rtl="0">
              <a:spcBef>
                <a:spcPts val="0"/>
              </a:spcBef>
              <a:spcAft>
                <a:spcPts val="0"/>
              </a:spcAft>
              <a:buSzPts val="1800"/>
              <a:buChar char="●"/>
            </a:pPr>
            <a:r>
              <a:rPr lang="en-US"/>
              <a:t>Alternatively, playback can stop until packet 8 arrives,</a:t>
            </a:r>
            <a:endParaRPr/>
          </a:p>
          <a:p>
            <a:pPr marL="457200" lvl="0" indent="-342900" algn="l" rtl="0">
              <a:spcBef>
                <a:spcPts val="0"/>
              </a:spcBef>
              <a:spcAft>
                <a:spcPts val="0"/>
              </a:spcAft>
              <a:buSzPts val="1800"/>
              <a:buChar char="●"/>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a8514d348b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686" name="Google Shape;686;ga8514d348b_0_11"/>
          <p:cNvPicPr preferRelativeResize="0"/>
          <p:nvPr/>
        </p:nvPicPr>
        <p:blipFill>
          <a:blip r:embed="rId3">
            <a:alphaModFix/>
          </a:blip>
          <a:stretch>
            <a:fillRect/>
          </a:stretch>
        </p:blipFill>
        <p:spPr>
          <a:xfrm>
            <a:off x="593000" y="2043113"/>
            <a:ext cx="7410450" cy="27717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ga8514d348b_0_1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92" name="Google Shape;692;ga8514d348b_0_18"/>
          <p:cNvSpPr txBox="1">
            <a:spLocks noGrp="1"/>
          </p:cNvSpPr>
          <p:nvPr>
            <p:ph type="body" idx="1"/>
          </p:nvPr>
        </p:nvSpPr>
        <p:spPr>
          <a:xfrm>
            <a:off x="0" y="1519750"/>
            <a:ext cx="9144000" cy="5127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 key consideration for smooth playout is the playback point, or how long to wait at the receiver for media before playing it out. </a:t>
            </a:r>
            <a:endParaRPr/>
          </a:p>
          <a:p>
            <a:pPr marL="457200" lvl="0" indent="-342900" algn="l" rtl="0">
              <a:spcBef>
                <a:spcPts val="0"/>
              </a:spcBef>
              <a:spcAft>
                <a:spcPts val="0"/>
              </a:spcAft>
              <a:buSzPts val="1800"/>
              <a:buChar char="●"/>
            </a:pPr>
            <a:r>
              <a:rPr lang="en-US"/>
              <a:t>Deciding how long to wait depends on the jitter.</a:t>
            </a:r>
            <a:endParaRPr/>
          </a:p>
          <a:p>
            <a:pPr marL="457200" lvl="0" indent="-342900" algn="l" rtl="0">
              <a:spcBef>
                <a:spcPts val="0"/>
              </a:spcBef>
              <a:spcAft>
                <a:spcPts val="0"/>
              </a:spcAft>
              <a:buSzPts val="1800"/>
              <a:buChar char="●"/>
            </a:pPr>
            <a:r>
              <a:rPr lang="en-US"/>
              <a:t>To pick a good playback point, the application can measure the jitter by looking at the difference between the RTP timestamps and the arrival time.</a:t>
            </a:r>
            <a:endParaRPr/>
          </a:p>
          <a:p>
            <a:pPr marL="457200" lvl="0" indent="-342900" algn="l" rtl="0">
              <a:spcBef>
                <a:spcPts val="0"/>
              </a:spcBef>
              <a:spcAft>
                <a:spcPts val="0"/>
              </a:spcAft>
              <a:buSzPts val="1800"/>
              <a:buChar char="●"/>
            </a:pPr>
            <a:r>
              <a:rPr lang="en-US"/>
              <a:t> Each differencegives  a sample of the delay (plus an arbitrary, fixed offset).</a:t>
            </a:r>
            <a:endParaRPr/>
          </a:p>
          <a:p>
            <a:pPr marL="457200" lvl="0" indent="-342900" algn="l" rtl="0">
              <a:spcBef>
                <a:spcPts val="0"/>
              </a:spcBef>
              <a:spcAft>
                <a:spcPts val="0"/>
              </a:spcAft>
              <a:buSzPts val="1800"/>
              <a:buChar char="●"/>
            </a:pPr>
            <a:r>
              <a:rPr lang="en-US"/>
              <a:t>The delay can change over time due to other, competing traffic and changing routes.</a:t>
            </a:r>
            <a:endParaRPr/>
          </a:p>
          <a:p>
            <a:pPr marL="457200" lvl="0" indent="-342900" algn="l" rtl="0">
              <a:spcBef>
                <a:spcPts val="0"/>
              </a:spcBef>
              <a:spcAft>
                <a:spcPts val="0"/>
              </a:spcAft>
              <a:buSzPts val="1800"/>
              <a:buChar char="●"/>
            </a:pPr>
            <a:r>
              <a:rPr lang="en-US"/>
              <a:t>To accommodate this change, applications can adapt their playback point while they are running.</a:t>
            </a:r>
            <a:endParaRPr/>
          </a:p>
          <a:p>
            <a:pPr marL="457200" lvl="0" indent="-342900" algn="l" rtl="0">
              <a:spcBef>
                <a:spcPts val="0"/>
              </a:spcBef>
              <a:spcAft>
                <a:spcPts val="0"/>
              </a:spcAft>
              <a:buSzPts val="1800"/>
              <a:buChar char="●"/>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ga8514d348b_0_2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98" name="Google Shape;698;ga8514d348b_0_25"/>
          <p:cNvSpPr txBox="1">
            <a:spLocks noGrp="1"/>
          </p:cNvSpPr>
          <p:nvPr>
            <p:ph type="body" idx="1"/>
          </p:nvPr>
        </p:nvSpPr>
        <p:spPr>
          <a:xfrm>
            <a:off x="0" y="1462275"/>
            <a:ext cx="9144000" cy="5280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Changing the playback point can produce an observable glitch to the user. </a:t>
            </a:r>
            <a:endParaRPr/>
          </a:p>
          <a:p>
            <a:pPr marL="457200" lvl="0" indent="-342900" algn="l" rtl="0">
              <a:spcBef>
                <a:spcPts val="0"/>
              </a:spcBef>
              <a:spcAft>
                <a:spcPts val="0"/>
              </a:spcAft>
              <a:buSzPts val="1800"/>
              <a:buChar char="●"/>
            </a:pPr>
            <a:r>
              <a:rPr lang="en-US"/>
              <a:t>One way to avoid this problem for audio is to adapt the playback point between talkspurts(gap in the cenversation).</a:t>
            </a:r>
            <a:endParaRPr/>
          </a:p>
          <a:p>
            <a:pPr marL="457200" lvl="0" indent="-342900" algn="l" rtl="0">
              <a:spcBef>
                <a:spcPts val="0"/>
              </a:spcBef>
              <a:spcAft>
                <a:spcPts val="0"/>
              </a:spcAft>
              <a:buSzPts val="1800"/>
              <a:buChar char="●"/>
            </a:pPr>
            <a:r>
              <a:rPr lang="en-US"/>
              <a:t>RTP lets applications set the M marker bit to indicate the start of a new talkspurt for this purpose.</a:t>
            </a:r>
            <a:endParaRPr/>
          </a:p>
          <a:p>
            <a:pPr marL="457200" lvl="0" indent="-342900" algn="l" rtl="0">
              <a:spcBef>
                <a:spcPts val="0"/>
              </a:spcBef>
              <a:spcAft>
                <a:spcPts val="0"/>
              </a:spcAft>
              <a:buSzPts val="1800"/>
              <a:buChar char="●"/>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04" name="Google Shape;704;p51"/>
          <p:cNvSpPr txBox="1">
            <a:spLocks noGrp="1"/>
          </p:cNvSpPr>
          <p:nvPr>
            <p:ph type="body" idx="1"/>
          </p:nvPr>
        </p:nvSpPr>
        <p:spPr>
          <a:xfrm>
            <a:off x="1190625" y="1166812"/>
            <a:ext cx="7953375" cy="5386387"/>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Introduction to TCP</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TCP Service Model</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TCP Protocol</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TCP Segment Header</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TCP Connection Establishment</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TCP Connection Release</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TCP Connection Management Modeling</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TCP Transmission Policy</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TCP Congestion Control</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TCP Timer Management</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Wireless TCP and UDP</a:t>
            </a:r>
            <a:endParaRPr/>
          </a:p>
          <a:p>
            <a:pPr marL="609600" lvl="0" indent="-609600" algn="l" rtl="0">
              <a:lnSpc>
                <a:spcPct val="8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Transactional TCP</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10" name="Google Shape;710;p52"/>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457200" algn="just" rtl="0">
              <a:lnSpc>
                <a:spcPct val="80000"/>
              </a:lnSpc>
              <a:spcBef>
                <a:spcPts val="0"/>
              </a:spcBef>
              <a:spcAft>
                <a:spcPts val="0"/>
              </a:spcAft>
              <a:buClr>
                <a:schemeClr val="accent2"/>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Introduction to TCP</a:t>
            </a:r>
            <a:endParaRPr/>
          </a:p>
          <a:p>
            <a:pPr marL="609600" lvl="0" indent="-609600" algn="just" rtl="0">
              <a:lnSpc>
                <a:spcPct val="8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machine supporting TCP has a TCP transport entity, either a library procedure, a user process, or most commonly part of the kernel</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TCP entity accepts user data streams from local processes, breaks them up into pieces not exceeding 64 KB and sends each piece as a separate IP datagram.</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datagrams containing TCP data arrive at a machine, they are given to the TCP entity, which reconstructs the original byte streams.</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16" name="Google Shape;716;p53"/>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The TCP Service Model</a:t>
            </a:r>
            <a:endParaRPr/>
          </a:p>
          <a:p>
            <a:pPr marL="609600" lvl="0" indent="-609600" algn="just" rtl="0">
              <a:lnSpc>
                <a:spcPct val="80000"/>
              </a:lnSpc>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TCP service is obtained by both the sender and the receiver creating end points, called </a:t>
            </a:r>
            <a:r>
              <a:rPr lang="en-US" sz="2400" b="1" i="0" u="none">
                <a:solidFill>
                  <a:schemeClr val="dk1"/>
                </a:solidFill>
                <a:latin typeface="Times New Roman"/>
                <a:ea typeface="Times New Roman"/>
                <a:cs typeface="Times New Roman"/>
                <a:sym typeface="Times New Roman"/>
              </a:rPr>
              <a:t>sockets</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socket has a socket number (address) consisting of the IP address of the host and a 16-bit number local to that host, called </a:t>
            </a:r>
            <a:r>
              <a:rPr lang="en-US" sz="2400" b="1" i="0" u="none">
                <a:solidFill>
                  <a:schemeClr val="dk1"/>
                </a:solidFill>
                <a:latin typeface="Times New Roman"/>
                <a:ea typeface="Times New Roman"/>
                <a:cs typeface="Times New Roman"/>
                <a:sym typeface="Times New Roman"/>
              </a:rPr>
              <a:t>a port</a:t>
            </a:r>
            <a:r>
              <a:rPr lang="en-US" sz="2400" b="0" i="0" u="none">
                <a:solidFill>
                  <a:schemeClr val="dk1"/>
                </a:solidFill>
                <a:latin typeface="Times New Roman"/>
                <a:ea typeface="Times New Roman"/>
                <a:cs typeface="Times New Roman"/>
                <a:sym typeface="Times New Roman"/>
              </a:rPr>
              <a:t>. A port is the TCP name for a TSAP</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Port numbers below 1024 are reserved for standard services that can usually only be started by privileged users (e.g., root in UNIX systems). They are called well-known ports.</a:t>
            </a:r>
            <a:endParaRPr sz="2400" b="0" i="0" u="none">
              <a:solidFill>
                <a:schemeClr val="dk1"/>
              </a:solidFill>
              <a:latin typeface="Times New Roman"/>
              <a:ea typeface="Times New Roman"/>
              <a:cs typeface="Times New Roman"/>
              <a:sym typeface="Times New Roman"/>
            </a:endParaRPr>
          </a:p>
          <a:p>
            <a:pPr marL="609600" lvl="0" indent="-571500" algn="just" rtl="0">
              <a:lnSpc>
                <a:spcPct val="80000"/>
              </a:lnSpc>
              <a:spcBef>
                <a:spcPts val="480"/>
              </a:spcBef>
              <a:spcAft>
                <a:spcPts val="0"/>
              </a:spcAft>
              <a:buSzPts val="1800"/>
              <a:buChar char="•"/>
            </a:pPr>
            <a:r>
              <a:rPr lang="en-US"/>
              <a:t>For example, any process wishing to remotely retrieve mail</a:t>
            </a:r>
            <a:endParaRPr/>
          </a:p>
          <a:p>
            <a:pPr marL="609600" lvl="0" indent="0" algn="just" rtl="0">
              <a:lnSpc>
                <a:spcPct val="80000"/>
              </a:lnSpc>
              <a:spcBef>
                <a:spcPts val="480"/>
              </a:spcBef>
              <a:spcAft>
                <a:spcPts val="0"/>
              </a:spcAft>
              <a:buNone/>
            </a:pPr>
            <a:r>
              <a:rPr lang="en-US"/>
              <a:t>from a host can connect to the destination host’s port 143 to contact its IMAP daemon. </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22" name="Google Shape;722;p54"/>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TCP Service Model</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723" name="Google Shape;723;p54"/>
          <p:cNvPicPr preferRelativeResize="0"/>
          <p:nvPr/>
        </p:nvPicPr>
        <p:blipFill rotWithShape="1">
          <a:blip r:embed="rId3">
            <a:alphaModFix/>
          </a:blip>
          <a:srcRect/>
          <a:stretch/>
        </p:blipFill>
        <p:spPr>
          <a:xfrm>
            <a:off x="1552575" y="1573212"/>
            <a:ext cx="5635625"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adf39d4eab_0_3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136" name="Google Shape;136;gadf39d4eab_0_30"/>
          <p:cNvPicPr preferRelativeResize="0"/>
          <p:nvPr/>
        </p:nvPicPr>
        <p:blipFill>
          <a:blip r:embed="rId3">
            <a:alphaModFix/>
          </a:blip>
          <a:stretch>
            <a:fillRect/>
          </a:stretch>
        </p:blipFill>
        <p:spPr>
          <a:xfrm>
            <a:off x="1404650" y="1295400"/>
            <a:ext cx="6494450" cy="42672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29" name="Google Shape;729;p55"/>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TCP Service Model</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All TCP connections are full duplex and point-to-point.</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TCP connection is a byte stream, not a message stream. Message boundaries are not preserved end to end.</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730" name="Google Shape;730;p55"/>
          <p:cNvPicPr preferRelativeResize="0"/>
          <p:nvPr/>
        </p:nvPicPr>
        <p:blipFill rotWithShape="1">
          <a:blip r:embed="rId3">
            <a:alphaModFix/>
          </a:blip>
          <a:srcRect/>
          <a:stretch/>
        </p:blipFill>
        <p:spPr>
          <a:xfrm>
            <a:off x="722312" y="2857500"/>
            <a:ext cx="8421687" cy="328771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ga85d7ec8c9_0_2"/>
          <p:cNvSpPr txBox="1">
            <a:spLocks noGrp="1"/>
          </p:cNvSpPr>
          <p:nvPr>
            <p:ph type="title"/>
          </p:nvPr>
        </p:nvSpPr>
        <p:spPr>
          <a:xfrm>
            <a:off x="0" y="0"/>
            <a:ext cx="9144000" cy="92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The Internet Transport Protocols: TCP</a:t>
            </a:r>
            <a:endParaRPr/>
          </a:p>
        </p:txBody>
      </p:sp>
      <p:sp>
        <p:nvSpPr>
          <p:cNvPr id="736" name="Google Shape;736;ga85d7ec8c9_0_2"/>
          <p:cNvSpPr txBox="1">
            <a:spLocks noGrp="1"/>
          </p:cNvSpPr>
          <p:nvPr>
            <p:ph type="body" idx="1"/>
          </p:nvPr>
        </p:nvSpPr>
        <p:spPr>
          <a:xfrm>
            <a:off x="0" y="1107200"/>
            <a:ext cx="9144000" cy="5585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 When an application passes data to TCP, TCP may send it immediately or buffer it</a:t>
            </a:r>
            <a:endParaRPr/>
          </a:p>
          <a:p>
            <a:pPr marL="457200" lvl="0" indent="-342900" algn="l" rtl="0">
              <a:spcBef>
                <a:spcPts val="0"/>
              </a:spcBef>
              <a:spcAft>
                <a:spcPts val="0"/>
              </a:spcAft>
              <a:buSzPts val="1800"/>
              <a:buChar char="●"/>
            </a:pPr>
            <a:r>
              <a:rPr lang="en-US"/>
              <a:t>To force data out, TCP has the notion of a PUSH flag( Not to delay) that is carried on packets.</a:t>
            </a:r>
            <a:endParaRPr/>
          </a:p>
          <a:p>
            <a:pPr marL="457200" lvl="0" indent="-342900" algn="l" rtl="0">
              <a:spcBef>
                <a:spcPts val="0"/>
              </a:spcBef>
              <a:spcAft>
                <a:spcPts val="0"/>
              </a:spcAft>
              <a:buSzPts val="1800"/>
              <a:buChar char="●"/>
            </a:pPr>
            <a:r>
              <a:rPr lang="en-US"/>
              <a:t>Different operating systems have evolved different options to expedite transmission</a:t>
            </a:r>
            <a:endParaRPr/>
          </a:p>
          <a:p>
            <a:pPr marL="457200" lvl="0" indent="-342900" algn="l" rtl="0">
              <a:spcBef>
                <a:spcPts val="0"/>
              </a:spcBef>
              <a:spcAft>
                <a:spcPts val="0"/>
              </a:spcAft>
              <a:buSzPts val="1800"/>
              <a:buChar char="●"/>
            </a:pPr>
            <a:r>
              <a:rPr lang="en-US"/>
              <a:t>e.g., TCP NODELAY in Windows and Linux.</a:t>
            </a:r>
            <a:endParaRPr/>
          </a:p>
          <a:p>
            <a:pPr marL="457200" lvl="0" indent="-342900" algn="l" rtl="0">
              <a:spcBef>
                <a:spcPts val="0"/>
              </a:spcBef>
              <a:spcAft>
                <a:spcPts val="0"/>
              </a:spcAft>
              <a:buSzPts val="1800"/>
              <a:buChar char="●"/>
            </a:pPr>
            <a:r>
              <a:rPr lang="en-US"/>
              <a:t>When an application has high priority data that should be processed immediately then the sending application can put some control information in the data stream and give it to TCP along with the URGENT flag.</a:t>
            </a:r>
            <a:endParaRPr/>
          </a:p>
          <a:p>
            <a:pPr marL="457200" lvl="0" indent="-342900" algn="l" rtl="0">
              <a:spcBef>
                <a:spcPts val="0"/>
              </a:spcBef>
              <a:spcAft>
                <a:spcPts val="0"/>
              </a:spcAft>
              <a:buSzPts val="1800"/>
              <a:buChar char="●"/>
            </a:pPr>
            <a:r>
              <a:rPr lang="en-US"/>
              <a:t>When the urgent data are received at the destination, the receiving application is interrupted so it can stop whatever it was</a:t>
            </a:r>
            <a:endParaRPr/>
          </a:p>
          <a:p>
            <a:pPr marL="457200" lvl="0" indent="0" algn="l" rtl="0">
              <a:spcBef>
                <a:spcPts val="360"/>
              </a:spcBef>
              <a:spcAft>
                <a:spcPts val="0"/>
              </a:spcAft>
              <a:buNone/>
            </a:pPr>
            <a:r>
              <a:rPr lang="en-US"/>
              <a:t>doing and read the data stream</a:t>
            </a:r>
            <a:endParaRPr/>
          </a:p>
          <a:p>
            <a:pPr marL="457200" lvl="0" indent="0" algn="l" rtl="0">
              <a:spcBef>
                <a:spcPts val="360"/>
              </a:spcBef>
              <a:spcAft>
                <a:spcPts val="0"/>
              </a:spcAft>
              <a:buNone/>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42" name="Google Shape;742;p56"/>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The TCP Protocol</a:t>
            </a:r>
            <a:endParaRPr/>
          </a:p>
          <a:p>
            <a:pPr marL="609600" lvl="0" indent="-609600" algn="just" rtl="0">
              <a:lnSpc>
                <a:spcPct val="8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sending and receiving TCP entities exchange data in the form of segments.</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TCP segment consists of a fixed 20-byte header (plus an optional part) followed by zero or more data bytes. </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TCP software decides how big segments should be.</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It can accumulate data from several writes into one segment or can split data from one write over multiple segments. </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Two limits restrict the segment size.</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First, each segment, including the TCP header, must fit in the 65,515 byte IP payload.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48" name="Google Shape;748;p57"/>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The TCP Protocol</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Second, each link has an MTU (Maximum Transfer Unit).</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segment must fit in the MTU at the sender and receiver so that it can be sent and received in a single, unfragmented packet.</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practice, the MTU is generally 1500 bytes (the Ethernet payload size) and thus defines the upper bound on segment size.</a:t>
            </a:r>
            <a:endParaRPr/>
          </a:p>
          <a:p>
            <a:pPr marL="609600" lvl="0" indent="-609600" algn="just" rtl="0">
              <a:lnSpc>
                <a:spcPct val="80000"/>
              </a:lnSpc>
              <a:spcBef>
                <a:spcPts val="480"/>
              </a:spcBef>
              <a:spcAft>
                <a:spcPts val="0"/>
              </a:spcAft>
              <a:buSzPts val="2400"/>
              <a:buChar char="•"/>
            </a:pPr>
            <a:r>
              <a:rPr lang="en-US"/>
              <a:t>The basic protocol used by TCP entities is the sliding window protocol with a dynamic window size.</a:t>
            </a:r>
            <a:endParaRPr/>
          </a:p>
          <a:p>
            <a:pPr marL="609600" lvl="0" indent="-571500" algn="just" rtl="0">
              <a:lnSpc>
                <a:spcPct val="80000"/>
              </a:lnSpc>
              <a:spcBef>
                <a:spcPts val="480"/>
              </a:spcBef>
              <a:spcAft>
                <a:spcPts val="0"/>
              </a:spcAft>
              <a:buSzPts val="1800"/>
              <a:buChar char="•"/>
            </a:pPr>
            <a:r>
              <a:rPr lang="en-US"/>
              <a:t>When a sender transmits a segment, it also starts a timer.</a:t>
            </a:r>
            <a:endParaRPr/>
          </a:p>
          <a:p>
            <a:pPr marL="609600" lvl="0" indent="-571500" algn="just" rtl="0">
              <a:lnSpc>
                <a:spcPct val="80000"/>
              </a:lnSpc>
              <a:spcBef>
                <a:spcPts val="480"/>
              </a:spcBef>
              <a:spcAft>
                <a:spcPts val="0"/>
              </a:spcAft>
              <a:buSzPts val="1800"/>
              <a:buChar char="•"/>
            </a:pPr>
            <a:r>
              <a:rPr lang="en-US"/>
              <a:t>When the segment arrives at the destination, the receiving TCP entity sends back a segment (with data if any exist, and otherwise without) bearing an acknowledgement number equal to the next sequence number it expects to receive and the remaining window size. </a:t>
            </a:r>
            <a:endParaRPr/>
          </a:p>
          <a:p>
            <a:pPr marL="609600" lvl="0" indent="-571500" algn="just" rtl="0">
              <a:lnSpc>
                <a:spcPct val="80000"/>
              </a:lnSpc>
              <a:spcBef>
                <a:spcPts val="480"/>
              </a:spcBef>
              <a:spcAft>
                <a:spcPts val="0"/>
              </a:spcAft>
              <a:buSzPts val="1800"/>
              <a:buChar char="•"/>
            </a:pPr>
            <a:r>
              <a:rPr lang="en-US"/>
              <a:t>If the sender’s timer goes off before the acknowledgement</a:t>
            </a:r>
            <a:endParaRPr/>
          </a:p>
          <a:p>
            <a:pPr marL="609600" lvl="0" indent="0" algn="just" rtl="0">
              <a:lnSpc>
                <a:spcPct val="80000"/>
              </a:lnSpc>
              <a:spcBef>
                <a:spcPts val="480"/>
              </a:spcBef>
              <a:spcAft>
                <a:spcPts val="0"/>
              </a:spcAft>
              <a:buNone/>
            </a:pPr>
            <a:r>
              <a:rPr lang="en-US"/>
              <a:t>is received, the sender transmits the segment again.</a:t>
            </a:r>
            <a:endParaRPr b="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5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Internet Transport Protocols: TCP</a:t>
            </a:r>
            <a:endParaRPr/>
          </a:p>
        </p:txBody>
      </p:sp>
      <p:sp>
        <p:nvSpPr>
          <p:cNvPr id="754" name="Google Shape;754;p58"/>
          <p:cNvSpPr txBox="1">
            <a:spLocks noGrp="1"/>
          </p:cNvSpPr>
          <p:nvPr>
            <p:ph type="body" idx="1"/>
          </p:nvPr>
        </p:nvSpPr>
        <p:spPr>
          <a:xfrm>
            <a:off x="382587" y="1166812"/>
            <a:ext cx="8761412" cy="5386387"/>
          </a:xfrm>
          <a:prstGeom prst="rect">
            <a:avLst/>
          </a:prstGeom>
          <a:noFill/>
          <a:ln>
            <a:noFill/>
          </a:ln>
        </p:spPr>
        <p:txBody>
          <a:bodyPr spcFirstLastPara="1" wrap="square" lIns="91425" tIns="45700" rIns="91425" bIns="45700" anchor="t" anchorCtr="0">
            <a:noAutofit/>
          </a:bodyPr>
          <a:lstStyle/>
          <a:p>
            <a:pPr marL="609600" lvl="0" indent="-609600" algn="just" rtl="0">
              <a:lnSpc>
                <a:spcPct val="80000"/>
              </a:lnSpc>
              <a:spcBef>
                <a:spcPts val="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The TCP Segment Header</a:t>
            </a:r>
            <a:endParaRPr sz="2400" b="1"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SzPts val="2400"/>
              <a:buChar char="•"/>
            </a:pPr>
            <a:r>
              <a:rPr lang="en-US"/>
              <a:t>Figure 6-36 shows the layout of a TCP segment. </a:t>
            </a:r>
            <a:endParaRPr/>
          </a:p>
          <a:p>
            <a:pPr marL="609600" lvl="0" indent="-609600" algn="just" rtl="0">
              <a:lnSpc>
                <a:spcPct val="80000"/>
              </a:lnSpc>
              <a:spcBef>
                <a:spcPts val="480"/>
              </a:spcBef>
              <a:spcAft>
                <a:spcPts val="0"/>
              </a:spcAft>
              <a:buSzPts val="2400"/>
              <a:buChar char="•"/>
            </a:pPr>
            <a:r>
              <a:rPr lang="en-US"/>
              <a:t>Every segment begins with a fixed-format, 20-byte header. The fixed header may be followed by header options.</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After the options, if any, up to 65,535 − 20 − 20 = 65,495 data bytes may follow, where the first 20 refer to the IP header and the second to the TCP header.</a:t>
            </a:r>
            <a:endParaRPr/>
          </a:p>
          <a:p>
            <a:pPr marL="609600" lvl="0" indent="-609600" algn="just" rtl="0">
              <a:lnSpc>
                <a:spcPct val="8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Segments without any data are legal and are commonly used for acknowledgements and control messages.</a:t>
            </a:r>
            <a:endParaRPr sz="2400" b="0" i="0" u="none">
              <a:solidFill>
                <a:schemeClr val="dk1"/>
              </a:solidFill>
              <a:latin typeface="Times New Roman"/>
              <a:ea typeface="Times New Roman"/>
              <a:cs typeface="Times New Roman"/>
              <a:sym typeface="Times New Roman"/>
            </a:endParaRPr>
          </a:p>
          <a:p>
            <a:pPr marL="609600" lvl="0" indent="-571500" algn="just" rtl="0">
              <a:lnSpc>
                <a:spcPct val="80000"/>
              </a:lnSpc>
              <a:spcBef>
                <a:spcPts val="480"/>
              </a:spcBef>
              <a:spcAft>
                <a:spcPts val="0"/>
              </a:spcAft>
              <a:buSzPts val="1800"/>
              <a:buChar char="•"/>
            </a:pPr>
            <a:r>
              <a:rPr lang="en-US"/>
              <a:t>The Source port and Destination port fields identify the local end points of the connection.</a:t>
            </a:r>
            <a:endParaRPr/>
          </a:p>
          <a:p>
            <a:pPr marL="609600" lvl="0" indent="-571500" algn="just" rtl="0">
              <a:lnSpc>
                <a:spcPct val="80000"/>
              </a:lnSpc>
              <a:spcBef>
                <a:spcPts val="480"/>
              </a:spcBef>
              <a:spcAft>
                <a:spcPts val="0"/>
              </a:spcAft>
              <a:buSzPts val="1800"/>
              <a:buChar char="•"/>
            </a:pPr>
            <a:r>
              <a:rPr lang="en-US"/>
              <a:t>The Sequence number and Acknowledgement number fields perform their usual functions.</a:t>
            </a:r>
            <a:endParaRPr/>
          </a:p>
          <a:p>
            <a:pPr marL="609600" lvl="0" indent="-571500" algn="just" rtl="0">
              <a:lnSpc>
                <a:spcPct val="80000"/>
              </a:lnSpc>
              <a:spcBef>
                <a:spcPts val="480"/>
              </a:spcBef>
              <a:spcAft>
                <a:spcPts val="0"/>
              </a:spcAft>
              <a:buSzPts val="1800"/>
              <a:buChar char="•"/>
            </a:pPr>
            <a:r>
              <a:rPr lang="en-US"/>
              <a:t>It is a cumulative acknowledgement because it summarizes the received data with a single number.</a:t>
            </a:r>
            <a:endParaRPr/>
          </a:p>
          <a:p>
            <a:pPr marL="609600" lvl="0" indent="-571500" algn="just" rtl="0">
              <a:lnSpc>
                <a:spcPct val="80000"/>
              </a:lnSpc>
              <a:spcBef>
                <a:spcPts val="480"/>
              </a:spcBef>
              <a:spcAft>
                <a:spcPts val="0"/>
              </a:spcAft>
              <a:buSzPts val="1800"/>
              <a:buChar char="•"/>
            </a:pPr>
            <a:endParaRPr/>
          </a:p>
          <a:p>
            <a:pPr marL="609600" lvl="0" indent="-457200" algn="just" rtl="0">
              <a:lnSpc>
                <a:spcPct val="80000"/>
              </a:lnSpc>
              <a:spcBef>
                <a:spcPts val="480"/>
              </a:spcBef>
              <a:spcAft>
                <a:spcPts val="0"/>
              </a:spcAft>
              <a:buClr>
                <a:schemeClr val="accent2"/>
              </a:buClr>
              <a:buSzPts val="2400"/>
              <a:buFont typeface="Times New Roman"/>
              <a:buNone/>
            </a:pPr>
            <a:endParaRPr sz="2400" b="1" i="0" u="none">
              <a:solidFill>
                <a:schemeClr val="dk1"/>
              </a:solidFill>
              <a:latin typeface="Times New Roman"/>
              <a:ea typeface="Times New Roman"/>
              <a:cs typeface="Times New Roman"/>
              <a:sym typeface="Times New Roman"/>
            </a:endParaRPr>
          </a:p>
          <a:p>
            <a:pPr marL="609600" lvl="0" indent="-609600" algn="just" rtl="0">
              <a:lnSpc>
                <a:spcPct val="80000"/>
              </a:lnSpc>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a:p>
            <a:pPr marL="609600" lvl="0" indent="-457200" algn="l" rtl="0">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5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TCP Segment Header</a:t>
            </a:r>
            <a:endParaRPr/>
          </a:p>
        </p:txBody>
      </p:sp>
      <p:sp>
        <p:nvSpPr>
          <p:cNvPr id="760" name="Google Shape;760;p59"/>
          <p:cNvSpPr txBox="1">
            <a:spLocks noGrp="1"/>
          </p:cNvSpPr>
          <p:nvPr>
            <p:ph type="body" idx="1"/>
          </p:nvPr>
        </p:nvSpPr>
        <p:spPr>
          <a:xfrm>
            <a:off x="0" y="6308725"/>
            <a:ext cx="9144000" cy="549275"/>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TCP Header.</a:t>
            </a:r>
            <a:endParaRPr/>
          </a:p>
        </p:txBody>
      </p:sp>
      <p:pic>
        <p:nvPicPr>
          <p:cNvPr id="761" name="Google Shape;761;p59" descr="6-29"/>
          <p:cNvPicPr preferRelativeResize="0"/>
          <p:nvPr/>
        </p:nvPicPr>
        <p:blipFill rotWithShape="1">
          <a:blip r:embed="rId3">
            <a:alphaModFix/>
          </a:blip>
          <a:srcRect/>
          <a:stretch/>
        </p:blipFill>
        <p:spPr>
          <a:xfrm>
            <a:off x="755650" y="1201737"/>
            <a:ext cx="7718425" cy="47879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ga85d7ec8c9_0_1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767" name="Google Shape;767;ga85d7ec8c9_0_19"/>
          <p:cNvSpPr txBox="1">
            <a:spLocks noGrp="1"/>
          </p:cNvSpPr>
          <p:nvPr>
            <p:ph type="body" idx="1"/>
          </p:nvPr>
        </p:nvSpPr>
        <p:spPr>
          <a:xfrm>
            <a:off x="0" y="1222875"/>
            <a:ext cx="9144000" cy="5635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TCP header length tells how many 32-bit words are contained in the TCP header</a:t>
            </a:r>
            <a:endParaRPr/>
          </a:p>
          <a:p>
            <a:pPr marL="457200" lvl="0" indent="-342900" algn="l" rtl="0">
              <a:spcBef>
                <a:spcPts val="0"/>
              </a:spcBef>
              <a:spcAft>
                <a:spcPts val="0"/>
              </a:spcAft>
              <a:buSzPts val="1800"/>
              <a:buChar char="●"/>
            </a:pPr>
            <a:r>
              <a:rPr lang="en-US"/>
              <a:t>Next comes a 4-bit field that is not used.</a:t>
            </a:r>
            <a:endParaRPr/>
          </a:p>
          <a:p>
            <a:pPr marL="457200" lvl="0" indent="-342900" algn="l" rtl="0">
              <a:spcBef>
                <a:spcPts val="0"/>
              </a:spcBef>
              <a:spcAft>
                <a:spcPts val="0"/>
              </a:spcAft>
              <a:buSzPts val="1800"/>
              <a:buChar char="●"/>
            </a:pPr>
            <a:r>
              <a:rPr lang="en-US"/>
              <a:t>CWR and ECE are used to signal congestion when ECN.</a:t>
            </a:r>
            <a:endParaRPr/>
          </a:p>
          <a:p>
            <a:pPr marL="457200" lvl="0" indent="0" algn="l" rtl="0">
              <a:spcBef>
                <a:spcPts val="360"/>
              </a:spcBef>
              <a:spcAft>
                <a:spcPts val="0"/>
              </a:spcAft>
              <a:buNone/>
            </a:pPr>
            <a:r>
              <a:rPr lang="en-US"/>
              <a:t>Ex: Set ECE to ECN-Echo  and set CWR to stop sending ECN-Echo by receiver.</a:t>
            </a:r>
            <a:endParaRPr/>
          </a:p>
          <a:p>
            <a:pPr marL="457200" lvl="0" indent="-342900" algn="l" rtl="0">
              <a:spcBef>
                <a:spcPts val="360"/>
              </a:spcBef>
              <a:spcAft>
                <a:spcPts val="0"/>
              </a:spcAft>
              <a:buSzPts val="1800"/>
              <a:buChar char="●"/>
            </a:pPr>
            <a:r>
              <a:rPr lang="en-US"/>
              <a:t>URG is set to 1 if the Urgent pointer is in use.</a:t>
            </a:r>
            <a:endParaRPr/>
          </a:p>
          <a:p>
            <a:pPr marL="457200" lvl="0" indent="-342900" algn="l" rtl="0">
              <a:spcBef>
                <a:spcPts val="0"/>
              </a:spcBef>
              <a:spcAft>
                <a:spcPts val="0"/>
              </a:spcAft>
              <a:buSzPts val="1800"/>
              <a:buChar char="●"/>
            </a:pPr>
            <a:r>
              <a:rPr lang="en-US"/>
              <a:t>The ACK bit is set to 1 to indicate that the Acknowledgement number is valid.</a:t>
            </a:r>
            <a:endParaRPr/>
          </a:p>
          <a:p>
            <a:pPr marL="457200" lvl="0" indent="-342900" algn="l" rtl="0">
              <a:spcBef>
                <a:spcPts val="0"/>
              </a:spcBef>
              <a:spcAft>
                <a:spcPts val="0"/>
              </a:spcAft>
              <a:buSzPts val="1800"/>
              <a:buChar char="●"/>
            </a:pPr>
            <a:r>
              <a:rPr lang="en-US"/>
              <a:t>The PSH bit indicates PUSHed data.</a:t>
            </a:r>
            <a:endParaRPr/>
          </a:p>
          <a:p>
            <a:pPr marL="457200" lvl="0" indent="-342900" algn="l" rtl="0">
              <a:spcBef>
                <a:spcPts val="0"/>
              </a:spcBef>
              <a:spcAft>
                <a:spcPts val="0"/>
              </a:spcAft>
              <a:buSzPts val="1800"/>
              <a:buChar char="●"/>
            </a:pPr>
            <a:r>
              <a:rPr lang="en-US"/>
              <a:t>The RST bit is used to abruptly reset a connection that has become confused due to a host crash or some other reason.</a:t>
            </a:r>
            <a:endParaRPr/>
          </a:p>
          <a:p>
            <a:pPr marL="457200" lvl="0" indent="-342900" algn="l" rtl="0">
              <a:spcBef>
                <a:spcPts val="0"/>
              </a:spcBef>
              <a:spcAft>
                <a:spcPts val="0"/>
              </a:spcAft>
              <a:buSzPts val="1800"/>
              <a:buChar char="●"/>
            </a:pPr>
            <a:r>
              <a:rPr lang="en-US"/>
              <a:t>The SYN bit is used to establish connections.</a:t>
            </a:r>
            <a:endParaRPr/>
          </a:p>
          <a:p>
            <a:pPr marL="457200" lvl="0" indent="-342900" algn="l" rtl="0">
              <a:spcBef>
                <a:spcPts val="0"/>
              </a:spcBef>
              <a:spcAft>
                <a:spcPts val="0"/>
              </a:spcAft>
              <a:buSzPts val="1800"/>
              <a:buChar char="●"/>
            </a:pPr>
            <a:r>
              <a:rPr lang="en-US"/>
              <a:t>Ex: SYN=1 ACK=0 Connection request</a:t>
            </a:r>
            <a:endParaRPr/>
          </a:p>
          <a:p>
            <a:pPr marL="457200" lvl="0" indent="-342900" algn="l" rtl="0">
              <a:spcBef>
                <a:spcPts val="0"/>
              </a:spcBef>
              <a:spcAft>
                <a:spcPts val="0"/>
              </a:spcAft>
              <a:buSzPts val="1800"/>
              <a:buChar char="●"/>
            </a:pPr>
            <a:r>
              <a:rPr lang="en-US"/>
              <a:t>       SYN=1 ACK=1 Connection Accepted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ga85d7ec8c9_0_3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773" name="Google Shape;773;ga85d7ec8c9_0_32"/>
          <p:cNvSpPr txBox="1">
            <a:spLocks noGrp="1"/>
          </p:cNvSpPr>
          <p:nvPr>
            <p:ph type="body" idx="1"/>
          </p:nvPr>
        </p:nvSpPr>
        <p:spPr>
          <a:xfrm>
            <a:off x="0" y="1385375"/>
            <a:ext cx="9144000" cy="5191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FIN bit is used to release a connection.</a:t>
            </a:r>
            <a:endParaRPr/>
          </a:p>
          <a:p>
            <a:pPr marL="457200" lvl="0" indent="-342900" algn="l" rtl="0">
              <a:spcBef>
                <a:spcPts val="0"/>
              </a:spcBef>
              <a:spcAft>
                <a:spcPts val="0"/>
              </a:spcAft>
              <a:buSzPts val="1800"/>
              <a:buChar char="●"/>
            </a:pPr>
            <a:r>
              <a:rPr lang="en-US"/>
              <a:t>Flow control in TCP is handled using a variable-sized sliding window. The Window size field tells how many bytes may be sent starting at the byte acknowledged.</a:t>
            </a:r>
            <a:endParaRPr/>
          </a:p>
          <a:p>
            <a:pPr marL="457200" lvl="0" indent="-342900" algn="l" rtl="0">
              <a:spcBef>
                <a:spcPts val="0"/>
              </a:spcBef>
              <a:spcAft>
                <a:spcPts val="0"/>
              </a:spcAft>
              <a:buSzPts val="1800"/>
              <a:buChar char="●"/>
            </a:pPr>
            <a:r>
              <a:rPr lang="en-US"/>
              <a:t>A Checksum is also provided for extra reliability. It checksums the header, the data, and a conceptual pseudoheader in exactly the same way as UDP</a:t>
            </a:r>
            <a:endParaRPr/>
          </a:p>
          <a:p>
            <a:pPr marL="457200" lvl="0" indent="-342900" algn="l" rtl="0">
              <a:spcBef>
                <a:spcPts val="0"/>
              </a:spcBef>
              <a:spcAft>
                <a:spcPts val="0"/>
              </a:spcAft>
              <a:buSzPts val="1800"/>
              <a:buChar char="●"/>
            </a:pPr>
            <a:r>
              <a:rPr lang="en-US"/>
              <a:t>The Options field provides a way to add extra facilities not covered by the regular header.</a:t>
            </a:r>
            <a:endParaRPr/>
          </a:p>
          <a:p>
            <a:pPr marL="457200" lvl="0" indent="-342900" algn="l" rtl="0">
              <a:spcBef>
                <a:spcPts val="0"/>
              </a:spcBef>
              <a:spcAft>
                <a:spcPts val="0"/>
              </a:spcAft>
              <a:buSzPts val="1800"/>
              <a:buChar char="●"/>
            </a:pPr>
            <a:r>
              <a:rPr lang="en-US"/>
              <a:t>Ex:Manipulating MSS,Window scale option (for supporting data upto 2^30 bytes.,timestamp ,SACK(range of sequence numbers received).</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6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TCP Segment Header (2)</a:t>
            </a:r>
            <a:endParaRPr/>
          </a:p>
        </p:txBody>
      </p:sp>
      <p:sp>
        <p:nvSpPr>
          <p:cNvPr id="779" name="Google Shape;779;p6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pseudoheader included in the TCP checksum.</a:t>
            </a:r>
            <a:endParaRPr/>
          </a:p>
        </p:txBody>
      </p:sp>
      <p:pic>
        <p:nvPicPr>
          <p:cNvPr id="780" name="Google Shape;780;p60" descr="6-30"/>
          <p:cNvPicPr preferRelativeResize="0"/>
          <p:nvPr/>
        </p:nvPicPr>
        <p:blipFill rotWithShape="1">
          <a:blip r:embed="rId3">
            <a:alphaModFix/>
          </a:blip>
          <a:srcRect/>
          <a:stretch/>
        </p:blipFill>
        <p:spPr>
          <a:xfrm>
            <a:off x="581025" y="2214562"/>
            <a:ext cx="8139112" cy="2474912"/>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6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TCP Connection Establishment</a:t>
            </a:r>
            <a:endParaRPr/>
          </a:p>
        </p:txBody>
      </p:sp>
      <p:sp>
        <p:nvSpPr>
          <p:cNvPr id="786" name="Google Shape;786;p61"/>
          <p:cNvSpPr txBox="1">
            <a:spLocks noGrp="1"/>
          </p:cNvSpPr>
          <p:nvPr>
            <p:ph type="body" idx="1"/>
          </p:nvPr>
        </p:nvSpPr>
        <p:spPr>
          <a:xfrm>
            <a:off x="709612" y="5440362"/>
            <a:ext cx="8434387"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TCP connection establishment in the normal case.</a:t>
            </a:r>
            <a:endParaRPr/>
          </a:p>
          <a:p>
            <a:pPr marL="609600" lvl="0" indent="-609600" algn="l" rtl="0">
              <a:lnSpc>
                <a:spcPct val="90000"/>
              </a:lnSpc>
              <a:spcBef>
                <a:spcPts val="48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 Call collision.</a:t>
            </a:r>
            <a:endParaRPr/>
          </a:p>
        </p:txBody>
      </p:sp>
      <p:sp>
        <p:nvSpPr>
          <p:cNvPr id="787" name="Google Shape;787;p61"/>
          <p:cNvSpPr txBox="1"/>
          <p:nvPr/>
        </p:nvSpPr>
        <p:spPr>
          <a:xfrm>
            <a:off x="3789362" y="3068637"/>
            <a:ext cx="9509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6-31</a:t>
            </a:r>
            <a:endParaRPr/>
          </a:p>
        </p:txBody>
      </p:sp>
      <p:pic>
        <p:nvPicPr>
          <p:cNvPr id="788" name="Google Shape;788;p61" descr="6-31"/>
          <p:cNvPicPr preferRelativeResize="0"/>
          <p:nvPr/>
        </p:nvPicPr>
        <p:blipFill rotWithShape="1">
          <a:blip r:embed="rId3">
            <a:alphaModFix/>
          </a:blip>
          <a:srcRect/>
          <a:stretch/>
        </p:blipFill>
        <p:spPr>
          <a:xfrm>
            <a:off x="1276350" y="1731962"/>
            <a:ext cx="6577012" cy="3402012"/>
          </a:xfrm>
          <a:prstGeom prst="rect">
            <a:avLst/>
          </a:prstGeom>
          <a:noFill/>
          <a:ln>
            <a:noFill/>
          </a:ln>
        </p:spPr>
      </p:pic>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TotalTime>
  <Words>7900</Words>
  <Application>Microsoft Office PowerPoint</Application>
  <PresentationFormat>On-screen Show (4:3)</PresentationFormat>
  <Paragraphs>568</Paragraphs>
  <Slides>105</Slides>
  <Notes>105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105</vt:i4>
      </vt:variant>
    </vt:vector>
  </HeadingPairs>
  <TitlesOfParts>
    <vt:vector size="108" baseType="lpstr">
      <vt:lpstr>Arial</vt:lpstr>
      <vt:lpstr>Times New Roman</vt:lpstr>
      <vt:lpstr>Tannenbaum</vt:lpstr>
      <vt:lpstr>The Transport Layer</vt:lpstr>
      <vt:lpstr>The Transport Service</vt:lpstr>
      <vt:lpstr>Services Provided to the Upper Layers</vt:lpstr>
      <vt:lpstr>Services Provided to the Upper Layers</vt:lpstr>
      <vt:lpstr>Services Provided to the Upper Layers</vt:lpstr>
      <vt:lpstr>Transport Service Primitives </vt:lpstr>
      <vt:lpstr>Transport Service Primitives</vt:lpstr>
      <vt:lpstr>TPDU</vt:lpstr>
      <vt:lpstr>PowerPoint Presentation</vt:lpstr>
      <vt:lpstr>Elements of Transport Protocols</vt:lpstr>
      <vt:lpstr>Transport Protocol</vt:lpstr>
      <vt:lpstr>Transport Protocol </vt:lpstr>
      <vt:lpstr>Transport Protocol </vt:lpstr>
      <vt:lpstr>Addressing</vt:lpstr>
      <vt:lpstr>Addressing</vt:lpstr>
      <vt:lpstr>Addressing </vt:lpstr>
      <vt:lpstr>Addressing </vt:lpstr>
      <vt:lpstr>Connection Establishment</vt:lpstr>
      <vt:lpstr>Connection Establishment</vt:lpstr>
      <vt:lpstr>Connection Establishment</vt:lpstr>
      <vt:lpstr>Connection Establishment</vt:lpstr>
      <vt:lpstr>Connection Establishment</vt:lpstr>
      <vt:lpstr>Connection Establishment</vt:lpstr>
      <vt:lpstr>Connection Establishment</vt:lpstr>
      <vt:lpstr>Connection Establishment </vt:lpstr>
      <vt:lpstr>Connection Establishment </vt:lpstr>
      <vt:lpstr>Connection Release</vt:lpstr>
      <vt:lpstr>Connection Release</vt:lpstr>
      <vt:lpstr>Connection Release</vt:lpstr>
      <vt:lpstr>Connection Release</vt:lpstr>
      <vt:lpstr>PowerPoint Presentation</vt:lpstr>
      <vt:lpstr>Connection Release </vt:lpstr>
      <vt:lpstr>Connection Release </vt:lpstr>
      <vt:lpstr>Error  control and flow control</vt:lpstr>
      <vt:lpstr>Error  control and flow control </vt:lpstr>
      <vt:lpstr>Flow Control and Buffering</vt:lpstr>
      <vt:lpstr>Flow Control and Buffering </vt:lpstr>
      <vt:lpstr>Flow Control and Buffering </vt:lpstr>
      <vt:lpstr>Congestion Control</vt:lpstr>
      <vt:lpstr>Desirable Bandwidth Allocation (1)</vt:lpstr>
      <vt:lpstr>Desirable Bandwidth Allocation (1)</vt:lpstr>
      <vt:lpstr>Desirable Bandwidth Allocation (1) </vt:lpstr>
      <vt:lpstr>Desirable Bandwidth Allocation (2)</vt:lpstr>
      <vt:lpstr>PowerPoint Presentation</vt:lpstr>
      <vt:lpstr>PowerPoint Presentation</vt:lpstr>
      <vt:lpstr>PowerPoint Presentation</vt:lpstr>
      <vt:lpstr>Desirable Bandwidth Allocation (3)</vt:lpstr>
      <vt:lpstr>PowerPoint Presentation</vt:lpstr>
      <vt:lpstr>Regulating the Sending Rate (1)</vt:lpstr>
      <vt:lpstr>PowerPoint Presentation</vt:lpstr>
      <vt:lpstr> Regulating the Sending Rate (1) </vt:lpstr>
      <vt:lpstr>PowerPoint Presentation</vt:lpstr>
      <vt:lpstr>PowerPoint Presentation</vt:lpstr>
      <vt:lpstr>PowerPoint Presentation</vt:lpstr>
      <vt:lpstr>PowerPoint Presentation</vt:lpstr>
      <vt:lpstr>PowerPoint Presentation</vt:lpstr>
      <vt:lpstr>PowerPoint Presentation</vt:lpstr>
      <vt:lpstr>The Internet Transport Protocols: UDP</vt:lpstr>
      <vt:lpstr>Introduction to UDP</vt:lpstr>
      <vt:lpstr>Introduction to UDP</vt:lpstr>
      <vt:lpstr>Introduction to UDP</vt:lpstr>
      <vt:lpstr>Introduction to UDP</vt:lpstr>
      <vt:lpstr>Introduction to UDP</vt:lpstr>
      <vt:lpstr>Remote Procedure Call</vt:lpstr>
      <vt:lpstr>Remote Procedure Call</vt:lpstr>
      <vt:lpstr>Remote Procedure Call</vt:lpstr>
      <vt:lpstr>Remote Procedure Call</vt:lpstr>
      <vt:lpstr>Remote Procedure Call</vt:lpstr>
      <vt:lpstr>Remote Procedure Call</vt:lpstr>
      <vt:lpstr>Remote Procedure Call</vt:lpstr>
      <vt:lpstr>Real-Time Transport Protocols</vt:lpstr>
      <vt:lpstr>Real-Time Transport Protocols</vt:lpstr>
      <vt:lpstr>The Real-Time Transport Protocol</vt:lpstr>
      <vt:lpstr>PowerPoint Presentation</vt:lpstr>
      <vt:lpstr>PowerPoint Presentation</vt:lpstr>
      <vt:lpstr>Real-Time Transport Protocols</vt:lpstr>
      <vt:lpstr>Real-Time Transport Protocols</vt:lpstr>
      <vt:lpstr>Real-Time Transport Protocols</vt:lpstr>
      <vt:lpstr>Real-Time Transport Protocols</vt:lpstr>
      <vt:lpstr>RTCP—The Real-time Transport Control Protocol</vt:lpstr>
      <vt:lpstr>PowerPoint Presentation</vt:lpstr>
      <vt:lpstr>RTCP—The Real-time Transport Control Protocol</vt:lpstr>
      <vt:lpstr>PowerPoint Presentation</vt:lpstr>
      <vt:lpstr>PowerPoint Presentation</vt:lpstr>
      <vt:lpstr>PowerPoint Presentation</vt:lpstr>
      <vt:lpstr>The Internet Transport Protocols: TCP</vt:lpstr>
      <vt:lpstr>The Internet Transport Protocols: TCP</vt:lpstr>
      <vt:lpstr>The Internet Transport Protocols: TCP</vt:lpstr>
      <vt:lpstr>The Internet Transport Protocols: TCP</vt:lpstr>
      <vt:lpstr>The Internet Transport Protocols: TCP</vt:lpstr>
      <vt:lpstr>The Internet Transport Protocols: TCP</vt:lpstr>
      <vt:lpstr>The Internet Transport Protocols: TCP</vt:lpstr>
      <vt:lpstr>The Internet Transport Protocols: TCP</vt:lpstr>
      <vt:lpstr>The Internet Transport Protocols: TCP</vt:lpstr>
      <vt:lpstr>The TCP Segment Header</vt:lpstr>
      <vt:lpstr>PowerPoint Presentation</vt:lpstr>
      <vt:lpstr>PowerPoint Presentation</vt:lpstr>
      <vt:lpstr>The TCP Segment Header (2)</vt:lpstr>
      <vt:lpstr>TCP Connection Establishment</vt:lpstr>
      <vt:lpstr>TCP Connection Establishment </vt:lpstr>
      <vt:lpstr>TCP Connection Establishment </vt:lpstr>
      <vt:lpstr>TCP Connection Establishment</vt:lpstr>
      <vt:lpstr>TCP Connection Establishment</vt:lpstr>
      <vt:lpstr>TCP Connection Release</vt:lpstr>
      <vt:lpstr>TCP Connection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Transport Layer</dc:title>
  <dc:creator>Steve Armstrong</dc:creator>
  <cp:lastModifiedBy>Bhimani Praveena</cp:lastModifiedBy>
  <cp:revision>3</cp:revision>
  <dcterms:created xsi:type="dcterms:W3CDTF">2002-07-29T13:02:35Z</dcterms:created>
  <dcterms:modified xsi:type="dcterms:W3CDTF">2023-03-08T19:58:42Z</dcterms:modified>
</cp:coreProperties>
</file>