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8"/>
  </p:notesMasterIdLst>
  <p:sldIdLst>
    <p:sldId id="256" r:id="rId2"/>
    <p:sldId id="258" r:id="rId3"/>
    <p:sldId id="263" r:id="rId4"/>
    <p:sldId id="289" r:id="rId5"/>
    <p:sldId id="262" r:id="rId6"/>
    <p:sldId id="281" r:id="rId7"/>
    <p:sldId id="282" r:id="rId8"/>
    <p:sldId id="290" r:id="rId9"/>
    <p:sldId id="291" r:id="rId10"/>
    <p:sldId id="287" r:id="rId11"/>
    <p:sldId id="283" r:id="rId12"/>
    <p:sldId id="284" r:id="rId13"/>
    <p:sldId id="288" r:id="rId14"/>
    <p:sldId id="285" r:id="rId15"/>
    <p:sldId id="286" r:id="rId16"/>
    <p:sldId id="27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12" autoAdjust="0"/>
    <p:restoredTop sz="94624" autoAdjust="0"/>
  </p:normalViewPr>
  <p:slideViewPr>
    <p:cSldViewPr>
      <p:cViewPr>
        <p:scale>
          <a:sx n="150" d="100"/>
          <a:sy n="150" d="100"/>
        </p:scale>
        <p:origin x="-163" y="-15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8415BE-587E-4F45-8C96-F299EA3F3DC0}" type="datetimeFigureOut">
              <a:rPr lang="en-IN" smtClean="0"/>
              <a:t>15-02-2023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618C48-6BEF-4AEA-BA2E-71A4EB46BDE6}" type="slidenum">
              <a:rPr lang="en-IN" smtClean="0"/>
              <a:t>‹#›</a:t>
            </a:fld>
            <a:endParaRPr lang="en-IN"/>
          </a:p>
        </p:txBody>
      </p:sp>
    </p:spTree>
    <p:extLst>
      <p:ext uri="{BB962C8B-B14F-4D97-AF65-F5344CB8AC3E}">
        <p14:creationId xmlns:p14="http://schemas.microsoft.com/office/powerpoint/2010/main" val="377786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F618C48-6BEF-4AEA-BA2E-71A4EB46BDE6}" type="slidenum">
              <a:rPr lang="en-IN" smtClean="0"/>
              <a:t>1</a:t>
            </a:fld>
            <a:endParaRPr lang="en-IN"/>
          </a:p>
        </p:txBody>
      </p:sp>
    </p:spTree>
    <p:extLst>
      <p:ext uri="{BB962C8B-B14F-4D97-AF65-F5344CB8AC3E}">
        <p14:creationId xmlns:p14="http://schemas.microsoft.com/office/powerpoint/2010/main" val="3912878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3CC7EF9F-34C1-4261-9E47-CB4D7837CAF6}" type="datetimeFigureOut">
              <a:rPr lang="en-US" smtClean="0"/>
              <a:t>2/15/2023</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C115452-8B3D-44DA-B944-BF9694A1BA9D}"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CC7EF9F-34C1-4261-9E47-CB4D7837CAF6}" type="datetimeFigureOut">
              <a:rPr lang="en-US" smtClean="0"/>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115452-8B3D-44DA-B944-BF9694A1BA9D}"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CC7EF9F-34C1-4261-9E47-CB4D7837CAF6}" type="datetimeFigureOut">
              <a:rPr lang="en-US" smtClean="0"/>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115452-8B3D-44DA-B944-BF9694A1BA9D}"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3CC7EF9F-34C1-4261-9E47-CB4D7837CAF6}" type="datetimeFigureOut">
              <a:rPr lang="en-US" smtClean="0"/>
              <a:t>2/15/2023</a:t>
            </a:fld>
            <a:endParaRPr lang="en-US" dirty="0"/>
          </a:p>
        </p:txBody>
      </p:sp>
      <p:sp>
        <p:nvSpPr>
          <p:cNvPr id="9" name="Slide Number Placeholder 8"/>
          <p:cNvSpPr>
            <a:spLocks noGrp="1"/>
          </p:cNvSpPr>
          <p:nvPr>
            <p:ph type="sldNum" sz="quarter" idx="15"/>
          </p:nvPr>
        </p:nvSpPr>
        <p:spPr/>
        <p:txBody>
          <a:bodyPr rtlCol="0"/>
          <a:lstStyle/>
          <a:p>
            <a:fld id="{6C115452-8B3D-44DA-B944-BF9694A1BA9D}" type="slidenum">
              <a:rPr lang="en-US" smtClean="0"/>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CC7EF9F-34C1-4261-9E47-CB4D7837CAF6}" type="datetimeFigureOut">
              <a:rPr lang="en-US" smtClean="0"/>
              <a:t>2/15/2023</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6C115452-8B3D-44DA-B944-BF9694A1BA9D}"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CC7EF9F-34C1-4261-9E47-CB4D7837CAF6}" type="datetimeFigureOut">
              <a:rPr lang="en-US" smtClean="0"/>
              <a:t>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115452-8B3D-44DA-B944-BF9694A1BA9D}" type="slidenum">
              <a:rPr lang="en-US" smtClean="0"/>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3CC7EF9F-34C1-4261-9E47-CB4D7837CAF6}" type="datetimeFigureOut">
              <a:rPr lang="en-US" smtClean="0"/>
              <a:t>2/15/2023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C115452-8B3D-44DA-B944-BF9694A1BA9D}" type="slidenum">
              <a:rPr lang="en-US" smtClean="0"/>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3CC7EF9F-34C1-4261-9E47-CB4D7837CAF6}" type="datetimeFigureOut">
              <a:rPr lang="en-US" smtClean="0"/>
              <a:t>2/15/2023</a:t>
            </a:fld>
            <a:endParaRPr lang="en-US" dirty="0"/>
          </a:p>
        </p:txBody>
      </p:sp>
      <p:sp>
        <p:nvSpPr>
          <p:cNvPr id="7" name="Slide Number Placeholder 6"/>
          <p:cNvSpPr>
            <a:spLocks noGrp="1"/>
          </p:cNvSpPr>
          <p:nvPr>
            <p:ph type="sldNum" sz="quarter" idx="11"/>
          </p:nvPr>
        </p:nvSpPr>
        <p:spPr/>
        <p:txBody>
          <a:bodyPr rtlCol="0"/>
          <a:lstStyle/>
          <a:p>
            <a:fld id="{6C115452-8B3D-44DA-B944-BF9694A1BA9D}" type="slidenum">
              <a:rPr lang="en-US" smtClean="0"/>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C7EF9F-34C1-4261-9E47-CB4D7837CAF6}" type="datetimeFigureOut">
              <a:rPr lang="en-US" smtClean="0"/>
              <a:t>2/15/2023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C115452-8B3D-44DA-B944-BF9694A1BA9D}"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3CC7EF9F-34C1-4261-9E47-CB4D7837CAF6}" type="datetimeFigureOut">
              <a:rPr lang="en-US" smtClean="0"/>
              <a:t>2/15/2023</a:t>
            </a:fld>
            <a:endParaRPr lang="en-US" dirty="0"/>
          </a:p>
        </p:txBody>
      </p:sp>
      <p:sp>
        <p:nvSpPr>
          <p:cNvPr id="22" name="Slide Number Placeholder 21"/>
          <p:cNvSpPr>
            <a:spLocks noGrp="1"/>
          </p:cNvSpPr>
          <p:nvPr>
            <p:ph type="sldNum" sz="quarter" idx="15"/>
          </p:nvPr>
        </p:nvSpPr>
        <p:spPr/>
        <p:txBody>
          <a:bodyPr rtlCol="0"/>
          <a:lstStyle/>
          <a:p>
            <a:fld id="{6C115452-8B3D-44DA-B944-BF9694A1BA9D}" type="slidenum">
              <a:rPr lang="en-US" smtClean="0"/>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a:t>Click icon to add picture</a:t>
            </a:r>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CC7EF9F-34C1-4261-9E47-CB4D7837CAF6}" type="datetimeFigureOut">
              <a:rPr lang="en-US" smtClean="0"/>
              <a:t>2/15/2023</a:t>
            </a:fld>
            <a:endParaRPr lang="en-US" dirty="0"/>
          </a:p>
        </p:txBody>
      </p:sp>
      <p:sp>
        <p:nvSpPr>
          <p:cNvPr id="18" name="Slide Number Placeholder 17"/>
          <p:cNvSpPr>
            <a:spLocks noGrp="1"/>
          </p:cNvSpPr>
          <p:nvPr>
            <p:ph type="sldNum" sz="quarter" idx="11"/>
          </p:nvPr>
        </p:nvSpPr>
        <p:spPr/>
        <p:txBody>
          <a:bodyPr rtlCol="0"/>
          <a:lstStyle/>
          <a:p>
            <a:fld id="{6C115452-8B3D-44DA-B944-BF9694A1BA9D}" type="slidenum">
              <a:rPr lang="en-US" smtClean="0"/>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CC7EF9F-34C1-4261-9E47-CB4D7837CAF6}" type="datetimeFigureOut">
              <a:rPr lang="en-US" smtClean="0"/>
              <a:t>2/15/2023</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C115452-8B3D-44DA-B944-BF9694A1BA9D}"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533400"/>
            <a:ext cx="6477000" cy="5105400"/>
          </a:xfrm>
        </p:spPr>
        <p:txBody>
          <a:bodyPr>
            <a:normAutofit/>
          </a:bodyPr>
          <a:lstStyle/>
          <a:p>
            <a:br>
              <a:rPr lang="en-US" dirty="0"/>
            </a:br>
            <a:r>
              <a:rPr lang="en-US" dirty="0"/>
              <a:t>Face Mask Detection</a:t>
            </a:r>
            <a:br>
              <a:rPr lang="en-US" dirty="0"/>
            </a:br>
            <a:r>
              <a:rPr lang="en-US" dirty="0"/>
              <a:t>using Convolutional Neural Networks</a:t>
            </a:r>
            <a:br>
              <a:rPr lang="en-US" dirty="0"/>
            </a:br>
            <a:br>
              <a:rPr lang="en-US" dirty="0"/>
            </a:br>
            <a:br>
              <a:rPr lang="en-US" dirty="0"/>
            </a:br>
            <a:r>
              <a:rPr lang="en-US" dirty="0"/>
              <a:t>			</a:t>
            </a:r>
            <a:br>
              <a:rPr lang="en-US" dirty="0"/>
            </a:br>
            <a:br>
              <a:rPr lang="en-US" dirty="0"/>
            </a:br>
            <a:r>
              <a:rPr lang="en-US" dirty="0"/>
              <a:t>				</a:t>
            </a:r>
            <a:r>
              <a:rPr lang="en-US" sz="2400" b="0" dirty="0"/>
              <a:t>-</a:t>
            </a:r>
            <a:r>
              <a:rPr lang="en-US" sz="2000" b="0" dirty="0"/>
              <a:t>by praveena</a:t>
            </a:r>
          </a:p>
        </p:txBody>
      </p:sp>
      <p:sp>
        <p:nvSpPr>
          <p:cNvPr id="3" name="Subtitle 2"/>
          <p:cNvSpPr>
            <a:spLocks noGrp="1"/>
          </p:cNvSpPr>
          <p:nvPr>
            <p:ph type="subTitle" idx="1"/>
          </p:nvPr>
        </p:nvSpPr>
        <p:spPr>
          <a:xfrm rot="11356240" flipV="1">
            <a:off x="957609" y="3608968"/>
            <a:ext cx="388300" cy="567911"/>
          </a:xfrm>
        </p:spPr>
        <p:txBody>
          <a:bodyPr>
            <a:normAutofit/>
          </a:bodyPr>
          <a:lstStyle/>
          <a:p>
            <a:r>
              <a:rPr lang="en-US" sz="800"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EFA48-F913-29F4-54E0-D0E07DD427B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AA2A678-1B9B-921D-8C4D-03DC8FBC4E5E}"/>
              </a:ext>
            </a:extLst>
          </p:cNvPr>
          <p:cNvPicPr>
            <a:picLocks noGrp="1" noChangeAspect="1"/>
          </p:cNvPicPr>
          <p:nvPr>
            <p:ph sz="quarter" idx="1"/>
          </p:nvPr>
        </p:nvPicPr>
        <p:blipFill rotWithShape="1">
          <a:blip r:embed="rId2"/>
          <a:srcRect b="6425"/>
          <a:stretch/>
        </p:blipFill>
        <p:spPr>
          <a:xfrm>
            <a:off x="609600" y="1676400"/>
            <a:ext cx="7467600" cy="3930650"/>
          </a:xfrm>
        </p:spPr>
      </p:pic>
    </p:spTree>
    <p:extLst>
      <p:ext uri="{BB962C8B-B14F-4D97-AF65-F5344CB8AC3E}">
        <p14:creationId xmlns:p14="http://schemas.microsoft.com/office/powerpoint/2010/main" val="2050258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BE842-59E9-CA5D-0F19-ABE029218181}"/>
              </a:ext>
            </a:extLst>
          </p:cNvPr>
          <p:cNvSpPr>
            <a:spLocks noGrp="1"/>
          </p:cNvSpPr>
          <p:nvPr>
            <p:ph type="title"/>
          </p:nvPr>
        </p:nvSpPr>
        <p:spPr/>
        <p:txBody>
          <a:bodyPr/>
          <a:lstStyle/>
          <a:p>
            <a:endParaRPr lang="en-IN"/>
          </a:p>
        </p:txBody>
      </p:sp>
      <p:pic>
        <p:nvPicPr>
          <p:cNvPr id="4" name="Content Placeholder 4">
            <a:extLst>
              <a:ext uri="{FF2B5EF4-FFF2-40B4-BE49-F238E27FC236}">
                <a16:creationId xmlns:a16="http://schemas.microsoft.com/office/drawing/2014/main" id="{9A578891-7309-D106-19D8-254F5675BB73}"/>
              </a:ext>
            </a:extLst>
          </p:cNvPr>
          <p:cNvPicPr>
            <a:picLocks noGrp="1" noChangeAspect="1"/>
          </p:cNvPicPr>
          <p:nvPr>
            <p:ph sz="quarter" idx="1"/>
          </p:nvPr>
        </p:nvPicPr>
        <p:blipFill rotWithShape="1">
          <a:blip r:embed="rId2"/>
          <a:srcRect b="6425"/>
          <a:stretch/>
        </p:blipFill>
        <p:spPr>
          <a:xfrm>
            <a:off x="457200" y="1936751"/>
            <a:ext cx="7467600" cy="3930650"/>
          </a:xfrm>
        </p:spPr>
      </p:pic>
    </p:spTree>
    <p:extLst>
      <p:ext uri="{BB962C8B-B14F-4D97-AF65-F5344CB8AC3E}">
        <p14:creationId xmlns:p14="http://schemas.microsoft.com/office/powerpoint/2010/main" val="61448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A3259-7568-CFE5-C01D-F6F8171064EC}"/>
              </a:ext>
            </a:extLst>
          </p:cNvPr>
          <p:cNvSpPr>
            <a:spLocks noGrp="1"/>
          </p:cNvSpPr>
          <p:nvPr>
            <p:ph type="title"/>
          </p:nvPr>
        </p:nvSpPr>
        <p:spPr/>
        <p:txBody>
          <a:bodyPr/>
          <a:lstStyle/>
          <a:p>
            <a:endParaRPr lang="en-IN"/>
          </a:p>
        </p:txBody>
      </p:sp>
      <p:pic>
        <p:nvPicPr>
          <p:cNvPr id="4" name="Content Placeholder 4">
            <a:extLst>
              <a:ext uri="{FF2B5EF4-FFF2-40B4-BE49-F238E27FC236}">
                <a16:creationId xmlns:a16="http://schemas.microsoft.com/office/drawing/2014/main" id="{50A79259-BCA3-45F7-6A50-77FB0B548BD9}"/>
              </a:ext>
            </a:extLst>
          </p:cNvPr>
          <p:cNvPicPr>
            <a:picLocks noGrp="1" noChangeAspect="1"/>
          </p:cNvPicPr>
          <p:nvPr>
            <p:ph sz="quarter" idx="1"/>
          </p:nvPr>
        </p:nvPicPr>
        <p:blipFill rotWithShape="1">
          <a:blip r:embed="rId2"/>
          <a:srcRect b="5810"/>
          <a:stretch/>
        </p:blipFill>
        <p:spPr>
          <a:xfrm>
            <a:off x="457200" y="1936751"/>
            <a:ext cx="7467600" cy="3930650"/>
          </a:xfrm>
        </p:spPr>
      </p:pic>
    </p:spTree>
    <p:extLst>
      <p:ext uri="{BB962C8B-B14F-4D97-AF65-F5344CB8AC3E}">
        <p14:creationId xmlns:p14="http://schemas.microsoft.com/office/powerpoint/2010/main" val="3536724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3EE9A-1D13-5A97-6A2D-F251BC08AC9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B9F8171-1504-119B-58AD-0652C84A37C6}"/>
              </a:ext>
            </a:extLst>
          </p:cNvPr>
          <p:cNvPicPr>
            <a:picLocks noGrp="1" noChangeAspect="1"/>
          </p:cNvPicPr>
          <p:nvPr>
            <p:ph sz="quarter" idx="1"/>
          </p:nvPr>
        </p:nvPicPr>
        <p:blipFill rotWithShape="1">
          <a:blip r:embed="rId2"/>
          <a:srcRect b="6425"/>
          <a:stretch/>
        </p:blipFill>
        <p:spPr>
          <a:xfrm>
            <a:off x="457200" y="1936751"/>
            <a:ext cx="7467600" cy="3930650"/>
          </a:xfrm>
        </p:spPr>
      </p:pic>
    </p:spTree>
    <p:extLst>
      <p:ext uri="{BB962C8B-B14F-4D97-AF65-F5344CB8AC3E}">
        <p14:creationId xmlns:p14="http://schemas.microsoft.com/office/powerpoint/2010/main" val="928923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7562D-7AC0-E53B-9CCC-C8C82A80454C}"/>
              </a:ext>
            </a:extLst>
          </p:cNvPr>
          <p:cNvSpPr>
            <a:spLocks noGrp="1"/>
          </p:cNvSpPr>
          <p:nvPr>
            <p:ph type="title"/>
          </p:nvPr>
        </p:nvSpPr>
        <p:spPr/>
        <p:txBody>
          <a:bodyPr/>
          <a:lstStyle/>
          <a:p>
            <a:endParaRPr lang="en-IN"/>
          </a:p>
        </p:txBody>
      </p:sp>
      <p:pic>
        <p:nvPicPr>
          <p:cNvPr id="4" name="Content Placeholder 12">
            <a:extLst>
              <a:ext uri="{FF2B5EF4-FFF2-40B4-BE49-F238E27FC236}">
                <a16:creationId xmlns:a16="http://schemas.microsoft.com/office/drawing/2014/main" id="{E80FB9ED-AF08-48DD-3F17-43A343EC84FB}"/>
              </a:ext>
            </a:extLst>
          </p:cNvPr>
          <p:cNvPicPr>
            <a:picLocks noGrp="1" noChangeAspect="1"/>
          </p:cNvPicPr>
          <p:nvPr>
            <p:ph sz="quarter" idx="1"/>
          </p:nvPr>
        </p:nvPicPr>
        <p:blipFill rotWithShape="1">
          <a:blip r:embed="rId2"/>
          <a:srcRect b="4611"/>
          <a:stretch/>
        </p:blipFill>
        <p:spPr>
          <a:xfrm>
            <a:off x="457200" y="1936751"/>
            <a:ext cx="7467600" cy="4006850"/>
          </a:xfrm>
        </p:spPr>
      </p:pic>
    </p:spTree>
    <p:extLst>
      <p:ext uri="{BB962C8B-B14F-4D97-AF65-F5344CB8AC3E}">
        <p14:creationId xmlns:p14="http://schemas.microsoft.com/office/powerpoint/2010/main" val="3242314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EBE5F-D0FE-5987-83D6-7BD71570C2F9}"/>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917A9B53-27C1-1319-E7C9-081110790306}"/>
              </a:ext>
            </a:extLst>
          </p:cNvPr>
          <p:cNvPicPr>
            <a:picLocks noGrp="1" noChangeAspect="1"/>
          </p:cNvPicPr>
          <p:nvPr>
            <p:ph sz="quarter" idx="1"/>
          </p:nvPr>
        </p:nvPicPr>
        <p:blipFill rotWithShape="1">
          <a:blip r:embed="rId2"/>
          <a:srcRect b="4611"/>
          <a:stretch/>
        </p:blipFill>
        <p:spPr>
          <a:xfrm>
            <a:off x="457200" y="1936751"/>
            <a:ext cx="7467600" cy="4006850"/>
          </a:xfrm>
          <a:prstGeom prst="rect">
            <a:avLst/>
          </a:prstGeom>
        </p:spPr>
      </p:pic>
    </p:spTree>
    <p:extLst>
      <p:ext uri="{BB962C8B-B14F-4D97-AF65-F5344CB8AC3E}">
        <p14:creationId xmlns:p14="http://schemas.microsoft.com/office/powerpoint/2010/main" val="3109153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D3F3-6DA4-48FE-BFC5-41E99BDFFABE}"/>
              </a:ext>
            </a:extLst>
          </p:cNvPr>
          <p:cNvSpPr>
            <a:spLocks noGrp="1"/>
          </p:cNvSpPr>
          <p:nvPr>
            <p:ph type="title"/>
          </p:nvPr>
        </p:nvSpPr>
        <p:spPr/>
        <p:txBody>
          <a:bodyPr>
            <a:normAutofit/>
          </a:bodyPr>
          <a:lstStyle/>
          <a:p>
            <a:r>
              <a:rPr lang="en-IN" sz="100" dirty="0"/>
              <a:t>.</a:t>
            </a:r>
            <a:br>
              <a:rPr lang="en-IN" sz="100" dirty="0"/>
            </a:br>
            <a:endParaRPr lang="en-IN" sz="100" dirty="0"/>
          </a:p>
        </p:txBody>
      </p:sp>
      <p:sp>
        <p:nvSpPr>
          <p:cNvPr id="3" name="Content Placeholder 2">
            <a:extLst>
              <a:ext uri="{FF2B5EF4-FFF2-40B4-BE49-F238E27FC236}">
                <a16:creationId xmlns:a16="http://schemas.microsoft.com/office/drawing/2014/main" id="{12FBED2B-216F-494C-97E4-3963D91364C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lgn="ctr">
              <a:buNone/>
            </a:pPr>
            <a:r>
              <a:rPr lang="en-US" dirty="0"/>
              <a:t>                </a:t>
            </a:r>
            <a:r>
              <a:rPr lang="en-US" sz="6000" dirty="0">
                <a:ln w="0">
                  <a:solidFill>
                    <a:schemeClr val="tx2">
                      <a:lumMod val="50000"/>
                    </a:schemeClr>
                  </a:solidFill>
                </a:ln>
                <a:gradFill>
                  <a:gsLst>
                    <a:gs pos="0">
                      <a:schemeClr val="accent5">
                        <a:lumMod val="50000"/>
                      </a:schemeClr>
                    </a:gs>
                    <a:gs pos="50000">
                      <a:schemeClr val="accent5"/>
                    </a:gs>
                    <a:gs pos="100000">
                      <a:schemeClr val="accent5">
                        <a:lumMod val="60000"/>
                        <a:lumOff val="40000"/>
                      </a:schemeClr>
                    </a:gs>
                  </a:gsLst>
                  <a:lin ang="5400000"/>
                </a:gradFill>
                <a:effectLst>
                  <a:glow rad="101600">
                    <a:schemeClr val="accent3">
                      <a:satMod val="175000"/>
                      <a:alpha val="40000"/>
                    </a:schemeClr>
                  </a:glow>
                  <a:reflection blurRad="6350" stA="53000" endA="300" endPos="35500" dir="5400000" sy="-90000" algn="bl" rotWithShape="0"/>
                </a:effectLst>
                <a:latin typeface="Comic Sans MS" panose="030F0702030302020204" pitchFamily="66" charset="0"/>
              </a:rPr>
              <a:t>Thank you  </a:t>
            </a:r>
            <a:endParaRPr lang="en-IN" sz="6000" dirty="0">
              <a:ln w="0">
                <a:solidFill>
                  <a:schemeClr val="tx2">
                    <a:lumMod val="50000"/>
                  </a:schemeClr>
                </a:solidFill>
              </a:ln>
              <a:gradFill>
                <a:gsLst>
                  <a:gs pos="0">
                    <a:schemeClr val="accent5">
                      <a:lumMod val="50000"/>
                    </a:schemeClr>
                  </a:gs>
                  <a:gs pos="50000">
                    <a:schemeClr val="accent5"/>
                  </a:gs>
                  <a:gs pos="100000">
                    <a:schemeClr val="accent5">
                      <a:lumMod val="60000"/>
                      <a:lumOff val="40000"/>
                    </a:schemeClr>
                  </a:gs>
                </a:gsLst>
                <a:lin ang="5400000"/>
              </a:gradFill>
              <a:effectLst>
                <a:glow rad="101600">
                  <a:schemeClr val="accent3">
                    <a:satMod val="175000"/>
                    <a:alpha val="40000"/>
                  </a:schemeClr>
                </a:glow>
                <a:reflection blurRad="6350" stA="53000" endA="300" endPos="35500" dir="5400000" sy="-90000" algn="bl" rotWithShape="0"/>
              </a:effectLst>
            </a:endParaRPr>
          </a:p>
          <a:p>
            <a:pPr marL="0" indent="0">
              <a:buNone/>
            </a:pPr>
            <a:endParaRPr lang="en-IN" dirty="0"/>
          </a:p>
        </p:txBody>
      </p:sp>
    </p:spTree>
    <p:extLst>
      <p:ext uri="{BB962C8B-B14F-4D97-AF65-F5344CB8AC3E}">
        <p14:creationId xmlns:p14="http://schemas.microsoft.com/office/powerpoint/2010/main" val="4240002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iterate type="lt">
                                    <p:tmPct val="0"/>
                                  </p:iterate>
                                  <p:childTnLst>
                                    <p:animRot by="120000">
                                      <p:cBhvr>
                                        <p:cTn id="6" dur="100" fill="hold">
                                          <p:stCondLst>
                                            <p:cond delay="0"/>
                                          </p:stCondLst>
                                        </p:cTn>
                                        <p:tgtEl>
                                          <p:spTgt spid="3">
                                            <p:txEl>
                                              <p:pRg st="3" end="3"/>
                                            </p:txEl>
                                          </p:spTgt>
                                        </p:tgtEl>
                                        <p:attrNameLst>
                                          <p:attrName>r</p:attrName>
                                        </p:attrNameLst>
                                      </p:cBhvr>
                                    </p:animRot>
                                    <p:animRot by="-240000">
                                      <p:cBhvr>
                                        <p:cTn id="7" dur="200" fill="hold">
                                          <p:stCondLst>
                                            <p:cond delay="200"/>
                                          </p:stCondLst>
                                        </p:cTn>
                                        <p:tgtEl>
                                          <p:spTgt spid="3">
                                            <p:txEl>
                                              <p:pRg st="3" end="3"/>
                                            </p:txEl>
                                          </p:spTgt>
                                        </p:tgtEl>
                                        <p:attrNameLst>
                                          <p:attrName>r</p:attrName>
                                        </p:attrNameLst>
                                      </p:cBhvr>
                                    </p:animRot>
                                    <p:animRot by="240000">
                                      <p:cBhvr>
                                        <p:cTn id="8" dur="200" fill="hold">
                                          <p:stCondLst>
                                            <p:cond delay="400"/>
                                          </p:stCondLst>
                                        </p:cTn>
                                        <p:tgtEl>
                                          <p:spTgt spid="3">
                                            <p:txEl>
                                              <p:pRg st="3" end="3"/>
                                            </p:txEl>
                                          </p:spTgt>
                                        </p:tgtEl>
                                        <p:attrNameLst>
                                          <p:attrName>r</p:attrName>
                                        </p:attrNameLst>
                                      </p:cBhvr>
                                    </p:animRot>
                                    <p:animRot by="-240000">
                                      <p:cBhvr>
                                        <p:cTn id="9" dur="200" fill="hold">
                                          <p:stCondLst>
                                            <p:cond delay="600"/>
                                          </p:stCondLst>
                                        </p:cTn>
                                        <p:tgtEl>
                                          <p:spTgt spid="3">
                                            <p:txEl>
                                              <p:pRg st="3" end="3"/>
                                            </p:txEl>
                                          </p:spTgt>
                                        </p:tgtEl>
                                        <p:attrNameLst>
                                          <p:attrName>r</p:attrName>
                                        </p:attrNameLst>
                                      </p:cBhvr>
                                    </p:animRot>
                                    <p:animRot by="120000">
                                      <p:cBhvr>
                                        <p:cTn id="10" dur="200" fill="hold">
                                          <p:stCondLst>
                                            <p:cond delay="800"/>
                                          </p:stCondLst>
                                        </p:cTn>
                                        <p:tgtEl>
                                          <p:spTgt spid="3">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75000"/>
                  </a:schemeClr>
                </a:solidFill>
              </a:rPr>
              <a:t>Abstract…</a:t>
            </a:r>
          </a:p>
        </p:txBody>
      </p:sp>
      <p:sp>
        <p:nvSpPr>
          <p:cNvPr id="3" name="Content Placeholder 2"/>
          <p:cNvSpPr>
            <a:spLocks noGrp="1"/>
          </p:cNvSpPr>
          <p:nvPr>
            <p:ph sz="quarter" idx="1"/>
          </p:nvPr>
        </p:nvSpPr>
        <p:spPr>
          <a:xfrm>
            <a:off x="533400" y="1600200"/>
            <a:ext cx="7239000" cy="4038600"/>
          </a:xfrm>
        </p:spPr>
        <p:txBody>
          <a:bodyPr>
            <a:normAutofit lnSpcReduction="10000"/>
          </a:bodyPr>
          <a:lstStyle/>
          <a:p>
            <a:pPr>
              <a:buFont typeface="Courier New" panose="02070309020205020404" pitchFamily="49" charset="0"/>
              <a:buChar char="o"/>
            </a:pPr>
            <a:r>
              <a:rPr lang="en-US" dirty="0"/>
              <a:t>Project is about building a Face Mask Detector using Convolutional Neural Networks (CNN).</a:t>
            </a:r>
          </a:p>
          <a:p>
            <a:pPr>
              <a:buFont typeface="Courier New" panose="02070309020205020404" pitchFamily="49" charset="0"/>
              <a:buChar char="o"/>
            </a:pPr>
            <a:r>
              <a:rPr lang="en-US" dirty="0"/>
              <a:t>This project will detect the dataset which contain faces with and without mask on their faces.</a:t>
            </a:r>
          </a:p>
          <a:p>
            <a:pPr>
              <a:buFont typeface="Courier New" panose="02070309020205020404" pitchFamily="49" charset="0"/>
              <a:buChar char="o"/>
            </a:pPr>
            <a:r>
              <a:rPr lang="en-IN" dirty="0"/>
              <a:t>Cascade filter is applied to the image in the dataset to give the region of interest (ROI).</a:t>
            </a:r>
          </a:p>
          <a:p>
            <a:pPr>
              <a:buFont typeface="Courier New" panose="02070309020205020404" pitchFamily="49" charset="0"/>
              <a:buChar char="o"/>
            </a:pPr>
            <a:r>
              <a:rPr lang="en-IN" dirty="0"/>
              <a:t>And the ROI image is resized into 100X100 and passed into pretrain CNN and will get the output of the probabilities of face with mask and without mask.</a:t>
            </a:r>
            <a:endParaRPr lang="en-US" dirty="0"/>
          </a:p>
          <a:p>
            <a:pPr>
              <a:buFont typeface="Courier New" panose="02070309020205020404" pitchFamily="49" charset="0"/>
              <a:buChar char="o"/>
            </a:pPr>
            <a:r>
              <a:rPr lang="en-US" dirty="0">
                <a:solidFill>
                  <a:srgbClr val="051E50"/>
                </a:solidFill>
              </a:rPr>
              <a:t>G</a:t>
            </a:r>
            <a:r>
              <a:rPr lang="en-US" i="0" dirty="0">
                <a:solidFill>
                  <a:srgbClr val="051E50"/>
                </a:solidFill>
                <a:effectLst/>
              </a:rPr>
              <a:t>oal is to train a custom deep learning model to detect whether a person </a:t>
            </a:r>
            <a:r>
              <a:rPr lang="en-US" dirty="0">
                <a:solidFill>
                  <a:srgbClr val="051E50"/>
                </a:solidFill>
              </a:rPr>
              <a:t>is</a:t>
            </a:r>
            <a:r>
              <a:rPr lang="en-US" dirty="0">
                <a:solidFill>
                  <a:srgbClr val="051E50"/>
                </a:solidFill>
                <a:effectLst/>
              </a:rPr>
              <a:t> or is not </a:t>
            </a:r>
            <a:r>
              <a:rPr lang="en-US" i="0" dirty="0">
                <a:solidFill>
                  <a:srgbClr val="051E50"/>
                </a:solidFill>
                <a:effectLst/>
              </a:rPr>
              <a:t>wearing a mask.</a:t>
            </a:r>
          </a:p>
          <a:p>
            <a:pPr>
              <a:buFont typeface="Courier New" panose="02070309020205020404" pitchFamily="49" charset="0"/>
              <a:buChar char="o"/>
            </a:pPr>
            <a:endParaRPr lang="en-US" dirty="0"/>
          </a:p>
          <a:p>
            <a:pPr marL="0" inden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2A8A-96D8-1A2B-9E8F-ABE593C071C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87D54C4-8FB5-6D4B-319A-D83C8EDE70DB}"/>
              </a:ext>
            </a:extLst>
          </p:cNvPr>
          <p:cNvSpPr>
            <a:spLocks noGrp="1"/>
          </p:cNvSpPr>
          <p:nvPr>
            <p:ph sz="quarter" idx="1"/>
          </p:nvPr>
        </p:nvSpPr>
        <p:spPr/>
        <p:txBody>
          <a:bodyPr>
            <a:normAutofit/>
          </a:bodyPr>
          <a:lstStyle/>
          <a:p>
            <a:pPr>
              <a:buFont typeface="Courier New" panose="02070309020205020404" pitchFamily="49" charset="0"/>
              <a:buChar char="o"/>
            </a:pPr>
            <a:r>
              <a:rPr lang="en-US" dirty="0">
                <a:effectLst/>
                <a:latin typeface="Times New Roman" panose="02020603050405020304" pitchFamily="18" charset="0"/>
                <a:ea typeface="LM Roman 12"/>
              </a:rPr>
              <a:t>COVID-19 is a highly contagious disease, and the WHO and other health agencies have recommended that people use face masks to prevent its transmission.</a:t>
            </a:r>
          </a:p>
          <a:p>
            <a:pPr>
              <a:buFont typeface="Courier New" panose="02070309020205020404" pitchFamily="49" charset="0"/>
              <a:buChar char="o"/>
            </a:pPr>
            <a:r>
              <a:rPr lang="en-US" dirty="0">
                <a:effectLst/>
                <a:latin typeface="Times New Roman" panose="02020603050405020304" pitchFamily="18" charset="0"/>
                <a:ea typeface="LM Roman 12"/>
              </a:rPr>
              <a:t> All governments are attempting to guarantee that face masks are worn in public places, but it is difficult to manually identify those who are not wearing face masks in crowded places. Scientists are working on developing automatic methods to identify and enforce the use of face masks in public locations.</a:t>
            </a:r>
          </a:p>
          <a:p>
            <a:pPr>
              <a:buFont typeface="Courier New" panose="02070309020205020404" pitchFamily="49" charset="0"/>
              <a:buChar char="o"/>
            </a:pPr>
            <a:r>
              <a:rPr lang="en-US" dirty="0">
                <a:solidFill>
                  <a:srgbClr val="051E50"/>
                </a:solidFill>
                <a:latin typeface="Times New Roman" panose="02020603050405020304" pitchFamily="18" charset="0"/>
              </a:rPr>
              <a:t>T</a:t>
            </a:r>
            <a:r>
              <a:rPr lang="en-US" b="0" i="0" dirty="0">
                <a:solidFill>
                  <a:srgbClr val="051E50"/>
                </a:solidFill>
                <a:latin typeface="Times New Roman" panose="02020603050405020304" pitchFamily="18" charset="0"/>
              </a:rPr>
              <a:t>his </a:t>
            </a:r>
            <a:r>
              <a:rPr lang="en-US" dirty="0">
                <a:solidFill>
                  <a:srgbClr val="051E50"/>
                </a:solidFill>
                <a:latin typeface="Times New Roman" panose="02020603050405020304" pitchFamily="18" charset="0"/>
              </a:rPr>
              <a:t>project </a:t>
            </a:r>
            <a:r>
              <a:rPr lang="en-US" dirty="0">
                <a:solidFill>
                  <a:srgbClr val="212121"/>
                </a:solidFill>
                <a:effectLst/>
                <a:latin typeface="Times New Roman" panose="02020603050405020304" pitchFamily="18" charset="0"/>
                <a:ea typeface="LM Roman 12"/>
              </a:rPr>
              <a:t>work aims to a develop technique that can accurately detect mask over the face in public areas.</a:t>
            </a:r>
            <a:endParaRPr lang="en-US" b="0" i="0" dirty="0">
              <a:solidFill>
                <a:srgbClr val="051E50"/>
              </a:solidFill>
              <a:effectLst/>
              <a:latin typeface="proxima-nova"/>
            </a:endParaRPr>
          </a:p>
        </p:txBody>
      </p:sp>
    </p:spTree>
    <p:extLst>
      <p:ext uri="{BB962C8B-B14F-4D97-AF65-F5344CB8AC3E}">
        <p14:creationId xmlns:p14="http://schemas.microsoft.com/office/powerpoint/2010/main" val="2293159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3728B-AA86-1731-694F-631F45C669BD}"/>
              </a:ext>
            </a:extLst>
          </p:cNvPr>
          <p:cNvSpPr>
            <a:spLocks noGrp="1"/>
          </p:cNvSpPr>
          <p:nvPr>
            <p:ph type="title"/>
          </p:nvPr>
        </p:nvSpPr>
        <p:spPr>
          <a:xfrm>
            <a:off x="457200" y="274638"/>
            <a:ext cx="7467600" cy="10941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E310263-342E-D17C-660A-8EA16B791150}"/>
              </a:ext>
            </a:extLst>
          </p:cNvPr>
          <p:cNvSpPr>
            <a:spLocks noGrp="1"/>
          </p:cNvSpPr>
          <p:nvPr>
            <p:ph sz="quarter" idx="1"/>
          </p:nvPr>
        </p:nvSpPr>
        <p:spPr>
          <a:xfrm>
            <a:off x="457200" y="457200"/>
            <a:ext cx="7467600" cy="6016752"/>
          </a:xfrm>
        </p:spPr>
        <p:txBody>
          <a:bodyPr/>
          <a:lstStyle/>
          <a:p>
            <a:r>
              <a:rPr lang="en-US" b="0" i="0" dirty="0">
                <a:solidFill>
                  <a:srgbClr val="051E50"/>
                </a:solidFill>
                <a:effectLst/>
                <a:latin typeface="proxima-nova"/>
              </a:rPr>
              <a:t>This dataset consists of </a:t>
            </a:r>
            <a:r>
              <a:rPr lang="en-US" b="1" i="0" dirty="0">
                <a:solidFill>
                  <a:srgbClr val="051E50"/>
                </a:solidFill>
                <a:effectLst/>
                <a:latin typeface="proxima-nova"/>
              </a:rPr>
              <a:t>1,376 images</a:t>
            </a:r>
            <a:r>
              <a:rPr lang="en-US" b="0" i="0" dirty="0">
                <a:solidFill>
                  <a:srgbClr val="051E50"/>
                </a:solidFill>
                <a:effectLst/>
                <a:latin typeface="proxima-nova"/>
              </a:rPr>
              <a:t> belonging to two classes:</a:t>
            </a:r>
            <a:endParaRPr lang="en-IN" b="0" i="0" dirty="0">
              <a:solidFill>
                <a:srgbClr val="051E50"/>
              </a:solidFill>
              <a:effectLst/>
              <a:latin typeface="proxima-nova"/>
            </a:endParaRPr>
          </a:p>
          <a:p>
            <a:pPr marL="0" indent="0">
              <a:buNone/>
            </a:pPr>
            <a:r>
              <a:rPr lang="en-IN" dirty="0">
                <a:solidFill>
                  <a:srgbClr val="051E50"/>
                </a:solidFill>
                <a:latin typeface="proxima-nova"/>
              </a:rPr>
              <a:t>	1.with mask:690 images</a:t>
            </a:r>
          </a:p>
          <a:p>
            <a:pPr marL="0" indent="0">
              <a:buNone/>
            </a:pPr>
            <a:r>
              <a:rPr lang="en-IN" b="0" i="0" dirty="0">
                <a:solidFill>
                  <a:srgbClr val="051E50"/>
                </a:solidFill>
                <a:effectLst/>
                <a:latin typeface="proxima-nova"/>
              </a:rPr>
              <a:t>	2.without mask:686 images</a:t>
            </a:r>
          </a:p>
          <a:p>
            <a:pPr marL="0" indent="0">
              <a:buNone/>
            </a:pPr>
            <a:endParaRPr lang="en-IN" dirty="0"/>
          </a:p>
        </p:txBody>
      </p:sp>
      <p:pic>
        <p:nvPicPr>
          <p:cNvPr id="5" name="Picture 4">
            <a:extLst>
              <a:ext uri="{FF2B5EF4-FFF2-40B4-BE49-F238E27FC236}">
                <a16:creationId xmlns:a16="http://schemas.microsoft.com/office/drawing/2014/main" id="{03C6BA4E-2CDD-274F-D2CC-359794C4B183}"/>
              </a:ext>
            </a:extLst>
          </p:cNvPr>
          <p:cNvPicPr>
            <a:picLocks noChangeAspect="1"/>
          </p:cNvPicPr>
          <p:nvPr/>
        </p:nvPicPr>
        <p:blipFill>
          <a:blip r:embed="rId2"/>
          <a:stretch>
            <a:fillRect/>
          </a:stretch>
        </p:blipFill>
        <p:spPr>
          <a:xfrm>
            <a:off x="609600" y="2243010"/>
            <a:ext cx="7467600" cy="4219858"/>
          </a:xfrm>
          <a:prstGeom prst="rect">
            <a:avLst/>
          </a:prstGeom>
        </p:spPr>
      </p:pic>
    </p:spTree>
    <p:extLst>
      <p:ext uri="{BB962C8B-B14F-4D97-AF65-F5344CB8AC3E}">
        <p14:creationId xmlns:p14="http://schemas.microsoft.com/office/powerpoint/2010/main" val="944314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5D13F-4222-0CDC-BC45-68316095A0CE}"/>
              </a:ext>
            </a:extLst>
          </p:cNvPr>
          <p:cNvSpPr>
            <a:spLocks noGrp="1"/>
          </p:cNvSpPr>
          <p:nvPr>
            <p:ph type="title"/>
          </p:nvPr>
        </p:nvSpPr>
        <p:spPr/>
        <p:txBody>
          <a:bodyPr>
            <a:normAutofit/>
          </a:bodyPr>
          <a:lstStyle/>
          <a:p>
            <a:r>
              <a:rPr lang="en-IN" sz="100" dirty="0"/>
              <a:t>.</a:t>
            </a:r>
          </a:p>
        </p:txBody>
      </p:sp>
      <p:sp>
        <p:nvSpPr>
          <p:cNvPr id="3" name="Content Placeholder 2">
            <a:extLst>
              <a:ext uri="{FF2B5EF4-FFF2-40B4-BE49-F238E27FC236}">
                <a16:creationId xmlns:a16="http://schemas.microsoft.com/office/drawing/2014/main" id="{49C5C46B-6378-D473-B4D3-90F07F2CFC8E}"/>
              </a:ext>
            </a:extLst>
          </p:cNvPr>
          <p:cNvSpPr>
            <a:spLocks noGrp="1"/>
          </p:cNvSpPr>
          <p:nvPr>
            <p:ph sz="quarter" idx="1"/>
          </p:nvPr>
        </p:nvSpPr>
        <p:spPr/>
        <p:txBody>
          <a:bodyPr>
            <a:normAutofit/>
          </a:bodyPr>
          <a:lstStyle/>
          <a:p>
            <a:pPr algn="l">
              <a:buFont typeface="Courier New" panose="02070309020205020404" pitchFamily="49" charset="0"/>
              <a:buChar char="o"/>
            </a:pPr>
            <a:r>
              <a:rPr lang="en-US" b="0" i="0" dirty="0">
                <a:solidFill>
                  <a:srgbClr val="051E50"/>
                </a:solidFill>
                <a:effectLst/>
                <a:latin typeface="proxima-nova"/>
              </a:rPr>
              <a:t>In order to train a face mask detector, we need to break the project into two distinct phases, each with its own respective sub-steps:</a:t>
            </a:r>
          </a:p>
          <a:p>
            <a:pPr algn="l">
              <a:buFont typeface="+mj-lt"/>
              <a:buAutoNum type="arabicPeriod"/>
            </a:pPr>
            <a:r>
              <a:rPr lang="en-US" b="1" i="0" dirty="0">
                <a:solidFill>
                  <a:srgbClr val="051E50"/>
                </a:solidFill>
                <a:effectLst/>
                <a:latin typeface="proxima-nova"/>
              </a:rPr>
              <a:t>Training:</a:t>
            </a:r>
            <a:r>
              <a:rPr lang="en-US" b="0" i="0" dirty="0">
                <a:solidFill>
                  <a:srgbClr val="051E50"/>
                </a:solidFill>
                <a:effectLst/>
                <a:latin typeface="proxima-nova"/>
              </a:rPr>
              <a:t> Here we’ll focus on loading our face mask detection dataset from disk, training a model (using Keras/TensorFlow) on this dataset, and then serializing the face mask detector to disk</a:t>
            </a:r>
          </a:p>
          <a:p>
            <a:pPr algn="l" rtl="0">
              <a:buFont typeface="+mj-lt"/>
              <a:buAutoNum type="arabicPeriod"/>
            </a:pPr>
            <a:r>
              <a:rPr lang="en-US" b="1" i="0" dirty="0">
                <a:solidFill>
                  <a:srgbClr val="051E50"/>
                </a:solidFill>
                <a:effectLst/>
                <a:latin typeface="proxima-nova"/>
              </a:rPr>
              <a:t>Deployment:</a:t>
            </a:r>
            <a:r>
              <a:rPr lang="en-US" b="0" i="0" dirty="0">
                <a:solidFill>
                  <a:srgbClr val="051E50"/>
                </a:solidFill>
                <a:effectLst/>
                <a:latin typeface="proxima-nova"/>
              </a:rPr>
              <a:t> Once the face mask detector is trained, we can then move on to loading the mask detector, performing face detection, and then classifying each face as </a:t>
            </a:r>
            <a:r>
              <a:rPr lang="en-US" b="0" i="0" dirty="0">
                <a:solidFill>
                  <a:srgbClr val="000000"/>
                </a:solidFill>
                <a:effectLst/>
                <a:latin typeface="inherit"/>
              </a:rPr>
              <a:t>with mask </a:t>
            </a:r>
            <a:r>
              <a:rPr lang="en-US" b="0" i="0" dirty="0">
                <a:solidFill>
                  <a:srgbClr val="051E50"/>
                </a:solidFill>
                <a:effectLst/>
                <a:latin typeface="proxima-nova"/>
              </a:rPr>
              <a:t>or </a:t>
            </a:r>
            <a:r>
              <a:rPr lang="en-US" b="0" i="0" dirty="0">
                <a:solidFill>
                  <a:srgbClr val="000000"/>
                </a:solidFill>
                <a:effectLst/>
                <a:latin typeface="inherit"/>
              </a:rPr>
              <a:t>without mask.</a:t>
            </a:r>
            <a:endParaRPr lang="en-US" b="0" i="0" dirty="0">
              <a:solidFill>
                <a:srgbClr val="051E50"/>
              </a:solidFill>
              <a:effectLst/>
              <a:latin typeface="Source Code Pro" panose="020B0509030403020204" pitchFamily="49" charset="0"/>
            </a:endParaRPr>
          </a:p>
          <a:p>
            <a:endParaRPr lang="en-IN" dirty="0"/>
          </a:p>
        </p:txBody>
      </p:sp>
    </p:spTree>
    <p:extLst>
      <p:ext uri="{BB962C8B-B14F-4D97-AF65-F5344CB8AC3E}">
        <p14:creationId xmlns:p14="http://schemas.microsoft.com/office/powerpoint/2010/main" val="2142947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DDFC3-3EB8-0D10-D2AC-98F71F948A11}"/>
              </a:ext>
            </a:extLst>
          </p:cNvPr>
          <p:cNvSpPr>
            <a:spLocks noGrp="1"/>
          </p:cNvSpPr>
          <p:nvPr>
            <p:ph type="title"/>
          </p:nvPr>
        </p:nvSpPr>
        <p:spPr/>
        <p:txBody>
          <a:bodyPr/>
          <a:lstStyle/>
          <a:p>
            <a:r>
              <a:rPr lang="en-IN" dirty="0"/>
              <a:t>Libraries Used</a:t>
            </a:r>
          </a:p>
        </p:txBody>
      </p:sp>
      <p:sp>
        <p:nvSpPr>
          <p:cNvPr id="3" name="Content Placeholder 2">
            <a:extLst>
              <a:ext uri="{FF2B5EF4-FFF2-40B4-BE49-F238E27FC236}">
                <a16:creationId xmlns:a16="http://schemas.microsoft.com/office/drawing/2014/main" id="{EA2E6BDD-8403-4CC6-3612-5A6C5D13F5E8}"/>
              </a:ext>
            </a:extLst>
          </p:cNvPr>
          <p:cNvSpPr>
            <a:spLocks noGrp="1"/>
          </p:cNvSpPr>
          <p:nvPr>
            <p:ph sz="quarter" idx="1"/>
          </p:nvPr>
        </p:nvSpPr>
        <p:spPr/>
        <p:txBody>
          <a:bodyPr/>
          <a:lstStyle/>
          <a:p>
            <a:pPr>
              <a:buFont typeface="Courier New" panose="02070309020205020404" pitchFamily="49" charset="0"/>
              <a:buChar char="o"/>
            </a:pPr>
            <a:r>
              <a:rPr lang="en-US" dirty="0" err="1"/>
              <a:t>OpenCv</a:t>
            </a:r>
            <a:endParaRPr lang="en-US" dirty="0"/>
          </a:p>
          <a:p>
            <a:pPr>
              <a:buFont typeface="Courier New" panose="02070309020205020404" pitchFamily="49" charset="0"/>
              <a:buChar char="o"/>
            </a:pPr>
            <a:r>
              <a:rPr lang="en-US" dirty="0" err="1"/>
              <a:t>Keras</a:t>
            </a:r>
            <a:endParaRPr lang="en-US" dirty="0"/>
          </a:p>
          <a:p>
            <a:pPr>
              <a:buFont typeface="Courier New" panose="02070309020205020404" pitchFamily="49" charset="0"/>
              <a:buChar char="o"/>
            </a:pPr>
            <a:r>
              <a:rPr lang="en-US" dirty="0" err="1"/>
              <a:t>Numpy</a:t>
            </a:r>
            <a:endParaRPr lang="en-US" dirty="0"/>
          </a:p>
          <a:p>
            <a:pPr>
              <a:buFont typeface="Courier New" panose="02070309020205020404" pitchFamily="49" charset="0"/>
              <a:buChar char="o"/>
            </a:pPr>
            <a:r>
              <a:rPr lang="en-IN" dirty="0" err="1"/>
              <a:t>Sklearn</a:t>
            </a:r>
            <a:endParaRPr lang="en-IN" dirty="0"/>
          </a:p>
          <a:p>
            <a:pPr>
              <a:buFont typeface="Courier New" panose="02070309020205020404" pitchFamily="49" charset="0"/>
              <a:buChar char="o"/>
            </a:pPr>
            <a:r>
              <a:rPr lang="en-IN" dirty="0"/>
              <a:t>Matplotlib</a:t>
            </a:r>
          </a:p>
          <a:p>
            <a:pPr marL="0" indent="0">
              <a:buNone/>
            </a:pPr>
            <a:endParaRPr lang="en-IN" dirty="0"/>
          </a:p>
        </p:txBody>
      </p:sp>
    </p:spTree>
    <p:extLst>
      <p:ext uri="{BB962C8B-B14F-4D97-AF65-F5344CB8AC3E}">
        <p14:creationId xmlns:p14="http://schemas.microsoft.com/office/powerpoint/2010/main" val="1465604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9FAB5-9B9F-1646-854C-8273CAB0B4C5}"/>
              </a:ext>
            </a:extLst>
          </p:cNvPr>
          <p:cNvSpPr>
            <a:spLocks noGrp="1"/>
          </p:cNvSpPr>
          <p:nvPr>
            <p:ph type="title"/>
          </p:nvPr>
        </p:nvSpPr>
        <p:spPr/>
        <p:txBody>
          <a:bodyPr/>
          <a:lstStyle/>
          <a:p>
            <a:r>
              <a:rPr lang="en-IN" dirty="0"/>
              <a:t>two-phase face mask detector</a:t>
            </a:r>
          </a:p>
        </p:txBody>
      </p:sp>
      <p:pic>
        <p:nvPicPr>
          <p:cNvPr id="4" name="Picture 2">
            <a:extLst>
              <a:ext uri="{FF2B5EF4-FFF2-40B4-BE49-F238E27FC236}">
                <a16:creationId xmlns:a16="http://schemas.microsoft.com/office/drawing/2014/main" id="{EC4CC897-D50C-44EA-E541-FD50273C20F4}"/>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922087" y="1600200"/>
            <a:ext cx="4537825" cy="487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740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7FB5C-B2BA-92B2-CA63-11ED5ECCF445}"/>
              </a:ext>
            </a:extLst>
          </p:cNvPr>
          <p:cNvSpPr>
            <a:spLocks noGrp="1"/>
          </p:cNvSpPr>
          <p:nvPr>
            <p:ph type="title"/>
          </p:nvPr>
        </p:nvSpPr>
        <p:spPr/>
        <p:txBody>
          <a:bodyPr/>
          <a:lstStyle/>
          <a:p>
            <a:endParaRPr lang="en-IN"/>
          </a:p>
        </p:txBody>
      </p:sp>
      <p:pic>
        <p:nvPicPr>
          <p:cNvPr id="4" name="Content Placeholder 4">
            <a:extLst>
              <a:ext uri="{FF2B5EF4-FFF2-40B4-BE49-F238E27FC236}">
                <a16:creationId xmlns:a16="http://schemas.microsoft.com/office/drawing/2014/main" id="{7FC265DB-058F-0E77-4961-FE754AC62857}"/>
              </a:ext>
            </a:extLst>
          </p:cNvPr>
          <p:cNvPicPr>
            <a:picLocks noGrp="1" noChangeAspect="1"/>
          </p:cNvPicPr>
          <p:nvPr>
            <p:ph sz="quarter" idx="1"/>
          </p:nvPr>
        </p:nvPicPr>
        <p:blipFill>
          <a:blip r:embed="rId2"/>
          <a:stretch>
            <a:fillRect/>
          </a:stretch>
        </p:blipFill>
        <p:spPr>
          <a:xfrm>
            <a:off x="838200" y="1905000"/>
            <a:ext cx="7467600" cy="4200525"/>
          </a:xfrm>
        </p:spPr>
      </p:pic>
    </p:spTree>
    <p:extLst>
      <p:ext uri="{BB962C8B-B14F-4D97-AF65-F5344CB8AC3E}">
        <p14:creationId xmlns:p14="http://schemas.microsoft.com/office/powerpoint/2010/main" val="1676229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4CB30-0DF3-D6AD-BCFC-010496734553}"/>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DDE31E6A-B671-253C-85C7-FD7582DE2B7F}"/>
              </a:ext>
            </a:extLst>
          </p:cNvPr>
          <p:cNvPicPr>
            <a:picLocks noGrp="1" noChangeAspect="1"/>
          </p:cNvPicPr>
          <p:nvPr>
            <p:ph sz="quarter" idx="1"/>
          </p:nvPr>
        </p:nvPicPr>
        <p:blipFill>
          <a:blip r:embed="rId2"/>
          <a:stretch>
            <a:fillRect/>
          </a:stretch>
        </p:blipFill>
        <p:spPr>
          <a:xfrm>
            <a:off x="609600" y="1905000"/>
            <a:ext cx="7467600" cy="4200525"/>
          </a:xfrm>
        </p:spPr>
      </p:pic>
    </p:spTree>
    <p:extLst>
      <p:ext uri="{BB962C8B-B14F-4D97-AF65-F5344CB8AC3E}">
        <p14:creationId xmlns:p14="http://schemas.microsoft.com/office/powerpoint/2010/main" val="20591050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3175</TotalTime>
  <Words>376</Words>
  <Application>Microsoft Office PowerPoint</Application>
  <PresentationFormat>On-screen Show (4:3)</PresentationFormat>
  <Paragraphs>32</Paragraphs>
  <Slides>16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Calibri</vt:lpstr>
      <vt:lpstr>Comic Sans MS</vt:lpstr>
      <vt:lpstr>Courier New</vt:lpstr>
      <vt:lpstr>inherit</vt:lpstr>
      <vt:lpstr>proxima-nova</vt:lpstr>
      <vt:lpstr>Source Code Pro</vt:lpstr>
      <vt:lpstr>Times New Roman</vt:lpstr>
      <vt:lpstr>Wingdings</vt:lpstr>
      <vt:lpstr>Wingdings 2</vt:lpstr>
      <vt:lpstr>Oriel</vt:lpstr>
      <vt:lpstr> Face Mask Detection using Convolutional Neural Networks            -by praveena</vt:lpstr>
      <vt:lpstr>Abstract…</vt:lpstr>
      <vt:lpstr>Introduction</vt:lpstr>
      <vt:lpstr>PowerPoint Presentation</vt:lpstr>
      <vt:lpstr>.</vt:lpstr>
      <vt:lpstr>Libraries Used</vt:lpstr>
      <vt:lpstr>two-phase face mask detector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Networks</dc:title>
  <dc:creator>exam2</dc:creator>
  <cp:lastModifiedBy>Bhimani Praveena</cp:lastModifiedBy>
  <cp:revision>14</cp:revision>
  <dcterms:created xsi:type="dcterms:W3CDTF">2022-06-15T08:55:00Z</dcterms:created>
  <dcterms:modified xsi:type="dcterms:W3CDTF">2023-02-15T18:14:57Z</dcterms:modified>
</cp:coreProperties>
</file>