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i Praveena" userId="6f7251ed5eb48084" providerId="LiveId" clId="{11EA95AE-0E21-4AC6-B5D7-D23FE92788C0}"/>
    <pc:docChg chg="modSld">
      <pc:chgData name="Bhimani Praveena" userId="6f7251ed5eb48084" providerId="LiveId" clId="{11EA95AE-0E21-4AC6-B5D7-D23FE92788C0}" dt="2022-04-11T16:31:00.702" v="0" actId="207"/>
      <pc:docMkLst>
        <pc:docMk/>
      </pc:docMkLst>
      <pc:sldChg chg="modSp mod">
        <pc:chgData name="Bhimani Praveena" userId="6f7251ed5eb48084" providerId="LiveId" clId="{11EA95AE-0E21-4AC6-B5D7-D23FE92788C0}" dt="2022-04-11T16:31:00.702" v="0" actId="207"/>
        <pc:sldMkLst>
          <pc:docMk/>
          <pc:sldMk cId="1495430353" sldId="273"/>
        </pc:sldMkLst>
        <pc:spChg chg="mod">
          <ac:chgData name="Bhimani Praveena" userId="6f7251ed5eb48084" providerId="LiveId" clId="{11EA95AE-0E21-4AC6-B5D7-D23FE92788C0}" dt="2022-04-11T16:31:00.702" v="0" actId="207"/>
          <ac:spMkLst>
            <pc:docMk/>
            <pc:sldMk cId="1495430353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4917-DFB8-4FE0-BBB7-278360133E30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30F-4F07-4FC3-8CA7-D7FC6D76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2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BF30F-4F07-4FC3-8CA7-D7FC6D7646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3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1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4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3D12-EE80-4218-82B9-2FED0D6D4C8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330A-165B-4217-9559-619E34E0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Autofit/>
          </a:bodyPr>
          <a:lstStyle/>
          <a:p>
            <a:br>
              <a:rPr lang="en-US" sz="7200" b="1" dirty="0">
                <a:solidFill>
                  <a:srgbClr val="FF0000"/>
                </a:solidFill>
              </a:rPr>
            </a:br>
            <a:r>
              <a:rPr lang="en-US" sz="7200" b="1" dirty="0">
                <a:solidFill>
                  <a:srgbClr val="FF0000"/>
                </a:solidFill>
              </a:rPr>
              <a:t>Java OOPs Concepts</a:t>
            </a:r>
            <a:br>
              <a:rPr lang="en-US" sz="7200" b="1" dirty="0">
                <a:solidFill>
                  <a:srgbClr val="FF0000"/>
                </a:solidFill>
              </a:rPr>
            </a:b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3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What is difference between object-oriented programming language and object-based programming language?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Object based programming language follows all the features of OOPs </a:t>
            </a:r>
            <a:r>
              <a:rPr lang="en-US" dirty="0">
                <a:solidFill>
                  <a:srgbClr val="FF0000"/>
                </a:solidFill>
              </a:rPr>
              <a:t>except Inheritance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VBScript</a:t>
            </a:r>
            <a:r>
              <a:rPr lang="en-US" dirty="0"/>
              <a:t> are examples of object based programming languages.</a:t>
            </a:r>
          </a:p>
          <a:p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is a pure object oriented programming language.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Naming conventions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Java naming convention is </a:t>
            </a:r>
            <a:r>
              <a:rPr lang="en-US" dirty="0">
                <a:solidFill>
                  <a:srgbClr val="FF0000"/>
                </a:solidFill>
              </a:rPr>
              <a:t>a rule </a:t>
            </a:r>
            <a:r>
              <a:rPr lang="en-US" dirty="0"/>
              <a:t>to follow as you decide what to name your identifiers such as class, package, variable, constant, method etc.</a:t>
            </a:r>
          </a:p>
          <a:p>
            <a:pPr algn="just"/>
            <a:r>
              <a:rPr lang="en-US" dirty="0"/>
              <a:t>But, it is not forced to follow. So, it is known as convention not rule.</a:t>
            </a:r>
          </a:p>
          <a:p>
            <a:pPr algn="just"/>
            <a:r>
              <a:rPr lang="en-US" dirty="0"/>
              <a:t>All the classes, interfaces, packages, methods and fields of java programming language are given according to java naming convention.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Advantage of naming conventions in java</a:t>
            </a:r>
          </a:p>
          <a:p>
            <a:pPr algn="just"/>
            <a:r>
              <a:rPr lang="en-US" dirty="0"/>
              <a:t>By using standard Java naming conventions, you make your code easier to read for yourself and for other programmers. </a:t>
            </a:r>
          </a:p>
          <a:p>
            <a:pPr algn="just"/>
            <a:r>
              <a:rPr lang="en-US" dirty="0"/>
              <a:t>It indicates that less time is spent to figure out what the code does.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3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Naming conventions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9331"/>
            <a:ext cx="8337124" cy="476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143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If name is combined with two words, second word will start with uppercase letter always e.g. </a:t>
            </a:r>
            <a:r>
              <a:rPr lang="en-US" dirty="0" err="1"/>
              <a:t>actionPerformed</a:t>
            </a:r>
            <a:r>
              <a:rPr lang="en-US" dirty="0"/>
              <a:t>(),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ActionEvent</a:t>
            </a:r>
            <a:r>
              <a:rPr lang="en-US" dirty="0"/>
              <a:t>, </a:t>
            </a:r>
            <a:r>
              <a:rPr lang="en-US" dirty="0" err="1"/>
              <a:t>ActionListener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1669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Object and Class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Object is the physical as well as logical entity whereas class is the logical entity only.</a:t>
            </a:r>
          </a:p>
          <a:p>
            <a:pPr algn="just"/>
            <a:r>
              <a:rPr lang="en-US" dirty="0"/>
              <a:t>An object has two characteristics: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state:</a:t>
            </a:r>
            <a:r>
              <a:rPr lang="en-US" dirty="0"/>
              <a:t> represents data (value) of an object.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behavior:</a:t>
            </a:r>
            <a:r>
              <a:rPr lang="en-US" dirty="0"/>
              <a:t> represents the behavior (functionality) of an object such as deposit, withdraw etc.</a:t>
            </a:r>
          </a:p>
          <a:p>
            <a:pPr algn="just"/>
            <a:r>
              <a:rPr lang="en-US" dirty="0"/>
              <a:t>For Example: Pen is an object. Its name is Reynolds, color is white etc. known as its state. </a:t>
            </a:r>
          </a:p>
          <a:p>
            <a:pPr algn="just"/>
            <a:r>
              <a:rPr lang="en-US" dirty="0"/>
              <a:t>It is used to write, so writing is its behavior.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9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Object is an instance of a class.</a:t>
            </a:r>
            <a:r>
              <a:rPr lang="en-US" dirty="0"/>
              <a:t> </a:t>
            </a:r>
          </a:p>
          <a:p>
            <a:pPr algn="just"/>
            <a:r>
              <a:rPr lang="en-US" dirty="0"/>
              <a:t>Class is a template or blueprint from which objects are created. So object is the instance(result) of a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Object Definitions: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Object is </a:t>
            </a:r>
            <a:r>
              <a:rPr lang="en-US" i="1" dirty="0"/>
              <a:t>a real world entity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Object is </a:t>
            </a:r>
            <a:r>
              <a:rPr lang="en-US" i="1" dirty="0"/>
              <a:t>a run time entity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Object is </a:t>
            </a:r>
            <a:r>
              <a:rPr lang="en-US" i="1" dirty="0"/>
              <a:t>an entity which has state and behavior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Object is </a:t>
            </a:r>
            <a:r>
              <a:rPr lang="en-US" i="1" dirty="0"/>
              <a:t>an instance of a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Class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class is a group of objects which have common properties. </a:t>
            </a:r>
          </a:p>
          <a:p>
            <a:pPr algn="just"/>
            <a:r>
              <a:rPr lang="en-US" dirty="0"/>
              <a:t>It is a template or blueprint from which objects are created. It is a logical entity. It can't be physical.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class in Java can contain:</a:t>
            </a:r>
          </a:p>
          <a:p>
            <a:pPr algn="just"/>
            <a:r>
              <a:rPr lang="en-US" dirty="0"/>
              <a:t>fields</a:t>
            </a:r>
          </a:p>
          <a:p>
            <a:pPr algn="just"/>
            <a:r>
              <a:rPr lang="en-US" dirty="0"/>
              <a:t>methods</a:t>
            </a:r>
          </a:p>
          <a:p>
            <a:pPr algn="just"/>
            <a:r>
              <a:rPr lang="en-US" dirty="0"/>
              <a:t>constructors</a:t>
            </a:r>
          </a:p>
          <a:p>
            <a:pPr algn="just"/>
            <a:r>
              <a:rPr lang="en-US" dirty="0"/>
              <a:t>blocks</a:t>
            </a:r>
          </a:p>
          <a:p>
            <a:pPr algn="just"/>
            <a:r>
              <a:rPr lang="en-US" dirty="0"/>
              <a:t>nested class and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9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Syntax to declare a class: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b="1" dirty="0"/>
              <a:t>class</a:t>
            </a:r>
            <a:r>
              <a:rPr lang="en-US" sz="5400" dirty="0"/>
              <a:t> &lt;</a:t>
            </a:r>
            <a:r>
              <a:rPr lang="en-US" sz="5400" dirty="0" err="1"/>
              <a:t>class_name</a:t>
            </a:r>
            <a:r>
              <a:rPr lang="en-US" sz="5400" dirty="0"/>
              <a:t>&gt;</a:t>
            </a:r>
          </a:p>
          <a:p>
            <a:pPr marL="0" indent="0">
              <a:buNone/>
            </a:pPr>
            <a:r>
              <a:rPr lang="en-US" sz="5400" dirty="0"/>
              <a:t>{  </a:t>
            </a:r>
          </a:p>
          <a:p>
            <a:pPr marL="0" indent="0">
              <a:buNone/>
            </a:pPr>
            <a:r>
              <a:rPr lang="en-US" sz="5400" dirty="0"/>
              <a:t>    fields;(Instance Variables)  </a:t>
            </a:r>
          </a:p>
          <a:p>
            <a:pPr marL="0" indent="0">
              <a:buNone/>
            </a:pPr>
            <a:r>
              <a:rPr lang="en-US" sz="5400" dirty="0"/>
              <a:t>    methods;  </a:t>
            </a:r>
          </a:p>
          <a:p>
            <a:pPr marL="0" indent="0">
              <a:buNone/>
            </a:pPr>
            <a:r>
              <a:rPr lang="en-US" sz="5400" dirty="0"/>
              <a:t>}  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2656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variable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variable which is created inside the class but outside the method, is known as instance variable. </a:t>
            </a:r>
          </a:p>
          <a:p>
            <a:pPr algn="just"/>
            <a:r>
              <a:rPr lang="en-US" dirty="0"/>
              <a:t>Instance variable doesn't get memory at compile time. </a:t>
            </a:r>
          </a:p>
          <a:p>
            <a:pPr algn="just"/>
            <a:r>
              <a:rPr lang="en-US" dirty="0"/>
              <a:t>It gets memory at run time when object(instance) is created. That is why, it is known as instance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3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method is like function i.e. used to expose behavior of an object.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Advantage of Method</a:t>
            </a:r>
          </a:p>
          <a:p>
            <a:r>
              <a:rPr lang="en-US" dirty="0"/>
              <a:t>Code Reusability</a:t>
            </a:r>
          </a:p>
          <a:p>
            <a:r>
              <a:rPr lang="en-US" dirty="0"/>
              <a:t>Code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1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new keyword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keyword is used to allocate memory at run time. </a:t>
            </a:r>
          </a:p>
          <a:p>
            <a:r>
              <a:rPr lang="en-US" dirty="0"/>
              <a:t>All objects get memory in Heap memory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b="1" dirty="0"/>
              <a:t>Object</a:t>
            </a:r>
            <a:r>
              <a:rPr lang="en-US" dirty="0"/>
              <a:t> means a real word entity such as pen, chair, table etc. 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Object-Oriented Programming</a:t>
            </a:r>
            <a:r>
              <a:rPr lang="en-US" dirty="0"/>
              <a:t> is a methodology or paradigm to design a program using classes and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600199"/>
            <a:ext cx="7477125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Object and Class Example: main within class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rgbClr val="FF0000"/>
                </a:solidFill>
              </a:rPr>
              <a:t>Student.java</a:t>
            </a:r>
          </a:p>
          <a:p>
            <a:pPr marL="0" indent="0">
              <a:buNone/>
            </a:pPr>
            <a:r>
              <a:rPr lang="en-US" dirty="0"/>
              <a:t>class Student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id;//field or data member or instance variable  </a:t>
            </a:r>
          </a:p>
          <a:p>
            <a:pPr marL="0" indent="0">
              <a:buNone/>
            </a:pPr>
            <a:r>
              <a:rPr lang="en-US" dirty="0"/>
              <a:t> String name;    </a:t>
            </a:r>
          </a:p>
          <a:p>
            <a:pPr marL="0" indent="0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Student s1=new Student();//creating an object of Student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(s1.id);//accessing member through reference variable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(s1.name);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562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4767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200" dirty="0">
                <a:solidFill>
                  <a:srgbClr val="FF0000"/>
                </a:solidFill>
              </a:rPr>
              <a:t>Object and Class Example: main outside class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 Student                                                   </a:t>
            </a:r>
            <a:r>
              <a:rPr lang="en-US" i="1" dirty="0">
                <a:solidFill>
                  <a:srgbClr val="FF0000"/>
                </a:solidFill>
              </a:rPr>
              <a:t>TestStudent1.java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id;  </a:t>
            </a:r>
          </a:p>
          <a:p>
            <a:pPr marL="0" indent="0">
              <a:buNone/>
            </a:pPr>
            <a:r>
              <a:rPr lang="en-US" dirty="0"/>
              <a:t> String name;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>
                <a:solidFill>
                  <a:srgbClr val="FF0000"/>
                </a:solidFill>
              </a:rPr>
              <a:t>TestStudent1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Student s1=new Student();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(s1.id);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(s1.name);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4600" y="5107862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9419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 ways to initialize object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ways to initialize object in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reference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9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1) Object and Class Example: 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Initialization through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50593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Initializing object simply means storing data into object.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class Student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id;  </a:t>
            </a:r>
          </a:p>
          <a:p>
            <a:pPr marL="0" indent="0" algn="just">
              <a:buNone/>
            </a:pPr>
            <a:r>
              <a:rPr lang="en-US" dirty="0"/>
              <a:t> String name;  </a:t>
            </a:r>
          </a:p>
          <a:p>
            <a:pPr marL="0" indent="0" algn="just">
              <a:buNone/>
            </a:pPr>
            <a:r>
              <a:rPr lang="en-US" dirty="0"/>
              <a:t>}  </a:t>
            </a:r>
          </a:p>
          <a:p>
            <a:pPr marL="0" indent="0" algn="just">
              <a:buNone/>
            </a:pPr>
            <a:r>
              <a:rPr lang="en-US" dirty="0"/>
              <a:t>class TestStudent2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 algn="just">
              <a:buNone/>
            </a:pPr>
            <a:r>
              <a:rPr lang="en-US" dirty="0"/>
              <a:t>{  </a:t>
            </a:r>
          </a:p>
          <a:p>
            <a:pPr marL="0" indent="0" algn="just">
              <a:buNone/>
            </a:pPr>
            <a:r>
              <a:rPr lang="en-US" dirty="0"/>
              <a:t>  Student s1=new Student();  </a:t>
            </a:r>
          </a:p>
          <a:p>
            <a:pPr marL="0" indent="0" algn="just">
              <a:buNone/>
            </a:pPr>
            <a:r>
              <a:rPr lang="en-US" dirty="0"/>
              <a:t>  s1.id=101;  </a:t>
            </a:r>
          </a:p>
          <a:p>
            <a:pPr marL="0" indent="0" algn="just">
              <a:buNone/>
            </a:pPr>
            <a:r>
              <a:rPr lang="en-US" dirty="0"/>
              <a:t>  s1.name="</a:t>
            </a:r>
            <a:r>
              <a:rPr lang="en-US" dirty="0" err="1"/>
              <a:t>Sonoo</a:t>
            </a:r>
            <a:r>
              <a:rPr lang="en-US" dirty="0"/>
              <a:t>";  </a:t>
            </a:r>
          </a:p>
          <a:p>
            <a:pPr marL="0" indent="0" algn="just">
              <a:buNone/>
            </a:pPr>
            <a:r>
              <a:rPr lang="en-US" dirty="0"/>
              <a:t>  </a:t>
            </a:r>
            <a:r>
              <a:rPr lang="en-US" dirty="0" err="1"/>
              <a:t>System.out.println</a:t>
            </a:r>
            <a:r>
              <a:rPr lang="en-US" dirty="0"/>
              <a:t>(s1.id+" "+s1.name);//printing members with a white space  </a:t>
            </a:r>
          </a:p>
          <a:p>
            <a:pPr marL="0" indent="0" algn="just">
              <a:buNone/>
            </a:pPr>
            <a:r>
              <a:rPr lang="en-US" dirty="0"/>
              <a:t> }  </a:t>
            </a:r>
          </a:p>
          <a:p>
            <a:pPr marL="0" indent="0" algn="just">
              <a:buNone/>
            </a:pPr>
            <a:r>
              <a:rPr lang="en-US" dirty="0"/>
              <a:t>}  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3818" y="556952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101 </a:t>
            </a:r>
            <a:r>
              <a:rPr lang="en-US" b="1" dirty="0" err="1">
                <a:solidFill>
                  <a:srgbClr val="FF0000"/>
                </a:solidFill>
              </a:rPr>
              <a:t>Sonoo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7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objects and store information in it through reference variable.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class Student</a:t>
            </a:r>
          </a:p>
          <a:p>
            <a:pPr marL="0" indent="0">
              <a:buNone/>
            </a:pPr>
            <a:r>
              <a:rPr lang="en-US" sz="1400" b="1" dirty="0"/>
              <a:t>{  </a:t>
            </a:r>
          </a:p>
          <a:p>
            <a:pPr marL="0" indent="0">
              <a:buNone/>
            </a:pPr>
            <a:r>
              <a:rPr lang="en-US" sz="1400" b="1" dirty="0"/>
              <a:t> </a:t>
            </a:r>
            <a:r>
              <a:rPr lang="en-US" sz="1400" b="1" dirty="0" err="1"/>
              <a:t>int</a:t>
            </a:r>
            <a:r>
              <a:rPr lang="en-US" sz="1400" b="1" dirty="0"/>
              <a:t> id;  </a:t>
            </a:r>
          </a:p>
          <a:p>
            <a:pPr marL="0" indent="0">
              <a:buNone/>
            </a:pPr>
            <a:r>
              <a:rPr lang="en-US" sz="1400" b="1" dirty="0"/>
              <a:t> String name;  </a:t>
            </a:r>
          </a:p>
          <a:p>
            <a:pPr marL="0" indent="0">
              <a:buNone/>
            </a:pPr>
            <a:r>
              <a:rPr lang="en-US" sz="1400" b="1" dirty="0"/>
              <a:t>}  </a:t>
            </a:r>
          </a:p>
          <a:p>
            <a:pPr marL="0" indent="0">
              <a:buNone/>
            </a:pPr>
            <a:r>
              <a:rPr lang="en-US" sz="1400" b="1" dirty="0"/>
              <a:t>class TestStudent3</a:t>
            </a:r>
          </a:p>
          <a:p>
            <a:pPr marL="0" indent="0">
              <a:buNone/>
            </a:pPr>
            <a:r>
              <a:rPr lang="en-US" sz="1400" b="1" dirty="0"/>
              <a:t>{  </a:t>
            </a:r>
          </a:p>
          <a:p>
            <a:pPr marL="0" indent="0">
              <a:buNone/>
            </a:pPr>
            <a:r>
              <a:rPr lang="en-US" sz="1400" b="1" dirty="0"/>
              <a:t> public static void main(String </a:t>
            </a:r>
            <a:r>
              <a:rPr lang="en-US" sz="1400" b="1" dirty="0" err="1"/>
              <a:t>args</a:t>
            </a:r>
            <a:r>
              <a:rPr lang="en-US" sz="1400" b="1" dirty="0"/>
              <a:t>[]){  </a:t>
            </a:r>
          </a:p>
          <a:p>
            <a:pPr marL="0" indent="0">
              <a:buNone/>
            </a:pPr>
            <a:r>
              <a:rPr lang="en-US" sz="1400" b="1" dirty="0"/>
              <a:t>  //Creating objects  </a:t>
            </a:r>
          </a:p>
          <a:p>
            <a:pPr marL="0" indent="0">
              <a:buNone/>
            </a:pPr>
            <a:r>
              <a:rPr lang="en-US" sz="1400" b="1" dirty="0"/>
              <a:t>  Student s1=new Student();  </a:t>
            </a:r>
          </a:p>
          <a:p>
            <a:pPr marL="0" indent="0">
              <a:buNone/>
            </a:pPr>
            <a:r>
              <a:rPr lang="en-US" sz="1400" b="1" dirty="0"/>
              <a:t>  Student s2=new Student();  </a:t>
            </a:r>
          </a:p>
          <a:p>
            <a:pPr marL="0" indent="0">
              <a:buNone/>
            </a:pPr>
            <a:r>
              <a:rPr lang="en-US" sz="1400" b="1" dirty="0"/>
              <a:t>  //Initializing objects  </a:t>
            </a:r>
          </a:p>
          <a:p>
            <a:pPr marL="0" indent="0">
              <a:buNone/>
            </a:pPr>
            <a:r>
              <a:rPr lang="en-US" sz="1400" b="1" dirty="0"/>
              <a:t>  s1.id=101;  </a:t>
            </a:r>
          </a:p>
          <a:p>
            <a:pPr marL="0" indent="0">
              <a:buNone/>
            </a:pPr>
            <a:r>
              <a:rPr lang="en-US" sz="1400" b="1" dirty="0"/>
              <a:t>  s1.name="</a:t>
            </a:r>
            <a:r>
              <a:rPr lang="en-US" sz="1400" b="1" dirty="0" err="1"/>
              <a:t>Sonoo</a:t>
            </a:r>
            <a:r>
              <a:rPr lang="en-US" sz="1400" b="1" dirty="0"/>
              <a:t>";  </a:t>
            </a:r>
          </a:p>
          <a:p>
            <a:pPr marL="0" indent="0">
              <a:buNone/>
            </a:pPr>
            <a:r>
              <a:rPr lang="en-US" sz="1400" b="1" dirty="0"/>
              <a:t>  s2.id=102;  </a:t>
            </a:r>
          </a:p>
          <a:p>
            <a:pPr marL="0" indent="0">
              <a:buNone/>
            </a:pPr>
            <a:r>
              <a:rPr lang="en-US" sz="1400" b="1" dirty="0"/>
              <a:t>  s2.name="</a:t>
            </a:r>
            <a:r>
              <a:rPr lang="en-US" sz="1400" b="1" dirty="0" err="1"/>
              <a:t>Amit</a:t>
            </a:r>
            <a:r>
              <a:rPr lang="en-US" sz="1400" b="1" dirty="0"/>
              <a:t>";  </a:t>
            </a:r>
          </a:p>
          <a:p>
            <a:pPr marL="0" indent="0">
              <a:buNone/>
            </a:pPr>
            <a:r>
              <a:rPr lang="en-US" sz="1400" b="1" dirty="0"/>
              <a:t>  //Printing data  </a:t>
            </a:r>
          </a:p>
          <a:p>
            <a:pPr marL="0" indent="0">
              <a:buNone/>
            </a:pPr>
            <a:r>
              <a:rPr lang="en-US" sz="1400" b="1" dirty="0"/>
              <a:t>  </a:t>
            </a:r>
            <a:r>
              <a:rPr lang="en-US" sz="1400" b="1" dirty="0" err="1"/>
              <a:t>System.out.println</a:t>
            </a:r>
            <a:r>
              <a:rPr lang="en-US" sz="1400" b="1" dirty="0"/>
              <a:t>(s1.id+" "+s1.name);  </a:t>
            </a:r>
          </a:p>
          <a:p>
            <a:pPr marL="0" indent="0">
              <a:buNone/>
            </a:pPr>
            <a:r>
              <a:rPr lang="en-US" sz="1400" b="1" dirty="0"/>
              <a:t>  </a:t>
            </a:r>
            <a:r>
              <a:rPr lang="en-US" sz="1400" b="1" dirty="0" err="1"/>
              <a:t>System.out.println</a:t>
            </a:r>
            <a:r>
              <a:rPr lang="en-US" sz="1400" b="1" dirty="0"/>
              <a:t>(s2.id+" "+s2.name);  </a:t>
            </a:r>
          </a:p>
          <a:p>
            <a:pPr marL="0" indent="0">
              <a:buNone/>
            </a:pPr>
            <a:r>
              <a:rPr lang="en-US" sz="1400" b="1" dirty="0"/>
              <a:t> }  </a:t>
            </a:r>
          </a:p>
          <a:p>
            <a:pPr marL="0" indent="0">
              <a:buNone/>
            </a:pPr>
            <a:r>
              <a:rPr lang="en-US" sz="1400" b="1" dirty="0"/>
              <a:t>}  </a:t>
            </a:r>
          </a:p>
          <a:p>
            <a:endParaRPr lang="en-US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76800" y="3346102"/>
            <a:ext cx="2438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Output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101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Sonoo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102 Amit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2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700" dirty="0">
                <a:solidFill>
                  <a:srgbClr val="FF000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2) Object and Class Example: Initialization through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 Student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rollno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String name;  </a:t>
            </a:r>
          </a:p>
          <a:p>
            <a:pPr marL="0" indent="0">
              <a:buNone/>
            </a:pPr>
            <a:r>
              <a:rPr lang="en-US" dirty="0"/>
              <a:t> void 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 r, String n)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rollno</a:t>
            </a:r>
            <a:r>
              <a:rPr lang="en-US" dirty="0"/>
              <a:t>=r;  </a:t>
            </a:r>
          </a:p>
          <a:p>
            <a:pPr marL="0" indent="0">
              <a:buNone/>
            </a:pPr>
            <a:r>
              <a:rPr lang="en-US" dirty="0"/>
              <a:t>  name=n;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void </a:t>
            </a:r>
            <a:r>
              <a:rPr lang="en-US" dirty="0" err="1"/>
              <a:t>displayInformation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rollno</a:t>
            </a:r>
            <a:r>
              <a:rPr lang="en-US" dirty="0"/>
              <a:t>+" "+name);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1" y="1447800"/>
            <a:ext cx="44958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 TestStudent4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Student s1=new Student();  </a:t>
            </a:r>
          </a:p>
          <a:p>
            <a:pPr marL="0" indent="0">
              <a:buNone/>
            </a:pPr>
            <a:r>
              <a:rPr lang="en-US" dirty="0"/>
              <a:t>  Student s2=new Student();  </a:t>
            </a:r>
          </a:p>
          <a:p>
            <a:pPr marL="0" indent="0">
              <a:buNone/>
            </a:pPr>
            <a:r>
              <a:rPr lang="en-US" dirty="0"/>
              <a:t>  s1.insertRecord(1,"Kiran");  </a:t>
            </a:r>
          </a:p>
          <a:p>
            <a:pPr marL="0" indent="0">
              <a:buNone/>
            </a:pPr>
            <a:r>
              <a:rPr lang="en-US" dirty="0"/>
              <a:t>  s2.insertRecord(2,"Arya");  </a:t>
            </a:r>
          </a:p>
          <a:p>
            <a:pPr marL="0" indent="0">
              <a:buNone/>
            </a:pPr>
            <a:r>
              <a:rPr lang="en-US" dirty="0"/>
              <a:t>  s1.displayInformation();  </a:t>
            </a:r>
          </a:p>
          <a:p>
            <a:pPr marL="0" indent="0">
              <a:buNone/>
            </a:pPr>
            <a:r>
              <a:rPr lang="en-US" dirty="0"/>
              <a:t>  s2.displayInformation();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5800" y="5847550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1 Kiran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2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Arya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3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 of Objects in Java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0" y="894711"/>
            <a:ext cx="8229600" cy="5135563"/>
          </a:xfrm>
        </p:spPr>
        <p:txBody>
          <a:bodyPr/>
          <a:lstStyle/>
          <a:p>
            <a:r>
              <a:rPr lang="en-US" dirty="0"/>
              <a:t>Java allows us to store objects in an array. </a:t>
            </a:r>
          </a:p>
          <a:p>
            <a:r>
              <a:rPr lang="en-US" dirty="0"/>
              <a:t>In Java, the class is also a user-defined data type. </a:t>
            </a:r>
          </a:p>
          <a:p>
            <a:r>
              <a:rPr lang="en-US" dirty="0"/>
              <a:t>An array that contains </a:t>
            </a:r>
            <a:r>
              <a:rPr lang="en-US" b="1" dirty="0"/>
              <a:t>class type elements</a:t>
            </a:r>
            <a:r>
              <a:rPr lang="en-US" dirty="0"/>
              <a:t> are known as an </a:t>
            </a:r>
            <a:r>
              <a:rPr lang="en-US" b="1" dirty="0"/>
              <a:t>array of objects</a:t>
            </a:r>
            <a:r>
              <a:rPr lang="en-US" dirty="0"/>
              <a:t>. It stores the reference variable of the object.</a:t>
            </a:r>
          </a:p>
        </p:txBody>
      </p:sp>
      <p:pic>
        <p:nvPicPr>
          <p:cNvPr id="1026" name="Picture 2" descr="How to Create Array of Object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86074"/>
            <a:ext cx="61722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3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019800"/>
          </a:xfrm>
        </p:spPr>
        <p:txBody>
          <a:bodyPr numCol="2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// Creating a Student </a:t>
            </a:r>
            <a:r>
              <a:rPr lang="en-US" sz="1800" b="1" dirty="0" err="1"/>
              <a:t>clas</a:t>
            </a:r>
            <a:r>
              <a:rPr lang="en-US" sz="1800" b="1" dirty="0"/>
              <a:t>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// id and name as a attributes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 Student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 </a:t>
            </a:r>
            <a:r>
              <a:rPr lang="en-US" sz="1800" b="1" dirty="0" err="1"/>
              <a:t>int</a:t>
            </a:r>
            <a:r>
              <a:rPr lang="en-US" sz="1800" b="1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 String 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 void </a:t>
            </a:r>
            <a:r>
              <a:rPr lang="en-US" sz="1800" b="1" dirty="0" err="1"/>
              <a:t>setData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id, String 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this.id =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this.name =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public void display()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System.out.println</a:t>
            </a:r>
            <a:r>
              <a:rPr lang="en-US" sz="1800" b="1" dirty="0"/>
              <a:t>("Student id is: " + id + " "+ "and Student name is: "+ name);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/>
              <a:t>System.out.println</a:t>
            </a:r>
            <a:r>
              <a:rPr lang="en-US" sz="1800" b="1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class </a:t>
            </a:r>
            <a:r>
              <a:rPr lang="en-US" sz="1800" b="1" dirty="0" err="1"/>
              <a:t>ArrayObj</a:t>
            </a:r>
            <a:r>
              <a:rPr lang="en-US" sz="1800" b="1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public static void main(String </a:t>
            </a:r>
            <a:r>
              <a:rPr lang="en-US" sz="1800" b="1" dirty="0" err="1"/>
              <a:t>args</a:t>
            </a:r>
            <a:r>
              <a:rPr lang="en-US" sz="1800" b="1" dirty="0"/>
              <a:t>[])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			Student[] </a:t>
            </a:r>
            <a:r>
              <a:rPr lang="en-US" sz="1800" b="1" dirty="0" err="1"/>
              <a:t>arr</a:t>
            </a:r>
            <a:r>
              <a:rPr lang="en-US" sz="18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arr</a:t>
            </a:r>
            <a:r>
              <a:rPr lang="en-US" sz="1800" b="1" dirty="0"/>
              <a:t> = new Student[2];		</a:t>
            </a:r>
            <a:r>
              <a:rPr lang="en-US" sz="1800" b="1" dirty="0" err="1"/>
              <a:t>arr</a:t>
            </a:r>
            <a:r>
              <a:rPr lang="en-US" sz="1800" b="1" dirty="0"/>
              <a:t>[0] = new Student();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arr</a:t>
            </a:r>
            <a:r>
              <a:rPr lang="en-US" sz="1800" b="1" dirty="0"/>
              <a:t>[1] = new Student();		</a:t>
            </a:r>
            <a:r>
              <a:rPr lang="en-US" sz="1800" b="1" dirty="0" err="1"/>
              <a:t>arr</a:t>
            </a:r>
            <a:r>
              <a:rPr lang="en-US" sz="1800" b="1" dirty="0"/>
              <a:t>[0].</a:t>
            </a:r>
            <a:r>
              <a:rPr lang="en-US" sz="1800" b="1" dirty="0" err="1"/>
              <a:t>setData</a:t>
            </a:r>
            <a:r>
              <a:rPr lang="en-US" sz="1800" b="1" dirty="0"/>
              <a:t>(1, "</a:t>
            </a:r>
            <a:r>
              <a:rPr lang="en-US" sz="1800" b="1" dirty="0" err="1"/>
              <a:t>SaiPavan</a:t>
            </a:r>
            <a:r>
              <a:rPr lang="en-US" sz="1800" b="1" dirty="0"/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arr</a:t>
            </a:r>
            <a:r>
              <a:rPr lang="en-US" sz="1800" b="1" dirty="0"/>
              <a:t>[1].</a:t>
            </a:r>
            <a:r>
              <a:rPr lang="en-US" sz="1800" b="1" dirty="0" err="1"/>
              <a:t>setData</a:t>
            </a:r>
            <a:r>
              <a:rPr lang="en-US" sz="1800" b="1" dirty="0"/>
              <a:t>(2, "</a:t>
            </a:r>
            <a:r>
              <a:rPr lang="en-US" sz="1800" b="1" dirty="0" err="1"/>
              <a:t>Madhav</a:t>
            </a:r>
            <a:r>
              <a:rPr lang="en-US" sz="1800" b="1" dirty="0"/>
              <a:t>");		</a:t>
            </a:r>
            <a:r>
              <a:rPr lang="en-US" sz="1800" b="1" dirty="0" err="1"/>
              <a:t>System.out.println</a:t>
            </a:r>
            <a:r>
              <a:rPr lang="en-US" sz="1800" b="1" dirty="0"/>
              <a:t>("Student data in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                student </a:t>
            </a:r>
            <a:r>
              <a:rPr lang="en-US" sz="1800" b="1" dirty="0" err="1"/>
              <a:t>arr</a:t>
            </a:r>
            <a:r>
              <a:rPr lang="en-US" sz="1800" b="1" dirty="0"/>
              <a:t> 0: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arr</a:t>
            </a:r>
            <a:r>
              <a:rPr lang="en-US" sz="1800" b="1" dirty="0"/>
              <a:t>[0].display();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System.out.println</a:t>
            </a:r>
            <a:r>
              <a:rPr lang="en-US" sz="1800" b="1" dirty="0"/>
              <a:t>("Student data in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                 student </a:t>
            </a:r>
            <a:r>
              <a:rPr lang="en-US" sz="1800" b="1" dirty="0" err="1"/>
              <a:t>arr</a:t>
            </a:r>
            <a:r>
              <a:rPr lang="en-US" sz="1800" b="1" dirty="0"/>
              <a:t> 1: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arr</a:t>
            </a:r>
            <a:r>
              <a:rPr lang="en-US" sz="1800" b="1" dirty="0"/>
              <a:t>[1].display();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1723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2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OOPs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</a:t>
            </a:r>
          </a:p>
          <a:p>
            <a:pPr algn="just"/>
            <a:r>
              <a:rPr lang="en-US" dirty="0"/>
              <a:t>Any entity that has state and behavior is known as an object. For example: chair, pen, table, keyboard, bike etc. </a:t>
            </a:r>
          </a:p>
          <a:p>
            <a:pPr algn="just"/>
            <a:r>
              <a:rPr lang="en-US" dirty="0"/>
              <a:t>It can be physical and logical.</a:t>
            </a: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pPr algn="just"/>
            <a:r>
              <a:rPr lang="en-US" dirty="0"/>
              <a:t>Collection of objects is called class. </a:t>
            </a:r>
          </a:p>
          <a:p>
            <a:r>
              <a:rPr lang="en-US" dirty="0"/>
              <a:t>It is a logical entity.</a:t>
            </a:r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</a:p>
          <a:p>
            <a:pPr algn="just"/>
            <a:r>
              <a:rPr lang="en-US" dirty="0"/>
              <a:t>When one object acquires all the properties and behaviors of parent object i.e. known as inheritance. </a:t>
            </a:r>
          </a:p>
          <a:p>
            <a:pPr algn="just"/>
            <a:r>
              <a:rPr lang="en-US" dirty="0"/>
              <a:t>It provides code reusability. It is used to achieve runtime polymorphism.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Polymorphism</a:t>
            </a:r>
          </a:p>
          <a:p>
            <a:pPr algn="just"/>
            <a:r>
              <a:rPr lang="en-US" dirty="0"/>
              <a:t>When one task is performed by different ways i.e. known as polymorphism. </a:t>
            </a:r>
          </a:p>
          <a:p>
            <a:pPr algn="just"/>
            <a:r>
              <a:rPr lang="en-US" dirty="0"/>
              <a:t>For example: to convince the customer differently, to draw something e.g. shape or rectangle etc.</a:t>
            </a:r>
          </a:p>
          <a:p>
            <a:pPr algn="just"/>
            <a:r>
              <a:rPr lang="en-US" dirty="0"/>
              <a:t>In java, we use method overloading and method overriding to achieve polymorphism.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Abstraction</a:t>
            </a:r>
          </a:p>
          <a:p>
            <a:pPr algn="just"/>
            <a:r>
              <a:rPr lang="en-US" dirty="0"/>
              <a:t>Hiding internal details and showing functionality is known as abstraction. </a:t>
            </a:r>
          </a:p>
          <a:p>
            <a:pPr algn="just"/>
            <a:r>
              <a:rPr lang="en-US" dirty="0"/>
              <a:t>For example: phone call, we don't know the internal processing.</a:t>
            </a:r>
          </a:p>
          <a:p>
            <a:r>
              <a:rPr lang="en-US" dirty="0"/>
              <a:t>In java, we use abstract class and interface to achieve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</a:p>
          <a:p>
            <a:pPr algn="just"/>
            <a:r>
              <a:rPr lang="en-US" dirty="0"/>
              <a:t>Binding (or wrapping) code and data together into a single unit is known as encapsulation. For example: capsule, it is wrapped with different medicines.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java class is the example of encapsulation.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667000"/>
            <a:ext cx="3657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Advantages of OOPs over Procedure-oriented programming language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53211"/>
              </p:ext>
            </p:extLst>
          </p:nvPr>
        </p:nvGraphicFramePr>
        <p:xfrm>
          <a:off x="457200" y="1447800"/>
          <a:ext cx="8153400" cy="50292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1)OOPs makes development and maintenance easier where as in Procedure-oriented programming language it is not easy to manage if code grows as project size grows.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2)OOPs provides data hiding whereas in Procedure-oriented programming language a global data can be accessed from anywhere.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3)OOPs provides ability to simulate real-world event much more effectively. We can provide the solution of real word problem if we are using the Object-Oriented Programming language.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Advantage of OOPs over Procedure-oriented programming language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0"/>
            <a:ext cx="5334000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5638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8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1703</Words>
  <Application>Microsoft Office PowerPoint</Application>
  <PresentationFormat>On-screen Show (4:3)</PresentationFormat>
  <Paragraphs>256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verdana</vt:lpstr>
      <vt:lpstr>Office Theme</vt:lpstr>
      <vt:lpstr> Java OOPs Concepts </vt:lpstr>
      <vt:lpstr>PowerPoint Presentation</vt:lpstr>
      <vt:lpstr>OOPs Concepts</vt:lpstr>
      <vt:lpstr>PowerPoint Presentation</vt:lpstr>
      <vt:lpstr>PowerPoint Presentation</vt:lpstr>
      <vt:lpstr>PowerPoint Presentation</vt:lpstr>
      <vt:lpstr>PowerPoint Presentation</vt:lpstr>
      <vt:lpstr> Advantages of OOPs over Procedure-oriented programming language </vt:lpstr>
      <vt:lpstr>Advantage of OOPs over Procedure-oriented programming language</vt:lpstr>
      <vt:lpstr>PowerPoint Presentation</vt:lpstr>
      <vt:lpstr>Java Naming conventions </vt:lpstr>
      <vt:lpstr>Naming conventions</vt:lpstr>
      <vt:lpstr> Object and Class in Java </vt:lpstr>
      <vt:lpstr>PowerPoint Presentation</vt:lpstr>
      <vt:lpstr> Class in Java </vt:lpstr>
      <vt:lpstr>Syntax to declare a class: </vt:lpstr>
      <vt:lpstr>Instance variable in Java </vt:lpstr>
      <vt:lpstr>Method in Java </vt:lpstr>
      <vt:lpstr>new keyword in Java </vt:lpstr>
      <vt:lpstr>Object and Class Example: main within class </vt:lpstr>
      <vt:lpstr> Object and Class Example: main outside class </vt:lpstr>
      <vt:lpstr>3 ways to initialize object </vt:lpstr>
      <vt:lpstr> 1) Object and Class Example:  Initialization through reference </vt:lpstr>
      <vt:lpstr>multiple objects and store information in it through reference variable.</vt:lpstr>
      <vt:lpstr> 2) Object and Class Example: Initialization through method </vt:lpstr>
      <vt:lpstr>Array of Objects in Java </vt:lpstr>
      <vt:lpstr>Example</vt:lpstr>
      <vt:lpstr>output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OOPs Concepts</dc:title>
  <dc:creator>HanumanthaRao Nadendla</dc:creator>
  <cp:lastModifiedBy>Bhimani Praveena</cp:lastModifiedBy>
  <cp:revision>27</cp:revision>
  <dcterms:created xsi:type="dcterms:W3CDTF">2017-07-27T14:22:40Z</dcterms:created>
  <dcterms:modified xsi:type="dcterms:W3CDTF">2022-04-11T18:03:09Z</dcterms:modified>
</cp:coreProperties>
</file>