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imani Praveena" userId="6f7251ed5eb48084" providerId="LiveId" clId="{F40CF4AD-9503-4C76-8877-9F77F91373E4}"/>
    <pc:docChg chg="modSld">
      <pc:chgData name="Bhimani Praveena" userId="6f7251ed5eb48084" providerId="LiveId" clId="{F40CF4AD-9503-4C76-8877-9F77F91373E4}" dt="2023-06-27T00:11:12.751" v="1" actId="207"/>
      <pc:docMkLst>
        <pc:docMk/>
      </pc:docMkLst>
      <pc:sldChg chg="modSp mod">
        <pc:chgData name="Bhimani Praveena" userId="6f7251ed5eb48084" providerId="LiveId" clId="{F40CF4AD-9503-4C76-8877-9F77F91373E4}" dt="2023-06-27T00:08:44.500" v="0" actId="207"/>
        <pc:sldMkLst>
          <pc:docMk/>
          <pc:sldMk cId="952079122" sldId="263"/>
        </pc:sldMkLst>
        <pc:spChg chg="mod">
          <ac:chgData name="Bhimani Praveena" userId="6f7251ed5eb48084" providerId="LiveId" clId="{F40CF4AD-9503-4C76-8877-9F77F91373E4}" dt="2023-06-27T00:08:44.500" v="0" actId="207"/>
          <ac:spMkLst>
            <pc:docMk/>
            <pc:sldMk cId="952079122" sldId="263"/>
            <ac:spMk id="3" creationId="{00000000-0000-0000-0000-000000000000}"/>
          </ac:spMkLst>
        </pc:spChg>
      </pc:sldChg>
      <pc:sldChg chg="modSp mod">
        <pc:chgData name="Bhimani Praveena" userId="6f7251ed5eb48084" providerId="LiveId" clId="{F40CF4AD-9503-4C76-8877-9F77F91373E4}" dt="2023-06-27T00:11:12.751" v="1" actId="207"/>
        <pc:sldMkLst>
          <pc:docMk/>
          <pc:sldMk cId="378868738" sldId="265"/>
        </pc:sldMkLst>
        <pc:spChg chg="mod">
          <ac:chgData name="Bhimani Praveena" userId="6f7251ed5eb48084" providerId="LiveId" clId="{F40CF4AD-9503-4C76-8877-9F77F91373E4}" dt="2023-06-27T00:11:12.751" v="1" actId="207"/>
          <ac:spMkLst>
            <pc:docMk/>
            <pc:sldMk cId="378868738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5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7D80-083F-49F1-8A33-BE7E745104D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1461"/>
            <a:ext cx="9144000" cy="15049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Garbage Collection in Java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6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Finalization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pPr algn="just"/>
            <a:r>
              <a:rPr lang="en-US" dirty="0"/>
              <a:t>Just before destroying an object, Garbage Collector calls finalize() method on the object to perform cleanup activities. </a:t>
            </a:r>
          </a:p>
          <a:p>
            <a:pPr algn="just"/>
            <a:r>
              <a:rPr lang="en-US" dirty="0"/>
              <a:t>Once finalize() method completes, Garbage Collector destroys that object.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finalize() method is present in Object class with the following prototype.</a:t>
            </a:r>
          </a:p>
          <a:p>
            <a:pPr algn="just"/>
            <a:r>
              <a:rPr lang="en-US" dirty="0"/>
              <a:t>protected void finalize() throws </a:t>
            </a:r>
            <a:r>
              <a:rPr lang="en-US" dirty="0" err="1"/>
              <a:t>Throwable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finalize()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Based on our requirement, we can override finalize() method for performing our cleanup activities like closing connection from the database. </a:t>
            </a:r>
          </a:p>
          <a:p>
            <a:pPr algn="just"/>
            <a:r>
              <a:rPr lang="en-US" dirty="0"/>
              <a:t>The finalize() method is called by Garbage Collector, not JVM. However, Garbage Collector is one of the modules of JVM.</a:t>
            </a:r>
          </a:p>
          <a:p>
            <a:pPr algn="just"/>
            <a:r>
              <a:rPr lang="en-US" dirty="0"/>
              <a:t>Object class finalize() method has an empty implementation. Thus, it is recommended to override the finalize() method to dispose of system resources or perform other cleanups.</a:t>
            </a:r>
          </a:p>
          <a:p>
            <a:pPr algn="just"/>
            <a:r>
              <a:rPr lang="en-US" dirty="0"/>
              <a:t>The finalize() method is never invoked more than once for any object.</a:t>
            </a:r>
          </a:p>
          <a:p>
            <a:pPr algn="just"/>
            <a:r>
              <a:rPr lang="en-US" dirty="0"/>
              <a:t>If an uncaught exception is thrown by the finalize() method, the exception is ignored, and the finalization of that object terminates.</a:t>
            </a:r>
          </a:p>
        </p:txBody>
      </p:sp>
    </p:spTree>
    <p:extLst>
      <p:ext uri="{BB962C8B-B14F-4D97-AF65-F5344CB8AC3E}">
        <p14:creationId xmlns:p14="http://schemas.microsoft.com/office/powerpoint/2010/main" val="123444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Advantages of Garbage Collection in Java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It makes java memory-efficient because the garbage collector removes the unreferenced objects from heap memory.</a:t>
            </a:r>
          </a:p>
          <a:p>
            <a:pPr algn="just" fontAlgn="base"/>
            <a:r>
              <a:rPr lang="en-US" dirty="0"/>
              <a:t>It is automatically done by the garbage collector(a part of JVM), so we don’t need extra effort.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9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Nested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Java programming language allows you to define a class within another class. Such a class is called a nested class.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>
                <a:solidFill>
                  <a:srgbClr val="FF0000"/>
                </a:solidFill>
              </a:rPr>
              <a:t>OuterClass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>
                <a:solidFill>
                  <a:srgbClr val="FF0000"/>
                </a:solidFill>
              </a:rPr>
              <a:t>NestedClass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18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Nested classes are divided into two categories: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non-static and static</a:t>
            </a:r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Non-static nested classes are called inner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Nested classes that are declared static are called static nested classes.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>
                <a:solidFill>
                  <a:srgbClr val="FF0000"/>
                </a:solidFill>
              </a:rPr>
              <a:t>OuterClass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>
                <a:solidFill>
                  <a:srgbClr val="FF0000"/>
                </a:solidFill>
              </a:rPr>
              <a:t>InnerClass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static class </a:t>
            </a:r>
            <a:r>
              <a:rPr lang="en-US" dirty="0" err="1">
                <a:solidFill>
                  <a:srgbClr val="FF0000"/>
                </a:solidFill>
              </a:rPr>
              <a:t>StaticNestedClass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55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Why to Use Nested Classes?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a way of logically grouping classes that are only used in one place: If a class is useful to only one other class, then it is logical to embed it in that class and keep the two together.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It increases encapsulation: </a:t>
            </a:r>
            <a:r>
              <a:rPr lang="en-US" dirty="0"/>
              <a:t>Consider two top-level classes, A and B, where B needs access to members of A that would otherwise be declared private. By hiding class B within class A, A's members can be declared private and B can access them. In addition, B itself can be hidden from the outside world.</a:t>
            </a:r>
          </a:p>
          <a:p>
            <a:pPr algn="just"/>
            <a:r>
              <a:rPr lang="en-US" dirty="0"/>
              <a:t>It can lead to </a:t>
            </a:r>
            <a:r>
              <a:rPr lang="en-US" dirty="0">
                <a:solidFill>
                  <a:srgbClr val="FF0000"/>
                </a:solidFill>
              </a:rPr>
              <a:t>more readable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maintainable code</a:t>
            </a:r>
            <a:r>
              <a:rPr lang="en-US" dirty="0"/>
              <a:t>: Nesting small classes within top-level classes places the code closer to where it is used.</a:t>
            </a:r>
          </a:p>
        </p:txBody>
      </p:sp>
    </p:spTree>
    <p:extLst>
      <p:ext uri="{BB962C8B-B14F-4D97-AF65-F5344CB8AC3E}">
        <p14:creationId xmlns:p14="http://schemas.microsoft.com/office/powerpoint/2010/main" val="418898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To instantiate an inner class, you must first instantiate the outer class. Then, create the inner object within the outer object with this syntax: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OuterClass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outerObject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OuterClass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OuterClass.InnerClass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innerObject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outerObject.new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InnerClass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To create an object for the static nested class, use this syntax:</a:t>
            </a:r>
          </a:p>
          <a:p>
            <a:pPr algn="just"/>
            <a:r>
              <a:rPr lang="en-US" sz="2400" dirty="0" err="1">
                <a:solidFill>
                  <a:srgbClr val="FF0000"/>
                </a:solidFill>
              </a:rPr>
              <a:t>OuterClass.StaticNestedClass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nestedObject</a:t>
            </a:r>
            <a:r>
              <a:rPr lang="en-US" sz="2400" dirty="0">
                <a:solidFill>
                  <a:srgbClr val="FF0000"/>
                </a:solidFill>
              </a:rPr>
              <a:t> = new </a:t>
            </a:r>
            <a:r>
              <a:rPr lang="en-US" sz="2400" dirty="0" err="1">
                <a:solidFill>
                  <a:srgbClr val="FF0000"/>
                </a:solidFill>
              </a:rPr>
              <a:t>OuterClass.StaticNestedClass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543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97700"/>
            <a:ext cx="10515600" cy="2401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48"/>
            <a:ext cx="10515600" cy="5597415"/>
          </a:xfrm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OuterClass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static int </a:t>
            </a:r>
            <a:r>
              <a:rPr lang="en-US" sz="1400" dirty="0" err="1"/>
              <a:t>outer_x</a:t>
            </a:r>
            <a:r>
              <a:rPr lang="en-US" sz="1400" dirty="0"/>
              <a:t> = 10;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int </a:t>
            </a:r>
            <a:r>
              <a:rPr lang="en-US" sz="1400" dirty="0" err="1"/>
              <a:t>outer_y</a:t>
            </a:r>
            <a:r>
              <a:rPr lang="en-US" sz="1400" dirty="0"/>
              <a:t> = 20;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private int </a:t>
            </a:r>
            <a:r>
              <a:rPr lang="en-US" sz="1400" dirty="0" err="1"/>
              <a:t>outer_private</a:t>
            </a:r>
            <a:r>
              <a:rPr lang="en-US" sz="1400" dirty="0"/>
              <a:t> = 30;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InnerClass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outer_x</a:t>
            </a:r>
            <a:r>
              <a:rPr lang="en-US" sz="1400" dirty="0"/>
              <a:t> = " + </a:t>
            </a:r>
            <a:r>
              <a:rPr lang="en-US" sz="1400" dirty="0" err="1"/>
              <a:t>outer_x</a:t>
            </a:r>
            <a:r>
              <a:rPr lang="en-US" sz="1400" dirty="0"/>
              <a:t>);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outer_y</a:t>
            </a:r>
            <a:r>
              <a:rPr lang="en-US" sz="1400" dirty="0"/>
              <a:t> = " + </a:t>
            </a:r>
            <a:r>
              <a:rPr lang="en-US" sz="1400" dirty="0" err="1"/>
              <a:t>outer_y</a:t>
            </a:r>
            <a:r>
              <a:rPr lang="en-US" sz="1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outer_private</a:t>
            </a:r>
            <a:r>
              <a:rPr lang="en-US" sz="1400" dirty="0"/>
              <a:t> = " + </a:t>
            </a:r>
            <a:r>
              <a:rPr lang="en-US" sz="1400" dirty="0" err="1"/>
              <a:t>outer_private</a:t>
            </a:r>
            <a:r>
              <a:rPr lang="en-US" sz="1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InnerClassDemo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// accessing an inner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/>
              <a:t>OuterClass</a:t>
            </a:r>
            <a:r>
              <a:rPr lang="en-US" sz="1400" dirty="0"/>
              <a:t> </a:t>
            </a:r>
            <a:r>
              <a:rPr lang="en-US" sz="1400" dirty="0" err="1"/>
              <a:t>outerObject</a:t>
            </a:r>
            <a:r>
              <a:rPr lang="en-US" sz="1400" dirty="0"/>
              <a:t> = new </a:t>
            </a:r>
            <a:r>
              <a:rPr lang="en-US" sz="1400" dirty="0" err="1"/>
              <a:t>OuterClass</a:t>
            </a:r>
            <a:r>
              <a:rPr lang="en-US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/>
              <a:t>OuterClass.InnerClass</a:t>
            </a:r>
            <a:r>
              <a:rPr lang="en-US" sz="1400" dirty="0"/>
              <a:t> </a:t>
            </a:r>
            <a:r>
              <a:rPr lang="en-US" sz="1400" dirty="0" err="1"/>
              <a:t>innerObject</a:t>
            </a:r>
            <a:r>
              <a:rPr lang="en-US" sz="1400" dirty="0"/>
              <a:t> = </a:t>
            </a:r>
            <a:r>
              <a:rPr lang="en-US" sz="1400" dirty="0" err="1"/>
              <a:t>outerObject.new</a:t>
            </a:r>
            <a:r>
              <a:rPr lang="en-US" sz="1400" dirty="0"/>
              <a:t>	</a:t>
            </a:r>
            <a:r>
              <a:rPr lang="en-US" sz="1400" dirty="0" err="1"/>
              <a:t>InnerClass</a:t>
            </a:r>
            <a:r>
              <a:rPr lang="en-US" sz="1400" dirty="0"/>
              <a:t>();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/>
              <a:t>innerObject.display</a:t>
            </a:r>
            <a:r>
              <a:rPr lang="en-US" sz="1400" dirty="0"/>
              <a:t>();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43" y="4939618"/>
            <a:ext cx="6478812" cy="12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304"/>
            <a:ext cx="10515600" cy="3090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398"/>
            <a:ext cx="10515600" cy="5687566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class </a:t>
            </a:r>
            <a:r>
              <a:rPr lang="en-US" sz="1600" dirty="0" err="1"/>
              <a:t>OuterClass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static int </a:t>
            </a:r>
            <a:r>
              <a:rPr lang="en-US" sz="1600" dirty="0" err="1"/>
              <a:t>outer_x</a:t>
            </a:r>
            <a:r>
              <a:rPr lang="en-US" sz="1600" dirty="0"/>
              <a:t> = 10;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int </a:t>
            </a:r>
            <a:r>
              <a:rPr lang="en-US" sz="1600" dirty="0" err="1"/>
              <a:t>outer_y</a:t>
            </a:r>
            <a:r>
              <a:rPr lang="en-US" sz="1600" dirty="0"/>
              <a:t> = 20;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private static int </a:t>
            </a:r>
            <a:r>
              <a:rPr lang="en-US" sz="1600" dirty="0" err="1"/>
              <a:t>outer_private</a:t>
            </a:r>
            <a:r>
              <a:rPr lang="en-US" sz="1600" dirty="0"/>
              <a:t> = 30;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static class </a:t>
            </a:r>
            <a:r>
              <a:rPr lang="en-US" sz="1600" dirty="0" err="1"/>
              <a:t>StaticNestedClass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void display()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outer_x</a:t>
            </a:r>
            <a:r>
              <a:rPr lang="en-US" sz="1600" dirty="0"/>
              <a:t> = " + </a:t>
            </a:r>
            <a:r>
              <a:rPr lang="en-US" sz="1600" dirty="0" err="1"/>
              <a:t>outer_x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outer_private</a:t>
            </a:r>
            <a:r>
              <a:rPr lang="en-US" sz="1600" dirty="0"/>
              <a:t> = " + </a:t>
            </a:r>
            <a:r>
              <a:rPr lang="en-US" sz="1600" dirty="0" err="1"/>
              <a:t>outer_private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//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outer_y</a:t>
            </a:r>
            <a:r>
              <a:rPr lang="en-US" sz="1600" dirty="0"/>
              <a:t> = " + </a:t>
            </a:r>
            <a:r>
              <a:rPr lang="en-US" sz="1600" dirty="0" err="1"/>
              <a:t>outer_y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StaticNestedClassDemo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/>
              <a:t>OuterClass.StaticNestedClass</a:t>
            </a:r>
            <a:r>
              <a:rPr lang="en-US" sz="1600" dirty="0"/>
              <a:t> </a:t>
            </a:r>
            <a:r>
              <a:rPr lang="en-US" sz="1600" dirty="0" err="1"/>
              <a:t>nestedObject</a:t>
            </a:r>
            <a:r>
              <a:rPr lang="en-US" sz="1600" dirty="0"/>
              <a:t> = new </a:t>
            </a:r>
            <a:r>
              <a:rPr lang="en-US" sz="1600" dirty="0" err="1"/>
              <a:t>OuterClass.StaticNestedClass</a:t>
            </a:r>
            <a:r>
              <a:rPr lang="en-US" sz="1600" dirty="0"/>
              <a:t>();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/>
              <a:t>nestedObject.display</a:t>
            </a:r>
            <a:r>
              <a:rPr lang="en-US" sz="16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52940"/>
            <a:ext cx="5847008" cy="14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8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Comparison between normal or regular class and static nested class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691254"/>
              </p:ext>
            </p:extLst>
          </p:nvPr>
        </p:nvGraphicFramePr>
        <p:xfrm>
          <a:off x="838200" y="1184857"/>
          <a:ext cx="10515599" cy="3688496"/>
        </p:xfrm>
        <a:graphic>
          <a:graphicData uri="http://schemas.openxmlformats.org/drawingml/2006/table">
            <a:tbl>
              <a:tblPr/>
              <a:tblGrid>
                <a:gridCol w="140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4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S.NO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Normal/Regular inner class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Static nested class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0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1.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Without an outer class object existing, there cannot be an inner class object. That is, the inner class object is always associated with the outer class object.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Without an outer class object existing, there may be a static nested class object. That is, static nested class object is not associated with the outer class object.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302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2.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Inside normal/regular inner class, static members can’t be declared.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Inside static nested class, static members can be declared.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7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581635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Garbage collection in Java is the process by which Java programs perform automatic memory management. </a:t>
            </a:r>
          </a:p>
          <a:p>
            <a:pPr algn="just"/>
            <a:r>
              <a:rPr lang="en-US" sz="3200" dirty="0"/>
              <a:t>Java programs compile to bytecode that can be run on a Java Virtual Machine. </a:t>
            </a:r>
          </a:p>
          <a:p>
            <a:pPr algn="just"/>
            <a:r>
              <a:rPr lang="en-US" sz="3200" dirty="0"/>
              <a:t>When Java programs run on the JVM, objects are created on the heap, which is a portion of memory dedicated to the program. </a:t>
            </a:r>
          </a:p>
          <a:p>
            <a:pPr algn="just"/>
            <a:r>
              <a:rPr lang="en-US" sz="3200" dirty="0"/>
              <a:t>Eventually, some objects will no longer be needed. The garbage collector finds these unused objects and deletes them to free up memory.</a:t>
            </a:r>
          </a:p>
        </p:txBody>
      </p:sp>
    </p:spTree>
    <p:extLst>
      <p:ext uri="{BB962C8B-B14F-4D97-AF65-F5344CB8AC3E}">
        <p14:creationId xmlns:p14="http://schemas.microsoft.com/office/powerpoint/2010/main" val="41355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Garbage Collection?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 algn="just" fontAlgn="base"/>
            <a:r>
              <a:rPr lang="en-US" dirty="0"/>
              <a:t>In C/C++, a programmer is responsible for both the creation and destruction of objects.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Usually, programmer neglects the destruction of useless objects. </a:t>
            </a:r>
          </a:p>
          <a:p>
            <a:pPr marL="0" indent="0" algn="just" fontAlgn="base">
              <a:buNone/>
            </a:pPr>
            <a:endParaRPr lang="en-US" dirty="0"/>
          </a:p>
          <a:p>
            <a:pPr algn="just" fontAlgn="base"/>
            <a:r>
              <a:rPr lang="en-US" dirty="0"/>
              <a:t>Due to this negligence, at a certain point, sufficient memory may not be available to create new objects, and the entire program will terminate abnormally, causing </a:t>
            </a:r>
            <a:r>
              <a:rPr lang="en-US" b="1" dirty="0" err="1">
                <a:solidFill>
                  <a:srgbClr val="FF0000"/>
                </a:solidFill>
              </a:rPr>
              <a:t>OutOfMemoryErrors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But in Java, the programmer need not care for all those objects which are no longer in use. Garbage collector destroys these objects.</a:t>
            </a:r>
          </a:p>
          <a:p>
            <a:pPr algn="just"/>
            <a:r>
              <a:rPr lang="en-US" dirty="0"/>
              <a:t> The main objective of Garbage Collector is to free heap memory by destroying </a:t>
            </a:r>
            <a:r>
              <a:rPr lang="en-US" b="1" dirty="0"/>
              <a:t>unreachable objects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garbage collector is the best example of the Daemon thread as it is always running in the background. </a:t>
            </a:r>
          </a:p>
        </p:txBody>
      </p:sp>
    </p:spTree>
    <p:extLst>
      <p:ext uri="{BB962C8B-B14F-4D97-AF65-F5344CB8AC3E}">
        <p14:creationId xmlns:p14="http://schemas.microsoft.com/office/powerpoint/2010/main" val="26292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Does Garbage Collection in Java works?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Java garbage collection is an automatic process.</a:t>
            </a:r>
          </a:p>
          <a:p>
            <a:pPr algn="just" fontAlgn="base"/>
            <a:r>
              <a:rPr lang="en-US" dirty="0"/>
              <a:t> Automatic garbage collection is the process of looking at heap memory, identifying which objects are in use and which are not, and deleting the unused objects. </a:t>
            </a:r>
          </a:p>
          <a:p>
            <a:pPr algn="just" fontAlgn="base"/>
            <a:r>
              <a:rPr lang="en-US" dirty="0"/>
              <a:t>An in-use object, or a referenced object, means that some part of your program still maintains a pointer to that object. An unused or unreferenced object is no longer referenced by any part of your program. </a:t>
            </a:r>
          </a:p>
          <a:p>
            <a:pPr algn="just" fontAlgn="base"/>
            <a:r>
              <a:rPr lang="en-US" dirty="0"/>
              <a:t>So the memory used by an unreferenced object can be reclaimed. The programmer does not need to mark objects to be deleted explicitly.</a:t>
            </a:r>
          </a:p>
          <a:p>
            <a:pPr algn="just" fontAlgn="base"/>
            <a:r>
              <a:rPr lang="en-US" dirty="0"/>
              <a:t> The garbage collection implementation lives in the JVM.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3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Unreachable objects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2282"/>
            <a:ext cx="11036121" cy="4824681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>An object is said to be</a:t>
            </a:r>
          </a:p>
          <a:p>
            <a:pPr marL="0" indent="0">
              <a:buNone/>
            </a:pPr>
            <a:r>
              <a:rPr lang="en-US" dirty="0"/>
              <a:t> unreachable if it doesn’t contain any reference to it.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Integer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new Integer(4);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// the new Integer object is reachable  via the reference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'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'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null;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// the Integer object is no longer reachable</a:t>
            </a:r>
            <a:r>
              <a:rPr lang="en-US" sz="2400" dirty="0"/>
              <a:t>. </a:t>
            </a:r>
          </a:p>
        </p:txBody>
      </p:sp>
      <p:pic>
        <p:nvPicPr>
          <p:cNvPr id="1027" name="Picture 3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73" y="1901561"/>
            <a:ext cx="3022746" cy="40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9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Eligibility for garbage collection: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 </a:t>
            </a:r>
            <a:r>
              <a:rPr lang="en-US" dirty="0"/>
              <a:t>An object is said to be eligible for GC(garbage collection) if it is unreachable. </a:t>
            </a:r>
          </a:p>
          <a:p>
            <a:pPr algn="just"/>
            <a:r>
              <a:rPr lang="en-US" dirty="0"/>
              <a:t>After </a:t>
            </a:r>
            <a:r>
              <a:rPr lang="en-US" i="1" dirty="0" err="1"/>
              <a:t>i</a:t>
            </a:r>
            <a:r>
              <a:rPr lang="en-US" i="1" dirty="0"/>
              <a:t> = null</a:t>
            </a:r>
            <a:r>
              <a:rPr lang="en-US" dirty="0"/>
              <a:t>, integer object 4 in the heap area is suitable for garbage collection in the above image.</a:t>
            </a:r>
          </a:p>
        </p:txBody>
      </p:sp>
    </p:spTree>
    <p:extLst>
      <p:ext uri="{BB962C8B-B14F-4D97-AF65-F5344CB8AC3E}">
        <p14:creationId xmlns:p14="http://schemas.microsoft.com/office/powerpoint/2010/main" val="7252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/>
          </a:bodyPr>
          <a:lstStyle/>
          <a:p>
            <a:pPr algn="just" fontAlgn="base"/>
            <a:r>
              <a:rPr lang="en-US" sz="3200" dirty="0"/>
              <a:t>Once we make an object eligible for garbage collection, it may not destroy immediately by the garbage collector.</a:t>
            </a:r>
          </a:p>
          <a:p>
            <a:pPr algn="just" fontAlgn="base"/>
            <a:r>
              <a:rPr lang="en-US" sz="3200" dirty="0"/>
              <a:t> Whenever JVM runs the </a:t>
            </a:r>
            <a:r>
              <a:rPr lang="en-US" sz="3200" dirty="0">
                <a:solidFill>
                  <a:srgbClr val="FF0000"/>
                </a:solidFill>
              </a:rPr>
              <a:t>Garbage Collector program</a:t>
            </a:r>
            <a:r>
              <a:rPr lang="en-US" sz="3200" dirty="0"/>
              <a:t>, then only the object will be destroyed. But when JVM runs Garbage Collector, we can not expect.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207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Different ways to invoke Garbage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>
            <a:noAutofit/>
          </a:bodyPr>
          <a:lstStyle/>
          <a:p>
            <a:pPr algn="just" fontAlgn="base"/>
            <a:r>
              <a:rPr lang="en-US" sz="3200" dirty="0"/>
              <a:t>We can also request JVM to run Garbage Collector. There are </a:t>
            </a:r>
            <a:r>
              <a:rPr lang="en-US" sz="3200" b="1" dirty="0">
                <a:solidFill>
                  <a:srgbClr val="FF0000"/>
                </a:solidFill>
              </a:rPr>
              <a:t>two</a:t>
            </a:r>
            <a:r>
              <a:rPr lang="en-US" sz="3200" dirty="0"/>
              <a:t> ways to do it : </a:t>
            </a:r>
          </a:p>
          <a:p>
            <a:pPr lvl="1" algn="just" fontAlgn="base"/>
            <a:r>
              <a:rPr lang="en-US" sz="2800" b="1" dirty="0"/>
              <a:t>Using </a:t>
            </a:r>
            <a:r>
              <a:rPr lang="en-US" sz="2800" b="1" i="1" dirty="0" err="1">
                <a:solidFill>
                  <a:srgbClr val="FF0000"/>
                </a:solidFill>
              </a:rPr>
              <a:t>System.gc</a:t>
            </a:r>
            <a:r>
              <a:rPr lang="en-US" sz="2800" b="1" i="1" dirty="0">
                <a:solidFill>
                  <a:srgbClr val="FF0000"/>
                </a:solidFill>
              </a:rPr>
              <a:t>()</a:t>
            </a:r>
            <a:r>
              <a:rPr lang="en-US" sz="2800" b="1" dirty="0"/>
              <a:t> method:</a:t>
            </a:r>
            <a:r>
              <a:rPr lang="en-US" sz="2800" dirty="0"/>
              <a:t> System class contain static method </a:t>
            </a:r>
            <a:r>
              <a:rPr lang="en-US" sz="2800" i="1" dirty="0" err="1"/>
              <a:t>gc</a:t>
            </a:r>
            <a:r>
              <a:rPr lang="en-US" sz="2800" i="1" dirty="0"/>
              <a:t>()</a:t>
            </a:r>
            <a:r>
              <a:rPr lang="en-US" sz="2800" dirty="0"/>
              <a:t> for requesting JVM to run Garbage Collector.</a:t>
            </a:r>
          </a:p>
          <a:p>
            <a:pPr lvl="1" algn="just" fontAlgn="base"/>
            <a:r>
              <a:rPr lang="en-US" sz="2800" b="1" dirty="0"/>
              <a:t>Using </a:t>
            </a:r>
            <a:r>
              <a:rPr lang="en-US" sz="2800" b="1" i="1" dirty="0" err="1">
                <a:solidFill>
                  <a:srgbClr val="FF0000"/>
                </a:solidFill>
              </a:rPr>
              <a:t>Runtime.getRuntime</a:t>
            </a:r>
            <a:r>
              <a:rPr lang="en-US" sz="2800" b="1" i="1" dirty="0">
                <a:solidFill>
                  <a:srgbClr val="FF0000"/>
                </a:solidFill>
              </a:rPr>
              <a:t>().</a:t>
            </a:r>
            <a:r>
              <a:rPr lang="en-US" sz="2800" b="1" i="1" dirty="0" err="1">
                <a:solidFill>
                  <a:srgbClr val="FF0000"/>
                </a:solidFill>
              </a:rPr>
              <a:t>gc</a:t>
            </a:r>
            <a:r>
              <a:rPr lang="en-US" sz="2800" b="1" i="1" dirty="0">
                <a:solidFill>
                  <a:srgbClr val="FF0000"/>
                </a:solidFill>
              </a:rPr>
              <a:t>()</a:t>
            </a:r>
            <a:r>
              <a:rPr lang="en-US" sz="2800" b="1" dirty="0"/>
              <a:t> method:</a:t>
            </a:r>
            <a:r>
              <a:rPr lang="en-US" sz="2800" dirty="0"/>
              <a:t> Runtime class allows the application to interface with the JVM in which the application is running. Hence by using its </a:t>
            </a:r>
            <a:r>
              <a:rPr lang="en-US" sz="2800" dirty="0" err="1"/>
              <a:t>gc</a:t>
            </a:r>
            <a:r>
              <a:rPr lang="en-US" sz="2800" dirty="0"/>
              <a:t>() method, we can request JVM to run Garbage Collector.</a:t>
            </a:r>
          </a:p>
          <a:p>
            <a:pPr lvl="1" algn="just" fontAlgn="base"/>
            <a:r>
              <a:rPr lang="en-US" sz="2800" dirty="0"/>
              <a:t>There is no guarantee that any of the above two methods will run Garbage Collector.</a:t>
            </a:r>
          </a:p>
          <a:p>
            <a:pPr lvl="1" algn="just" fontAlgn="base"/>
            <a:r>
              <a:rPr lang="en-US" sz="2800" dirty="0"/>
              <a:t>The call </a:t>
            </a:r>
            <a:r>
              <a:rPr lang="en-US" sz="2800" i="1" dirty="0" err="1"/>
              <a:t>System.gc</a:t>
            </a:r>
            <a:r>
              <a:rPr lang="en-US" sz="2800" i="1" dirty="0"/>
              <a:t>()</a:t>
            </a:r>
            <a:r>
              <a:rPr lang="en-US" sz="2800" dirty="0"/>
              <a:t> is effectively equivalent to the call  </a:t>
            </a:r>
            <a:r>
              <a:rPr lang="en-US" sz="2800" i="1" dirty="0" err="1"/>
              <a:t>Runtime.getRuntime</a:t>
            </a:r>
            <a:r>
              <a:rPr lang="en-US" sz="2800" i="1" dirty="0"/>
              <a:t>().</a:t>
            </a:r>
            <a:r>
              <a:rPr lang="en-US" sz="2800" i="1" dirty="0" err="1"/>
              <a:t>gc</a:t>
            </a:r>
            <a:r>
              <a:rPr lang="en-US" sz="2800" i="1" dirty="0"/>
              <a:t>()</a:t>
            </a:r>
            <a:endParaRPr lang="en-US" sz="28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9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1521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Garbage Collection in Java </vt:lpstr>
      <vt:lpstr>PowerPoint Presentation</vt:lpstr>
      <vt:lpstr>What is Garbage Collection? </vt:lpstr>
      <vt:lpstr>PowerPoint Presentation</vt:lpstr>
      <vt:lpstr>How Does Garbage Collection in Java works? </vt:lpstr>
      <vt:lpstr>Unreachable objects:</vt:lpstr>
      <vt:lpstr>Eligibility for garbage collection:</vt:lpstr>
      <vt:lpstr>Note:</vt:lpstr>
      <vt:lpstr>Different ways to invoke Garbage Collector</vt:lpstr>
      <vt:lpstr>Finalization </vt:lpstr>
      <vt:lpstr>finalize()</vt:lpstr>
      <vt:lpstr>Advantages of Garbage Collection in Java </vt:lpstr>
      <vt:lpstr> Nested Classes </vt:lpstr>
      <vt:lpstr>Nested classes are divided into two categories: non-static and static.  </vt:lpstr>
      <vt:lpstr> Why to Use Nested Classes? </vt:lpstr>
      <vt:lpstr>PowerPoint Presentation</vt:lpstr>
      <vt:lpstr>Example1:</vt:lpstr>
      <vt:lpstr>Example 2:</vt:lpstr>
      <vt:lpstr>Comparison between normal or regular class and static nested class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in Java</dc:title>
  <dc:creator>HanumanthaRao Nadendla</dc:creator>
  <cp:lastModifiedBy>Bhimani Praveena</cp:lastModifiedBy>
  <cp:revision>19</cp:revision>
  <dcterms:created xsi:type="dcterms:W3CDTF">2021-12-09T22:52:54Z</dcterms:created>
  <dcterms:modified xsi:type="dcterms:W3CDTF">2023-06-27T00:20:02Z</dcterms:modified>
</cp:coreProperties>
</file>