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301" r:id="rId22"/>
    <p:sldId id="277" r:id="rId23"/>
    <p:sldId id="278" r:id="rId24"/>
    <p:sldId id="302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i Praveena" userId="6f7251ed5eb48084" providerId="LiveId" clId="{4D81CDE1-F3ED-4F7E-A34E-BBA960E4BCDE}"/>
    <pc:docChg chg="modSld">
      <pc:chgData name="Bhimani Praveena" userId="6f7251ed5eb48084" providerId="LiveId" clId="{4D81CDE1-F3ED-4F7E-A34E-BBA960E4BCDE}" dt="2022-04-11T17:24:43.089" v="0" actId="1076"/>
      <pc:docMkLst>
        <pc:docMk/>
      </pc:docMkLst>
      <pc:sldChg chg="modSp mod">
        <pc:chgData name="Bhimani Praveena" userId="6f7251ed5eb48084" providerId="LiveId" clId="{4D81CDE1-F3ED-4F7E-A34E-BBA960E4BCDE}" dt="2022-04-11T17:24:43.089" v="0" actId="1076"/>
        <pc:sldMkLst>
          <pc:docMk/>
          <pc:sldMk cId="309584292" sldId="274"/>
        </pc:sldMkLst>
        <pc:spChg chg="mod">
          <ac:chgData name="Bhimani Praveena" userId="6f7251ed5eb48084" providerId="LiveId" clId="{4D81CDE1-F3ED-4F7E-A34E-BBA960E4BCDE}" dt="2022-04-11T17:24:43.089" v="0" actId="1076"/>
          <ac:spMkLst>
            <pc:docMk/>
            <pc:sldMk cId="309584292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1CE5-5411-4702-B7C8-04FA9DCEC29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C71B-3AFA-4C8C-AA64-AE8122BAF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Constructors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1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Example of Constructor Overloading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/>
              <a:t>class Student5{  </a:t>
            </a:r>
          </a:p>
          <a:p>
            <a:pPr marL="0" indent="0">
              <a:buNone/>
            </a:pPr>
            <a:r>
              <a:rPr lang="en-US" sz="3400" b="1" dirty="0"/>
              <a:t>    </a:t>
            </a:r>
            <a:r>
              <a:rPr lang="en-US" sz="3400" b="1" dirty="0" err="1"/>
              <a:t>int</a:t>
            </a:r>
            <a:r>
              <a:rPr lang="en-US" sz="3400" b="1" dirty="0"/>
              <a:t> id;  </a:t>
            </a:r>
          </a:p>
          <a:p>
            <a:pPr marL="0" indent="0">
              <a:buNone/>
            </a:pPr>
            <a:r>
              <a:rPr lang="en-US" sz="3400" b="1" dirty="0"/>
              <a:t>    String name;  </a:t>
            </a:r>
          </a:p>
          <a:p>
            <a:pPr marL="0" indent="0">
              <a:buNone/>
            </a:pPr>
            <a:r>
              <a:rPr lang="en-US" sz="3400" b="1" dirty="0"/>
              <a:t>    </a:t>
            </a:r>
            <a:r>
              <a:rPr lang="en-US" sz="3400" b="1" dirty="0" err="1"/>
              <a:t>int</a:t>
            </a:r>
            <a:r>
              <a:rPr lang="en-US" sz="3400" b="1" dirty="0"/>
              <a:t> age;  </a:t>
            </a:r>
          </a:p>
          <a:p>
            <a:pPr marL="0" indent="0">
              <a:buNone/>
            </a:pPr>
            <a:r>
              <a:rPr lang="en-US" sz="3400" b="1" dirty="0"/>
              <a:t>    Student5(</a:t>
            </a:r>
            <a:r>
              <a:rPr lang="en-US" sz="3400" b="1" dirty="0" err="1"/>
              <a:t>int</a:t>
            </a:r>
            <a:r>
              <a:rPr lang="en-US" sz="3400" b="1" dirty="0"/>
              <a:t> </a:t>
            </a:r>
            <a:r>
              <a:rPr lang="en-US" sz="3400" b="1" dirty="0" err="1"/>
              <a:t>i,String</a:t>
            </a:r>
            <a:r>
              <a:rPr lang="en-US" sz="3400" b="1" dirty="0"/>
              <a:t> n){  </a:t>
            </a:r>
          </a:p>
          <a:p>
            <a:pPr marL="0" indent="0">
              <a:buNone/>
            </a:pPr>
            <a:r>
              <a:rPr lang="en-US" sz="3400" b="1" dirty="0"/>
              <a:t>    id = i;  </a:t>
            </a:r>
          </a:p>
          <a:p>
            <a:pPr marL="0" indent="0">
              <a:buNone/>
            </a:pPr>
            <a:r>
              <a:rPr lang="en-US" sz="3400" b="1" dirty="0"/>
              <a:t>    name = n;  </a:t>
            </a:r>
          </a:p>
          <a:p>
            <a:pPr marL="0" indent="0">
              <a:buNone/>
            </a:pPr>
            <a:r>
              <a:rPr lang="en-US" sz="3400" b="1" dirty="0"/>
              <a:t>    }  </a:t>
            </a:r>
          </a:p>
          <a:p>
            <a:pPr marL="0" indent="0">
              <a:buNone/>
            </a:pPr>
            <a:r>
              <a:rPr lang="en-US" sz="3400" b="1" dirty="0"/>
              <a:t>    Student5(</a:t>
            </a:r>
            <a:r>
              <a:rPr lang="en-US" sz="3400" b="1" dirty="0" err="1"/>
              <a:t>int</a:t>
            </a:r>
            <a:r>
              <a:rPr lang="en-US" sz="3400" b="1" dirty="0"/>
              <a:t> </a:t>
            </a:r>
            <a:r>
              <a:rPr lang="en-US" sz="3400" b="1" dirty="0" err="1"/>
              <a:t>i,String</a:t>
            </a:r>
            <a:r>
              <a:rPr lang="en-US" sz="3400" b="1" dirty="0"/>
              <a:t> </a:t>
            </a:r>
            <a:r>
              <a:rPr lang="en-US" sz="3400" b="1" dirty="0" err="1"/>
              <a:t>n,int</a:t>
            </a:r>
            <a:r>
              <a:rPr lang="en-US" sz="3400" b="1" dirty="0"/>
              <a:t> a){  </a:t>
            </a:r>
          </a:p>
          <a:p>
            <a:pPr marL="0" indent="0">
              <a:buNone/>
            </a:pPr>
            <a:r>
              <a:rPr lang="en-US" sz="3400" b="1" dirty="0"/>
              <a:t>    id = i;  </a:t>
            </a:r>
          </a:p>
          <a:p>
            <a:pPr marL="0" indent="0">
              <a:buNone/>
            </a:pPr>
            <a:r>
              <a:rPr lang="en-US" sz="3400" b="1" dirty="0"/>
              <a:t>    name = n;  </a:t>
            </a:r>
          </a:p>
          <a:p>
            <a:pPr marL="0" indent="0">
              <a:buNone/>
            </a:pPr>
            <a:r>
              <a:rPr lang="en-US" sz="3400" b="1" dirty="0"/>
              <a:t>    age=a;  </a:t>
            </a:r>
          </a:p>
          <a:p>
            <a:pPr marL="0" indent="0">
              <a:buNone/>
            </a:pPr>
            <a:r>
              <a:rPr lang="en-US" sz="3400" b="1" dirty="0"/>
              <a:t>    }  </a:t>
            </a:r>
          </a:p>
          <a:p>
            <a:pPr marL="0" indent="0">
              <a:buNone/>
            </a:pPr>
            <a:r>
              <a:rPr lang="en-US" sz="3400" b="1" dirty="0"/>
              <a:t>    void display(){</a:t>
            </a:r>
            <a:r>
              <a:rPr lang="en-US" sz="3400" b="1" dirty="0" err="1"/>
              <a:t>System.out.println</a:t>
            </a:r>
            <a:r>
              <a:rPr lang="en-US" sz="3400" b="1" dirty="0"/>
              <a:t>(id+" "+name+" "+age);}  </a:t>
            </a:r>
          </a:p>
          <a:p>
            <a:pPr marL="0" indent="0">
              <a:buNone/>
            </a:pPr>
            <a:r>
              <a:rPr lang="en-US" sz="3400" b="1" dirty="0"/>
              <a:t>   </a:t>
            </a:r>
          </a:p>
          <a:p>
            <a:pPr marL="0" indent="0">
              <a:buNone/>
            </a:pPr>
            <a:r>
              <a:rPr lang="en-US" sz="3400" b="1" dirty="0"/>
              <a:t>    public static void main(String </a:t>
            </a:r>
            <a:r>
              <a:rPr lang="en-US" sz="3400" b="1" dirty="0" err="1"/>
              <a:t>args</a:t>
            </a:r>
            <a:r>
              <a:rPr lang="en-US" sz="3400" b="1" dirty="0"/>
              <a:t>[]){  </a:t>
            </a:r>
          </a:p>
          <a:p>
            <a:pPr marL="0" indent="0">
              <a:buNone/>
            </a:pPr>
            <a:r>
              <a:rPr lang="en-US" sz="3400" b="1" dirty="0"/>
              <a:t>    Student5 s1 = new Student5(111,"Karan");  </a:t>
            </a:r>
          </a:p>
          <a:p>
            <a:pPr marL="0" indent="0">
              <a:buNone/>
            </a:pPr>
            <a:r>
              <a:rPr lang="en-US" sz="3400" b="1" dirty="0"/>
              <a:t>    Student5 s2 = new Student5(222,"Aryan",25);  </a:t>
            </a:r>
          </a:p>
          <a:p>
            <a:pPr marL="0" indent="0">
              <a:buNone/>
            </a:pPr>
            <a:r>
              <a:rPr lang="en-US" sz="3400" b="1" dirty="0"/>
              <a:t>    s1.display();  </a:t>
            </a:r>
          </a:p>
          <a:p>
            <a:pPr marL="0" indent="0">
              <a:buNone/>
            </a:pPr>
            <a:r>
              <a:rPr lang="en-US" sz="3400" b="1" dirty="0"/>
              <a:t>    s2.display();  </a:t>
            </a:r>
          </a:p>
          <a:p>
            <a:pPr marL="0" indent="0">
              <a:buNone/>
            </a:pPr>
            <a:r>
              <a:rPr lang="en-US" sz="3400" b="1" dirty="0"/>
              <a:t>   }  </a:t>
            </a:r>
          </a:p>
          <a:p>
            <a:pPr marL="0" indent="0">
              <a:buNone/>
            </a:pPr>
            <a:r>
              <a:rPr lang="en-US" sz="3400" b="1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46482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 Karan 0 </a:t>
            </a:r>
          </a:p>
          <a:p>
            <a:pPr algn="ctr"/>
            <a:r>
              <a:rPr lang="en-US" dirty="0"/>
              <a:t>222 Aryan 25</a:t>
            </a:r>
          </a:p>
        </p:txBody>
      </p:sp>
    </p:spTree>
    <p:extLst>
      <p:ext uri="{BB962C8B-B14F-4D97-AF65-F5344CB8AC3E}">
        <p14:creationId xmlns:p14="http://schemas.microsoft.com/office/powerpoint/2010/main" val="12352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Difference between constructor and method in java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624295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4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Copy Constructor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There is no copy constructor in java. But, we can copy the values of one object to another like copy constructor in C++.</a:t>
            </a:r>
          </a:p>
          <a:p>
            <a:pPr algn="just"/>
            <a:r>
              <a:rPr lang="en-US" dirty="0"/>
              <a:t>There are many ways to copy the values of one object into another in java.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They are: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constructor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assigning the values of one object into another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/>
              <a:t>By clone() method of Object class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 Student6{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int</a:t>
            </a:r>
            <a:r>
              <a:rPr lang="en-US" sz="1600" dirty="0"/>
              <a:t> id;  </a:t>
            </a:r>
          </a:p>
          <a:p>
            <a:pPr marL="0" indent="0">
              <a:buNone/>
            </a:pPr>
            <a:r>
              <a:rPr lang="en-US" sz="1600" dirty="0"/>
              <a:t>    String name;  </a:t>
            </a:r>
          </a:p>
          <a:p>
            <a:pPr marL="0" indent="0">
              <a:buNone/>
            </a:pPr>
            <a:r>
              <a:rPr lang="en-US" sz="1600" dirty="0"/>
              <a:t>    Student6(</a:t>
            </a:r>
            <a:r>
              <a:rPr lang="en-US" sz="1600" dirty="0" err="1"/>
              <a:t>int</a:t>
            </a:r>
            <a:r>
              <a:rPr lang="en-US" sz="1600" dirty="0"/>
              <a:t> </a:t>
            </a:r>
            <a:r>
              <a:rPr lang="en-US" sz="1600" dirty="0" err="1"/>
              <a:t>i,String</a:t>
            </a:r>
            <a:r>
              <a:rPr lang="en-US" sz="1600" dirty="0"/>
              <a:t> n){  </a:t>
            </a:r>
          </a:p>
          <a:p>
            <a:pPr marL="0" indent="0">
              <a:buNone/>
            </a:pPr>
            <a:r>
              <a:rPr lang="en-US" sz="1600" dirty="0"/>
              <a:t>    id = i;  </a:t>
            </a:r>
          </a:p>
          <a:p>
            <a:pPr marL="0" indent="0">
              <a:buNone/>
            </a:pPr>
            <a:r>
              <a:rPr lang="en-US" sz="1600" dirty="0"/>
              <a:t>    name = n;  </a:t>
            </a:r>
          </a:p>
          <a:p>
            <a:pPr marL="0" indent="0">
              <a:buNone/>
            </a:pPr>
            <a:r>
              <a:rPr lang="en-US" sz="1600" dirty="0"/>
              <a:t>    }        </a:t>
            </a:r>
          </a:p>
          <a:p>
            <a:pPr marL="0" indent="0">
              <a:buNone/>
            </a:pPr>
            <a:r>
              <a:rPr lang="en-US" sz="1600" dirty="0"/>
              <a:t>    Student6(Student6 s){  </a:t>
            </a:r>
          </a:p>
          <a:p>
            <a:pPr marL="0" indent="0">
              <a:buNone/>
            </a:pPr>
            <a:r>
              <a:rPr lang="en-US" sz="1600" dirty="0"/>
              <a:t>    id = s.id;  </a:t>
            </a:r>
          </a:p>
          <a:p>
            <a:pPr marL="0" indent="0">
              <a:buNone/>
            </a:pPr>
            <a:r>
              <a:rPr lang="en-US" sz="1600" dirty="0"/>
              <a:t>    name =s.name;  </a:t>
            </a:r>
          </a:p>
          <a:p>
            <a:pPr marL="0" indent="0">
              <a:buNone/>
            </a:pPr>
            <a:r>
              <a:rPr lang="en-US" sz="1600" dirty="0"/>
              <a:t>    }  </a:t>
            </a:r>
          </a:p>
          <a:p>
            <a:pPr marL="0" indent="0">
              <a:buNone/>
            </a:pPr>
            <a:r>
              <a:rPr lang="en-US" sz="1600" dirty="0"/>
              <a:t>    void display(){</a:t>
            </a:r>
            <a:r>
              <a:rPr lang="en-US" sz="1600" dirty="0" err="1"/>
              <a:t>System.out.println</a:t>
            </a:r>
            <a:r>
              <a:rPr lang="en-US" sz="1600" dirty="0"/>
              <a:t>(id+" "+name);}  </a:t>
            </a:r>
          </a:p>
          <a:p>
            <a:pPr marL="0" indent="0">
              <a:buNone/>
            </a:pPr>
            <a:r>
              <a:rPr lang="en-US" sz="1600" dirty="0"/>
              <a:t>   </a:t>
            </a:r>
          </a:p>
          <a:p>
            <a:pPr marL="0" indent="0">
              <a:buNone/>
            </a:pPr>
            <a:r>
              <a:rPr lang="en-US" sz="1600" dirty="0"/>
              <a:t>    public static void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0" indent="0">
              <a:buNone/>
            </a:pPr>
            <a:r>
              <a:rPr lang="en-US" sz="1600" dirty="0"/>
              <a:t>    Student6 s1 = new Student6(111,"Karan");  </a:t>
            </a:r>
          </a:p>
          <a:p>
            <a:pPr marL="0" indent="0">
              <a:buNone/>
            </a:pPr>
            <a:r>
              <a:rPr lang="en-US" sz="1600" dirty="0"/>
              <a:t>    Student6 s2 = new Student6(s1);  </a:t>
            </a:r>
          </a:p>
          <a:p>
            <a:pPr marL="0" indent="0">
              <a:buNone/>
            </a:pPr>
            <a:r>
              <a:rPr lang="en-US" sz="1600" dirty="0"/>
              <a:t>    s1.display();  </a:t>
            </a:r>
          </a:p>
          <a:p>
            <a:pPr marL="0" indent="0">
              <a:buNone/>
            </a:pPr>
            <a:r>
              <a:rPr lang="en-US" sz="1600" dirty="0"/>
              <a:t>    s2.display();  </a:t>
            </a:r>
          </a:p>
          <a:p>
            <a:pPr marL="0" indent="0">
              <a:buNone/>
            </a:pPr>
            <a:r>
              <a:rPr lang="en-US" sz="1600" dirty="0"/>
              <a:t>   }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324600" y="45720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 Karan </a:t>
            </a:r>
          </a:p>
          <a:p>
            <a:pPr algn="ctr"/>
            <a:r>
              <a:rPr lang="en-US" dirty="0"/>
              <a:t>111 Karan</a:t>
            </a:r>
          </a:p>
        </p:txBody>
      </p:sp>
    </p:spTree>
    <p:extLst>
      <p:ext uri="{BB962C8B-B14F-4D97-AF65-F5344CB8AC3E}">
        <p14:creationId xmlns:p14="http://schemas.microsoft.com/office/powerpoint/2010/main" val="328917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keyword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in java is used for memory management mainly. </a:t>
            </a:r>
          </a:p>
          <a:p>
            <a:pPr algn="just"/>
            <a:r>
              <a:rPr lang="en-US" dirty="0"/>
              <a:t>We can apply java static keyword with variables, methods, blocks and nested class.</a:t>
            </a:r>
          </a:p>
          <a:p>
            <a:pPr algn="just"/>
            <a:r>
              <a:rPr lang="en-US" dirty="0"/>
              <a:t> The static keyword belongs to the class than instance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83246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static can be: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(also known as class variable)</a:t>
            </a:r>
          </a:p>
          <a:p>
            <a:r>
              <a:rPr lang="en-US" dirty="0"/>
              <a:t>method (also known as class method)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nested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Student8{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String name;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static</a:t>
            </a:r>
            <a:r>
              <a:rPr lang="en-US" dirty="0"/>
              <a:t> String college =“RVR";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dirty="0"/>
              <a:t>   Student8(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r,String</a:t>
            </a:r>
            <a:r>
              <a:rPr lang="en-US" dirty="0"/>
              <a:t> n){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rollno</a:t>
            </a:r>
            <a:r>
              <a:rPr lang="en-US" dirty="0"/>
              <a:t> = r;  </a:t>
            </a:r>
          </a:p>
          <a:p>
            <a:pPr marL="0" indent="0">
              <a:buNone/>
            </a:pPr>
            <a:r>
              <a:rPr lang="en-US" dirty="0"/>
              <a:t>   name = n;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 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"+college);}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Student8 s1 = </a:t>
            </a:r>
            <a:r>
              <a:rPr lang="en-US" b="1" dirty="0"/>
              <a:t>new</a:t>
            </a:r>
            <a:r>
              <a:rPr lang="en-US" dirty="0"/>
              <a:t> Student8(111,"Karan");  </a:t>
            </a:r>
          </a:p>
          <a:p>
            <a:pPr marL="0" indent="0">
              <a:buNone/>
            </a:pPr>
            <a:r>
              <a:rPr lang="en-US" dirty="0"/>
              <a:t> Student8 s2 = </a:t>
            </a:r>
            <a:r>
              <a:rPr lang="en-US" b="1" dirty="0"/>
              <a:t>new</a:t>
            </a:r>
            <a:r>
              <a:rPr lang="en-US" dirty="0"/>
              <a:t> Student8(222,"Aryan");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s1.display();  </a:t>
            </a:r>
          </a:p>
          <a:p>
            <a:pPr marL="0" indent="0">
              <a:buNone/>
            </a:pPr>
            <a:r>
              <a:rPr lang="en-US" dirty="0"/>
              <a:t> s2.display();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1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Counter{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count=0;//will get memory when instance is created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Counter(){  </a:t>
            </a:r>
          </a:p>
          <a:p>
            <a:pPr marL="0" indent="0">
              <a:buNone/>
            </a:pPr>
            <a:r>
              <a:rPr lang="en-US" dirty="0"/>
              <a:t>count++;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(count);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 c1=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Counter c2=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Counter c3=</a:t>
            </a:r>
            <a:r>
              <a:rPr lang="en-US" b="1" dirty="0"/>
              <a:t>new</a:t>
            </a:r>
            <a:r>
              <a:rPr lang="en-US" dirty="0"/>
              <a:t> Counter();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733801"/>
            <a:ext cx="20574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218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variable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Counter2{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count=0;//will get memory only once and retain its value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Counter2(){  </a:t>
            </a:r>
          </a:p>
          <a:p>
            <a:pPr marL="0" indent="0">
              <a:buNone/>
            </a:pPr>
            <a:r>
              <a:rPr lang="en-US" dirty="0"/>
              <a:t>count++;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(count);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Counter2 c1=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Counter2 c2=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Counter2 c3=</a:t>
            </a:r>
            <a:r>
              <a:rPr lang="en-US" b="1" dirty="0"/>
              <a:t>new</a:t>
            </a:r>
            <a:r>
              <a:rPr lang="en-US" dirty="0"/>
              <a:t> Counter2();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2895600"/>
            <a:ext cx="1828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  <a:p>
            <a:pPr algn="ctr"/>
            <a:r>
              <a:rPr lang="en-US" sz="3600" b="1" dirty="0"/>
              <a:t>2</a:t>
            </a:r>
          </a:p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991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static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 apply static keyword with any method, it is known as static method.</a:t>
            </a:r>
          </a:p>
          <a:p>
            <a:pPr algn="just"/>
            <a:r>
              <a:rPr lang="en-US" dirty="0"/>
              <a:t>A static method belongs to the class rather than the object of a class.</a:t>
            </a:r>
          </a:p>
          <a:p>
            <a:pPr algn="just"/>
            <a:r>
              <a:rPr lang="en-US" dirty="0"/>
              <a:t>A static method can be invoked without the need for creating an instance of a class.</a:t>
            </a:r>
          </a:p>
          <a:p>
            <a:pPr algn="just"/>
            <a:r>
              <a:rPr lang="en-US" dirty="0"/>
              <a:t>A static method can access static data member and can change the value of it.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8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Constructor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Constructor in java</a:t>
            </a:r>
            <a:r>
              <a:rPr lang="en-US" dirty="0"/>
              <a:t> is a </a:t>
            </a:r>
            <a:r>
              <a:rPr lang="en-US" i="1" dirty="0"/>
              <a:t>special type of method</a:t>
            </a:r>
            <a:r>
              <a:rPr lang="en-US" dirty="0"/>
              <a:t> that is used to initialize the object.</a:t>
            </a:r>
          </a:p>
          <a:p>
            <a:pPr algn="just"/>
            <a:r>
              <a:rPr lang="en-US" dirty="0"/>
              <a:t>Java constructor is </a:t>
            </a:r>
            <a:r>
              <a:rPr lang="en-US" i="1" dirty="0"/>
              <a:t>invoked at the time of object creation</a:t>
            </a:r>
            <a:r>
              <a:rPr lang="en-US" dirty="0"/>
              <a:t>. It constructs the values i.e. provides data for the object that is why it is known as constructor.</a:t>
            </a:r>
          </a:p>
          <a:p>
            <a:pPr algn="just"/>
            <a:r>
              <a:rPr lang="en-US" dirty="0"/>
              <a:t>Rules for creating java constructor</a:t>
            </a:r>
          </a:p>
          <a:p>
            <a:pPr algn="just"/>
            <a:r>
              <a:rPr lang="en-US" dirty="0"/>
              <a:t>There are basically two rules defined for the constructor.</a:t>
            </a:r>
          </a:p>
          <a:p>
            <a:pPr algn="just"/>
            <a:r>
              <a:rPr lang="en-US" dirty="0"/>
              <a:t>Constructor name must be same as its class name</a:t>
            </a:r>
          </a:p>
          <a:p>
            <a:pPr algn="just"/>
            <a:r>
              <a:rPr lang="en-US" dirty="0"/>
              <a:t>Constructor must have no explicit return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3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Static variable &amp; static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4906963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Student9{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String name;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static</a:t>
            </a:r>
            <a:r>
              <a:rPr lang="en-US" dirty="0"/>
              <a:t> String college = “RVR";  </a:t>
            </a:r>
          </a:p>
          <a:p>
            <a:pPr marL="0" indent="0">
              <a:buNone/>
            </a:pPr>
            <a:r>
              <a:rPr lang="en-US" dirty="0"/>
              <a:t>   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change(){  </a:t>
            </a:r>
          </a:p>
          <a:p>
            <a:pPr marL="0" indent="0">
              <a:buNone/>
            </a:pPr>
            <a:r>
              <a:rPr lang="en-US" dirty="0"/>
              <a:t>     college = “RVRJC";  </a:t>
            </a:r>
          </a:p>
          <a:p>
            <a:pPr marL="0" indent="0">
              <a:buNone/>
            </a:pPr>
            <a:r>
              <a:rPr lang="en-US" dirty="0"/>
              <a:t>    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Student9(</a:t>
            </a:r>
            <a:r>
              <a:rPr lang="en-US" b="1" dirty="0" err="1"/>
              <a:t>int</a:t>
            </a:r>
            <a:r>
              <a:rPr lang="en-US" dirty="0"/>
              <a:t> r, String n){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rollno</a:t>
            </a:r>
            <a:r>
              <a:rPr lang="en-US" dirty="0"/>
              <a:t> = r;  </a:t>
            </a:r>
          </a:p>
          <a:p>
            <a:pPr marL="0" indent="0">
              <a:buNone/>
            </a:pPr>
            <a:r>
              <a:rPr lang="en-US" dirty="0"/>
              <a:t>     name = n;  </a:t>
            </a:r>
          </a:p>
          <a:p>
            <a:pPr marL="0" indent="0">
              <a:buNone/>
            </a:pPr>
            <a:r>
              <a:rPr lang="en-US" dirty="0"/>
              <a:t>    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void</a:t>
            </a:r>
            <a:r>
              <a:rPr lang="en-US" dirty="0"/>
              <a:t> display 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"+college);}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Student9.change();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Student9 s1 = </a:t>
            </a:r>
            <a:r>
              <a:rPr lang="en-US" b="1" dirty="0"/>
              <a:t>new</a:t>
            </a:r>
            <a:r>
              <a:rPr lang="en-US" dirty="0"/>
              <a:t> Student9 (111,"Karan");  </a:t>
            </a:r>
          </a:p>
          <a:p>
            <a:pPr marL="0" indent="0">
              <a:buNone/>
            </a:pPr>
            <a:r>
              <a:rPr lang="en-US" dirty="0"/>
              <a:t>    Student9 s2 = </a:t>
            </a:r>
            <a:r>
              <a:rPr lang="en-US" b="1" dirty="0"/>
              <a:t>new</a:t>
            </a:r>
            <a:r>
              <a:rPr lang="en-US" dirty="0"/>
              <a:t> Student9 (222,"Aryan");  </a:t>
            </a:r>
          </a:p>
          <a:p>
            <a:pPr marL="0" indent="0">
              <a:buNone/>
            </a:pPr>
            <a:r>
              <a:rPr lang="en-US" dirty="0"/>
              <a:t>    Student9 s3 = </a:t>
            </a:r>
            <a:r>
              <a:rPr lang="en-US" b="1" dirty="0"/>
              <a:t>new</a:t>
            </a:r>
            <a:r>
              <a:rPr lang="en-US" dirty="0"/>
              <a:t> Student9 (333,"Sonoo");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s1.display();  </a:t>
            </a:r>
          </a:p>
          <a:p>
            <a:pPr marL="0" indent="0">
              <a:buNone/>
            </a:pPr>
            <a:r>
              <a:rPr lang="en-US" dirty="0"/>
              <a:t>    s2.display();  </a:t>
            </a:r>
          </a:p>
          <a:p>
            <a:pPr marL="0" indent="0">
              <a:buNone/>
            </a:pPr>
            <a:r>
              <a:rPr lang="en-US" dirty="0"/>
              <a:t>    s3.display();  </a:t>
            </a:r>
          </a:p>
          <a:p>
            <a:pPr marL="0" indent="0">
              <a:buNone/>
            </a:pPr>
            <a:r>
              <a:rPr lang="en-US" dirty="0"/>
              <a:t> 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4953000"/>
            <a:ext cx="35052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111 Karan RVRJC</a:t>
            </a:r>
          </a:p>
          <a:p>
            <a:pPr algn="ctr"/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222 Aryan RVRJC </a:t>
            </a:r>
          </a:p>
          <a:p>
            <a:pPr algn="ctr"/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333 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Sonoo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RVRJC</a:t>
            </a:r>
            <a:r>
              <a:rPr lang="en-US" altLang="en-US" sz="1050" dirty="0">
                <a:solidFill>
                  <a:srgbClr val="FF0000"/>
                </a:solidFill>
              </a:rPr>
              <a:t> 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76400"/>
            <a:ext cx="8980226" cy="4449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 String[]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accessing the methods of the Math class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("Absolute value of -12 =  " + </a:t>
            </a:r>
            <a:r>
              <a:rPr lang="en-US" dirty="0" err="1"/>
              <a:t>Math.abs</a:t>
            </a:r>
            <a:r>
              <a:rPr lang="en-US" dirty="0"/>
              <a:t>(-12));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("Value of PI = " + 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("Value of E = " + </a:t>
            </a:r>
            <a:r>
              <a:rPr lang="en-US" dirty="0" err="1"/>
              <a:t>Math.E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("2^2 = " + </a:t>
            </a:r>
            <a:r>
              <a:rPr lang="en-US" dirty="0" err="1"/>
              <a:t>Math.pow</a:t>
            </a:r>
            <a:r>
              <a:rPr lang="en-US" dirty="0"/>
              <a:t>(2,2));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8523027" cy="83099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The Math class in Java has almost all of its members static.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So, we can access its members without creating instances of the Math class.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For example,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4800600"/>
            <a:ext cx="3874827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Absolute value of -12 = 12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Value of PI = 3.141592653589793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Value of E = 2.718281828459045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2^2 = 4.0</a:t>
            </a:r>
          </a:p>
        </p:txBody>
      </p:sp>
    </p:spTree>
    <p:extLst>
      <p:ext uri="{BB962C8B-B14F-4D97-AF65-F5344CB8AC3E}">
        <p14:creationId xmlns:p14="http://schemas.microsoft.com/office/powerpoint/2010/main" val="113962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for the static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main restrictions for the static method.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static method can not use non static data member or call non-static method directly.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this and super cannot be used in static context.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2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a=40;//non static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(a);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                           </a:t>
            </a:r>
            <a:r>
              <a:rPr lang="en-US" altLang="en-US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Output:Compile</a:t>
            </a:r>
            <a:r>
              <a:rPr lang="en-US" altLang="en-US" dirty="0">
                <a:solidFill>
                  <a:srgbClr val="FF0000"/>
                </a:solidFill>
                <a:latin typeface="Arial Unicode MS" panose="020B0604020202020204" pitchFamily="34" charset="-128"/>
              </a:rPr>
              <a:t> Time Error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endParaRPr lang="en-US" altLang="en-US" sz="4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static and non-static 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class </a:t>
            </a:r>
            <a:r>
              <a:rPr lang="en-US" sz="1500" b="1" dirty="0" err="1"/>
              <a:t>StaticTest</a:t>
            </a:r>
            <a:r>
              <a:rPr lang="en-US" sz="15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// non-static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</a:t>
            </a:r>
            <a:r>
              <a:rPr lang="en-US" sz="1500" b="1" dirty="0" err="1"/>
              <a:t>int</a:t>
            </a:r>
            <a:r>
              <a:rPr lang="en-US" sz="1500" b="1" dirty="0"/>
              <a:t> multiply(</a:t>
            </a:r>
            <a:r>
              <a:rPr lang="en-US" sz="1500" b="1" dirty="0" err="1"/>
              <a:t>int</a:t>
            </a:r>
            <a:r>
              <a:rPr lang="en-US" sz="1500" b="1" dirty="0"/>
              <a:t> a, </a:t>
            </a:r>
            <a:r>
              <a:rPr lang="en-US" sz="1500" b="1" dirty="0" err="1"/>
              <a:t>int</a:t>
            </a:r>
            <a:r>
              <a:rPr lang="en-US" sz="1500" b="1" dirty="0"/>
              <a:t>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return a *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// 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static </a:t>
            </a:r>
            <a:r>
              <a:rPr lang="en-US" sz="1500" b="1" dirty="0" err="1"/>
              <a:t>int</a:t>
            </a:r>
            <a:r>
              <a:rPr lang="en-US" sz="1500" b="1" dirty="0"/>
              <a:t> add(</a:t>
            </a:r>
            <a:r>
              <a:rPr lang="en-US" sz="1500" b="1" dirty="0" err="1"/>
              <a:t>int</a:t>
            </a:r>
            <a:r>
              <a:rPr lang="en-US" sz="1500" b="1" dirty="0"/>
              <a:t> a, </a:t>
            </a:r>
            <a:r>
              <a:rPr lang="en-US" sz="1500" b="1" dirty="0" err="1"/>
              <a:t>int</a:t>
            </a:r>
            <a:r>
              <a:rPr lang="en-US" sz="1500" b="1" dirty="0"/>
              <a:t> 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return a +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public class Main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public static void main( String[] </a:t>
            </a:r>
            <a:r>
              <a:rPr lang="en-US" sz="1500" b="1" dirty="0" err="1"/>
              <a:t>args</a:t>
            </a:r>
            <a:r>
              <a:rPr lang="en-US" sz="1500" b="1" dirty="0"/>
              <a:t> 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create an instance of the </a:t>
            </a:r>
            <a:r>
              <a:rPr lang="en-US" sz="1500" b="1" dirty="0" err="1"/>
              <a:t>StaticTest</a:t>
            </a:r>
            <a:r>
              <a:rPr lang="en-US" sz="1500" b="1" dirty="0"/>
              <a:t>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StaticTest</a:t>
            </a:r>
            <a:r>
              <a:rPr lang="en-US" sz="1500" b="1" dirty="0"/>
              <a:t> </a:t>
            </a:r>
            <a:r>
              <a:rPr lang="en-US" sz="1500" b="1" dirty="0" err="1"/>
              <a:t>st</a:t>
            </a:r>
            <a:r>
              <a:rPr lang="en-US" sz="1500" b="1" dirty="0"/>
              <a:t> = new </a:t>
            </a:r>
            <a:r>
              <a:rPr lang="en-US" sz="1500" b="1" dirty="0" err="1"/>
              <a:t>StaticTest</a:t>
            </a:r>
            <a:r>
              <a:rPr lang="en-US" sz="15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call the </a:t>
            </a:r>
            <a:r>
              <a:rPr lang="en-US" sz="1500" b="1" dirty="0" err="1"/>
              <a:t>nonstatic</a:t>
            </a:r>
            <a:r>
              <a:rPr lang="en-US" sz="1500" b="1" dirty="0"/>
              <a:t>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 2 * 2 = " + </a:t>
            </a:r>
            <a:r>
              <a:rPr lang="en-US" sz="1500" b="1" dirty="0" err="1"/>
              <a:t>st.multiply</a:t>
            </a:r>
            <a:r>
              <a:rPr lang="en-US" sz="1500" b="1" dirty="0"/>
              <a:t>(2,2));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// call the static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System.out.println</a:t>
            </a:r>
            <a:r>
              <a:rPr lang="en-US" sz="1500" b="1" dirty="0"/>
              <a:t>(" 2 + 3 = " + </a:t>
            </a:r>
            <a:r>
              <a:rPr lang="en-US" sz="1500" b="1" dirty="0" err="1"/>
              <a:t>StaticTest.add</a:t>
            </a:r>
            <a:r>
              <a:rPr lang="en-US" sz="1500" b="1" dirty="0"/>
              <a:t>(2,3));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3886200"/>
            <a:ext cx="25908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 * 2 = 4</a:t>
            </a:r>
          </a:p>
          <a:p>
            <a:pPr algn="ctr"/>
            <a:r>
              <a:rPr lang="en-US" sz="3200" b="1" dirty="0"/>
              <a:t>2 + 3 = 5</a:t>
            </a:r>
          </a:p>
        </p:txBody>
      </p:sp>
    </p:spTree>
    <p:extLst>
      <p:ext uri="{BB962C8B-B14F-4D97-AF65-F5344CB8AC3E}">
        <p14:creationId xmlns:p14="http://schemas.microsoft.com/office/powerpoint/2010/main" val="248570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the Java main method static?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because the object is not required to call a static method. </a:t>
            </a:r>
          </a:p>
          <a:p>
            <a:pPr algn="just"/>
            <a:r>
              <a:rPr lang="en-US" dirty="0"/>
              <a:t>If it is a non-static method, JVM creates an object first then call main() method that will lead the problem of extra memory allocation.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static block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Is used to initialize the static data member.</a:t>
            </a:r>
          </a:p>
          <a:p>
            <a:pPr algn="just"/>
            <a:r>
              <a:rPr lang="en-US" sz="3600" dirty="0"/>
              <a:t>It is executed before the main method at the time of class loading.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666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A2{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("static block is invoked");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("Hello main");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1893" y="4953000"/>
            <a:ext cx="3581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static block is invoked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Hello main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7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keyword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98" y="1419225"/>
            <a:ext cx="8229600" cy="5211763"/>
          </a:xfrm>
        </p:spPr>
        <p:txBody>
          <a:bodyPr/>
          <a:lstStyle/>
          <a:p>
            <a:r>
              <a:rPr lang="en-US" dirty="0"/>
              <a:t> In Java, this is a </a:t>
            </a:r>
            <a:r>
              <a:rPr lang="en-US" b="1" dirty="0"/>
              <a:t>reference variable</a:t>
            </a:r>
            <a:r>
              <a:rPr lang="en-US" dirty="0"/>
              <a:t> that refers to the current object.</a:t>
            </a:r>
          </a:p>
          <a:p>
            <a:endParaRPr lang="en-US" dirty="0"/>
          </a:p>
        </p:txBody>
      </p:sp>
      <p:pic>
        <p:nvPicPr>
          <p:cNvPr id="1026" name="Picture 2" descr="java this key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905124"/>
            <a:ext cx="51054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1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age of Java this keywo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Types of  constructors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types of constructors:</a:t>
            </a:r>
          </a:p>
          <a:p>
            <a:pPr algn="just"/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pPr algn="just"/>
            <a:r>
              <a:rPr lang="en-US" dirty="0"/>
              <a:t>Parameterized constructor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62400"/>
            <a:ext cx="5739682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1) this: to refer current class instance variable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/>
              <a:t>The this keyword can be used to refer current class instance variable. </a:t>
            </a:r>
          </a:p>
          <a:p>
            <a:pPr algn="just"/>
            <a:r>
              <a:rPr lang="en-US" dirty="0"/>
              <a:t>If there is ambiguity between the instance variables and parameters, this keyword resolves the problem of ambiguity.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without using this keyword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b="1" dirty="0"/>
              <a:t>float</a:t>
            </a:r>
            <a:r>
              <a:rPr lang="en-US" dirty="0"/>
              <a:t> fee;  </a:t>
            </a:r>
          </a:p>
          <a:p>
            <a:pPr marL="0" indent="0">
              <a:buNone/>
            </a:pPr>
            <a:r>
              <a:rPr lang="en-US" dirty="0"/>
              <a:t>Student(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rollno,String</a:t>
            </a:r>
            <a:r>
              <a:rPr lang="en-US" dirty="0"/>
              <a:t> </a:t>
            </a:r>
            <a:r>
              <a:rPr lang="en-US" dirty="0" err="1"/>
              <a:t>name,</a:t>
            </a:r>
            <a:r>
              <a:rPr lang="en-US" b="1" dirty="0" err="1"/>
              <a:t>float</a:t>
            </a:r>
            <a:r>
              <a:rPr lang="en-US" dirty="0"/>
              <a:t> fee){  </a:t>
            </a:r>
          </a:p>
          <a:p>
            <a:pPr marL="0" indent="0">
              <a:buNone/>
            </a:pPr>
            <a:r>
              <a:rPr lang="en-US" dirty="0" err="1"/>
              <a:t>rollno</a:t>
            </a:r>
            <a:r>
              <a:rPr lang="en-US" dirty="0"/>
              <a:t>=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name=name;  </a:t>
            </a:r>
          </a:p>
          <a:p>
            <a:pPr marL="0" indent="0">
              <a:buNone/>
            </a:pPr>
            <a:r>
              <a:rPr lang="en-US" dirty="0"/>
              <a:t>fee=fee;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"+name+" "+fee);}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TestThis1{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Student s1=</a:t>
            </a:r>
            <a:r>
              <a:rPr lang="en-US" b="1" dirty="0"/>
              <a:t>new</a:t>
            </a:r>
            <a:r>
              <a:rPr lang="en-US" dirty="0"/>
              <a:t> Student(111,"ankit",5000f);  </a:t>
            </a:r>
          </a:p>
          <a:p>
            <a:pPr marL="0" indent="0">
              <a:buNone/>
            </a:pPr>
            <a:r>
              <a:rPr lang="en-US" dirty="0"/>
              <a:t>Student s2=</a:t>
            </a:r>
            <a:r>
              <a:rPr lang="en-US" b="1" dirty="0"/>
              <a:t>new</a:t>
            </a:r>
            <a:r>
              <a:rPr lang="en-US" dirty="0"/>
              <a:t> Student(112,"sumit",6000f);  </a:t>
            </a:r>
          </a:p>
          <a:p>
            <a:pPr marL="0" indent="0">
              <a:buNone/>
            </a:pPr>
            <a:r>
              <a:rPr lang="en-US" dirty="0"/>
              <a:t>s1.display();  </a:t>
            </a:r>
          </a:p>
          <a:p>
            <a:pPr marL="0" indent="0">
              <a:buNone/>
            </a:pPr>
            <a:r>
              <a:rPr lang="en-US" dirty="0"/>
              <a:t>s2.display();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9F9F9"/>
                </a:solidFill>
                <a:effectLst/>
                <a:latin typeface="Arial Unicode MS" panose="020B0604020202020204" pitchFamily="34" charset="-128"/>
              </a:rPr>
              <a:t>0 null 0.0 0 null 0.0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4267200"/>
            <a:ext cx="22860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FF0000"/>
                </a:solidFill>
              </a:rPr>
              <a:t>0 null 0.0</a:t>
            </a:r>
          </a:p>
          <a:p>
            <a:pPr algn="ctr"/>
            <a:r>
              <a:rPr lang="it-IT" sz="2800" dirty="0">
                <a:solidFill>
                  <a:srgbClr val="FF0000"/>
                </a:solidFill>
              </a:rPr>
              <a:t>0 null 0.0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9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Above program using this keyword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 Student{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rollno</a:t>
            </a:r>
            <a:r>
              <a:rPr lang="en-US" sz="1800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String name;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float</a:t>
            </a:r>
            <a:r>
              <a:rPr lang="en-US" sz="1800" dirty="0"/>
              <a:t> fee;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Student(</a:t>
            </a: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rollno,String</a:t>
            </a:r>
            <a:r>
              <a:rPr lang="en-US" sz="1800" dirty="0"/>
              <a:t> </a:t>
            </a:r>
            <a:r>
              <a:rPr lang="en-US" sz="1800" dirty="0" err="1"/>
              <a:t>name,</a:t>
            </a:r>
            <a:r>
              <a:rPr lang="en-US" sz="1800" b="1" dirty="0" err="1"/>
              <a:t>float</a:t>
            </a:r>
            <a:r>
              <a:rPr lang="en-US" sz="1800" dirty="0"/>
              <a:t> fee){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this</a:t>
            </a:r>
            <a:r>
              <a:rPr lang="en-US" sz="1800" dirty="0" err="1"/>
              <a:t>.rollno</a:t>
            </a:r>
            <a:r>
              <a:rPr lang="en-US" sz="1800" dirty="0"/>
              <a:t>=</a:t>
            </a:r>
            <a:r>
              <a:rPr lang="en-US" sz="1800" dirty="0" err="1"/>
              <a:t>rollno</a:t>
            </a:r>
            <a:r>
              <a:rPr lang="en-US" sz="1800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this</a:t>
            </a:r>
            <a:r>
              <a:rPr lang="en-US" sz="1800" dirty="0"/>
              <a:t>.name=name;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this</a:t>
            </a:r>
            <a:r>
              <a:rPr lang="en-US" sz="1800" dirty="0" err="1"/>
              <a:t>.fee</a:t>
            </a:r>
            <a:r>
              <a:rPr lang="en-US" sz="1800" dirty="0"/>
              <a:t>=fee;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void</a:t>
            </a:r>
            <a:r>
              <a:rPr lang="en-US" sz="1800" dirty="0"/>
              <a:t> 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rollno</a:t>
            </a:r>
            <a:r>
              <a:rPr lang="en-US" sz="1800" dirty="0"/>
              <a:t>+" "+name+" "+fee);}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</a:t>
            </a:r>
            <a:r>
              <a:rPr lang="en-US" sz="1800" dirty="0"/>
              <a:t> TestThis2{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main(String </a:t>
            </a:r>
            <a:r>
              <a:rPr lang="en-US" sz="1800" dirty="0" err="1"/>
              <a:t>args</a:t>
            </a:r>
            <a:r>
              <a:rPr lang="en-US" sz="1800" dirty="0"/>
              <a:t>[]){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 s1=</a:t>
            </a:r>
            <a:r>
              <a:rPr lang="en-US" sz="1800" b="1" dirty="0"/>
              <a:t>new</a:t>
            </a:r>
            <a:r>
              <a:rPr lang="en-US" sz="1800" dirty="0"/>
              <a:t> Student(111,"ankit",5000f);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Student s2=</a:t>
            </a:r>
            <a:r>
              <a:rPr lang="en-US" sz="1800" b="1" dirty="0"/>
              <a:t>new</a:t>
            </a:r>
            <a:r>
              <a:rPr lang="en-US" sz="1800" dirty="0"/>
              <a:t> Student(112,"sumit",6000f);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s1.display();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s2.display();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791200" y="4114800"/>
            <a:ext cx="28956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rgbClr val="FF0000"/>
                </a:solidFill>
              </a:rPr>
              <a:t>111 ankit 5000.0</a:t>
            </a:r>
          </a:p>
          <a:p>
            <a:pPr algn="ctr"/>
            <a:r>
              <a:rPr lang="fi-FI" sz="2400" dirty="0">
                <a:solidFill>
                  <a:srgbClr val="FF0000"/>
                </a:solidFill>
              </a:rPr>
              <a:t>112 sumit 6000.0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2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If local variables(formal arguments) and instance variables are different, there is no need to use this keyword.</a:t>
            </a:r>
          </a:p>
        </p:txBody>
      </p:sp>
    </p:spTree>
    <p:extLst>
      <p:ext uri="{BB962C8B-B14F-4D97-AF65-F5344CB8AC3E}">
        <p14:creationId xmlns:p14="http://schemas.microsoft.com/office/powerpoint/2010/main" val="3421305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this: to invoke current class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m()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("hello m");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n(){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("hello n");  </a:t>
            </a:r>
          </a:p>
          <a:p>
            <a:pPr marL="0" indent="0">
              <a:buNone/>
            </a:pPr>
            <a:r>
              <a:rPr lang="en-US" dirty="0"/>
              <a:t>//m();//same as </a:t>
            </a:r>
            <a:r>
              <a:rPr lang="en-US" dirty="0" err="1"/>
              <a:t>this.m</a:t>
            </a:r>
            <a:r>
              <a:rPr lang="en-US" dirty="0"/>
              <a:t>()  </a:t>
            </a:r>
          </a:p>
          <a:p>
            <a:pPr marL="0" indent="0">
              <a:buNone/>
            </a:pPr>
            <a:r>
              <a:rPr lang="en-US" b="1" dirty="0" err="1"/>
              <a:t>this</a:t>
            </a:r>
            <a:r>
              <a:rPr lang="en-US" dirty="0" err="1"/>
              <a:t>.m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TestThis4{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A a=</a:t>
            </a:r>
            <a:r>
              <a:rPr lang="en-US" b="1" dirty="0"/>
              <a:t>new</a:t>
            </a:r>
            <a:r>
              <a:rPr lang="en-US" dirty="0"/>
              <a:t> A();  </a:t>
            </a:r>
          </a:p>
          <a:p>
            <a:pPr marL="0" indent="0">
              <a:buNone/>
            </a:pPr>
            <a:r>
              <a:rPr lang="en-US" dirty="0" err="1"/>
              <a:t>a.n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3886200"/>
            <a:ext cx="30480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hello n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hello m</a:t>
            </a:r>
          </a:p>
        </p:txBody>
      </p:sp>
    </p:spTree>
    <p:extLst>
      <p:ext uri="{BB962C8B-B14F-4D97-AF65-F5344CB8AC3E}">
        <p14:creationId xmlns:p14="http://schemas.microsoft.com/office/powerpoint/2010/main" val="243876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final Keyword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final keyword</a:t>
            </a:r>
            <a:r>
              <a:rPr lang="en-US" dirty="0"/>
              <a:t> in java is used to restrict the user. The java final keyword can be used in many context.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Final can be: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6146" name="Picture 2" descr="final keywor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48" y="2209800"/>
            <a:ext cx="534795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1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1) Java final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make any variable as final, you cannot change the value of final variable(It will be constant).</a:t>
            </a:r>
          </a:p>
        </p:txBody>
      </p:sp>
    </p:spTree>
    <p:extLst>
      <p:ext uri="{BB962C8B-B14F-4D97-AF65-F5344CB8AC3E}">
        <p14:creationId xmlns:p14="http://schemas.microsoft.com/office/powerpoint/2010/main" val="2170688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Example of final variable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speedlimit</a:t>
            </a:r>
            <a:r>
              <a:rPr lang="en-US" dirty="0"/>
              <a:t>=90;//final variable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speedlimit</a:t>
            </a:r>
            <a:r>
              <a:rPr lang="en-US" dirty="0"/>
              <a:t>=400;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Bike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 Bike();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obj.run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44196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Output:  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2285136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2) Java final method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700" dirty="0"/>
              <a:t>If you make any method as final, you cannot override it.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lass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System.out.println</a:t>
            </a:r>
            <a:r>
              <a:rPr lang="en-US" dirty="0"/>
              <a:t>("running");}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Honda </a:t>
            </a:r>
            <a:r>
              <a:rPr lang="en-US" b="1" dirty="0">
                <a:solidFill>
                  <a:srgbClr val="FF0000"/>
                </a:solidFill>
              </a:rPr>
              <a:t>extends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void</a:t>
            </a:r>
            <a:r>
              <a:rPr lang="en-US" dirty="0"/>
              <a:t> run(){</a:t>
            </a:r>
            <a:r>
              <a:rPr lang="en-US" dirty="0" err="1"/>
              <a:t>System.out.println</a:t>
            </a:r>
            <a:r>
              <a:rPr lang="en-US" dirty="0"/>
              <a:t>("running safely with 100kmph");}  </a:t>
            </a:r>
          </a:p>
          <a:p>
            <a:pPr marL="0" indent="0">
              <a:buNone/>
            </a:pP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Honda </a:t>
            </a:r>
            <a:r>
              <a:rPr lang="en-US" dirty="0" err="1"/>
              <a:t>honda</a:t>
            </a:r>
            <a:r>
              <a:rPr lang="en-US" dirty="0"/>
              <a:t>= </a:t>
            </a:r>
            <a:r>
              <a:rPr lang="en-US" b="1" dirty="0"/>
              <a:t>new</a:t>
            </a:r>
            <a:r>
              <a:rPr lang="en-US" dirty="0"/>
              <a:t> Honda();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honda.run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5400" y="44196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Output:  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2550213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Is final method inherited?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Yes, final method is inherited but you </a:t>
            </a:r>
            <a:r>
              <a:rPr lang="en-US" dirty="0">
                <a:solidFill>
                  <a:srgbClr val="FF0000"/>
                </a:solidFill>
              </a:rPr>
              <a:t>cannot override </a:t>
            </a:r>
            <a:r>
              <a:rPr lang="en-US" dirty="0"/>
              <a:t>it. For Example: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System.out.println</a:t>
            </a:r>
            <a:r>
              <a:rPr lang="en-US" dirty="0"/>
              <a:t>("running...");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Honda2 </a:t>
            </a:r>
            <a:r>
              <a:rPr lang="en-US" b="1" dirty="0"/>
              <a:t>extends</a:t>
            </a:r>
            <a:r>
              <a:rPr lang="en-US" dirty="0"/>
              <a:t> Bike{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new</a:t>
            </a:r>
            <a:r>
              <a:rPr lang="en-US" dirty="0"/>
              <a:t> Honda2().run();  </a:t>
            </a:r>
          </a:p>
          <a:p>
            <a:pPr marL="0" indent="0">
              <a:buNone/>
            </a:pPr>
            <a:r>
              <a:rPr lang="en-US" dirty="0"/>
              <a:t> 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default 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constructor that have no parameter is known as default constructor.</a:t>
            </a:r>
          </a:p>
          <a:p>
            <a:r>
              <a:rPr lang="en-US" dirty="0"/>
              <a:t>Syntax of default constructor:</a:t>
            </a:r>
          </a:p>
          <a:p>
            <a:r>
              <a:rPr lang="en-US" dirty="0"/>
              <a:t>&lt;</a:t>
            </a:r>
            <a:r>
              <a:rPr lang="en-US" dirty="0" err="1"/>
              <a:t>class_name</a:t>
            </a:r>
            <a:r>
              <a:rPr lang="en-US" dirty="0"/>
              <a:t>&gt;(){}  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Bike1{  </a:t>
            </a:r>
          </a:p>
          <a:p>
            <a:pPr marL="0" indent="0">
              <a:buNone/>
            </a:pPr>
            <a:r>
              <a:rPr lang="en-US" dirty="0"/>
              <a:t>Bike1()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System.out.println</a:t>
            </a:r>
            <a:r>
              <a:rPr lang="en-US" dirty="0"/>
              <a:t>("Bike is created");}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Bike1 b=</a:t>
            </a:r>
            <a:r>
              <a:rPr lang="en-US" b="1" dirty="0"/>
              <a:t>new</a:t>
            </a:r>
            <a:r>
              <a:rPr lang="en-US" dirty="0"/>
              <a:t> Bike1();  </a:t>
            </a:r>
          </a:p>
          <a:p>
            <a:pPr marL="0" indent="0">
              <a:buNone/>
            </a:pPr>
            <a:r>
              <a:rPr lang="en-US" dirty="0"/>
              <a:t>}   						output 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								       Bike is created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4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blank or uninitialized final variable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final variable that is not initialized at the time of declaration is known as blank final variable.</a:t>
            </a:r>
          </a:p>
          <a:p>
            <a:pPr algn="just"/>
            <a:r>
              <a:rPr lang="en-US" dirty="0"/>
              <a:t>If you want to create a variable that is initialized at the time of creating object and once initialized may not be changed, it is useful. For example PAN CARD number of an employee.</a:t>
            </a:r>
          </a:p>
          <a:p>
            <a:pPr algn="just"/>
            <a:r>
              <a:rPr lang="en-US" dirty="0"/>
              <a:t>It can be initialized only in constructor.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87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blank final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 String PAN_CARD_NUMBER;  </a:t>
            </a:r>
          </a:p>
          <a:p>
            <a:pPr marL="0" indent="0">
              <a:buNone/>
            </a:pPr>
            <a:r>
              <a:rPr lang="en-US" dirty="0"/>
              <a:t>...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73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initialize blank final variable?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/>
              <a:t>Yes, but only in constructor.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/>
              <a:t> Bike{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speedlimit</a:t>
            </a:r>
            <a:r>
              <a:rPr lang="en-US" dirty="0"/>
              <a:t>;//blank final variable  </a:t>
            </a:r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Bike(){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speedlimit</a:t>
            </a:r>
            <a:r>
              <a:rPr lang="en-US" dirty="0"/>
              <a:t>=70;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speedlimit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}  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new</a:t>
            </a:r>
            <a:r>
              <a:rPr lang="en-US" dirty="0"/>
              <a:t> Bike();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5181600"/>
            <a:ext cx="2029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Output: 70</a:t>
            </a:r>
          </a:p>
        </p:txBody>
      </p:sp>
    </p:spTree>
    <p:extLst>
      <p:ext uri="{BB962C8B-B14F-4D97-AF65-F5344CB8AC3E}">
        <p14:creationId xmlns:p14="http://schemas.microsoft.com/office/powerpoint/2010/main" val="2731338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blank final variable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static final variable that is not initialized at the time of declaration is known as static blank final variable. </a:t>
            </a:r>
          </a:p>
          <a:p>
            <a:pPr algn="just"/>
            <a:r>
              <a:rPr lang="en-US" dirty="0"/>
              <a:t>It can be initialized only in static block.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24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static blank final variable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data;//static blank final variable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static</a:t>
            </a:r>
            <a:r>
              <a:rPr lang="en-US" dirty="0"/>
              <a:t>{ data=50;}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A.data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79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What is final parameter?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400" dirty="0"/>
              <a:t>If you declare any parameter as final, you cannot change the value of it.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Bike11{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 err="1"/>
              <a:t>int</a:t>
            </a:r>
            <a:r>
              <a:rPr lang="en-US" dirty="0"/>
              <a:t> cube(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n){  </a:t>
            </a:r>
          </a:p>
          <a:p>
            <a:pPr marL="0" indent="0">
              <a:buNone/>
            </a:pPr>
            <a:r>
              <a:rPr lang="en-US" dirty="0"/>
              <a:t>   n=n+2;//can't be changed as n is final  </a:t>
            </a:r>
          </a:p>
          <a:p>
            <a:pPr marL="0" indent="0">
              <a:buNone/>
            </a:pPr>
            <a:r>
              <a:rPr lang="en-US" dirty="0"/>
              <a:t>   n*n*n;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 Bike11 b=</a:t>
            </a:r>
            <a:r>
              <a:rPr lang="en-US" b="1" dirty="0"/>
              <a:t>new</a:t>
            </a:r>
            <a:r>
              <a:rPr lang="en-US" dirty="0"/>
              <a:t> Bike11();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b.cube</a:t>
            </a:r>
            <a:r>
              <a:rPr lang="en-US" dirty="0"/>
              <a:t>(5);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5105400"/>
            <a:ext cx="32766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Output:  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2383749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Can we declare a constructor final?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because constructor is never inherited.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2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there is no constructor in a class, compiler automatically creates a default constructor.</a:t>
            </a:r>
          </a:p>
          <a:p>
            <a:pPr algn="just"/>
            <a:r>
              <a:rPr lang="en-US" dirty="0"/>
              <a:t>Default constructor provides the default values to the object like 0, null etc.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57687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Example of default constructor that displays the default values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Student3{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String name;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 display(){</a:t>
            </a:r>
            <a:r>
              <a:rPr lang="en-US" dirty="0" err="1"/>
              <a:t>System.out.println</a:t>
            </a:r>
            <a:r>
              <a:rPr lang="en-US" dirty="0"/>
              <a:t>(id+" "+name);}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Student3 s1=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pPr marL="0" indent="0">
              <a:buNone/>
            </a:pPr>
            <a:r>
              <a:rPr lang="en-US" dirty="0"/>
              <a:t>Student3 s2=</a:t>
            </a:r>
            <a:r>
              <a:rPr lang="en-US" b="1" dirty="0"/>
              <a:t>new</a:t>
            </a:r>
            <a:r>
              <a:rPr lang="en-US" dirty="0"/>
              <a:t> Student3();  </a:t>
            </a:r>
          </a:p>
          <a:p>
            <a:pPr marL="0" indent="0">
              <a:buNone/>
            </a:pPr>
            <a:r>
              <a:rPr lang="en-US" dirty="0"/>
              <a:t>s1.display();  </a:t>
            </a:r>
          </a:p>
          <a:p>
            <a:pPr marL="0" indent="0">
              <a:buNone/>
            </a:pPr>
            <a:r>
              <a:rPr lang="en-US" dirty="0"/>
              <a:t>s2.display();  </a:t>
            </a:r>
          </a:p>
          <a:p>
            <a:pPr marL="0" indent="0">
              <a:buNone/>
            </a:pPr>
            <a:r>
              <a:rPr lang="en-US" dirty="0"/>
              <a:t>}          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0 null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0 null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parameterized constructor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460459"/>
              </p:ext>
            </p:extLst>
          </p:nvPr>
        </p:nvGraphicFramePr>
        <p:xfrm>
          <a:off x="457200" y="1143001"/>
          <a:ext cx="8229600" cy="94488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pPr algn="just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constructor that have parameters is known as parameterized constructor.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21336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Parameterized constructor is used to provide different values to the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320495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 of parameterized constructor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 Student4{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 err="1"/>
              <a:t>int</a:t>
            </a:r>
            <a:r>
              <a:rPr lang="en-US" sz="1800" dirty="0"/>
              <a:t> id;  </a:t>
            </a:r>
          </a:p>
          <a:p>
            <a:pPr marL="0" indent="0">
              <a:buNone/>
            </a:pPr>
            <a:r>
              <a:rPr lang="en-US" sz="1800" dirty="0"/>
              <a:t>    String name;        </a:t>
            </a:r>
          </a:p>
          <a:p>
            <a:pPr marL="0" indent="0">
              <a:buNone/>
            </a:pPr>
            <a:r>
              <a:rPr lang="en-US" sz="1800" dirty="0"/>
              <a:t>    Student4(</a:t>
            </a:r>
            <a:r>
              <a:rPr lang="en-US" sz="1800" b="1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i,String</a:t>
            </a:r>
            <a:r>
              <a:rPr lang="en-US" sz="1800" dirty="0"/>
              <a:t> n){  </a:t>
            </a:r>
          </a:p>
          <a:p>
            <a:pPr marL="0" indent="0">
              <a:buNone/>
            </a:pPr>
            <a:r>
              <a:rPr lang="en-US" sz="1800" dirty="0"/>
              <a:t>    id = i;  </a:t>
            </a:r>
          </a:p>
          <a:p>
            <a:pPr marL="0" indent="0">
              <a:buNone/>
            </a:pPr>
            <a:r>
              <a:rPr lang="en-US" sz="1800" dirty="0"/>
              <a:t>    name = n;  </a:t>
            </a:r>
          </a:p>
          <a:p>
            <a:pPr marL="0" indent="0">
              <a:buNone/>
            </a:pPr>
            <a:r>
              <a:rPr lang="en-US" sz="1800" dirty="0"/>
              <a:t>    }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/>
              <a:t>void</a:t>
            </a:r>
            <a:r>
              <a:rPr lang="en-US" sz="1800" dirty="0"/>
              <a:t> display()</a:t>
            </a:r>
          </a:p>
          <a:p>
            <a:pPr marL="0" indent="0">
              <a:buNone/>
            </a:pPr>
            <a:r>
              <a:rPr lang="en-US" sz="1800" dirty="0"/>
              <a:t>{</a:t>
            </a:r>
            <a:r>
              <a:rPr lang="en-US" sz="1800" dirty="0" err="1"/>
              <a:t>System.out.println</a:t>
            </a:r>
            <a:r>
              <a:rPr lang="en-US" sz="1800" dirty="0"/>
              <a:t>(id+" "+name);}  </a:t>
            </a:r>
          </a:p>
          <a:p>
            <a:pPr marL="0" indent="0">
              <a:buNone/>
            </a:pPr>
            <a:r>
              <a:rPr lang="en-US" sz="1800" dirty="0"/>
              <a:t> 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static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main(String </a:t>
            </a:r>
            <a:r>
              <a:rPr lang="en-US" sz="1800" dirty="0" err="1"/>
              <a:t>args</a:t>
            </a:r>
            <a:r>
              <a:rPr lang="en-US" sz="1800" dirty="0"/>
              <a:t>[]){  </a:t>
            </a:r>
          </a:p>
          <a:p>
            <a:pPr marL="0" indent="0">
              <a:buNone/>
            </a:pPr>
            <a:r>
              <a:rPr lang="en-US" sz="1800" dirty="0"/>
              <a:t>    Student4 s1 = </a:t>
            </a:r>
            <a:r>
              <a:rPr lang="en-US" sz="1800" b="1" dirty="0"/>
              <a:t>new</a:t>
            </a:r>
            <a:r>
              <a:rPr lang="en-US" sz="1800" dirty="0"/>
              <a:t> Student4(111,"Karan");                              </a:t>
            </a:r>
          </a:p>
          <a:p>
            <a:pPr marL="0" indent="0">
              <a:buNone/>
            </a:pPr>
            <a:r>
              <a:rPr lang="en-US" sz="1800" dirty="0"/>
              <a:t>    Student4 s2 = </a:t>
            </a:r>
            <a:r>
              <a:rPr lang="en-US" sz="1800" b="1" dirty="0"/>
              <a:t>new</a:t>
            </a:r>
            <a:r>
              <a:rPr lang="en-US" sz="1800" dirty="0"/>
              <a:t> Student4(222,"Aryan");                              </a:t>
            </a:r>
          </a:p>
          <a:p>
            <a:pPr marL="0" indent="0">
              <a:buNone/>
            </a:pPr>
            <a:r>
              <a:rPr lang="en-US" sz="1800" dirty="0"/>
              <a:t>    s1.display();  </a:t>
            </a:r>
          </a:p>
          <a:p>
            <a:pPr marL="0" indent="0">
              <a:buNone/>
            </a:pPr>
            <a:r>
              <a:rPr lang="en-US" sz="1800" dirty="0"/>
              <a:t>    s2.display();  </a:t>
            </a:r>
          </a:p>
          <a:p>
            <a:pPr marL="0" indent="0">
              <a:buNone/>
            </a:pPr>
            <a:r>
              <a:rPr lang="en-US" sz="1800" dirty="0"/>
              <a:t>   }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6324600" y="45720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 Karan </a:t>
            </a:r>
          </a:p>
          <a:p>
            <a:pPr algn="ctr"/>
            <a:r>
              <a:rPr lang="en-US" dirty="0"/>
              <a:t>222 Aryan</a:t>
            </a:r>
          </a:p>
        </p:txBody>
      </p:sp>
    </p:spTree>
    <p:extLst>
      <p:ext uri="{BB962C8B-B14F-4D97-AF65-F5344CB8AC3E}">
        <p14:creationId xmlns:p14="http://schemas.microsoft.com/office/powerpoint/2010/main" val="323446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Constructor Overloading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Constructor overloading is a technique in Java in which a class can have any number of constructors that differ in parameter lists.</a:t>
            </a:r>
          </a:p>
          <a:p>
            <a:pPr algn="just"/>
            <a:r>
              <a:rPr lang="en-US" dirty="0"/>
              <a:t>The compiler differentiates these constructors by taking into account the number of parameters in the list and their type.</a:t>
            </a:r>
          </a:p>
        </p:txBody>
      </p:sp>
    </p:spTree>
    <p:extLst>
      <p:ext uri="{BB962C8B-B14F-4D97-AF65-F5344CB8AC3E}">
        <p14:creationId xmlns:p14="http://schemas.microsoft.com/office/powerpoint/2010/main" val="225696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2868</Words>
  <Application>Microsoft Office PowerPoint</Application>
  <PresentationFormat>On-screen Show (4:3)</PresentationFormat>
  <Paragraphs>473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Unicode MS</vt:lpstr>
      <vt:lpstr>Calibri</vt:lpstr>
      <vt:lpstr>euclid_circular_a</vt:lpstr>
      <vt:lpstr>verdana</vt:lpstr>
      <vt:lpstr>Wingdings</vt:lpstr>
      <vt:lpstr>Office Theme</vt:lpstr>
      <vt:lpstr>Constructors</vt:lpstr>
      <vt:lpstr>Constructor in java</vt:lpstr>
      <vt:lpstr>Types of  constructors </vt:lpstr>
      <vt:lpstr>default constructor</vt:lpstr>
      <vt:lpstr>  </vt:lpstr>
      <vt:lpstr> Example of default constructor that displays the default values </vt:lpstr>
      <vt:lpstr>parameterized constructor </vt:lpstr>
      <vt:lpstr>Example of parameterized constructor </vt:lpstr>
      <vt:lpstr>Constructor Overloading in Java </vt:lpstr>
      <vt:lpstr> Example of Constructor Overloading </vt:lpstr>
      <vt:lpstr> Difference between constructor and method in java </vt:lpstr>
      <vt:lpstr>Copy Constructor </vt:lpstr>
      <vt:lpstr>Example</vt:lpstr>
      <vt:lpstr>static keyword </vt:lpstr>
      <vt:lpstr>The static can be: </vt:lpstr>
      <vt:lpstr>Static variable</vt:lpstr>
      <vt:lpstr>Example</vt:lpstr>
      <vt:lpstr>Static variable Example</vt:lpstr>
      <vt:lpstr>Java static method </vt:lpstr>
      <vt:lpstr>Static variable &amp; static method example</vt:lpstr>
      <vt:lpstr>The Math class in Java has almost all of its members static.  So, we can access its members without creating instances of the Math class.  For example, </vt:lpstr>
      <vt:lpstr>Restrictions for the static method </vt:lpstr>
      <vt:lpstr>Example</vt:lpstr>
      <vt:lpstr>  static and non-static Methods </vt:lpstr>
      <vt:lpstr>Why is the Java main method static? </vt:lpstr>
      <vt:lpstr>Java static block </vt:lpstr>
      <vt:lpstr>Static block</vt:lpstr>
      <vt:lpstr>this keyword in Java </vt:lpstr>
      <vt:lpstr>PowerPoint Presentation</vt:lpstr>
      <vt:lpstr>1) this: to refer current class instance variable </vt:lpstr>
      <vt:lpstr>  without using this keyword </vt:lpstr>
      <vt:lpstr> Above program using this keyword </vt:lpstr>
      <vt:lpstr>Note</vt:lpstr>
      <vt:lpstr>  this: to invoke current class method </vt:lpstr>
      <vt:lpstr> final Keyword In Java </vt:lpstr>
      <vt:lpstr>1) Java final variable </vt:lpstr>
      <vt:lpstr>Example of final variable </vt:lpstr>
      <vt:lpstr>  2) Java final method  If you make any method as final, you cannot override it.  </vt:lpstr>
      <vt:lpstr> Is final method inherited? </vt:lpstr>
      <vt:lpstr>blank or uninitialized final variable </vt:lpstr>
      <vt:lpstr>Example of blank final variable </vt:lpstr>
      <vt:lpstr>Can we initialize blank final variable? Yes, but only in constructor. </vt:lpstr>
      <vt:lpstr>static blank final variable </vt:lpstr>
      <vt:lpstr>Example of static blank final variable </vt:lpstr>
      <vt:lpstr>What is final parameter? If you declare any parameter as final, you cannot change the value of it. </vt:lpstr>
      <vt:lpstr>Can we declare a constructor final?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HanumanthaRao Nadendla</dc:creator>
  <cp:lastModifiedBy>Bhimani Praveena</cp:lastModifiedBy>
  <cp:revision>35</cp:revision>
  <dcterms:created xsi:type="dcterms:W3CDTF">2017-08-01T23:10:52Z</dcterms:created>
  <dcterms:modified xsi:type="dcterms:W3CDTF">2023-06-26T13:57:21Z</dcterms:modified>
</cp:coreProperties>
</file>