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69" r:id="rId12"/>
    <p:sldId id="265" r:id="rId13"/>
    <p:sldId id="270" r:id="rId14"/>
    <p:sldId id="271" r:id="rId15"/>
    <p:sldId id="273" r:id="rId16"/>
    <p:sldId id="272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5A208-5E90-4072-B22B-F3EC55F3F724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4B7A-E494-470F-BA1E-9D74A2A97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95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5A208-5E90-4072-B22B-F3EC55F3F724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4B7A-E494-470F-BA1E-9D74A2A97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89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5A208-5E90-4072-B22B-F3EC55F3F724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4B7A-E494-470F-BA1E-9D74A2A97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27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5A208-5E90-4072-B22B-F3EC55F3F724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4B7A-E494-470F-BA1E-9D74A2A97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41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5A208-5E90-4072-B22B-F3EC55F3F724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4B7A-E494-470F-BA1E-9D74A2A97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85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5A208-5E90-4072-B22B-F3EC55F3F724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4B7A-E494-470F-BA1E-9D74A2A97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55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5A208-5E90-4072-B22B-F3EC55F3F724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4B7A-E494-470F-BA1E-9D74A2A97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872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5A208-5E90-4072-B22B-F3EC55F3F724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4B7A-E494-470F-BA1E-9D74A2A97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170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5A208-5E90-4072-B22B-F3EC55F3F724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4B7A-E494-470F-BA1E-9D74A2A97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94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5A208-5E90-4072-B22B-F3EC55F3F724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4B7A-E494-470F-BA1E-9D74A2A97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162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5A208-5E90-4072-B22B-F3EC55F3F724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4B7A-E494-470F-BA1E-9D74A2A97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13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5A208-5E90-4072-B22B-F3EC55F3F724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84B7A-E494-470F-BA1E-9D74A2A97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32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UNIT-II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Inheritance, Interfaces, 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Packages &amp; Stings</a:t>
            </a:r>
          </a:p>
        </p:txBody>
      </p:sp>
    </p:spTree>
    <p:extLst>
      <p:ext uri="{BB962C8B-B14F-4D97-AF65-F5344CB8AC3E}">
        <p14:creationId xmlns:p14="http://schemas.microsoft.com/office/powerpoint/2010/main" val="3696240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Multiple Inheritance &amp; Hybrid Inheritance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7894" y="1008971"/>
            <a:ext cx="3552825" cy="3486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847" y="961551"/>
            <a:ext cx="3714750" cy="37242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38200" y="4689937"/>
            <a:ext cx="91815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Note: 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Multiple inheritance is not supported in Java through class.</a:t>
            </a:r>
          </a:p>
          <a:p>
            <a:pPr algn="just"/>
            <a:r>
              <a:rPr lang="en-US" sz="2400" b="1" dirty="0">
                <a:solidFill>
                  <a:srgbClr val="FF0000"/>
                </a:solidFill>
              </a:rPr>
              <a:t>Multiple and Hybrid inheritance is supported through interfaces only.</a:t>
            </a:r>
            <a:endParaRPr lang="en-US" sz="2400" b="1" i="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306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3974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Types of inheritance in java</a:t>
            </a:r>
            <a:br>
              <a:rPr lang="en-US" b="1" dirty="0">
                <a:solidFill>
                  <a:srgbClr val="FF0000"/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6372" y="1159099"/>
            <a:ext cx="9182636" cy="4796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410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Multiple Inheritance &amp; Hybrid Inheritance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774" y="1275008"/>
            <a:ext cx="10980026" cy="535761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8200" y="5243729"/>
            <a:ext cx="46278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Note: </a:t>
            </a:r>
            <a:r>
              <a:rPr lang="en-US" sz="16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Multiple inheritance is not supported in Java through class.</a:t>
            </a:r>
          </a:p>
          <a:p>
            <a:pPr algn="just"/>
            <a:r>
              <a:rPr lang="en-US" b="1" dirty="0">
                <a:solidFill>
                  <a:srgbClr val="FF0000"/>
                </a:solidFill>
              </a:rPr>
              <a:t>Multiple and Hybrid inheritance is supported through interfaces only.</a:t>
            </a:r>
            <a:endParaRPr lang="en-US" b="1" i="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05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200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Single Inheritance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7128"/>
            <a:ext cx="10515600" cy="5339835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sz="2000" b="1" dirty="0"/>
              <a:t>class Parent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/>
              <a:t>String </a:t>
            </a:r>
            <a:r>
              <a:rPr lang="en-US" sz="2000" b="1" dirty="0" err="1"/>
              <a:t>lastName</a:t>
            </a:r>
            <a:r>
              <a:rPr lang="en-US" sz="2000" b="1" dirty="0"/>
              <a:t>="Nadendla";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/>
              <a:t>void </a:t>
            </a:r>
            <a:r>
              <a:rPr lang="en-US" sz="2000" b="1" dirty="0" err="1"/>
              <a:t>lastName</a:t>
            </a:r>
            <a:r>
              <a:rPr lang="en-US" sz="2000" b="1" dirty="0"/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 err="1"/>
              <a:t>System.out.println</a:t>
            </a:r>
            <a:r>
              <a:rPr lang="en-US" sz="2000" b="1" dirty="0"/>
              <a:t>("</a:t>
            </a:r>
            <a:r>
              <a:rPr lang="en-US" sz="2000" b="1" dirty="0" err="1"/>
              <a:t>LastName</a:t>
            </a:r>
            <a:r>
              <a:rPr lang="en-US" sz="2000" b="1" dirty="0"/>
              <a:t>:="+</a:t>
            </a:r>
            <a:r>
              <a:rPr lang="en-US" sz="2000" b="1" dirty="0" err="1"/>
              <a:t>lastName</a:t>
            </a:r>
            <a:r>
              <a:rPr lang="en-US" sz="2000" b="1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/>
              <a:t>class Child  extends Parent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/>
              <a:t>String </a:t>
            </a:r>
            <a:r>
              <a:rPr lang="en-US" sz="2000" b="1" dirty="0" err="1"/>
              <a:t>firstName</a:t>
            </a:r>
            <a:r>
              <a:rPr lang="en-US" sz="2000" b="1" dirty="0"/>
              <a:t>="</a:t>
            </a:r>
            <a:r>
              <a:rPr lang="en-US" sz="2000" b="1" dirty="0" err="1"/>
              <a:t>Hanu</a:t>
            </a:r>
            <a:r>
              <a:rPr lang="en-US" sz="2000" b="1" dirty="0"/>
              <a:t>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/>
              <a:t>void </a:t>
            </a:r>
            <a:r>
              <a:rPr lang="en-US" sz="2000" b="1" dirty="0" err="1"/>
              <a:t>firstName</a:t>
            </a:r>
            <a:r>
              <a:rPr lang="en-US" sz="2000" b="1" dirty="0"/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 err="1"/>
              <a:t>System.out.println</a:t>
            </a:r>
            <a:r>
              <a:rPr lang="en-US" sz="2000" b="1" dirty="0"/>
              <a:t>("</a:t>
            </a:r>
            <a:r>
              <a:rPr lang="en-US" sz="2000" b="1" dirty="0" err="1"/>
              <a:t>FirstName</a:t>
            </a:r>
            <a:r>
              <a:rPr lang="en-US" sz="2000" b="1" dirty="0"/>
              <a:t>:="+</a:t>
            </a:r>
            <a:r>
              <a:rPr lang="en-US" sz="2000" b="1" dirty="0" err="1"/>
              <a:t>firstName</a:t>
            </a:r>
            <a:r>
              <a:rPr lang="en-US" sz="2000" b="1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/>
              <a:t>class </a:t>
            </a:r>
            <a:r>
              <a:rPr lang="en-US" sz="2000" b="1" dirty="0" err="1"/>
              <a:t>SingleDemo</a:t>
            </a:r>
            <a:endParaRPr lang="en-US" sz="2000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/>
              <a:t>public static void main(String </a:t>
            </a:r>
            <a:r>
              <a:rPr lang="en-US" sz="2000" b="1" dirty="0" err="1"/>
              <a:t>args</a:t>
            </a:r>
            <a:r>
              <a:rPr lang="en-US" sz="2000" b="1" dirty="0"/>
              <a:t>[])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/>
              <a:t>Child c=new Child();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 err="1"/>
              <a:t>c.firstName</a:t>
            </a:r>
            <a:r>
              <a:rPr lang="en-US" sz="2000" b="1" dirty="0"/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 err="1"/>
              <a:t>c.lastName</a:t>
            </a:r>
            <a:r>
              <a:rPr lang="en-US" sz="2000" b="1" dirty="0"/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/>
              <a:t>Parent p=new Parent();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 err="1"/>
              <a:t>p.firstName</a:t>
            </a:r>
            <a:r>
              <a:rPr lang="en-US" sz="2000" b="1" dirty="0"/>
              <a:t>(); </a:t>
            </a:r>
            <a:r>
              <a:rPr lang="en-US" sz="2000" b="1" dirty="0">
                <a:solidFill>
                  <a:srgbClr val="FF0000"/>
                </a:solidFill>
              </a:rPr>
              <a:t>//Compile time error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 err="1"/>
              <a:t>p.lastName</a:t>
            </a:r>
            <a:r>
              <a:rPr lang="en-US" sz="2000" b="1" dirty="0"/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1311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532" y="0"/>
            <a:ext cx="10515600" cy="51515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Multi Level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245" y="515155"/>
            <a:ext cx="11384924" cy="6014434"/>
          </a:xfrm>
        </p:spPr>
        <p:txBody>
          <a:bodyPr numCol="3"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/>
              <a:t>import </a:t>
            </a:r>
            <a:r>
              <a:rPr lang="en-US" sz="1500" dirty="0" err="1"/>
              <a:t>javax.swing.JOptionPane</a:t>
            </a:r>
            <a:r>
              <a:rPr lang="en-US" sz="150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/>
              <a:t>class Student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 err="1"/>
              <a:t>int</a:t>
            </a:r>
            <a:r>
              <a:rPr lang="en-US" sz="1500" dirty="0"/>
              <a:t> </a:t>
            </a:r>
            <a:r>
              <a:rPr lang="en-US" sz="1500" dirty="0" err="1"/>
              <a:t>rno</a:t>
            </a:r>
            <a:r>
              <a:rPr lang="en-US" sz="150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/>
              <a:t>void </a:t>
            </a:r>
            <a:r>
              <a:rPr lang="en-US" sz="1500" dirty="0" err="1"/>
              <a:t>readRno</a:t>
            </a:r>
            <a:r>
              <a:rPr lang="en-US" sz="1500" dirty="0"/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 err="1"/>
              <a:t>rno</a:t>
            </a:r>
            <a:r>
              <a:rPr lang="en-US" sz="1500" dirty="0"/>
              <a:t>=</a:t>
            </a:r>
            <a:r>
              <a:rPr lang="en-US" sz="1500" dirty="0" err="1"/>
              <a:t>Integer.parseInt</a:t>
            </a:r>
            <a:r>
              <a:rPr lang="en-US" sz="1500" dirty="0"/>
              <a:t>(</a:t>
            </a:r>
            <a:r>
              <a:rPr lang="en-US" sz="1500" dirty="0" err="1"/>
              <a:t>JOptionPane.showInput</a:t>
            </a:r>
            <a:endParaRPr lang="en-US" sz="15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/>
              <a:t>Dialog("Enter </a:t>
            </a:r>
            <a:r>
              <a:rPr lang="en-US" sz="1500" dirty="0" err="1"/>
              <a:t>RollNo</a:t>
            </a:r>
            <a:r>
              <a:rPr lang="en-US" sz="1500" dirty="0"/>
              <a:t>"));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/>
              <a:t>void </a:t>
            </a:r>
            <a:r>
              <a:rPr lang="en-US" sz="1500" dirty="0" err="1"/>
              <a:t>printRno</a:t>
            </a:r>
            <a:r>
              <a:rPr lang="en-US" sz="1500" dirty="0"/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 err="1"/>
              <a:t>System.out.println</a:t>
            </a:r>
            <a:r>
              <a:rPr lang="en-US" sz="1500" dirty="0"/>
              <a:t>("</a:t>
            </a:r>
            <a:r>
              <a:rPr lang="en-US" sz="1500" dirty="0" err="1"/>
              <a:t>RollNo</a:t>
            </a:r>
            <a:r>
              <a:rPr lang="en-US" sz="1500" dirty="0"/>
              <a:t>= "+</a:t>
            </a:r>
            <a:r>
              <a:rPr lang="en-US" sz="1500" dirty="0" err="1"/>
              <a:t>rno</a:t>
            </a:r>
            <a:r>
              <a:rPr lang="en-US" sz="1500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/>
              <a:t>class Exam extends Student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 err="1"/>
              <a:t>int</a:t>
            </a:r>
            <a:r>
              <a:rPr lang="en-US" sz="1500" dirty="0"/>
              <a:t> m1,m2,m3;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/>
              <a:t>void </a:t>
            </a:r>
            <a:r>
              <a:rPr lang="en-US" sz="1500" dirty="0" err="1"/>
              <a:t>readMarks</a:t>
            </a:r>
            <a:r>
              <a:rPr lang="en-US" sz="1500" dirty="0"/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 err="1"/>
              <a:t>readRno</a:t>
            </a:r>
            <a:r>
              <a:rPr lang="en-US" sz="1500" dirty="0"/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/>
              <a:t>m1=</a:t>
            </a:r>
            <a:r>
              <a:rPr lang="en-US" sz="1500" dirty="0" err="1"/>
              <a:t>Integer.parseInt</a:t>
            </a:r>
            <a:r>
              <a:rPr lang="en-US" sz="1500" dirty="0"/>
              <a:t>(</a:t>
            </a:r>
            <a:r>
              <a:rPr lang="en-US" sz="1500" dirty="0" err="1"/>
              <a:t>JOptionPane.showInput</a:t>
            </a:r>
            <a:endParaRPr lang="en-US" sz="15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/>
              <a:t>Dialog("Enter m1"));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/>
              <a:t>m2=</a:t>
            </a:r>
            <a:r>
              <a:rPr lang="en-US" sz="1500" dirty="0" err="1"/>
              <a:t>Integer.parseInt</a:t>
            </a:r>
            <a:r>
              <a:rPr lang="en-US" sz="1500" dirty="0"/>
              <a:t>(</a:t>
            </a:r>
            <a:r>
              <a:rPr lang="en-US" sz="1500" dirty="0" err="1"/>
              <a:t>JOptionPane.showInput</a:t>
            </a:r>
            <a:endParaRPr lang="en-US" sz="15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/>
              <a:t>Dialog("Enter m2"));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/>
              <a:t>m3=</a:t>
            </a:r>
            <a:r>
              <a:rPr lang="en-US" sz="1500" dirty="0" err="1"/>
              <a:t>Integer.parseInt</a:t>
            </a:r>
            <a:r>
              <a:rPr lang="en-US" sz="1500" dirty="0"/>
              <a:t>(</a:t>
            </a:r>
            <a:r>
              <a:rPr lang="en-US" sz="1500" dirty="0" err="1"/>
              <a:t>JOptionPane.showInput</a:t>
            </a:r>
            <a:endParaRPr lang="en-US" sz="15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/>
              <a:t>Dialog("Enter m3"));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/>
              <a:t>void </a:t>
            </a:r>
            <a:r>
              <a:rPr lang="en-US" sz="1500" dirty="0" err="1"/>
              <a:t>printMarks</a:t>
            </a:r>
            <a:r>
              <a:rPr lang="en-US" sz="1500" dirty="0"/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 err="1"/>
              <a:t>printRno</a:t>
            </a:r>
            <a:r>
              <a:rPr lang="en-US" sz="1500" dirty="0"/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 err="1"/>
              <a:t>System.out.println</a:t>
            </a:r>
            <a:r>
              <a:rPr lang="en-US" sz="1500" dirty="0"/>
              <a:t>("m1= "+m1);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 err="1"/>
              <a:t>System.out.println</a:t>
            </a:r>
            <a:r>
              <a:rPr lang="en-US" sz="1500" dirty="0"/>
              <a:t>("m2= "+m2);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 err="1"/>
              <a:t>System.out.println</a:t>
            </a:r>
            <a:r>
              <a:rPr lang="en-US" sz="1500" dirty="0"/>
              <a:t>("m3= "+m3);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/>
              <a:t>class Result extends Exam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/>
              <a:t>float </a:t>
            </a:r>
            <a:r>
              <a:rPr lang="en-US" sz="1500" dirty="0" err="1"/>
              <a:t>avg</a:t>
            </a:r>
            <a:r>
              <a:rPr lang="en-US" sz="150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/>
              <a:t>void </a:t>
            </a:r>
            <a:r>
              <a:rPr lang="en-US" sz="1500" dirty="0" err="1"/>
              <a:t>printResult</a:t>
            </a:r>
            <a:r>
              <a:rPr lang="en-US" sz="1500" dirty="0"/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 err="1"/>
              <a:t>printMarks</a:t>
            </a:r>
            <a:r>
              <a:rPr lang="en-US" sz="1500" dirty="0"/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 err="1"/>
              <a:t>avg</a:t>
            </a:r>
            <a:r>
              <a:rPr lang="en-US" sz="1500" dirty="0"/>
              <a:t>=(m1+m2+m3)/3;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 err="1"/>
              <a:t>System.out.println</a:t>
            </a:r>
            <a:r>
              <a:rPr lang="en-US" sz="1500" dirty="0"/>
              <a:t>("Average= "+</a:t>
            </a:r>
            <a:r>
              <a:rPr lang="en-US" sz="1500" dirty="0" err="1"/>
              <a:t>Math.round</a:t>
            </a:r>
            <a:r>
              <a:rPr lang="en-US" sz="1500" dirty="0"/>
              <a:t>(</a:t>
            </a:r>
            <a:r>
              <a:rPr lang="en-US" sz="1500" dirty="0" err="1"/>
              <a:t>avg</a:t>
            </a:r>
            <a:r>
              <a:rPr lang="en-US" sz="1500" dirty="0"/>
              <a:t>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/>
              <a:t>if(</a:t>
            </a:r>
            <a:r>
              <a:rPr lang="en-US" sz="1500" dirty="0" err="1"/>
              <a:t>avg</a:t>
            </a:r>
            <a:r>
              <a:rPr lang="en-US" sz="1500" dirty="0"/>
              <a:t>&lt;40)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 err="1"/>
              <a:t>System.out.println</a:t>
            </a:r>
            <a:r>
              <a:rPr lang="en-US" sz="1500" dirty="0"/>
              <a:t>("FAIL");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/>
              <a:t>if(</a:t>
            </a:r>
            <a:r>
              <a:rPr lang="en-US" sz="1500" dirty="0" err="1"/>
              <a:t>avg</a:t>
            </a:r>
            <a:r>
              <a:rPr lang="en-US" sz="1500" dirty="0"/>
              <a:t>&gt;=40 &amp;&amp; </a:t>
            </a:r>
            <a:r>
              <a:rPr lang="en-US" sz="1500" dirty="0" err="1"/>
              <a:t>avg</a:t>
            </a:r>
            <a:r>
              <a:rPr lang="en-US" sz="1500" dirty="0"/>
              <a:t>&lt;50)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 err="1"/>
              <a:t>System.out.println</a:t>
            </a:r>
            <a:r>
              <a:rPr lang="en-US" sz="1500" dirty="0"/>
              <a:t>("THIRD CLASS");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/>
              <a:t>if(</a:t>
            </a:r>
            <a:r>
              <a:rPr lang="en-US" sz="1500" dirty="0" err="1"/>
              <a:t>avg</a:t>
            </a:r>
            <a:r>
              <a:rPr lang="en-US" sz="1500" dirty="0"/>
              <a:t>&gt;=50 &amp;&amp; </a:t>
            </a:r>
            <a:r>
              <a:rPr lang="en-US" sz="1500" dirty="0" err="1"/>
              <a:t>avg</a:t>
            </a:r>
            <a:r>
              <a:rPr lang="en-US" sz="1500" dirty="0"/>
              <a:t>&lt;60)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 err="1"/>
              <a:t>System.out.println</a:t>
            </a:r>
            <a:r>
              <a:rPr lang="en-US" sz="1500" dirty="0"/>
              <a:t>("SECOND CLASS");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/>
              <a:t>if(</a:t>
            </a:r>
            <a:r>
              <a:rPr lang="en-US" sz="1500" dirty="0" err="1"/>
              <a:t>avg</a:t>
            </a:r>
            <a:r>
              <a:rPr lang="en-US" sz="1500" dirty="0"/>
              <a:t>&gt;=60 &amp;&amp; </a:t>
            </a:r>
            <a:r>
              <a:rPr lang="en-US" sz="1500" dirty="0" err="1"/>
              <a:t>avg</a:t>
            </a:r>
            <a:r>
              <a:rPr lang="en-US" sz="1500" dirty="0"/>
              <a:t>&lt;70)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 err="1"/>
              <a:t>System.out.println</a:t>
            </a:r>
            <a:r>
              <a:rPr lang="en-US" sz="1500" dirty="0"/>
              <a:t>("FIRST CLASS");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/>
              <a:t>if(</a:t>
            </a:r>
            <a:r>
              <a:rPr lang="en-US" sz="1500" dirty="0" err="1"/>
              <a:t>avg</a:t>
            </a:r>
            <a:r>
              <a:rPr lang="en-US" sz="1500" dirty="0"/>
              <a:t>&gt;=70)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 err="1"/>
              <a:t>System.out.println</a:t>
            </a:r>
            <a:r>
              <a:rPr lang="en-US" sz="1500" dirty="0"/>
              <a:t>("DISTINCTION");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/>
              <a:t>class </a:t>
            </a:r>
            <a:r>
              <a:rPr lang="en-US" sz="1500" dirty="0" err="1"/>
              <a:t>MulLevInh</a:t>
            </a:r>
            <a:endParaRPr lang="en-US" sz="15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/>
              <a:t>public static void main(String </a:t>
            </a:r>
            <a:r>
              <a:rPr lang="en-US" sz="1500" dirty="0" err="1"/>
              <a:t>args</a:t>
            </a:r>
            <a:r>
              <a:rPr lang="en-US" sz="1500" dirty="0"/>
              <a:t>[])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/>
              <a:t>Result r=new Result();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 err="1"/>
              <a:t>r.readMarks</a:t>
            </a:r>
            <a:r>
              <a:rPr lang="en-US" sz="1500" dirty="0"/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 err="1"/>
              <a:t>r.printResult</a:t>
            </a:r>
            <a:r>
              <a:rPr lang="en-US" sz="1500" dirty="0"/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88718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output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4962" y="1365161"/>
            <a:ext cx="8982075" cy="419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499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4822"/>
            <a:ext cx="10515600" cy="67806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Hierarchical Inheritance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62886"/>
            <a:ext cx="10515600" cy="5795491"/>
          </a:xfrm>
        </p:spPr>
        <p:txBody>
          <a:bodyPr numCol="2"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class Employee{</a:t>
            </a:r>
          </a:p>
          <a:p>
            <a:pPr marL="0" indent="0">
              <a:buNone/>
            </a:pPr>
            <a:r>
              <a:rPr lang="en-US" dirty="0"/>
              <a:t>float salary = 40000;</a:t>
            </a:r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dispSalary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("The Employee salary is :" +salary);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PermanentEmp</a:t>
            </a:r>
            <a:r>
              <a:rPr lang="en-US" dirty="0"/>
              <a:t> extends Employee{</a:t>
            </a:r>
          </a:p>
          <a:p>
            <a:pPr marL="0" indent="0">
              <a:buNone/>
            </a:pPr>
            <a:r>
              <a:rPr lang="en-US" dirty="0"/>
              <a:t>double hike = 0.5;</a:t>
            </a:r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incrementSalary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/>
              <a:t>super.dispSalary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("The Permanent Employee incremented </a:t>
            </a:r>
          </a:p>
          <a:p>
            <a:pPr marL="0" indent="0">
              <a:buNone/>
            </a:pPr>
            <a:r>
              <a:rPr lang="en-US" dirty="0"/>
              <a:t>salary is :" +(salary+(salary * hike)) 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class </a:t>
            </a:r>
            <a:r>
              <a:rPr lang="en-US" dirty="0" err="1"/>
              <a:t>TemporaryEmp</a:t>
            </a:r>
            <a:r>
              <a:rPr lang="en-US" dirty="0"/>
              <a:t> extends Employee{</a:t>
            </a:r>
          </a:p>
          <a:p>
            <a:pPr marL="0" indent="0">
              <a:buNone/>
            </a:pPr>
            <a:r>
              <a:rPr lang="en-US" dirty="0"/>
              <a:t>double hike = 0.35;</a:t>
            </a:r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incrementSalary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/>
              <a:t>super.dispSalary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("The Temporary Employee incremented salary is :" +(salary+(salary * hike)) 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 class </a:t>
            </a:r>
            <a:r>
              <a:rPr lang="en-US" dirty="0" err="1"/>
              <a:t>HerInheritanceDemo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public static void main(String </a:t>
            </a:r>
            <a:r>
              <a:rPr lang="en-US" dirty="0" err="1"/>
              <a:t>args</a:t>
            </a:r>
            <a:r>
              <a:rPr lang="en-US" dirty="0"/>
              <a:t>[]){</a:t>
            </a:r>
          </a:p>
          <a:p>
            <a:pPr marL="0" indent="0">
              <a:buNone/>
            </a:pPr>
            <a:r>
              <a:rPr lang="en-US" dirty="0" err="1"/>
              <a:t>PermanentEmp</a:t>
            </a:r>
            <a:r>
              <a:rPr lang="en-US" dirty="0"/>
              <a:t> p = new </a:t>
            </a:r>
            <a:r>
              <a:rPr lang="en-US" dirty="0" err="1"/>
              <a:t>PermanentEmp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TemporaryEmp</a:t>
            </a:r>
            <a:r>
              <a:rPr lang="en-US" dirty="0"/>
              <a:t> t = new </a:t>
            </a:r>
            <a:r>
              <a:rPr lang="en-US" dirty="0" err="1"/>
              <a:t>TemporaryEmp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p.incrementSalary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t.incrementSalary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3706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output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3037" y="1867437"/>
            <a:ext cx="9681625" cy="374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028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Three Pillars of OOPS: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6220" y="1339404"/>
            <a:ext cx="9852337" cy="428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365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Inheritance</a:t>
            </a:r>
            <a:br>
              <a:rPr lang="en-US" b="1" dirty="0">
                <a:solidFill>
                  <a:srgbClr val="FF0000"/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6068"/>
            <a:ext cx="10515600" cy="5120895"/>
          </a:xfrm>
        </p:spPr>
        <p:txBody>
          <a:bodyPr/>
          <a:lstStyle/>
          <a:p>
            <a:pPr algn="just"/>
            <a:r>
              <a:rPr lang="en-US" b="1" dirty="0"/>
              <a:t>Inheritance </a:t>
            </a:r>
            <a:r>
              <a:rPr lang="en-US" dirty="0"/>
              <a:t>is a mechanism in which one object acquires all the properties and behaviors of a parent object. </a:t>
            </a:r>
          </a:p>
          <a:p>
            <a:pPr algn="just"/>
            <a:r>
              <a:rPr lang="en-US" dirty="0"/>
              <a:t>It is an important part of OOPs (Object Oriented programming system).</a:t>
            </a:r>
          </a:p>
          <a:p>
            <a:pPr algn="just"/>
            <a:r>
              <a:rPr lang="en-US" dirty="0"/>
              <a:t>The idea behind inheritance in Java is that we can create new classes that are built upon existing classes. </a:t>
            </a:r>
          </a:p>
          <a:p>
            <a:pPr algn="just"/>
            <a:r>
              <a:rPr lang="en-US" dirty="0"/>
              <a:t>When we inherit from an existing class, we can reuse methods and fields of the parent class. </a:t>
            </a:r>
          </a:p>
          <a:p>
            <a:pPr algn="just"/>
            <a:r>
              <a:rPr lang="en-US" dirty="0"/>
              <a:t>We can add new methods and fields in our current class also.</a:t>
            </a:r>
          </a:p>
          <a:p>
            <a:pPr algn="just"/>
            <a:r>
              <a:rPr lang="en-US" dirty="0"/>
              <a:t>Inheritance represents the </a:t>
            </a:r>
            <a:r>
              <a:rPr lang="en-US" b="1" dirty="0"/>
              <a:t>IS-A relationship</a:t>
            </a:r>
            <a:r>
              <a:rPr lang="en-US" dirty="0"/>
              <a:t> which is also known as a </a:t>
            </a:r>
            <a:r>
              <a:rPr lang="en-US" i="1" dirty="0"/>
              <a:t>parent-child</a:t>
            </a:r>
            <a:r>
              <a:rPr lang="en-US" dirty="0"/>
              <a:t> relationship.</a:t>
            </a:r>
          </a:p>
        </p:txBody>
      </p:sp>
    </p:spTree>
    <p:extLst>
      <p:ext uri="{BB962C8B-B14F-4D97-AF65-F5344CB8AC3E}">
        <p14:creationId xmlns:p14="http://schemas.microsoft.com/office/powerpoint/2010/main" val="1753646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Why inheritance in Java?</a:t>
            </a:r>
            <a:br>
              <a:rPr lang="en-US" b="1" dirty="0">
                <a:solidFill>
                  <a:srgbClr val="FF0000"/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1825"/>
            <a:ext cx="10515600" cy="509513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For Method Overriding (To implement runtime polymorphism can be achieved).</a:t>
            </a:r>
          </a:p>
          <a:p>
            <a:r>
              <a:rPr lang="en-US" dirty="0"/>
              <a:t>For Code Reusability.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106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5337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Terms used in Inheritance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78794"/>
            <a:ext cx="10515600" cy="5198169"/>
          </a:xfrm>
        </p:spPr>
        <p:txBody>
          <a:bodyPr>
            <a:normAutofit/>
          </a:bodyPr>
          <a:lstStyle/>
          <a:p>
            <a:pPr algn="just"/>
            <a:r>
              <a:rPr lang="en-US" b="1" dirty="0">
                <a:solidFill>
                  <a:srgbClr val="FF0000"/>
                </a:solidFill>
              </a:rPr>
              <a:t>Class:</a:t>
            </a:r>
            <a:r>
              <a:rPr lang="en-US" dirty="0"/>
              <a:t> A class is a group of objects which have common properties. It is a template or blueprint from which objects are created.</a:t>
            </a:r>
          </a:p>
          <a:p>
            <a:pPr algn="just"/>
            <a:r>
              <a:rPr lang="en-US" b="1" dirty="0">
                <a:solidFill>
                  <a:srgbClr val="FF0000"/>
                </a:solidFill>
              </a:rPr>
              <a:t>Sub Class/Child Class:</a:t>
            </a:r>
            <a:r>
              <a:rPr lang="en-US" dirty="0"/>
              <a:t> Subclass is a class which inherits the other class. It is also called a derived class, extended class, or child class.</a:t>
            </a:r>
          </a:p>
          <a:p>
            <a:pPr algn="just"/>
            <a:r>
              <a:rPr lang="en-US" b="1" dirty="0">
                <a:solidFill>
                  <a:srgbClr val="FF0000"/>
                </a:solidFill>
              </a:rPr>
              <a:t>Super Class/Parent Class: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/>
              <a:t>Superclass is the class from where a subclass inherits the features. It is also called a base class or a parent class.</a:t>
            </a:r>
          </a:p>
          <a:p>
            <a:pPr algn="just"/>
            <a:r>
              <a:rPr lang="en-US" b="1" dirty="0">
                <a:solidFill>
                  <a:srgbClr val="FF0000"/>
                </a:solidFill>
              </a:rPr>
              <a:t>Reusability:</a:t>
            </a:r>
            <a:r>
              <a:rPr lang="en-US" dirty="0"/>
              <a:t> As the name specifies, reusability is a mechanism which facilitates us to reuse the fields and methods of the existing class when you create a new class. We can use the same fields and methods already defined in the previous class.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48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The syntax of Java Inheritance</a:t>
            </a:r>
            <a:br>
              <a:rPr lang="en-US" b="1" dirty="0">
                <a:solidFill>
                  <a:srgbClr val="FF0000"/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2130"/>
            <a:ext cx="10515600" cy="4914833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sz="4000" b="1" dirty="0"/>
              <a:t>class</a:t>
            </a:r>
            <a:r>
              <a:rPr lang="en-US" sz="4000" dirty="0"/>
              <a:t> Subclass-name </a:t>
            </a:r>
            <a:r>
              <a:rPr lang="en-US" sz="4000" b="1" dirty="0">
                <a:solidFill>
                  <a:srgbClr val="FF0000"/>
                </a:solidFill>
              </a:rPr>
              <a:t>extends</a:t>
            </a:r>
            <a:r>
              <a:rPr lang="en-US" sz="4000" dirty="0"/>
              <a:t> Superclass-name  </a:t>
            </a:r>
          </a:p>
          <a:p>
            <a:pPr marL="0" indent="0" algn="just">
              <a:buNone/>
            </a:pPr>
            <a:r>
              <a:rPr lang="en-US" sz="4000" dirty="0"/>
              <a:t>{  </a:t>
            </a:r>
          </a:p>
          <a:p>
            <a:pPr marL="0" indent="0" algn="just">
              <a:buNone/>
            </a:pPr>
            <a:r>
              <a:rPr lang="en-US" sz="4000" dirty="0"/>
              <a:t>   //methods and fields  </a:t>
            </a:r>
          </a:p>
          <a:p>
            <a:pPr marL="0" indent="0" algn="just">
              <a:buNone/>
            </a:pPr>
            <a:r>
              <a:rPr lang="en-US" sz="4000" dirty="0"/>
              <a:t>}  </a:t>
            </a:r>
          </a:p>
          <a:p>
            <a:pPr algn="just"/>
            <a:r>
              <a:rPr lang="en-US" sz="4000" dirty="0"/>
              <a:t>The </a:t>
            </a:r>
            <a:r>
              <a:rPr lang="en-US" sz="4000" b="1" dirty="0">
                <a:solidFill>
                  <a:srgbClr val="FF0000"/>
                </a:solidFill>
              </a:rPr>
              <a:t>extends</a:t>
            </a:r>
            <a:r>
              <a:rPr lang="en-US" sz="4000" b="1" dirty="0"/>
              <a:t> keyword</a:t>
            </a:r>
            <a:r>
              <a:rPr lang="en-US" sz="4000" dirty="0"/>
              <a:t> indicates that we are making a new class that derives from an existing class. </a:t>
            </a:r>
          </a:p>
          <a:p>
            <a:pPr algn="just"/>
            <a:r>
              <a:rPr lang="en-US" sz="4000" dirty="0"/>
              <a:t>The meaning of "extends" is to increase the functionality.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383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8368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231" y="1223495"/>
            <a:ext cx="4421507" cy="4511592"/>
          </a:xfrm>
        </p:spPr>
      </p:pic>
    </p:spTree>
    <p:extLst>
      <p:ext uri="{BB962C8B-B14F-4D97-AF65-F5344CB8AC3E}">
        <p14:creationId xmlns:p14="http://schemas.microsoft.com/office/powerpoint/2010/main" val="3827247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609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Program to demonstrate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21218"/>
            <a:ext cx="10515600" cy="545574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class Employee{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float salary=40000;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}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class Programmer extends Employee{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</a:t>
            </a:r>
            <a:r>
              <a:rPr lang="en-US" sz="2400" dirty="0" err="1"/>
              <a:t>int</a:t>
            </a:r>
            <a:r>
              <a:rPr lang="en-US" sz="2400" dirty="0"/>
              <a:t> bonus=10000;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public static void main(String </a:t>
            </a:r>
            <a:r>
              <a:rPr lang="en-US" sz="2400" dirty="0" err="1"/>
              <a:t>args</a:t>
            </a:r>
            <a:r>
              <a:rPr lang="en-US" sz="2400" dirty="0"/>
              <a:t>[]){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Programmer p=new Programmer();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</a:t>
            </a:r>
            <a:r>
              <a:rPr lang="en-US" sz="2400" dirty="0" err="1"/>
              <a:t>System.out.println</a:t>
            </a:r>
            <a:r>
              <a:rPr lang="en-US" sz="2400" dirty="0"/>
              <a:t>("Programmer salary is:"+</a:t>
            </a:r>
            <a:r>
              <a:rPr lang="en-US" sz="2400" dirty="0" err="1"/>
              <a:t>p.salary</a:t>
            </a:r>
            <a:r>
              <a:rPr lang="en-US" sz="2400" dirty="0"/>
              <a:t>);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</a:t>
            </a:r>
            <a:r>
              <a:rPr lang="en-US" sz="2400" dirty="0" err="1"/>
              <a:t>System.out.println</a:t>
            </a:r>
            <a:r>
              <a:rPr lang="en-US" sz="2400" dirty="0"/>
              <a:t>("Bonus of Programmer is:"+</a:t>
            </a:r>
            <a:r>
              <a:rPr lang="en-US" sz="2400" dirty="0" err="1"/>
              <a:t>p.bonus</a:t>
            </a:r>
            <a:r>
              <a:rPr lang="en-US" sz="2400" dirty="0"/>
              <a:t>);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}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}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5" y="4932607"/>
            <a:ext cx="9048750" cy="127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695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Types of Inheritance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9075" y="1004552"/>
            <a:ext cx="3848100" cy="3714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04552"/>
            <a:ext cx="3190875" cy="2800350"/>
          </a:xfrm>
          <a:prstGeom prst="rect">
            <a:avLst/>
          </a:prstGeom>
        </p:spPr>
      </p:pic>
      <p:sp>
        <p:nvSpPr>
          <p:cNvPr id="7" name="AutoShape 4" descr="Multilevel_Inherita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7123" y="1117574"/>
            <a:ext cx="2857500" cy="25622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977123" y="3804902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effectLst/>
                <a:latin typeface="urw-din"/>
              </a:rPr>
              <a:t>Hierarchical Inheritance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624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1022</Words>
  <Application>Microsoft Office PowerPoint</Application>
  <PresentationFormat>Widescreen</PresentationFormat>
  <Paragraphs>178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urw-din</vt:lpstr>
      <vt:lpstr>Office Theme</vt:lpstr>
      <vt:lpstr>UNIT-II Inheritance, Interfaces,  Packages &amp; Stings</vt:lpstr>
      <vt:lpstr>Three Pillars of OOPS:</vt:lpstr>
      <vt:lpstr>Inheritance </vt:lpstr>
      <vt:lpstr>Why inheritance in Java? </vt:lpstr>
      <vt:lpstr> Terms used in Inheritance </vt:lpstr>
      <vt:lpstr>The syntax of Java Inheritance </vt:lpstr>
      <vt:lpstr>Example</vt:lpstr>
      <vt:lpstr>Program to demonstrate Inheritance</vt:lpstr>
      <vt:lpstr>Types of Inheritance</vt:lpstr>
      <vt:lpstr>Multiple Inheritance &amp; Hybrid Inheritance</vt:lpstr>
      <vt:lpstr> Types of inheritance in java </vt:lpstr>
      <vt:lpstr>Multiple Inheritance &amp; Hybrid Inheritance</vt:lpstr>
      <vt:lpstr>Single Inheritance Example</vt:lpstr>
      <vt:lpstr>Multi Level Inheritance</vt:lpstr>
      <vt:lpstr>output</vt:lpstr>
      <vt:lpstr>Hierarchical Inheritance Example</vt:lpstr>
      <vt:lpstr>output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UNIT-II Inheritance, Interfaces,  Packages &amp; Stings</dc:title>
  <dc:creator>HanumanthaRao Nadendla</dc:creator>
  <cp:lastModifiedBy>Bhimani Praveena</cp:lastModifiedBy>
  <cp:revision>19</cp:revision>
  <dcterms:created xsi:type="dcterms:W3CDTF">2021-12-15T20:58:47Z</dcterms:created>
  <dcterms:modified xsi:type="dcterms:W3CDTF">2022-01-02T05:16:20Z</dcterms:modified>
</cp:coreProperties>
</file>