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3939-C5F3-491D-8F77-B0BCB09A74E9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B001-EC45-4F15-B40D-B285D00B7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13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6B0C4EF-1E3E-4249-8000-B9CCDB615EAC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0854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168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5B12EC7-5590-4080-B20A-734466E9EF05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34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4923BEA-AADC-40B4-BE3D-B9416DA35D7B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1264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686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00DB18-4731-4443-A0C6-501CA8FA5370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738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71813E4-1F3F-4A3D-8614-6A8E796F4516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1878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6860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9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4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7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5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0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4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9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F75A-CA6F-4462-B9EE-740F289662D1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1F26-C028-4170-9F4E-6C39919F0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9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Aggregate Functions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07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pPr algn="ctr">
              <a:defRPr/>
            </a:pPr>
            <a:r>
              <a:rPr lang="en-US" altLang="en-US" b="1" dirty="0" smtClean="0"/>
              <a:t>Aggregate Functions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0160" y="1815736"/>
            <a:ext cx="9940834" cy="4558937"/>
          </a:xfrm>
        </p:spPr>
        <p:txBody>
          <a:bodyPr>
            <a:normAutofit/>
          </a:bodyPr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These functions operate on the multiset of values of a column of a relation, and return a value</a:t>
            </a:r>
          </a:p>
          <a:p>
            <a:pPr>
              <a:buNone/>
              <a:tabLst>
                <a:tab pos="2222500" algn="l"/>
              </a:tabLst>
            </a:pPr>
            <a:r>
              <a:rPr lang="en-US" altLang="en-US" dirty="0"/>
              <a:t>		</a:t>
            </a:r>
            <a:r>
              <a:rPr lang="en-US" altLang="en-US" b="1" dirty="0" err="1"/>
              <a:t>avg</a:t>
            </a:r>
            <a:r>
              <a:rPr lang="en-US" altLang="en-US" b="1" dirty="0"/>
              <a:t>: </a:t>
            </a:r>
            <a:r>
              <a:rPr lang="en-US" altLang="en-US" dirty="0"/>
              <a:t>average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min:  </a:t>
            </a:r>
            <a:r>
              <a:rPr lang="en-US" altLang="en-US" dirty="0"/>
              <a:t>minimum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max:  </a:t>
            </a:r>
            <a:r>
              <a:rPr lang="en-US" altLang="en-US" dirty="0"/>
              <a:t>maximum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sum:  </a:t>
            </a:r>
            <a:r>
              <a:rPr lang="en-US" altLang="en-US" dirty="0"/>
              <a:t>sum of values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count:  </a:t>
            </a:r>
            <a:r>
              <a:rPr lang="en-US" altLang="en-US" dirty="0"/>
              <a:t>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947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en-US" b="1" dirty="0" smtClean="0"/>
              <a:t>Aggregate Functions (Cont.)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217" y="1690687"/>
            <a:ext cx="10175966" cy="4668837"/>
          </a:xfrm>
        </p:spPr>
        <p:txBody>
          <a:bodyPr/>
          <a:lstStyle/>
          <a:p>
            <a:pPr>
              <a:tabLst>
                <a:tab pos="1711325" algn="l"/>
              </a:tabLst>
              <a:defRPr/>
            </a:pPr>
            <a:r>
              <a:rPr lang="en-US" altLang="en-US" sz="2000" dirty="0"/>
              <a:t>Find the average salary of instructors in the Computer Science department</a:t>
            </a:r>
            <a:r>
              <a:rPr lang="en-US" altLang="en-US" sz="1800" dirty="0"/>
              <a:t> </a:t>
            </a:r>
          </a:p>
          <a:p>
            <a:pPr lvl="1">
              <a:tabLst>
                <a:tab pos="1711325" algn="l"/>
              </a:tabLst>
              <a:defRPr/>
            </a:pP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                              /* Can rename*/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= ’Comp. Sci.’;</a:t>
            </a:r>
          </a:p>
          <a:p>
            <a:pPr marL="457200" lvl="1" indent="0">
              <a:buNone/>
              <a:tabLst>
                <a:tab pos="1711325" algn="l"/>
              </a:tabLst>
              <a:defRPr/>
            </a:pPr>
            <a:endParaRPr lang="en-US" altLang="en-US" sz="1800" dirty="0"/>
          </a:p>
          <a:p>
            <a:pPr>
              <a:tabLst>
                <a:tab pos="1711325" algn="l"/>
              </a:tabLst>
              <a:defRPr/>
            </a:pPr>
            <a:r>
              <a:rPr lang="en-US" altLang="en-US" sz="2000" dirty="0"/>
              <a:t>Find the total number of instructors who teach a course in the Spring 2010 semester</a:t>
            </a:r>
            <a:endParaRPr lang="en-US" altLang="en-US" sz="1800" dirty="0"/>
          </a:p>
          <a:p>
            <a:pPr lvl="1">
              <a:tabLst>
                <a:tab pos="1711325" algn="l"/>
              </a:tabLst>
              <a:defRPr/>
            </a:pPr>
            <a:r>
              <a:rPr lang="en-US" altLang="en-US" sz="2000" b="1" dirty="0"/>
              <a:t>select count </a:t>
            </a:r>
            <a:r>
              <a:rPr lang="en-US" altLang="en-US" sz="2000" dirty="0"/>
              <a:t>(</a:t>
            </a:r>
            <a:r>
              <a:rPr lang="en-US" altLang="en-US" sz="2000" b="1" dirty="0"/>
              <a:t>distinct </a:t>
            </a:r>
            <a:r>
              <a:rPr lang="en-US" altLang="en-US" sz="2000" i="1" dirty="0"/>
              <a:t>ID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teaches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/>
              <a:t>semester </a:t>
            </a:r>
            <a:r>
              <a:rPr lang="en-US" altLang="en-US" sz="2000" dirty="0"/>
              <a:t>= ’Spring’ </a:t>
            </a:r>
            <a:r>
              <a:rPr lang="en-US" altLang="en-US" sz="2000" b="1" dirty="0"/>
              <a:t>and </a:t>
            </a:r>
            <a:r>
              <a:rPr lang="en-US" altLang="en-US" sz="2000" i="1" dirty="0"/>
              <a:t>year </a:t>
            </a:r>
            <a:r>
              <a:rPr lang="en-US" altLang="en-US" sz="2000" dirty="0"/>
              <a:t>= 2010</a:t>
            </a:r>
            <a:endParaRPr lang="en-US" altLang="en-US" sz="1800" dirty="0"/>
          </a:p>
          <a:p>
            <a:pPr>
              <a:tabLst>
                <a:tab pos="1711325" algn="l"/>
              </a:tabLst>
              <a:defRPr/>
            </a:pPr>
            <a:r>
              <a:rPr lang="en-US" altLang="en-US" sz="2000" dirty="0"/>
              <a:t>Find the number of tuples in the </a:t>
            </a:r>
            <a:r>
              <a:rPr lang="en-US" altLang="en-US" sz="2000" i="1" dirty="0"/>
              <a:t>course </a:t>
            </a:r>
            <a:r>
              <a:rPr lang="en-US" altLang="en-US" sz="2000" dirty="0"/>
              <a:t>relation</a:t>
            </a:r>
            <a:endParaRPr lang="en-US" altLang="en-US" sz="1800" dirty="0"/>
          </a:p>
          <a:p>
            <a:pPr lvl="1">
              <a:tabLst>
                <a:tab pos="1711325" algn="l"/>
              </a:tabLst>
              <a:defRPr/>
            </a:pPr>
            <a:r>
              <a:rPr lang="en-US" altLang="en-US" sz="2000" b="1" dirty="0"/>
              <a:t>select count </a:t>
            </a:r>
            <a:r>
              <a:rPr lang="en-US" altLang="en-US" sz="2000" dirty="0"/>
              <a:t>(*)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course</a:t>
            </a:r>
            <a:r>
              <a:rPr lang="en-US" altLang="en-US" sz="2000" dirty="0"/>
              <a:t>;</a:t>
            </a:r>
            <a:endParaRPr lang="en-US" altLang="en-US" sz="1800" dirty="0"/>
          </a:p>
          <a:p>
            <a:pPr>
              <a:tabLst>
                <a:tab pos="1711325" algn="l"/>
              </a:tabLst>
              <a:defRPr/>
            </a:pPr>
            <a:endParaRPr lang="en-US" altLang="en-US" sz="1800" dirty="0"/>
          </a:p>
          <a:p>
            <a:pPr lvl="1">
              <a:tabLst>
                <a:tab pos="1711325" algn="l"/>
              </a:tabLst>
              <a:defRPr/>
            </a:pPr>
            <a:endParaRPr lang="en-US" altLang="en-US" sz="1800" dirty="0"/>
          </a:p>
          <a:p>
            <a:pPr>
              <a:tabLst>
                <a:tab pos="1711325" algn="l"/>
              </a:tabLst>
              <a:defRPr/>
            </a:pPr>
            <a:endParaRPr lang="en-US" altLang="en-US" sz="1800" dirty="0"/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2282826" y="2813051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</a:t>
            </a:r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0769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7325"/>
            <a:ext cx="10515600" cy="866775"/>
          </a:xfrm>
        </p:spPr>
        <p:txBody>
          <a:bodyPr/>
          <a:lstStyle/>
          <a:p>
            <a:pPr algn="ctr">
              <a:defRPr/>
            </a:pPr>
            <a:r>
              <a:rPr lang="en-US" altLang="en-US" b="1" dirty="0" smtClean="0"/>
              <a:t>Aggregate Functions – Group By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218" y="1054100"/>
            <a:ext cx="9132934" cy="1614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2000" dirty="0"/>
              <a:t>Find the average salary of instructors in each department</a:t>
            </a:r>
            <a:endParaRPr lang="en-US" altLang="en-US" sz="1800" dirty="0"/>
          </a:p>
          <a:p>
            <a:pPr lvl="1">
              <a:tabLst>
                <a:tab pos="625475" algn="l"/>
              </a:tabLst>
            </a:pPr>
            <a:r>
              <a:rPr lang="en-US" altLang="en-US" sz="2000" b="1" dirty="0"/>
              <a:t>select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group by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;</a:t>
            </a:r>
            <a:endParaRPr lang="en-US" altLang="en-US" sz="1800" dirty="0"/>
          </a:p>
          <a:p>
            <a:pPr lvl="1">
              <a:tabLst>
                <a:tab pos="625475" algn="l"/>
              </a:tabLst>
            </a:pPr>
            <a:r>
              <a:rPr lang="en-US" altLang="en-US" sz="2000" dirty="0"/>
              <a:t>Note: departments with no instructor will not appear in result</a:t>
            </a:r>
            <a:endParaRPr lang="en-US" altLang="en-US" sz="1800" dirty="0"/>
          </a:p>
          <a:p>
            <a:pPr lvl="1">
              <a:tabLst>
                <a:tab pos="625475" algn="l"/>
              </a:tabLst>
            </a:pPr>
            <a:endParaRPr lang="en-US" altLang="en-US" sz="1800" dirty="0"/>
          </a:p>
        </p:txBody>
      </p:sp>
      <p:pic>
        <p:nvPicPr>
          <p:cNvPr id="111620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2930526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3535364"/>
            <a:ext cx="375285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9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9818"/>
            <a:ext cx="10515600" cy="65250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altLang="en-US" b="1" dirty="0" smtClean="0"/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05394" y="822324"/>
            <a:ext cx="10648405" cy="5604601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“</a:t>
            </a:r>
            <a:r>
              <a:rPr lang="en-US" sz="2400" dirty="0"/>
              <a:t>Find the number of instructors in each department who teach a course in the Spring 2010 semester.”</a:t>
            </a:r>
          </a:p>
          <a:p>
            <a:pPr marL="396875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select </a:t>
            </a:r>
            <a:r>
              <a:rPr lang="en-US" sz="2400" i="1" dirty="0" err="1">
                <a:solidFill>
                  <a:srgbClr val="C00000"/>
                </a:solidFill>
              </a:rPr>
              <a:t>dept</a:t>
            </a:r>
            <a:r>
              <a:rPr lang="en-US" sz="2400" i="1" dirty="0">
                <a:solidFill>
                  <a:srgbClr val="C00000"/>
                </a:solidFill>
              </a:rPr>
              <a:t> name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b="1" dirty="0">
                <a:solidFill>
                  <a:srgbClr val="C00000"/>
                </a:solidFill>
              </a:rPr>
              <a:t>count 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distinct </a:t>
            </a:r>
            <a:r>
              <a:rPr lang="en-US" sz="2400" i="1" dirty="0">
                <a:solidFill>
                  <a:srgbClr val="C00000"/>
                </a:solidFill>
              </a:rPr>
              <a:t>ID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b="1" dirty="0">
                <a:solidFill>
                  <a:srgbClr val="C00000"/>
                </a:solidFill>
              </a:rPr>
              <a:t>as </a:t>
            </a:r>
            <a:r>
              <a:rPr lang="en-US" sz="2400" i="1" dirty="0" err="1">
                <a:solidFill>
                  <a:srgbClr val="C00000"/>
                </a:solidFill>
              </a:rPr>
              <a:t>instr</a:t>
            </a:r>
            <a:r>
              <a:rPr lang="en-US" sz="2400" i="1" dirty="0">
                <a:solidFill>
                  <a:srgbClr val="C00000"/>
                </a:solidFill>
              </a:rPr>
              <a:t> count</a:t>
            </a:r>
          </a:p>
          <a:p>
            <a:pPr marL="396875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from </a:t>
            </a:r>
            <a:r>
              <a:rPr lang="en-US" sz="2400" i="1" dirty="0">
                <a:solidFill>
                  <a:srgbClr val="C00000"/>
                </a:solidFill>
              </a:rPr>
              <a:t>instructor </a:t>
            </a:r>
            <a:r>
              <a:rPr lang="en-US" sz="2400" b="1" dirty="0">
                <a:solidFill>
                  <a:srgbClr val="C00000"/>
                </a:solidFill>
              </a:rPr>
              <a:t>natural join </a:t>
            </a:r>
            <a:r>
              <a:rPr lang="en-US" sz="2400" i="1" dirty="0">
                <a:solidFill>
                  <a:srgbClr val="C00000"/>
                </a:solidFill>
              </a:rPr>
              <a:t>teaches</a:t>
            </a:r>
          </a:p>
          <a:p>
            <a:pPr marL="396875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where </a:t>
            </a:r>
            <a:r>
              <a:rPr lang="en-US" sz="2400" i="1" dirty="0">
                <a:solidFill>
                  <a:srgbClr val="C00000"/>
                </a:solidFill>
              </a:rPr>
              <a:t>semester </a:t>
            </a:r>
            <a:r>
              <a:rPr lang="en-US" sz="2400" dirty="0">
                <a:solidFill>
                  <a:srgbClr val="C00000"/>
                </a:solidFill>
              </a:rPr>
              <a:t>= ’Spring’ </a:t>
            </a:r>
            <a:r>
              <a:rPr lang="en-US" sz="2400" b="1" dirty="0">
                <a:solidFill>
                  <a:srgbClr val="C00000"/>
                </a:solidFill>
              </a:rPr>
              <a:t>and </a:t>
            </a:r>
            <a:r>
              <a:rPr lang="en-US" sz="2400" i="1" dirty="0">
                <a:solidFill>
                  <a:srgbClr val="C00000"/>
                </a:solidFill>
              </a:rPr>
              <a:t>year </a:t>
            </a:r>
            <a:r>
              <a:rPr lang="en-US" sz="2400" dirty="0">
                <a:solidFill>
                  <a:srgbClr val="C00000"/>
                </a:solidFill>
              </a:rPr>
              <a:t>= 2010</a:t>
            </a:r>
          </a:p>
          <a:p>
            <a:pPr marL="396875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group by </a:t>
            </a:r>
            <a:r>
              <a:rPr lang="en-US" sz="2400" i="1" dirty="0" err="1">
                <a:solidFill>
                  <a:srgbClr val="C00000"/>
                </a:solidFill>
              </a:rPr>
              <a:t>dept</a:t>
            </a:r>
            <a:r>
              <a:rPr lang="en-US" sz="2400" i="1" dirty="0">
                <a:solidFill>
                  <a:srgbClr val="C00000"/>
                </a:solidFill>
              </a:rPr>
              <a:t> name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</a:p>
          <a:p>
            <a:pPr>
              <a:defRPr/>
            </a:pPr>
            <a:r>
              <a:rPr lang="en-US" altLang="en-US" sz="2400" dirty="0"/>
              <a:t>Attributes in select clause outside of aggregate functions must appear in group by list</a:t>
            </a:r>
          </a:p>
          <a:p>
            <a:pPr lvl="1">
              <a:defRPr/>
            </a:pPr>
            <a:r>
              <a:rPr lang="en-US" altLang="en-US" dirty="0"/>
              <a:t>/* erroneous query </a:t>
            </a:r>
            <a:r>
              <a:rPr lang="en-US" altLang="en-US" dirty="0" err="1"/>
              <a:t>bcoz</a:t>
            </a:r>
            <a:r>
              <a:rPr lang="en-US" altLang="en-US" dirty="0"/>
              <a:t> ID is appeared in the select clause but not in group by*/</a:t>
            </a:r>
            <a:br>
              <a:rPr lang="en-US" altLang="en-US" dirty="0"/>
            </a:br>
            <a:r>
              <a:rPr lang="en-US" altLang="en-US" dirty="0"/>
              <a:t>select </a:t>
            </a:r>
            <a:r>
              <a:rPr lang="en-US" altLang="en-US" dirty="0" err="1"/>
              <a:t>dept_name</a:t>
            </a:r>
            <a:r>
              <a:rPr lang="en-US" altLang="en-US" dirty="0"/>
              <a:t>, ID, </a:t>
            </a:r>
            <a:r>
              <a:rPr lang="en-US" altLang="en-US" dirty="0" err="1"/>
              <a:t>avg</a:t>
            </a:r>
            <a:r>
              <a:rPr lang="en-US" altLang="en-US" dirty="0"/>
              <a:t> (salary)</a:t>
            </a:r>
            <a:br>
              <a:rPr lang="en-US" altLang="en-US" dirty="0"/>
            </a:br>
            <a:r>
              <a:rPr lang="en-US" altLang="en-US" dirty="0"/>
              <a:t>from instructor</a:t>
            </a:r>
            <a:br>
              <a:rPr lang="en-US" altLang="en-US" dirty="0"/>
            </a:br>
            <a:r>
              <a:rPr lang="en-US" altLang="en-US" dirty="0"/>
              <a:t>group by </a:t>
            </a:r>
            <a:r>
              <a:rPr lang="en-US" altLang="en-US" dirty="0" err="1"/>
              <a:t>dept_name</a:t>
            </a:r>
            <a:r>
              <a:rPr lang="en-US" altLang="en-US" dirty="0"/>
              <a:t>;</a:t>
            </a:r>
          </a:p>
          <a:p>
            <a:pPr marL="396875" indent="0">
              <a:buNone/>
              <a:defRPr/>
            </a:pPr>
            <a:endParaRPr lang="en-US" altLang="en-US" sz="2400" dirty="0">
              <a:solidFill>
                <a:srgbClr val="C00000"/>
              </a:solidFill>
            </a:endParaRPr>
          </a:p>
          <a:p>
            <a:pPr lvl="1"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142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447925" y="33338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Aggregate Functions – Having Clause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5840" y="823913"/>
            <a:ext cx="10058399" cy="773112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2000" dirty="0"/>
              <a:t>Find the names and average salaries of all departments whose average salary is greater than 42000</a:t>
            </a:r>
            <a:endParaRPr lang="en-US" altLang="en-US" sz="1800" dirty="0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1870076" y="3567113"/>
            <a:ext cx="84629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  </a:t>
            </a:r>
            <a:r>
              <a:rPr lang="en-US" altLang="en-US" sz="2400" b="1">
                <a:solidFill>
                  <a:srgbClr val="C00000"/>
                </a:solidFill>
              </a:rPr>
              <a:t>Note:</a:t>
            </a:r>
            <a:r>
              <a:rPr lang="en-US" altLang="en-US" sz="2400"/>
              <a:t>  predicates in the </a:t>
            </a:r>
            <a:r>
              <a:rPr lang="en-US" altLang="en-US" sz="2400" b="1"/>
              <a:t>having</a:t>
            </a:r>
            <a:r>
              <a:rPr lang="en-US" altLang="en-US" sz="2400"/>
              <a:t> clause are applied after the formation of groups whereas predicates in the </a:t>
            </a:r>
            <a:r>
              <a:rPr lang="en-US" altLang="en-US" sz="2400" b="1"/>
              <a:t>where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clause are applied before forming groups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3070225" y="1778000"/>
            <a:ext cx="5861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select </a:t>
            </a:r>
            <a:r>
              <a:rPr kumimoji="0" lang="en-US" altLang="en-US" sz="2400" i="1"/>
              <a:t>dept_name</a:t>
            </a:r>
            <a:r>
              <a:rPr kumimoji="0" lang="en-US" altLang="en-US" sz="2400"/>
              <a:t>, </a:t>
            </a:r>
            <a:r>
              <a:rPr kumimoji="0" lang="en-US" altLang="en-US" sz="2400" b="1"/>
              <a:t>avg </a:t>
            </a:r>
            <a:r>
              <a:rPr kumimoji="0" lang="en-US" altLang="en-US" sz="2400"/>
              <a:t>(</a:t>
            </a:r>
            <a:r>
              <a:rPr kumimoji="0" lang="en-US" altLang="en-US" sz="2400" i="1"/>
              <a:t>salary</a:t>
            </a:r>
            <a:r>
              <a:rPr kumimoji="0" lang="en-US" altLang="en-US" sz="240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from </a:t>
            </a:r>
            <a:r>
              <a:rPr kumimoji="0" lang="en-US" altLang="en-US" sz="2400" i="1"/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group by </a:t>
            </a:r>
            <a:r>
              <a:rPr kumimoji="0" lang="en-US" altLang="en-US" sz="2400" i="1"/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/>
              <a:t>having avg </a:t>
            </a:r>
            <a:r>
              <a:rPr kumimoji="0" lang="en-US" altLang="en-US" sz="2400"/>
              <a:t>(</a:t>
            </a:r>
            <a:r>
              <a:rPr kumimoji="0" lang="en-US" altLang="en-US" sz="2400" i="1"/>
              <a:t>salary</a:t>
            </a:r>
            <a:r>
              <a:rPr kumimoji="0" lang="en-US" altLang="en-US" sz="240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68346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8273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/>
              <a:t>Both Having and Where</a:t>
            </a:r>
            <a:endParaRPr lang="en-US" b="1" dirty="0"/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1951039" y="1093789"/>
            <a:ext cx="8493125" cy="490378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For each course section offered in 2009, find the average total credits (</a:t>
            </a:r>
            <a:r>
              <a:rPr lang="en-US" altLang="en-US" sz="2400" i="1" dirty="0"/>
              <a:t>tot cred</a:t>
            </a:r>
            <a:r>
              <a:rPr lang="en-US" altLang="en-US" sz="2400" dirty="0"/>
              <a:t>) of all students enrolled in the section, if the section had at least 2 students.”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select </a:t>
            </a:r>
            <a:r>
              <a:rPr lang="en-US" altLang="en-US" sz="2400" i="1" dirty="0">
                <a:solidFill>
                  <a:srgbClr val="C00000"/>
                </a:solidFill>
              </a:rPr>
              <a:t>course id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semester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year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sec id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b="1" dirty="0" err="1">
                <a:solidFill>
                  <a:srgbClr val="C00000"/>
                </a:solidFill>
              </a:rPr>
              <a:t>avg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(</a:t>
            </a:r>
            <a:r>
              <a:rPr lang="en-US" altLang="en-US" sz="2400" i="1" dirty="0">
                <a:solidFill>
                  <a:srgbClr val="C00000"/>
                </a:solidFill>
              </a:rPr>
              <a:t>tot cred</a:t>
            </a:r>
            <a:r>
              <a:rPr lang="en-US" altLang="en-US" sz="2400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from </a:t>
            </a:r>
            <a:r>
              <a:rPr lang="en-US" altLang="en-US" sz="2400" i="1" dirty="0">
                <a:solidFill>
                  <a:srgbClr val="C00000"/>
                </a:solidFill>
              </a:rPr>
              <a:t>takes </a:t>
            </a:r>
            <a:r>
              <a:rPr lang="en-US" altLang="en-US" sz="2400" b="1" dirty="0">
                <a:solidFill>
                  <a:srgbClr val="C00000"/>
                </a:solidFill>
              </a:rPr>
              <a:t>natural join </a:t>
            </a:r>
            <a:r>
              <a:rPr lang="en-US" altLang="en-US" sz="2400" i="1" dirty="0">
                <a:solidFill>
                  <a:srgbClr val="C00000"/>
                </a:solidFill>
              </a:rPr>
              <a:t>student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where </a:t>
            </a:r>
            <a:r>
              <a:rPr lang="en-US" altLang="en-US" sz="2400" i="1" dirty="0">
                <a:solidFill>
                  <a:srgbClr val="C00000"/>
                </a:solidFill>
              </a:rPr>
              <a:t>year </a:t>
            </a:r>
            <a:r>
              <a:rPr lang="en-US" altLang="en-US" sz="2400" dirty="0">
                <a:solidFill>
                  <a:srgbClr val="C00000"/>
                </a:solidFill>
              </a:rPr>
              <a:t>= 2009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group by </a:t>
            </a:r>
            <a:r>
              <a:rPr lang="en-US" altLang="en-US" sz="2400" i="1" dirty="0">
                <a:solidFill>
                  <a:srgbClr val="C00000"/>
                </a:solidFill>
              </a:rPr>
              <a:t>course id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semester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year</a:t>
            </a:r>
            <a:r>
              <a:rPr lang="en-US" altLang="en-US" sz="2400" dirty="0">
                <a:solidFill>
                  <a:srgbClr val="C00000"/>
                </a:solidFill>
              </a:rPr>
              <a:t>, </a:t>
            </a:r>
            <a:r>
              <a:rPr lang="en-US" altLang="en-US" sz="2400" i="1" dirty="0">
                <a:solidFill>
                  <a:srgbClr val="C00000"/>
                </a:solidFill>
              </a:rPr>
              <a:t>sec id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having count </a:t>
            </a:r>
            <a:r>
              <a:rPr lang="en-US" altLang="en-US" sz="2400" dirty="0">
                <a:solidFill>
                  <a:srgbClr val="C00000"/>
                </a:solidFill>
              </a:rPr>
              <a:t>(</a:t>
            </a:r>
            <a:r>
              <a:rPr lang="en-US" altLang="en-US" sz="2400" i="1" dirty="0">
                <a:solidFill>
                  <a:srgbClr val="C00000"/>
                </a:solidFill>
              </a:rPr>
              <a:t>ID</a:t>
            </a:r>
            <a:r>
              <a:rPr lang="en-US" altLang="en-US" sz="2400" dirty="0">
                <a:solidFill>
                  <a:srgbClr val="C00000"/>
                </a:solidFill>
              </a:rPr>
              <a:t>) </a:t>
            </a:r>
            <a:r>
              <a:rPr lang="en-US" altLang="en-US" sz="2400" i="1" dirty="0">
                <a:solidFill>
                  <a:srgbClr val="C00000"/>
                </a:solidFill>
              </a:rPr>
              <a:t>&gt;</a:t>
            </a:r>
            <a:r>
              <a:rPr lang="en-US" altLang="en-US" sz="2400" dirty="0">
                <a:solidFill>
                  <a:srgbClr val="C00000"/>
                </a:solidFill>
              </a:rPr>
              <a:t>= 2;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450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69818"/>
            <a:ext cx="10515600" cy="705394"/>
          </a:xfrm>
        </p:spPr>
        <p:txBody>
          <a:bodyPr/>
          <a:lstStyle/>
          <a:p>
            <a:pPr algn="ctr">
              <a:defRPr/>
            </a:pPr>
            <a:r>
              <a:rPr lang="en-US" altLang="en-US" b="1" dirty="0" smtClean="0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406" y="1106488"/>
            <a:ext cx="10345783" cy="5359626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en-US" sz="2400" dirty="0"/>
              <a:t>Total all salaries</a:t>
            </a:r>
          </a:p>
          <a:p>
            <a:pPr>
              <a:buNone/>
              <a:tabLst>
                <a:tab pos="1830388" algn="l"/>
                <a:tab pos="223202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dirty="0"/>
              <a:t>select sum</a:t>
            </a:r>
            <a:r>
              <a:rPr lang="en-US" altLang="en-US" sz="2400" dirty="0"/>
              <a:t> (</a:t>
            </a:r>
            <a:r>
              <a:rPr lang="en-US" altLang="en-US" sz="2400" i="1" dirty="0"/>
              <a:t>salary </a:t>
            </a:r>
            <a:r>
              <a:rPr lang="en-US" altLang="en-US" sz="2400" dirty="0"/>
              <a:t>)</a:t>
            </a:r>
            <a:r>
              <a:rPr lang="en-US" altLang="en-US" sz="2400" i="1" dirty="0"/>
              <a:t/>
            </a:r>
            <a:br>
              <a:rPr lang="en-US" altLang="en-US" sz="2400" i="1" dirty="0"/>
            </a:br>
            <a:r>
              <a:rPr lang="en-US" altLang="en-US" sz="2400" i="1" dirty="0"/>
              <a:t>	</a:t>
            </a:r>
            <a:r>
              <a:rPr lang="en-US" altLang="en-US" sz="2400" b="1" dirty="0"/>
              <a:t>from</a:t>
            </a:r>
            <a:r>
              <a:rPr lang="en-US" altLang="en-US" sz="2400" i="1" dirty="0"/>
              <a:t> instructor</a:t>
            </a:r>
            <a:endParaRPr lang="en-US" altLang="en-US" sz="2400" dirty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Above statement ignores null amounts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Result is </a:t>
            </a:r>
            <a:r>
              <a:rPr lang="en-US" altLang="en-US" i="1" dirty="0"/>
              <a:t>null</a:t>
            </a:r>
            <a:r>
              <a:rPr lang="en-US" altLang="en-US" dirty="0"/>
              <a:t> if there is no non-null amount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z="2400" dirty="0"/>
              <a:t>All aggregate operations except </a:t>
            </a:r>
            <a:r>
              <a:rPr lang="en-US" altLang="en-US" sz="2400" b="1" dirty="0"/>
              <a:t>count(*)</a:t>
            </a:r>
            <a:r>
              <a:rPr lang="en-US" altLang="en-US" sz="2400" dirty="0"/>
              <a:t> ignore tuples with null values on the aggregated attributes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en-US" sz="2400" dirty="0"/>
              <a:t>What if collection has only null values?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count returns 0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/>
              <a:t>all other aggregates return null</a:t>
            </a:r>
          </a:p>
        </p:txBody>
      </p:sp>
    </p:spTree>
    <p:extLst>
      <p:ext uri="{BB962C8B-B14F-4D97-AF65-F5344CB8AC3E}">
        <p14:creationId xmlns:p14="http://schemas.microsoft.com/office/powerpoint/2010/main" val="155149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310</Words>
  <Application>Microsoft Office PowerPoint</Application>
  <PresentationFormat>Widescreen</PresentationFormat>
  <Paragraphs>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Monotype Sorts</vt:lpstr>
      <vt:lpstr>Times New Roman</vt:lpstr>
      <vt:lpstr>Office Theme</vt:lpstr>
      <vt:lpstr>Aggregate Functions 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Both Having and Where</vt:lpstr>
      <vt:lpstr>Null Values and Aggregates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Aggregate Functions </dc:title>
  <dc:creator>exam2</dc:creator>
  <cp:lastModifiedBy>exam2</cp:lastModifiedBy>
  <cp:revision>1</cp:revision>
  <dcterms:created xsi:type="dcterms:W3CDTF">2022-06-29T02:51:00Z</dcterms:created>
  <dcterms:modified xsi:type="dcterms:W3CDTF">2022-06-29T02:55:38Z</dcterms:modified>
</cp:coreProperties>
</file>