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8"/>
  </p:notesMasterIdLst>
  <p:handoutMasterIdLst>
    <p:handoutMasterId r:id="rId99"/>
  </p:handoutMasterIdLst>
  <p:sldIdLst>
    <p:sldId id="423" r:id="rId2"/>
    <p:sldId id="337" r:id="rId3"/>
    <p:sldId id="424" r:id="rId4"/>
    <p:sldId id="421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45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3" r:id="rId40"/>
    <p:sldId id="374" r:id="rId41"/>
    <p:sldId id="375" r:id="rId42"/>
    <p:sldId id="376" r:id="rId43"/>
    <p:sldId id="377" r:id="rId44"/>
    <p:sldId id="456" r:id="rId45"/>
    <p:sldId id="457" r:id="rId46"/>
    <p:sldId id="378" r:id="rId47"/>
    <p:sldId id="458" r:id="rId48"/>
    <p:sldId id="379" r:id="rId49"/>
    <p:sldId id="380" r:id="rId50"/>
    <p:sldId id="381" r:id="rId51"/>
    <p:sldId id="382" r:id="rId52"/>
    <p:sldId id="383" r:id="rId53"/>
    <p:sldId id="464" r:id="rId54"/>
    <p:sldId id="462" r:id="rId55"/>
    <p:sldId id="384" r:id="rId56"/>
    <p:sldId id="463" r:id="rId57"/>
    <p:sldId id="465" r:id="rId58"/>
    <p:sldId id="466" r:id="rId59"/>
    <p:sldId id="385" r:id="rId60"/>
    <p:sldId id="386" r:id="rId61"/>
    <p:sldId id="387" r:id="rId62"/>
    <p:sldId id="425" r:id="rId63"/>
    <p:sldId id="467" r:id="rId64"/>
    <p:sldId id="426" r:id="rId65"/>
    <p:sldId id="427" r:id="rId66"/>
    <p:sldId id="428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68" r:id="rId76"/>
    <p:sldId id="469" r:id="rId77"/>
    <p:sldId id="437" r:id="rId78"/>
    <p:sldId id="438" r:id="rId79"/>
    <p:sldId id="439" r:id="rId80"/>
    <p:sldId id="440" r:id="rId81"/>
    <p:sldId id="441" r:id="rId82"/>
    <p:sldId id="442" r:id="rId83"/>
    <p:sldId id="443" r:id="rId84"/>
    <p:sldId id="444" r:id="rId85"/>
    <p:sldId id="445" r:id="rId86"/>
    <p:sldId id="446" r:id="rId87"/>
    <p:sldId id="447" r:id="rId88"/>
    <p:sldId id="448" r:id="rId89"/>
    <p:sldId id="449" r:id="rId90"/>
    <p:sldId id="450" r:id="rId91"/>
    <p:sldId id="451" r:id="rId92"/>
    <p:sldId id="452" r:id="rId93"/>
    <p:sldId id="453" r:id="rId94"/>
    <p:sldId id="454" r:id="rId95"/>
    <p:sldId id="455" r:id="rId96"/>
    <p:sldId id="419" r:id="rId97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0562" autoAdjust="0"/>
  </p:normalViewPr>
  <p:slideViewPr>
    <p:cSldViewPr snapToGrid="0">
      <p:cViewPr varScale="1">
        <p:scale>
          <a:sx n="77" d="100"/>
          <a:sy n="77" d="100"/>
        </p:scale>
        <p:origin x="1555" y="6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341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446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0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22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23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035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58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80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50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23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22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0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19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891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504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36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690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34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108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43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923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60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40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86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856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401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9550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570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627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0135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166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751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14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897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126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5423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767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050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882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408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5210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51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771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52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6237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86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217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731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60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509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61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6705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66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9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67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375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2709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73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77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75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729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76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4149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747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78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42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79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971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80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86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81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9770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DB985E1-F95E-4DDA-9035-000ADC85BF1B}" type="slidenum">
              <a:rPr lang="en-US" altLang="en-US" sz="1200"/>
              <a:pPr algn="r"/>
              <a:t>82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250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716B33-9885-4347-A6EC-10A44624E185}" type="slidenum">
              <a:rPr lang="en-US" altLang="en-US" sz="1200"/>
              <a:pPr algn="r"/>
              <a:t>83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620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ABF513D-38FF-41B0-951F-F069DAE8A50D}" type="slidenum">
              <a:rPr lang="en-US" altLang="en-US" sz="1200"/>
              <a:pPr algn="r"/>
              <a:t>84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5476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47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589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  <a:pPr/>
              <a:t>87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65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B6CF80-A94A-429C-B018-ADC56A3A4F61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2811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A03F12-E271-4AB0-B36E-709F00E15421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79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7213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583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  <a:pPr/>
              <a:t>91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4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  <a:pPr/>
              <a:t>92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39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  <a:pPr/>
              <a:t>93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2598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  <a:pPr/>
              <a:t>94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ADD71-F370-42F0-9F4D-D0E45F2310C4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997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96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6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8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5.emf"/><Relationship Id="rId4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2000" dirty="0"/>
              <a:t>An </a:t>
            </a:r>
            <a:r>
              <a:rPr lang="en-US" altLang="en-US" sz="2000" b="1" dirty="0">
                <a:solidFill>
                  <a:srgbClr val="002060"/>
                </a:solidFill>
              </a:rPr>
              <a:t>entity</a:t>
            </a:r>
            <a:r>
              <a:rPr lang="en-US" altLang="en-US" sz="2000" b="1" dirty="0"/>
              <a:t> </a:t>
            </a:r>
            <a:r>
              <a:rPr lang="en-US" altLang="en-US" sz="2000" dirty="0"/>
              <a:t>is an object that exists and is distinguishable from other objects.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2000" dirty="0"/>
              <a:t>An </a:t>
            </a:r>
            <a:r>
              <a:rPr lang="en-US" altLang="en-US" sz="2000" b="1" dirty="0">
                <a:solidFill>
                  <a:srgbClr val="002060"/>
                </a:solidFill>
              </a:rPr>
              <a:t>entity set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is a set of entities of the same type that share the same properties.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20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br>
              <a:rPr lang="en-US" altLang="en-US" sz="2000" i="1" dirty="0">
                <a:ea typeface="ＭＳ Ｐゴシック" panose="020B0600070205080204" pitchFamily="34" charset="-128"/>
              </a:rPr>
            </a:br>
            <a:r>
              <a:rPr lang="en-US" altLang="en-US" sz="20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endParaRPr lang="en-US" altLang="en-US" sz="20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000" dirty="0"/>
              <a:t>A subset of the attributes form a  </a:t>
            </a:r>
            <a:r>
              <a:rPr lang="en-US" altLang="en-US" sz="2000" b="1" dirty="0">
                <a:solidFill>
                  <a:srgbClr val="002060"/>
                </a:solidFill>
              </a:rPr>
              <a:t>primary key </a:t>
            </a:r>
            <a:r>
              <a:rPr lang="en-US" altLang="en-US" sz="20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4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4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4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400" dirty="0"/>
              <a:t>Underline indicates primary key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172" y="3435718"/>
            <a:ext cx="6305107" cy="243345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002060"/>
                </a:solidFill>
              </a:rPr>
              <a:t>relationship</a:t>
            </a:r>
            <a:r>
              <a:rPr lang="en-US" altLang="en-US" sz="20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2000" dirty="0"/>
              <a:t>	Example:</a:t>
            </a:r>
            <a:br>
              <a:rPr lang="en-US" altLang="en-US" sz="2000" dirty="0"/>
            </a:br>
            <a:r>
              <a:rPr lang="en-US" altLang="en-US" sz="2000" dirty="0"/>
              <a:t>	 44553 (Peltier</a:t>
            </a:r>
            <a:r>
              <a:rPr lang="en-US" altLang="en-US" sz="2000" u="sng" dirty="0"/>
              <a:t>)</a:t>
            </a:r>
            <a:r>
              <a:rPr lang="en-US" altLang="en-US" sz="2000" dirty="0"/>
              <a:t> 	</a:t>
            </a:r>
            <a:r>
              <a:rPr lang="en-US" altLang="en-US" sz="2000" i="1" u="sng" dirty="0"/>
              <a:t>advisor</a:t>
            </a:r>
            <a:r>
              <a:rPr lang="en-US" altLang="en-US" sz="2000" dirty="0"/>
              <a:t>	 22222 (</a:t>
            </a:r>
            <a:r>
              <a:rPr lang="en-US" altLang="en-US" sz="2000" u="sng" dirty="0"/>
              <a:t>Einstein)</a:t>
            </a:r>
            <a:r>
              <a:rPr lang="en-US" altLang="en-US" sz="2000" dirty="0"/>
              <a:t> </a:t>
            </a:r>
            <a:br>
              <a:rPr lang="en-US" altLang="en-US" sz="2000" u="sng" dirty="0"/>
            </a:br>
            <a:r>
              <a:rPr lang="en-US" altLang="en-US" sz="2000" dirty="0"/>
              <a:t>	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entity	relationship set	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is a mathematical relation among </a:t>
            </a:r>
            <a:r>
              <a:rPr lang="en-US" altLang="en-US" sz="2000" i="1" dirty="0"/>
              <a:t>n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			{(</a:t>
            </a:r>
            <a:r>
              <a:rPr lang="en-US" altLang="en-US" sz="2000" i="1" dirty="0">
                <a:sym typeface="Symbol" panose="05050102010706020507" pitchFamily="18" charset="2"/>
              </a:rPr>
              <a:t>e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  <a:r>
              <a:rPr lang="en-US" altLang="en-US" sz="2000" i="1" dirty="0">
                <a:sym typeface="Symbol" panose="05050102010706020507" pitchFamily="18" charset="2"/>
              </a:rPr>
              <a:t>e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, … </a:t>
            </a:r>
            <a:r>
              <a:rPr lang="en-US" altLang="en-US" sz="2000" i="1" dirty="0" err="1">
                <a:sym typeface="Symbol" panose="05050102010706020507" pitchFamily="18" charset="2"/>
              </a:rPr>
              <a:t>e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) | </a:t>
            </a:r>
            <a:r>
              <a:rPr lang="en-US" altLang="en-US" sz="2000" i="1" dirty="0">
                <a:sym typeface="Symbol" panose="05050102010706020507" pitchFamily="18" charset="2"/>
              </a:rPr>
              <a:t>e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   </a:t>
            </a:r>
            <a:r>
              <a:rPr lang="en-US" altLang="en-US" sz="2000" i="1" dirty="0">
                <a:sym typeface="Symbol" panose="05050102010706020507" pitchFamily="18" charset="2"/>
              </a:rPr>
              <a:t>E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  <a:r>
              <a:rPr lang="en-US" altLang="en-US" sz="2000" i="1" dirty="0">
                <a:sym typeface="Symbol" panose="05050102010706020507" pitchFamily="18" charset="2"/>
              </a:rPr>
              <a:t>e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   </a:t>
            </a:r>
            <a:r>
              <a:rPr lang="en-US" altLang="en-US" sz="2000" i="1" dirty="0">
                <a:sym typeface="Symbol" panose="05050102010706020507" pitchFamily="18" charset="2"/>
              </a:rPr>
              <a:t>E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, …, </a:t>
            </a:r>
            <a:r>
              <a:rPr lang="en-US" altLang="en-US" sz="2000" i="1" dirty="0" err="1">
                <a:sym typeface="Symbol" panose="05050102010706020507" pitchFamily="18" charset="2"/>
              </a:rPr>
              <a:t>e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   </a:t>
            </a:r>
            <a:r>
              <a:rPr lang="en-US" altLang="en-US" sz="2000" i="1" dirty="0" err="1">
                <a:sym typeface="Symbol" panose="05050102010706020507" pitchFamily="18" charset="2"/>
              </a:rPr>
              <a:t>E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}</a:t>
            </a:r>
            <a:br>
              <a:rPr lang="en-US" altLang="en-US" sz="2000" dirty="0">
                <a:sym typeface="Symbol" panose="05050102010706020507" pitchFamily="18" charset="2"/>
              </a:rPr>
            </a:b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where (</a:t>
            </a:r>
            <a:r>
              <a:rPr lang="en-US" altLang="en-US" sz="2000" i="1" dirty="0">
                <a:sym typeface="Symbol" panose="05050102010706020507" pitchFamily="18" charset="2"/>
              </a:rPr>
              <a:t>e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, </a:t>
            </a:r>
            <a:r>
              <a:rPr lang="en-US" altLang="en-US" sz="2000" i="1" dirty="0">
                <a:sym typeface="Symbol" panose="05050102010706020507" pitchFamily="18" charset="2"/>
              </a:rPr>
              <a:t>e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, …, </a:t>
            </a:r>
            <a:r>
              <a:rPr lang="en-US" altLang="en-US" sz="2000" i="1" dirty="0" err="1">
                <a:sym typeface="Symbol" panose="05050102010706020507" pitchFamily="18" charset="2"/>
              </a:rPr>
              <a:t>e</a:t>
            </a:r>
            <a:r>
              <a:rPr lang="en-US" altLang="en-US" sz="20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20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400" dirty="0"/>
              <a:t>Example: we define the relationship set  </a:t>
            </a:r>
            <a:r>
              <a:rPr kumimoji="1" lang="en-US" altLang="en-US" sz="2400" i="1" dirty="0"/>
              <a:t>advisor</a:t>
            </a:r>
            <a:r>
              <a:rPr kumimoji="1" lang="en-US" altLang="en-US" sz="24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4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18" y="3143250"/>
            <a:ext cx="7186207" cy="315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4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0" y="2012263"/>
            <a:ext cx="7196705" cy="242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4815" y="989970"/>
            <a:ext cx="86442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+mn-lt"/>
              </a:rPr>
              <a:t>the same entity set participates in a relationship set more than once, in different roles. In this type of relationship set, sometimes called a </a:t>
            </a:r>
            <a:r>
              <a:rPr lang="en-US" sz="2200" b="1" dirty="0">
                <a:solidFill>
                  <a:srgbClr val="00FFFF"/>
                </a:solidFill>
                <a:latin typeface="+mn-lt"/>
              </a:rPr>
              <a:t>recursive </a:t>
            </a:r>
            <a:r>
              <a:rPr lang="en-US" sz="2200" dirty="0">
                <a:solidFill>
                  <a:srgbClr val="000000"/>
                </a:solidFill>
                <a:latin typeface="+mn-lt"/>
              </a:rPr>
              <a:t>relationship set, explicit role names are necessary to</a:t>
            </a:r>
          </a:p>
          <a:p>
            <a:r>
              <a:rPr lang="en-US" sz="2200" dirty="0">
                <a:solidFill>
                  <a:srgbClr val="000000"/>
                </a:solidFill>
                <a:latin typeface="+mn-lt"/>
              </a:rPr>
              <a:t>specify how an entity participates in a relationship instance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01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844549"/>
            <a:ext cx="7621047" cy="1484123"/>
          </a:xfrm>
        </p:spPr>
        <p:txBody>
          <a:bodyPr/>
          <a:lstStyle/>
          <a:p>
            <a:r>
              <a:rPr lang="en-US" altLang="en-US" sz="2200" dirty="0"/>
              <a:t>An attribute can also be associated with a relationship set.</a:t>
            </a:r>
          </a:p>
          <a:p>
            <a:r>
              <a:rPr lang="en-US" altLang="en-US" sz="2200" dirty="0"/>
              <a:t>For instance, the </a:t>
            </a:r>
            <a:r>
              <a:rPr lang="en-US" altLang="en-US" sz="2200" i="1" dirty="0"/>
              <a:t>advisor </a:t>
            </a:r>
            <a:r>
              <a:rPr lang="en-US" altLang="en-US" sz="2200" dirty="0"/>
              <a:t>relationship set between entity sets </a:t>
            </a:r>
            <a:r>
              <a:rPr lang="en-US" altLang="en-US" sz="2200" i="1" dirty="0"/>
              <a:t>instructor </a:t>
            </a:r>
            <a:r>
              <a:rPr lang="en-US" altLang="en-US" sz="2200" dirty="0"/>
              <a:t>and </a:t>
            </a:r>
            <a:r>
              <a:rPr lang="en-US" altLang="en-US" sz="2200" i="1" dirty="0"/>
              <a:t>student </a:t>
            </a:r>
            <a:r>
              <a:rPr lang="en-US" altLang="en-US" sz="2200" dirty="0"/>
              <a:t>may have the attribute </a:t>
            </a:r>
            <a:r>
              <a:rPr lang="en-US" altLang="en-US" sz="2200" i="1" dirty="0"/>
              <a:t>date </a:t>
            </a:r>
            <a:r>
              <a:rPr lang="en-US" altLang="en-US" sz="22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25" y="3072808"/>
            <a:ext cx="7112572" cy="322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98131"/>
            <a:ext cx="7464093" cy="283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2000" dirty="0"/>
              <a:t>Entity sets of a relationship need not be distinct</a:t>
            </a:r>
          </a:p>
          <a:p>
            <a:pPr lvl="1"/>
            <a:r>
              <a:rPr kumimoji="0" lang="en-US" altLang="en-US" sz="20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/>
              <a:t>The labels “</a:t>
            </a:r>
            <a:r>
              <a:rPr lang="en-US" altLang="ja-JP" sz="2000" i="1" dirty="0" err="1"/>
              <a:t>course_id</a:t>
            </a:r>
            <a:r>
              <a:rPr lang="en-US" altLang="en-US" sz="2000" dirty="0"/>
              <a:t>”</a:t>
            </a:r>
            <a:r>
              <a:rPr lang="en-US" altLang="ja-JP" sz="2000" dirty="0"/>
              <a:t> and </a:t>
            </a:r>
            <a:r>
              <a:rPr lang="en-US" altLang="en-US" sz="2000" dirty="0"/>
              <a:t>“</a:t>
            </a:r>
            <a:r>
              <a:rPr lang="en-US" altLang="ja-JP" sz="2000" i="1" dirty="0" err="1"/>
              <a:t>prereq_id</a:t>
            </a:r>
            <a:r>
              <a:rPr lang="en-US" altLang="en-US" sz="2000" dirty="0"/>
              <a:t>”</a:t>
            </a:r>
            <a:r>
              <a:rPr lang="en-US" altLang="ja-JP" sz="2000" dirty="0"/>
              <a:t> are called </a:t>
            </a:r>
            <a:r>
              <a:rPr lang="en-US" altLang="ja-JP" sz="2000" b="1" dirty="0">
                <a:solidFill>
                  <a:srgbClr val="002060"/>
                </a:solidFill>
              </a:rPr>
              <a:t>roles</a:t>
            </a:r>
            <a:r>
              <a:rPr lang="en-US" altLang="ja-JP" sz="2000" dirty="0"/>
              <a:t>.</a:t>
            </a:r>
            <a:endParaRPr lang="en-US" altLang="en-US" sz="20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796" y="3743620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8E9369-7062-4D0C-AC8D-5A7E652C03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995" y="1093788"/>
            <a:ext cx="8324555" cy="3783012"/>
          </a:xfrm>
        </p:spPr>
        <p:txBody>
          <a:bodyPr/>
          <a:lstStyle/>
          <a:p>
            <a:r>
              <a:rPr lang="en-US" altLang="en-US" sz="2400" dirty="0"/>
              <a:t>Binary relationship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2400" dirty="0"/>
              <a:t>Relationships between more than two entity sets are rare.  Most relationships are binary.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24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24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24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24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24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24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2400" dirty="0"/>
              <a:t>Most relationship sets are binary</a:t>
            </a:r>
          </a:p>
          <a:p>
            <a:r>
              <a:rPr lang="en-US" altLang="en-US" sz="2400" dirty="0"/>
              <a:t>There are  occasions when it is more convenient to represent relationships as non-binary.</a:t>
            </a:r>
          </a:p>
          <a:p>
            <a:r>
              <a:rPr lang="en-US" altLang="en-US" sz="24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73" y="3274828"/>
            <a:ext cx="6953692" cy="283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2400" dirty="0"/>
              <a:t>Attribute types:</a:t>
            </a:r>
          </a:p>
          <a:p>
            <a:pPr lvl="1"/>
            <a:r>
              <a:rPr lang="en-US" altLang="en-US" sz="24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4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24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24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4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24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24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b="1" dirty="0">
                <a:solidFill>
                  <a:srgbClr val="002060"/>
                </a:solidFill>
              </a:rPr>
              <a:t>Domain</a:t>
            </a:r>
            <a:r>
              <a:rPr lang="en-US" altLang="en-US" sz="2400" dirty="0"/>
              <a:t> – the set of permitted values for each attribute </a:t>
            </a:r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037" y="1163638"/>
            <a:ext cx="8346558" cy="901700"/>
          </a:xfrm>
        </p:spPr>
        <p:txBody>
          <a:bodyPr/>
          <a:lstStyle/>
          <a:p>
            <a:r>
              <a:rPr lang="en-US" altLang="en-US" sz="24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205" y="2423230"/>
            <a:ext cx="7720330" cy="356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23" y="1268413"/>
            <a:ext cx="3381153" cy="47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671" y="1093788"/>
            <a:ext cx="8559208" cy="4114800"/>
          </a:xfrm>
        </p:spPr>
        <p:txBody>
          <a:bodyPr/>
          <a:lstStyle/>
          <a:p>
            <a:r>
              <a:rPr lang="en-US" altLang="en-US" sz="2400" dirty="0"/>
              <a:t>Express the number of entities to which another entity can be associated via a relationship set.</a:t>
            </a:r>
          </a:p>
          <a:p>
            <a:r>
              <a:rPr lang="en-US" altLang="en-US" sz="2400" dirty="0"/>
              <a:t>Most useful in describing binary relationship sets.</a:t>
            </a:r>
          </a:p>
          <a:p>
            <a:r>
              <a:rPr lang="en-US" altLang="en-US" sz="2400" dirty="0"/>
              <a:t>For a binary relationship set the mapping cardinality must be one of the following types:</a:t>
            </a:r>
          </a:p>
          <a:p>
            <a:pPr lvl="1" indent="404813"/>
            <a:r>
              <a:rPr lang="en-US" altLang="en-US" sz="2400" dirty="0">
                <a:ea typeface="ＭＳ Ｐゴシック" panose="020B0600070205080204" pitchFamily="34" charset="-128"/>
              </a:rPr>
              <a:t>One to one</a:t>
            </a:r>
          </a:p>
          <a:p>
            <a:pPr lvl="1" indent="404813"/>
            <a:r>
              <a:rPr lang="en-US" altLang="en-US" sz="2400" dirty="0">
                <a:ea typeface="ＭＳ Ｐゴシック" panose="020B0600070205080204" pitchFamily="34" charset="-128"/>
              </a:rPr>
              <a:t>One to many</a:t>
            </a:r>
          </a:p>
          <a:p>
            <a:pPr lvl="1" indent="404813"/>
            <a:r>
              <a:rPr lang="en-US" altLang="en-US" sz="2400" dirty="0">
                <a:ea typeface="ＭＳ Ｐゴシック" panose="020B0600070205080204" pitchFamily="34" charset="-128"/>
              </a:rPr>
              <a:t>Many to one</a:t>
            </a:r>
          </a:p>
          <a:p>
            <a:pPr lvl="1" indent="404813"/>
            <a:r>
              <a:rPr lang="en-US" altLang="en-US" sz="24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68351" y="5267579"/>
            <a:ext cx="779484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2000" dirty="0"/>
              <a:t>Note: Some elements in </a:t>
            </a:r>
            <a:r>
              <a:rPr kumimoji="1" lang="en-US" altLang="en-US" sz="2000" i="1" dirty="0"/>
              <a:t>A</a:t>
            </a:r>
            <a:r>
              <a:rPr kumimoji="1" lang="en-US" altLang="en-US" sz="2000" dirty="0"/>
              <a:t> and </a:t>
            </a:r>
            <a:r>
              <a:rPr kumimoji="1" lang="en-US" altLang="en-US" sz="2000" i="1" dirty="0"/>
              <a:t>B</a:t>
            </a:r>
            <a:r>
              <a:rPr kumimoji="1" lang="en-US" altLang="en-US" sz="2000" dirty="0"/>
              <a:t> may not be mapped to any </a:t>
            </a:r>
          </a:p>
          <a:p>
            <a:r>
              <a:rPr kumimoji="1" lang="en-US" altLang="en-US" sz="20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148317"/>
            <a:ext cx="7325833" cy="3266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77156"/>
            <a:ext cx="6929437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000" dirty="0"/>
              <a:t>We express cardinality constraints by drawing either a directed line (</a:t>
            </a:r>
            <a:r>
              <a:rPr lang="en-US" altLang="en-US" sz="20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 algn="just">
              <a:lnSpc>
                <a:spcPct val="90000"/>
              </a:lnSpc>
            </a:pPr>
            <a:r>
              <a:rPr lang="en-US" altLang="en-US" sz="2000" dirty="0"/>
              <a:t>One-to-one relationship between an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and a </a:t>
            </a:r>
            <a:r>
              <a:rPr lang="en-US" altLang="en-US" sz="2000" i="1" dirty="0"/>
              <a:t>student </a:t>
            </a:r>
            <a:r>
              <a:rPr lang="en-US" altLang="en-US" sz="2000" dirty="0"/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20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advisor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1307806" y="3774558"/>
            <a:ext cx="6836734" cy="206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302" y="1087438"/>
            <a:ext cx="8471048" cy="1582610"/>
          </a:xfrm>
        </p:spPr>
        <p:txBody>
          <a:bodyPr/>
          <a:lstStyle/>
          <a:p>
            <a:r>
              <a:rPr lang="en-US" altLang="en-US" sz="2400" dirty="0"/>
              <a:t>one-to-many relationship between an 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 and a </a:t>
            </a:r>
            <a:r>
              <a:rPr lang="en-US" altLang="en-US" sz="2400" i="1" dirty="0"/>
              <a:t>student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128213" y="3757485"/>
            <a:ext cx="5152400" cy="212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AFE568E-7EE2-451B-AB3F-F04DFB7B76F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222375"/>
            <a:ext cx="7620254" cy="2861945"/>
          </a:xfrm>
        </p:spPr>
        <p:txBody>
          <a:bodyPr/>
          <a:lstStyle/>
          <a:p>
            <a:r>
              <a:rPr lang="en-US" altLang="en-US" sz="1700" dirty="0"/>
              <a:t>Extended E-R Features</a:t>
            </a:r>
          </a:p>
          <a:p>
            <a:r>
              <a:rPr lang="en-US" altLang="en-US" sz="1700" dirty="0"/>
              <a:t>Entity-Relationship Design Issues</a:t>
            </a:r>
          </a:p>
          <a:p>
            <a:r>
              <a:rPr lang="en-US" altLang="en-US" sz="1700" dirty="0"/>
              <a:t>Alternative Notations for Modeling Data</a:t>
            </a:r>
          </a:p>
          <a:p>
            <a:r>
              <a:rPr lang="en-US" altLang="en-US" sz="1700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13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567" y="1108011"/>
            <a:ext cx="8314661" cy="2145551"/>
          </a:xfrm>
        </p:spPr>
        <p:txBody>
          <a:bodyPr/>
          <a:lstStyle/>
          <a:p>
            <a:r>
              <a:rPr lang="en-US" altLang="en-US" sz="2400" dirty="0"/>
              <a:t>In a many-to-one relationship between an 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 and a </a:t>
            </a:r>
            <a:r>
              <a:rPr lang="en-US" altLang="en-US" sz="2400" i="1" dirty="0"/>
              <a:t>student,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24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683692" y="3563812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894" y="1093788"/>
            <a:ext cx="8292656" cy="1546225"/>
          </a:xfrm>
        </p:spPr>
        <p:txBody>
          <a:bodyPr/>
          <a:lstStyle/>
          <a:p>
            <a:r>
              <a:rPr lang="en-US" altLang="en-US" sz="2400" dirty="0"/>
              <a:t>An instructor is associated with several (possibly 0) students via </a:t>
            </a:r>
            <a:r>
              <a:rPr lang="en-US" altLang="en-US" sz="2400" i="1" dirty="0"/>
              <a:t>advisor</a:t>
            </a:r>
          </a:p>
          <a:p>
            <a:r>
              <a:rPr lang="en-US" altLang="en-US" sz="2400" dirty="0"/>
              <a:t>A student is associated with several (possibly 0) instructors via </a:t>
            </a:r>
            <a:r>
              <a:rPr lang="en-US" altLang="en-US" sz="2400" i="1" dirty="0"/>
              <a:t>advisor</a:t>
            </a:r>
            <a:r>
              <a:rPr lang="en-US" altLang="en-US" sz="24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293" y="3259513"/>
            <a:ext cx="6161088" cy="1865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52893" y="776177"/>
            <a:ext cx="7981507" cy="570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b="1" dirty="0"/>
              <a:t>Total participation </a:t>
            </a:r>
            <a:r>
              <a:rPr kumimoji="1" lang="en-US" altLang="en-US" sz="20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20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2000" dirty="0"/>
              <a:t>participation of </a:t>
            </a:r>
            <a:r>
              <a:rPr kumimoji="1" lang="en-US" altLang="en-US" sz="2000" i="1" dirty="0"/>
              <a:t>student  </a:t>
            </a:r>
            <a:r>
              <a:rPr kumimoji="1" lang="en-US" altLang="en-US" sz="2000" dirty="0"/>
              <a:t>in </a:t>
            </a:r>
            <a:r>
              <a:rPr kumimoji="1" lang="en-US" altLang="en-US" sz="2000" i="1" dirty="0"/>
              <a:t>advisor r</a:t>
            </a:r>
            <a:r>
              <a:rPr kumimoji="1" lang="en-US" altLang="en-US" sz="20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2000" dirty="0"/>
              <a:t> every </a:t>
            </a:r>
            <a:r>
              <a:rPr kumimoji="1" lang="en-US" altLang="en-US" sz="2000" i="1" dirty="0"/>
              <a:t>student </a:t>
            </a:r>
            <a:r>
              <a:rPr kumimoji="1" lang="en-US" altLang="en-US" sz="20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b="1" dirty="0"/>
              <a:t>Partial participation</a:t>
            </a:r>
            <a:r>
              <a:rPr kumimoji="1" lang="en-US" altLang="en-US" sz="20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000" dirty="0"/>
              <a:t>Example: participation of </a:t>
            </a:r>
            <a:r>
              <a:rPr kumimoji="1" lang="en-US" altLang="en-US" sz="2000" i="1" dirty="0"/>
              <a:t>instructor</a:t>
            </a:r>
            <a:r>
              <a:rPr kumimoji="1" lang="en-US" altLang="en-US" sz="2000" dirty="0"/>
              <a:t> in </a:t>
            </a:r>
            <a:r>
              <a:rPr kumimoji="1" lang="en-US" altLang="en-US" sz="2000" i="1" dirty="0"/>
              <a:t>advisor</a:t>
            </a:r>
            <a:r>
              <a:rPr kumimoji="1" lang="en-US" altLang="en-US" sz="2000" dirty="0"/>
              <a:t> is partial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695" y="2094614"/>
            <a:ext cx="5985366" cy="183943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55180" y="850605"/>
            <a:ext cx="8739963" cy="473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200" dirty="0"/>
              <a:t>A line may have an associated minimum and maximum cardinality, shown in the form </a:t>
            </a:r>
            <a:r>
              <a:rPr kumimoji="1" lang="en-US" altLang="en-US" sz="2200" i="1" dirty="0" err="1"/>
              <a:t>l..h</a:t>
            </a:r>
            <a:r>
              <a:rPr kumimoji="1" lang="en-US" altLang="en-US" sz="2200" dirty="0"/>
              <a:t>, where </a:t>
            </a:r>
            <a:r>
              <a:rPr kumimoji="1" lang="en-US" altLang="en-US" sz="2200" i="1" dirty="0"/>
              <a:t>l</a:t>
            </a:r>
            <a:r>
              <a:rPr kumimoji="1" lang="en-US" altLang="en-US" sz="2200" dirty="0"/>
              <a:t> is the minimum and </a:t>
            </a:r>
            <a:r>
              <a:rPr kumimoji="1" lang="en-US" altLang="en-US" sz="2200" i="1" dirty="0"/>
              <a:t>h</a:t>
            </a:r>
            <a:r>
              <a:rPr kumimoji="1" lang="en-US" altLang="en-US" sz="22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2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2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2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4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0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192" y="4145094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EE80D2-CFF8-494A-BF2A-53B032EA69B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518203" cy="5189538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 err="1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</a:t>
            </a:r>
            <a:r>
              <a:rPr lang="en-US" altLang="en-US" sz="1700" dirty="0"/>
              <a:t>between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 we outlaw more than one arrow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9731" y="1222375"/>
            <a:ext cx="8240232" cy="3386201"/>
          </a:xfrm>
        </p:spPr>
        <p:txBody>
          <a:bodyPr/>
          <a:lstStyle/>
          <a:p>
            <a:r>
              <a:rPr lang="en-US" altLang="en-US" sz="2400" dirty="0"/>
              <a:t>Primary keys provide a way to specify how entities and  relations are distinguished. </a:t>
            </a:r>
          </a:p>
          <a:p>
            <a:pPr marL="574675" indent="-65088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  Entity sets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8077200" cy="389394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By definition, individual entities are distinct.</a:t>
            </a:r>
          </a:p>
          <a:p>
            <a:r>
              <a:rPr lang="en-US" altLang="en-US" sz="2400" dirty="0"/>
              <a:t>From database perspective, the differences among them must be expressed in terms of their attributes.</a:t>
            </a:r>
          </a:p>
          <a:p>
            <a:r>
              <a:rPr lang="en-US" altLang="en-US" sz="24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24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465" y="844548"/>
            <a:ext cx="8367085" cy="5588149"/>
          </a:xfrm>
        </p:spPr>
        <p:txBody>
          <a:bodyPr/>
          <a:lstStyle/>
          <a:p>
            <a:r>
              <a:rPr lang="en-US" altLang="en-US" sz="22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Let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22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En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En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22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22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2200" dirty="0"/>
              <a:t>Example: relationship set “advisor”.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The primary key  consists of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instructor.ID</a:t>
            </a:r>
            <a:r>
              <a:rPr lang="en-US" altLang="en-US" sz="22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22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</a:t>
            </a:r>
            <a:r>
              <a:rPr lang="en-US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2200" dirty="0"/>
              <a:t>Many-to-Many relationships.   The preceding </a:t>
            </a:r>
            <a:r>
              <a:rPr lang="en-US" altLang="en-US" sz="2200" dirty="0">
                <a:solidFill>
                  <a:srgbClr val="FF0000"/>
                </a:solidFill>
              </a:rPr>
              <a:t>union of the </a:t>
            </a:r>
            <a:r>
              <a:rPr lang="en-US" altLang="en-US" sz="2200" dirty="0"/>
              <a:t>primary keys is a minimal superkey and is chosen  as the primary key.</a:t>
            </a:r>
          </a:p>
          <a:p>
            <a:r>
              <a:rPr lang="en-US" altLang="en-US" sz="2200" dirty="0"/>
              <a:t>One-to-Many relationships/ Many-to-one relationships The primary key of the “</a:t>
            </a:r>
            <a:r>
              <a:rPr lang="en-US" altLang="en-US" sz="2200" dirty="0">
                <a:solidFill>
                  <a:srgbClr val="FF0000"/>
                </a:solidFill>
              </a:rPr>
              <a:t>Many” side </a:t>
            </a:r>
            <a:r>
              <a:rPr lang="en-US" altLang="en-US" sz="2200" dirty="0"/>
              <a:t>is a minimal superkey and is used as the primary key.</a:t>
            </a:r>
          </a:p>
          <a:p>
            <a:r>
              <a:rPr lang="en-US" altLang="en-US" sz="2200" dirty="0"/>
              <a:t>One-to-one relationships. The primary key of </a:t>
            </a:r>
            <a:r>
              <a:rPr lang="en-US" altLang="en-US" sz="2200" dirty="0">
                <a:solidFill>
                  <a:srgbClr val="FF0000"/>
                </a:solidFill>
              </a:rPr>
              <a:t>either one </a:t>
            </a:r>
            <a:r>
              <a:rPr lang="en-US" altLang="en-US" sz="2200" dirty="0"/>
              <a:t>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465" y="844549"/>
            <a:ext cx="8367085" cy="5311702"/>
          </a:xfrm>
        </p:spPr>
        <p:txBody>
          <a:bodyPr/>
          <a:lstStyle/>
          <a:p>
            <a:r>
              <a:rPr lang="en-US" altLang="en-US" sz="2200" dirty="0"/>
              <a:t>A </a:t>
            </a:r>
            <a:r>
              <a:rPr lang="en-US" altLang="en-US" sz="22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2200" dirty="0">
                <a:solidFill>
                  <a:srgbClr val="002060"/>
                </a:solidFill>
              </a:rPr>
              <a:t> </a:t>
            </a:r>
            <a:r>
              <a:rPr lang="en-US" altLang="en-US" sz="2200" dirty="0"/>
              <a:t>is one whose existence is dependent on another entity, called its </a:t>
            </a:r>
            <a:r>
              <a:rPr lang="en-US" altLang="en-US" sz="2200" b="1" dirty="0">
                <a:solidFill>
                  <a:srgbClr val="002060"/>
                </a:solidFill>
              </a:rPr>
              <a:t>identifying entity.</a:t>
            </a:r>
            <a:endParaRPr lang="en-US" altLang="en-US" sz="2200" dirty="0">
              <a:solidFill>
                <a:srgbClr val="002060"/>
              </a:solidFill>
            </a:endParaRPr>
          </a:p>
          <a:p>
            <a:r>
              <a:rPr lang="en-US" altLang="en-US" sz="2200" dirty="0"/>
              <a:t>Consider a </a:t>
            </a:r>
            <a:r>
              <a:rPr lang="en-US" altLang="en-US" sz="2200" i="1" dirty="0"/>
              <a:t>section</a:t>
            </a:r>
            <a:r>
              <a:rPr lang="en-US" altLang="en-US" sz="2200" dirty="0"/>
              <a:t> entity, which is uniquely identified by a </a:t>
            </a:r>
            <a:r>
              <a:rPr lang="en-US" altLang="en-US" sz="2200" i="1" dirty="0" err="1"/>
              <a:t>course_id</a:t>
            </a:r>
            <a:r>
              <a:rPr lang="en-US" altLang="en-US" sz="2200" dirty="0"/>
              <a:t>, </a:t>
            </a:r>
            <a:r>
              <a:rPr lang="en-US" altLang="en-US" sz="2200" i="1" dirty="0"/>
              <a:t>semester, year</a:t>
            </a:r>
            <a:r>
              <a:rPr lang="en-US" altLang="en-US" sz="2200" dirty="0"/>
              <a:t>, and </a:t>
            </a:r>
            <a:r>
              <a:rPr lang="en-US" altLang="en-US" sz="2200" i="1" dirty="0" err="1"/>
              <a:t>sec_id</a:t>
            </a:r>
            <a:r>
              <a:rPr lang="en-US" altLang="en-US" sz="2200" dirty="0"/>
              <a:t>.</a:t>
            </a:r>
          </a:p>
          <a:p>
            <a:r>
              <a:rPr lang="en-US" altLang="en-US" sz="2200" dirty="0"/>
              <a:t>Suppose we create a relationship set </a:t>
            </a:r>
            <a:r>
              <a:rPr lang="en-US" altLang="en-US" sz="2200" i="1" dirty="0" err="1"/>
              <a:t>sec_course</a:t>
            </a:r>
            <a:r>
              <a:rPr lang="en-US" altLang="en-US" sz="2200" dirty="0"/>
              <a:t> between entity sets </a:t>
            </a:r>
            <a:r>
              <a:rPr lang="en-US" altLang="en-US" sz="2200" i="1" dirty="0"/>
              <a:t>section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course</a:t>
            </a:r>
            <a:r>
              <a:rPr lang="en-US" altLang="en-US" sz="2200" dirty="0"/>
              <a:t>.</a:t>
            </a:r>
          </a:p>
          <a:p>
            <a:r>
              <a:rPr lang="en-US" altLang="en-US" sz="2200" dirty="0"/>
              <a:t>Note that the information in </a:t>
            </a:r>
            <a:r>
              <a:rPr lang="en-US" altLang="en-US" sz="2200" i="1" dirty="0" err="1"/>
              <a:t>sec_course</a:t>
            </a:r>
            <a:r>
              <a:rPr lang="en-US" altLang="en-US" sz="2200" dirty="0"/>
              <a:t> is redundant, since </a:t>
            </a:r>
            <a:r>
              <a:rPr lang="en-US" altLang="en-US" sz="2200" i="1" dirty="0"/>
              <a:t>section</a:t>
            </a:r>
            <a:r>
              <a:rPr lang="en-US" altLang="en-US" sz="2200" dirty="0"/>
              <a:t> already has an attribute </a:t>
            </a:r>
            <a:r>
              <a:rPr lang="en-US" altLang="en-US" sz="2200" i="1" dirty="0" err="1"/>
              <a:t>course_id</a:t>
            </a:r>
            <a:r>
              <a:rPr lang="en-US" altLang="en-US" sz="2200" dirty="0"/>
              <a:t>, which identifies the course with which the section is related. </a:t>
            </a:r>
          </a:p>
          <a:p>
            <a:r>
              <a:rPr lang="en-US" altLang="en-US" sz="2200" dirty="0"/>
              <a:t>One option to deal with this redundancy is to get rid of the relationship </a:t>
            </a:r>
            <a:r>
              <a:rPr lang="en-US" altLang="en-US" sz="2200" dirty="0" err="1"/>
              <a:t>s</a:t>
            </a:r>
            <a:r>
              <a:rPr lang="en-US" altLang="en-US" sz="2200" i="1" dirty="0" err="1"/>
              <a:t>ec_course</a:t>
            </a:r>
            <a:r>
              <a:rPr lang="en-US" altLang="en-US" sz="2200" dirty="0"/>
              <a:t>;  </a:t>
            </a:r>
            <a:r>
              <a:rPr lang="en-US" altLang="en-US" sz="2200" dirty="0">
                <a:solidFill>
                  <a:srgbClr val="FF0000"/>
                </a:solidFill>
              </a:rPr>
              <a:t>however, by doing so the relationship between </a:t>
            </a:r>
            <a:r>
              <a:rPr lang="en-US" altLang="en-US" sz="2200" i="1" dirty="0">
                <a:solidFill>
                  <a:srgbClr val="FF0000"/>
                </a:solidFill>
              </a:rPr>
              <a:t>section</a:t>
            </a:r>
            <a:r>
              <a:rPr lang="en-US" altLang="en-US" sz="2200" dirty="0">
                <a:solidFill>
                  <a:srgbClr val="FF0000"/>
                </a:solidFill>
              </a:rPr>
              <a:t> and </a:t>
            </a:r>
            <a:r>
              <a:rPr lang="en-US" altLang="en-US" sz="2200" i="1" dirty="0">
                <a:solidFill>
                  <a:srgbClr val="FF0000"/>
                </a:solidFill>
              </a:rPr>
              <a:t>course </a:t>
            </a:r>
            <a:r>
              <a:rPr lang="en-US" altLang="en-US" sz="2200" dirty="0">
                <a:solidFill>
                  <a:srgbClr val="FF0000"/>
                </a:solidFill>
              </a:rPr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800" dirty="0"/>
              <a:t>Initial phase -- characterize fully the data needs of the prospective database users. </a:t>
            </a:r>
          </a:p>
          <a:p>
            <a:r>
              <a:rPr lang="en-US" altLang="en-US" sz="1800" dirty="0"/>
              <a:t>Second phase  -- choosing  a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936" y="1010092"/>
            <a:ext cx="8601738" cy="5422605"/>
          </a:xfrm>
        </p:spPr>
        <p:txBody>
          <a:bodyPr/>
          <a:lstStyle/>
          <a:p>
            <a:r>
              <a:rPr lang="en-US" altLang="en-US" sz="2200" dirty="0"/>
              <a:t>An alternative way to deal with this redundancy is to not store the attribute </a:t>
            </a:r>
            <a:r>
              <a:rPr lang="en-US" altLang="en-US" sz="2200" i="1" dirty="0" err="1"/>
              <a:t>course_id</a:t>
            </a:r>
            <a:r>
              <a:rPr lang="en-US" altLang="en-US" sz="2200" dirty="0"/>
              <a:t>  in the </a:t>
            </a:r>
            <a:r>
              <a:rPr lang="en-US" altLang="en-US" sz="2200" i="1" dirty="0"/>
              <a:t>section</a:t>
            </a:r>
            <a:r>
              <a:rPr lang="en-US" altLang="en-US" sz="2200" dirty="0"/>
              <a:t> entity and to only store the remaining attributes </a:t>
            </a:r>
            <a:r>
              <a:rPr lang="en-US" altLang="en-US" sz="2200" i="1" dirty="0" err="1"/>
              <a:t>section_id</a:t>
            </a:r>
            <a:r>
              <a:rPr lang="en-US" altLang="en-US" sz="2200" dirty="0"/>
              <a:t>,  </a:t>
            </a:r>
            <a:r>
              <a:rPr lang="en-US" altLang="en-US" sz="2200" i="1" dirty="0"/>
              <a:t>year</a:t>
            </a:r>
            <a:r>
              <a:rPr lang="en-US" altLang="en-US" sz="2200" dirty="0"/>
              <a:t>, and </a:t>
            </a:r>
            <a:r>
              <a:rPr lang="en-US" altLang="en-US" sz="2200" i="1" dirty="0"/>
              <a:t>semester. 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2200" dirty="0"/>
              <a:t>To deal with this problem, we treat the relationship </a:t>
            </a:r>
            <a:r>
              <a:rPr lang="en-US" altLang="en-US" sz="2200" i="1" dirty="0" err="1"/>
              <a:t>sec_course</a:t>
            </a:r>
            <a:r>
              <a:rPr lang="en-US" altLang="en-US" sz="2200" dirty="0"/>
              <a:t>  as a special relationship that provides extra information, in this case, the </a:t>
            </a:r>
            <a:r>
              <a:rPr lang="en-US" altLang="en-US" sz="2200" i="1" dirty="0" err="1">
                <a:solidFill>
                  <a:srgbClr val="FF0000"/>
                </a:solidFill>
              </a:rPr>
              <a:t>course_id</a:t>
            </a:r>
            <a:r>
              <a:rPr lang="en-US" altLang="en-US" sz="2200" dirty="0"/>
              <a:t>, required to identify </a:t>
            </a:r>
            <a:r>
              <a:rPr lang="en-US" altLang="en-US" sz="2200" i="1" dirty="0"/>
              <a:t>section</a:t>
            </a:r>
            <a:r>
              <a:rPr lang="en-US" altLang="en-US" sz="2200" dirty="0"/>
              <a:t>  entities uniquely.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Instead of associating a primary key with a weak entity, we use the identifying entity, along with extra attributes called </a:t>
            </a:r>
            <a:r>
              <a:rPr lang="en-US" altLang="en-US" sz="2200" b="1" dirty="0">
                <a:solidFill>
                  <a:srgbClr val="FF0000"/>
                </a:solidFill>
              </a:rPr>
              <a:t>discriminator</a:t>
            </a:r>
            <a:r>
              <a:rPr lang="en-US" altLang="en-US" sz="2200" dirty="0">
                <a:solidFill>
                  <a:srgbClr val="FF0000"/>
                </a:solidFill>
              </a:rPr>
              <a:t> to uniquely identify a weak entity. </a:t>
            </a:r>
          </a:p>
          <a:p>
            <a:endParaRPr lang="en-US" altLang="en-US" sz="2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791" y="1148415"/>
            <a:ext cx="8155172" cy="4630593"/>
          </a:xfrm>
        </p:spPr>
        <p:txBody>
          <a:bodyPr/>
          <a:lstStyle/>
          <a:p>
            <a:r>
              <a:rPr lang="en-US" altLang="en-US" sz="2200" dirty="0"/>
              <a:t>An entity set that is not a weak entity set is termed a </a:t>
            </a:r>
            <a:r>
              <a:rPr lang="en-US" altLang="en-US" sz="22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22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2200" dirty="0"/>
              <a:t>Every weak entity must be associated with an identifying entity; that is, the weak entity set is said to be </a:t>
            </a:r>
            <a:r>
              <a:rPr lang="en-US" altLang="en-US" sz="22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2200" dirty="0">
                <a:solidFill>
                  <a:srgbClr val="002060"/>
                </a:solidFill>
              </a:rPr>
              <a:t> </a:t>
            </a:r>
            <a:r>
              <a:rPr lang="en-US" altLang="en-US" sz="2200" dirty="0"/>
              <a:t>on the identifying entity set. </a:t>
            </a:r>
          </a:p>
          <a:p>
            <a:r>
              <a:rPr lang="en-US" altLang="en-US" sz="2200" dirty="0"/>
              <a:t>The identifying entity set is said to </a:t>
            </a:r>
            <a:r>
              <a:rPr lang="en-US" altLang="en-US" sz="2200" b="1" dirty="0">
                <a:solidFill>
                  <a:srgbClr val="002060"/>
                </a:solidFill>
              </a:rPr>
              <a:t>own</a:t>
            </a:r>
            <a:r>
              <a:rPr lang="en-US" altLang="en-US" sz="2200" dirty="0"/>
              <a:t> the weak entity set that it identifies. </a:t>
            </a:r>
          </a:p>
          <a:p>
            <a:r>
              <a:rPr lang="en-US" altLang="en-US" sz="2200" dirty="0"/>
              <a:t>The relationship associating the weak entity set with the identifying entity set is called the </a:t>
            </a:r>
            <a:r>
              <a:rPr lang="en-US" altLang="en-US" sz="22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2200" dirty="0"/>
              <a:t>.</a:t>
            </a:r>
          </a:p>
          <a:p>
            <a:pPr marL="0" indent="0">
              <a:buNone/>
            </a:pPr>
            <a:endParaRPr lang="en-US" altLang="en-US" sz="22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2000" dirty="0"/>
              <a:t>In E-R diagrams, a weak entity set is depicted via a double rectangle.</a:t>
            </a:r>
          </a:p>
          <a:p>
            <a:r>
              <a:rPr lang="en-US" altLang="en-US" sz="2000" dirty="0"/>
              <a:t>We underline the discriminator of a weak entity set  with a dashed line.</a:t>
            </a:r>
          </a:p>
          <a:p>
            <a:r>
              <a:rPr lang="en-US" altLang="en-US" sz="20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Primary key for </a:t>
            </a:r>
            <a:r>
              <a:rPr lang="en-US" altLang="en-US" sz="2000" i="1" dirty="0">
                <a:solidFill>
                  <a:srgbClr val="FF0000"/>
                </a:solidFill>
              </a:rPr>
              <a:t>section </a:t>
            </a:r>
            <a:r>
              <a:rPr lang="en-US" altLang="en-US" sz="2000" dirty="0">
                <a:solidFill>
                  <a:srgbClr val="FF0000"/>
                </a:solidFill>
              </a:rPr>
              <a:t>– (</a:t>
            </a:r>
            <a:r>
              <a:rPr lang="en-US" altLang="en-US" sz="2000" i="1" dirty="0" err="1">
                <a:solidFill>
                  <a:srgbClr val="FF0000"/>
                </a:solidFill>
              </a:rPr>
              <a:t>course_id</a:t>
            </a:r>
            <a:r>
              <a:rPr lang="en-US" altLang="en-US" sz="2000" i="1" dirty="0">
                <a:solidFill>
                  <a:srgbClr val="FF0000"/>
                </a:solidFill>
              </a:rPr>
              <a:t>, </a:t>
            </a:r>
            <a:r>
              <a:rPr lang="en-US" altLang="en-US" sz="2000" i="1" dirty="0" err="1">
                <a:solidFill>
                  <a:srgbClr val="FF0000"/>
                </a:solidFill>
              </a:rPr>
              <a:t>sec_id</a:t>
            </a:r>
            <a:r>
              <a:rPr lang="en-US" altLang="en-US" sz="2000" i="1" dirty="0">
                <a:solidFill>
                  <a:srgbClr val="FF0000"/>
                </a:solidFill>
              </a:rPr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42" y="4093535"/>
            <a:ext cx="6591616" cy="195202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replicates information present in the relationship and is therefore  redundant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>
                <a:solidFill>
                  <a:srgbClr val="FF0000"/>
                </a:solidFill>
              </a:rPr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792" y="956930"/>
            <a:ext cx="7910622" cy="51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84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778" y="727075"/>
            <a:ext cx="8077937" cy="533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04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934"/>
          <a:stretch/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4" y="1093788"/>
            <a:ext cx="8506046" cy="4903787"/>
          </a:xfrm>
        </p:spPr>
        <p:txBody>
          <a:bodyPr/>
          <a:lstStyle/>
          <a:p>
            <a:r>
              <a:rPr lang="pt-BR" sz="2200" dirty="0"/>
              <a:t>This E-R diagram is equivalent </a:t>
            </a:r>
            <a:r>
              <a:rPr lang="en-US" sz="2200" dirty="0"/>
              <a:t>to the textual description of the university E-R model but with several additional constraints, and </a:t>
            </a:r>
            <a:r>
              <a:rPr lang="en-US" sz="2200" i="1" dirty="0"/>
              <a:t>section </a:t>
            </a:r>
            <a:r>
              <a:rPr lang="en-US" sz="2200" dirty="0"/>
              <a:t>now being a weak entity.</a:t>
            </a:r>
          </a:p>
          <a:p>
            <a:r>
              <a:rPr lang="en-US" sz="2200" dirty="0"/>
              <a:t>we have a constraint that each instructor must have exactly one associated department. </a:t>
            </a:r>
          </a:p>
          <a:p>
            <a:r>
              <a:rPr lang="en-US" sz="2200" dirty="0"/>
              <a:t>As a result, there is a double line between </a:t>
            </a:r>
            <a:r>
              <a:rPr lang="en-US" sz="2200" i="1" dirty="0"/>
              <a:t>instructor </a:t>
            </a:r>
            <a:r>
              <a:rPr lang="en-US" sz="2200" dirty="0"/>
              <a:t>and </a:t>
            </a:r>
            <a:r>
              <a:rPr lang="en-US" sz="2200" i="1" dirty="0" err="1"/>
              <a:t>inst_dept</a:t>
            </a:r>
            <a:r>
              <a:rPr lang="en-US" sz="2200" dirty="0"/>
              <a:t>, indicating total participation of </a:t>
            </a:r>
            <a:r>
              <a:rPr lang="en-US" sz="2200" i="1" dirty="0"/>
              <a:t>instructor </a:t>
            </a:r>
            <a:r>
              <a:rPr lang="en-US" sz="2200" dirty="0"/>
              <a:t>in </a:t>
            </a:r>
            <a:r>
              <a:rPr lang="en-US" sz="2200" i="1" dirty="0" err="1"/>
              <a:t>inst_dept</a:t>
            </a:r>
            <a:r>
              <a:rPr lang="en-US" sz="2200" dirty="0"/>
              <a:t>; </a:t>
            </a:r>
          </a:p>
          <a:p>
            <a:r>
              <a:rPr lang="en-US" sz="2200" dirty="0"/>
              <a:t>We shall show how this E-R diagram can be used to derive the various relation schemas we use.</a:t>
            </a:r>
          </a:p>
        </p:txBody>
      </p:sp>
    </p:spTree>
    <p:extLst>
      <p:ext uri="{BB962C8B-B14F-4D97-AF65-F5344CB8AC3E}">
        <p14:creationId xmlns:p14="http://schemas.microsoft.com/office/powerpoint/2010/main" val="4087816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7B4C2C-4A96-44B1-9B21-040C9858EA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431AD14-9CAC-4B27-9ABE-33EDDFE6F28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037" y="848832"/>
            <a:ext cx="8558988" cy="4209290"/>
          </a:xfrm>
        </p:spPr>
        <p:txBody>
          <a:bodyPr/>
          <a:lstStyle/>
          <a:p>
            <a:r>
              <a:rPr lang="en-US" sz="2400" dirty="0"/>
              <a:t>How an E-R schema can be represented by relation schemas? How constraints arising from the E-R design can be mapped to constraints on relation schemas?</a:t>
            </a:r>
          </a:p>
          <a:p>
            <a:r>
              <a:rPr lang="en-US" altLang="en-US" sz="2400" dirty="0"/>
              <a:t>Entity sets and relationship sets can be expressed uniformly as </a:t>
            </a:r>
            <a:r>
              <a:rPr lang="en-US" altLang="en-US" sz="2400" i="1" dirty="0"/>
              <a:t>relation schemas </a:t>
            </a:r>
            <a:r>
              <a:rPr lang="en-US" altLang="en-US" sz="2400" dirty="0"/>
              <a:t>that represent the contents of the database.</a:t>
            </a:r>
          </a:p>
          <a:p>
            <a:r>
              <a:rPr lang="en-US" altLang="en-US" sz="2400" dirty="0"/>
              <a:t>A database which conforms to an E-R diagram can be represented by a collection of schemas.</a:t>
            </a:r>
          </a:p>
          <a:p>
            <a:r>
              <a:rPr lang="en-US" altLang="en-US" sz="24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24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</a:t>
            </a:r>
          </a:p>
          <a:p>
            <a:pPr marL="1143000" lvl="2" indent="-342900"/>
            <a:r>
              <a:rPr lang="en-US" altLang="en-US" dirty="0">
                <a:ea typeface="ＭＳ Ｐゴシック" panose="020B0600070205080204" pitchFamily="34" charset="-128"/>
              </a:rPr>
              <a:t>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604BBA-5A1B-425B-BBBF-E447F1A4D6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20994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Representation of Strong Entity Sets with Simple Attributes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883"/>
            <a:ext cx="8008273" cy="2528887"/>
          </a:xfrm>
        </p:spPr>
        <p:txBody>
          <a:bodyPr/>
          <a:lstStyle/>
          <a:p>
            <a:r>
              <a:rPr lang="en-US" sz="2400" dirty="0"/>
              <a:t>For schemas derived from strong entity sets, the primary key of the entity set serves as the primary key of the resulting schema</a:t>
            </a:r>
          </a:p>
          <a:p>
            <a:r>
              <a:rPr lang="en-US" altLang="en-US" sz="2400" dirty="0"/>
              <a:t>A strong entity set reduces to a schema with the same attributes. The schemas derived from strong entity sets are</a:t>
            </a:r>
          </a:p>
          <a:p>
            <a:pPr marL="690563" indent="0">
              <a:buFont typeface="Wingdings" panose="05000000000000000000" pitchFamily="2" charset="2"/>
              <a:buChar char="Ø"/>
            </a:pPr>
            <a:r>
              <a:rPr lang="en-US" altLang="en-US" sz="1700" dirty="0"/>
              <a:t> </a:t>
            </a:r>
            <a:r>
              <a:rPr lang="en-US" altLang="en-US" sz="2200" i="1" dirty="0"/>
              <a:t>student(</a:t>
            </a:r>
            <a:r>
              <a:rPr lang="en-US" altLang="en-US" sz="2200" i="1" u="sng" dirty="0"/>
              <a:t>ID</a:t>
            </a:r>
            <a:r>
              <a:rPr lang="en-US" altLang="en-US" sz="2200" i="1" dirty="0"/>
              <a:t>, name, </a:t>
            </a:r>
            <a:r>
              <a:rPr lang="en-US" altLang="en-US" sz="2200" i="1" dirty="0" err="1"/>
              <a:t>tot_cred</a:t>
            </a:r>
            <a:r>
              <a:rPr lang="en-US" altLang="en-US" sz="2200" i="1" dirty="0"/>
              <a:t>)</a:t>
            </a:r>
          </a:p>
          <a:p>
            <a:pPr marL="690563" indent="0">
              <a:buFont typeface="Wingdings" panose="05000000000000000000" pitchFamily="2" charset="2"/>
              <a:buChar char="Ø"/>
            </a:pPr>
            <a:r>
              <a:rPr lang="en-US" sz="2200" i="1" dirty="0"/>
              <a:t>classroom </a:t>
            </a:r>
            <a:r>
              <a:rPr lang="en-US" sz="2200" dirty="0"/>
              <a:t>(</a:t>
            </a:r>
            <a:r>
              <a:rPr lang="en-US" sz="2200" i="1" dirty="0"/>
              <a:t>building</a:t>
            </a:r>
            <a:r>
              <a:rPr lang="en-US" sz="2200" dirty="0"/>
              <a:t>, </a:t>
            </a:r>
            <a:r>
              <a:rPr lang="en-US" sz="2200" i="1" dirty="0"/>
              <a:t>room number</a:t>
            </a:r>
            <a:r>
              <a:rPr lang="en-US" sz="2200" dirty="0"/>
              <a:t>, </a:t>
            </a:r>
            <a:r>
              <a:rPr lang="en-US" sz="2200" i="1" dirty="0"/>
              <a:t>capacity</a:t>
            </a:r>
            <a:r>
              <a:rPr lang="en-US" sz="2200" dirty="0"/>
              <a:t>)</a:t>
            </a:r>
          </a:p>
          <a:p>
            <a:pPr marL="690563" indent="0">
              <a:buFont typeface="Wingdings" panose="05000000000000000000" pitchFamily="2" charset="2"/>
              <a:buChar char="Ø"/>
            </a:pPr>
            <a:r>
              <a:rPr lang="en-US" sz="2200" i="1" dirty="0"/>
              <a:t>department </a:t>
            </a:r>
            <a:r>
              <a:rPr lang="en-US" sz="2200" dirty="0"/>
              <a:t>(</a:t>
            </a:r>
            <a:r>
              <a:rPr lang="en-US" sz="2200" i="1" dirty="0" err="1"/>
              <a:t>dept</a:t>
            </a:r>
            <a:r>
              <a:rPr lang="en-US" sz="2200" i="1" dirty="0"/>
              <a:t> name</a:t>
            </a:r>
            <a:r>
              <a:rPr lang="en-US" sz="2200" dirty="0"/>
              <a:t>, </a:t>
            </a:r>
            <a:r>
              <a:rPr lang="en-US" sz="2200" i="1" dirty="0"/>
              <a:t>building</a:t>
            </a:r>
            <a:r>
              <a:rPr lang="en-US" sz="2200" dirty="0"/>
              <a:t>, </a:t>
            </a:r>
            <a:r>
              <a:rPr lang="en-US" sz="2200" i="1" dirty="0"/>
              <a:t>budget</a:t>
            </a:r>
            <a:r>
              <a:rPr lang="en-US" sz="2200" dirty="0"/>
              <a:t>)</a:t>
            </a:r>
          </a:p>
          <a:p>
            <a:pPr marL="690563" indent="0">
              <a:buFont typeface="Wingdings" panose="05000000000000000000" pitchFamily="2" charset="2"/>
              <a:buChar char="Ø"/>
            </a:pPr>
            <a:r>
              <a:rPr lang="en-US" sz="2200" i="1" dirty="0"/>
              <a:t>course </a:t>
            </a:r>
            <a:r>
              <a:rPr lang="en-US" sz="2200" dirty="0"/>
              <a:t>(</a:t>
            </a:r>
            <a:r>
              <a:rPr lang="en-US" sz="2200" i="1" dirty="0"/>
              <a:t>course id</a:t>
            </a:r>
            <a:r>
              <a:rPr lang="en-US" sz="2200" dirty="0"/>
              <a:t>, </a:t>
            </a:r>
            <a:r>
              <a:rPr lang="en-US" sz="2200" i="1" dirty="0"/>
              <a:t>title</a:t>
            </a:r>
            <a:r>
              <a:rPr lang="en-US" sz="2200" dirty="0"/>
              <a:t>, </a:t>
            </a:r>
            <a:r>
              <a:rPr lang="en-US" sz="2200" i="1" dirty="0"/>
              <a:t>credits</a:t>
            </a:r>
            <a:r>
              <a:rPr lang="en-US" sz="2200" dirty="0"/>
              <a:t>)</a:t>
            </a:r>
          </a:p>
          <a:p>
            <a:pPr marL="690563" indent="0">
              <a:buFont typeface="Wingdings" panose="05000000000000000000" pitchFamily="2" charset="2"/>
              <a:buChar char="Ø"/>
            </a:pPr>
            <a:r>
              <a:rPr lang="en-US" sz="2200" i="1" dirty="0"/>
              <a:t>instructor </a:t>
            </a:r>
            <a:r>
              <a:rPr lang="en-US" sz="2200" dirty="0"/>
              <a:t>(</a:t>
            </a:r>
            <a:r>
              <a:rPr lang="en-US" sz="2200" i="1" dirty="0"/>
              <a:t>ID</a:t>
            </a:r>
            <a:r>
              <a:rPr lang="en-US" sz="2200" dirty="0"/>
              <a:t>, </a:t>
            </a:r>
            <a:r>
              <a:rPr lang="en-US" sz="2200" i="1" dirty="0"/>
              <a:t>name</a:t>
            </a:r>
            <a:r>
              <a:rPr lang="en-US" sz="2200" dirty="0"/>
              <a:t>, </a:t>
            </a:r>
            <a:r>
              <a:rPr lang="en-US" sz="2200" i="1" dirty="0"/>
              <a:t>salary</a:t>
            </a:r>
            <a:r>
              <a:rPr lang="en-US" sz="2200" dirty="0"/>
              <a:t>)</a:t>
            </a:r>
          </a:p>
          <a:p>
            <a:pPr marL="690563" indent="0">
              <a:buFont typeface="Wingdings" panose="05000000000000000000" pitchFamily="2" charset="2"/>
              <a:buChar char="Ø"/>
            </a:pPr>
            <a:r>
              <a:rPr lang="en-US" sz="2200" i="1" dirty="0"/>
              <a:t>student </a:t>
            </a:r>
            <a:r>
              <a:rPr lang="en-US" sz="2200" dirty="0"/>
              <a:t>(</a:t>
            </a:r>
            <a:r>
              <a:rPr lang="en-US" sz="2200" i="1" dirty="0"/>
              <a:t>ID</a:t>
            </a:r>
            <a:r>
              <a:rPr lang="en-US" sz="2200" dirty="0"/>
              <a:t>, </a:t>
            </a:r>
            <a:r>
              <a:rPr lang="en-US" sz="2200" i="1" dirty="0"/>
              <a:t>name</a:t>
            </a:r>
            <a:r>
              <a:rPr lang="en-US" sz="2200" dirty="0"/>
              <a:t>, </a:t>
            </a:r>
            <a:r>
              <a:rPr lang="en-US" sz="2200" i="1" dirty="0"/>
              <a:t>tot cred</a:t>
            </a:r>
            <a:r>
              <a:rPr lang="en-US" sz="2200" dirty="0"/>
              <a:t>)</a:t>
            </a:r>
            <a:endParaRPr lang="en-US" altLang="en-US" sz="2200" i="1" dirty="0"/>
          </a:p>
          <a:p>
            <a:pPr>
              <a:buFont typeface="Monotype Sorts" charset="2"/>
              <a:buNone/>
            </a:pPr>
            <a:endParaRPr lang="en-US" altLang="en-US" sz="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752CFA-C0EB-4F40-9218-876595694A0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Complex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65413" y="1104900"/>
            <a:ext cx="621030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Composite attributes are flattened out by creating a separate attribute for each component attribute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Ignoring multivalued attributes, extended instructor schema is</a:t>
            </a:r>
          </a:p>
          <a:p>
            <a:pPr marL="404813" lvl="1" indent="-171450"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instructor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(ID,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2400" i="1" dirty="0">
                <a:ea typeface="ＭＳ Ｐゴシック" panose="020B0600070205080204" pitchFamily="34" charset="-128"/>
              </a:rPr>
            </a:br>
            <a:r>
              <a:rPr lang="en-US" altLang="en-US" sz="24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24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2400" i="1" dirty="0">
                <a:ea typeface="ＭＳ Ｐゴシック" panose="020B0600070205080204" pitchFamily="34" charset="-128"/>
              </a:rPr>
            </a:br>
            <a:r>
              <a:rPr lang="en-US" altLang="en-US" sz="24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97313"/>
            <a:ext cx="2208214" cy="490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677EE1-E8DB-4D68-A10F-B4FE5C51B6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9098" y="893135"/>
            <a:ext cx="8304028" cy="5129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A multivalued attribute </a:t>
            </a:r>
            <a:r>
              <a:rPr lang="en-US" altLang="en-US" sz="2000" i="1" dirty="0"/>
              <a:t>M</a:t>
            </a:r>
            <a:r>
              <a:rPr lang="en-US" altLang="en-US" sz="2000" dirty="0"/>
              <a:t> of an entity </a:t>
            </a:r>
            <a:r>
              <a:rPr lang="en-US" altLang="en-US" sz="2000" i="1" dirty="0"/>
              <a:t>E</a:t>
            </a:r>
            <a:r>
              <a:rPr lang="en-US" altLang="en-US" sz="2000" dirty="0"/>
              <a:t> is represented by a separate schema </a:t>
            </a:r>
            <a:r>
              <a:rPr lang="en-US" altLang="en-US" sz="2000" i="1" dirty="0"/>
              <a:t>EM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Schema </a:t>
            </a:r>
            <a:r>
              <a:rPr lang="en-US" altLang="en-US" sz="2000" i="1" dirty="0"/>
              <a:t>EM</a:t>
            </a:r>
            <a:r>
              <a:rPr lang="en-US" altLang="en-US" sz="2000" dirty="0"/>
              <a:t> has attributes corresponding to the </a:t>
            </a:r>
            <a:r>
              <a:rPr lang="en-US" altLang="en-US" sz="2000" dirty="0">
                <a:solidFill>
                  <a:srgbClr val="FF0000"/>
                </a:solidFill>
              </a:rPr>
              <a:t>primary key of </a:t>
            </a:r>
            <a:r>
              <a:rPr lang="en-US" altLang="en-US" sz="2000" i="1" dirty="0">
                <a:solidFill>
                  <a:srgbClr val="FF0000"/>
                </a:solidFill>
              </a:rPr>
              <a:t>E</a:t>
            </a:r>
            <a:r>
              <a:rPr lang="en-US" altLang="en-US" sz="2000" dirty="0">
                <a:solidFill>
                  <a:srgbClr val="FF0000"/>
                </a:solidFill>
              </a:rPr>
              <a:t> and an attribute corresponding to multivalued attribute </a:t>
            </a:r>
            <a:r>
              <a:rPr lang="en-US" altLang="en-US" sz="2000" i="1" dirty="0">
                <a:solidFill>
                  <a:srgbClr val="FF0000"/>
                </a:solidFill>
              </a:rPr>
              <a:t>M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Example:  Multivalued attribute </a:t>
            </a:r>
            <a:r>
              <a:rPr lang="en-US" altLang="en-US" sz="2000" i="1" dirty="0" err="1"/>
              <a:t>phone_number</a:t>
            </a:r>
            <a:r>
              <a:rPr lang="en-US" altLang="en-US" sz="2000" i="1" dirty="0"/>
              <a:t> </a:t>
            </a:r>
            <a:r>
              <a:rPr lang="en-US" altLang="en-US" sz="2000" dirty="0"/>
              <a:t>of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is represented by a schema:</a:t>
            </a:r>
            <a:br>
              <a:rPr lang="en-US" altLang="en-US" sz="2000" dirty="0"/>
            </a:br>
            <a:r>
              <a:rPr lang="en-US" altLang="en-US" sz="2000" dirty="0"/>
              <a:t>    </a:t>
            </a:r>
            <a:r>
              <a:rPr lang="en-US" altLang="en-US" sz="2000" i="1" dirty="0" err="1"/>
              <a:t>instructor_phone</a:t>
            </a:r>
            <a:r>
              <a:rPr lang="en-US" altLang="en-US" sz="2000" i="1" dirty="0"/>
              <a:t> = </a:t>
            </a:r>
            <a:r>
              <a:rPr lang="en-US" altLang="en-US" sz="2000" dirty="0"/>
              <a:t>(</a:t>
            </a:r>
            <a:r>
              <a:rPr lang="en-US" altLang="en-US" sz="2000" i="1" dirty="0"/>
              <a:t> </a:t>
            </a:r>
            <a:r>
              <a:rPr lang="en-US" altLang="en-US" sz="2000" b="1" i="1" u="sng" dirty="0"/>
              <a:t>ID</a:t>
            </a:r>
            <a:r>
              <a:rPr lang="en-US" altLang="en-US" sz="2000" b="1" i="1" dirty="0"/>
              <a:t>, </a:t>
            </a:r>
            <a:r>
              <a:rPr lang="en-US" altLang="en-US" sz="2000" b="1" i="1" u="sng" dirty="0" err="1"/>
              <a:t>phone_number</a:t>
            </a:r>
            <a:r>
              <a:rPr lang="en-US" altLang="en-US" sz="2000" dirty="0"/>
              <a:t>)</a:t>
            </a:r>
            <a:r>
              <a:rPr lang="en-US" altLang="en-US" sz="2000" i="1" dirty="0"/>
              <a:t> </a:t>
            </a:r>
          </a:p>
          <a:p>
            <a:r>
              <a:rPr lang="en-US" sz="2000" dirty="0"/>
              <a:t>We create a primary key of the relation schema consisting of all attributes of the schema</a:t>
            </a:r>
            <a:endParaRPr lang="en-US" alt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Each value of the multivalued attribute maps to a separate tuple of the relation on schema </a:t>
            </a:r>
            <a:r>
              <a:rPr lang="en-US" altLang="en-US" sz="2000" i="1" dirty="0"/>
              <a:t>EM</a:t>
            </a:r>
            <a:endParaRPr lang="en-US" altLang="en-US" sz="20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2000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   (22222, 456-7890) and (22222, 123-4567)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641" y="816599"/>
            <a:ext cx="778432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foreign-key constraint on the </a:t>
            </a:r>
            <a:r>
              <a:rPr lang="en-US" sz="2200" i="1" dirty="0"/>
              <a:t>instructor phone </a:t>
            </a:r>
            <a:r>
              <a:rPr lang="en-US" sz="2200" dirty="0"/>
              <a:t>relation would be that attribute </a:t>
            </a:r>
            <a:r>
              <a:rPr lang="en-US" sz="2200" i="1" dirty="0"/>
              <a:t>ID </a:t>
            </a:r>
            <a:r>
              <a:rPr lang="en-US" sz="2200" dirty="0"/>
              <a:t>references the </a:t>
            </a:r>
            <a:r>
              <a:rPr lang="en-US" sz="2200" i="1" dirty="0"/>
              <a:t>instructor </a:t>
            </a:r>
            <a:r>
              <a:rPr lang="en-US" sz="2200" dirty="0"/>
              <a:t>relation.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Here, </a:t>
            </a:r>
            <a:r>
              <a:rPr lang="en-US" sz="2200" i="1" dirty="0" err="1"/>
              <a:t>time_slot</a:t>
            </a:r>
            <a:r>
              <a:rPr lang="en-US" sz="2200" i="1" dirty="0"/>
              <a:t>_ id </a:t>
            </a:r>
            <a:r>
              <a:rPr lang="en-US" sz="2200" dirty="0"/>
              <a:t>is the primary key of the </a:t>
            </a:r>
            <a:r>
              <a:rPr lang="en-US" sz="2200" i="1" dirty="0"/>
              <a:t>time slot </a:t>
            </a:r>
            <a:r>
              <a:rPr lang="en-US" sz="2200" dirty="0"/>
              <a:t>entity set and there is a single multivalued attribute that happens also to be composite. </a:t>
            </a:r>
          </a:p>
          <a:p>
            <a:r>
              <a:rPr lang="en-US" sz="2200" i="1" dirty="0">
                <a:solidFill>
                  <a:srgbClr val="FF0000"/>
                </a:solidFill>
              </a:rPr>
              <a:t>         time slot 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i="1" u="sng" dirty="0" err="1">
                <a:solidFill>
                  <a:srgbClr val="FF0000"/>
                </a:solidFill>
              </a:rPr>
              <a:t>time_slot_id</a:t>
            </a:r>
            <a:r>
              <a:rPr lang="en-US" sz="2200" dirty="0">
                <a:solidFill>
                  <a:srgbClr val="FF0000"/>
                </a:solidFill>
              </a:rPr>
              <a:t>, </a:t>
            </a:r>
            <a:r>
              <a:rPr lang="en-US" sz="2200" i="1" u="sng" dirty="0">
                <a:solidFill>
                  <a:srgbClr val="FF0000"/>
                </a:solidFill>
              </a:rPr>
              <a:t>day</a:t>
            </a:r>
            <a:r>
              <a:rPr lang="en-US" sz="2200" dirty="0">
                <a:solidFill>
                  <a:srgbClr val="FF0000"/>
                </a:solidFill>
              </a:rPr>
              <a:t>, </a:t>
            </a:r>
            <a:r>
              <a:rPr lang="en-US" sz="2200" i="1" u="sng" dirty="0">
                <a:solidFill>
                  <a:srgbClr val="FF0000"/>
                </a:solidFill>
              </a:rPr>
              <a:t>start time</a:t>
            </a:r>
            <a:r>
              <a:rPr lang="en-US" sz="2200" dirty="0">
                <a:solidFill>
                  <a:srgbClr val="FF0000"/>
                </a:solidFill>
              </a:rPr>
              <a:t>, </a:t>
            </a:r>
            <a:r>
              <a:rPr lang="en-US" sz="2200" i="1" dirty="0">
                <a:solidFill>
                  <a:srgbClr val="FF0000"/>
                </a:solidFill>
              </a:rPr>
              <a:t>end time</a:t>
            </a:r>
            <a:r>
              <a:rPr lang="en-US" sz="2200" dirty="0">
                <a:solidFill>
                  <a:srgbClr val="FF0000"/>
                </a:solidFill>
              </a:rPr>
              <a:t>)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There cannot be two meetings of a class that start at the same time of the same day-</a:t>
            </a:r>
            <a:r>
              <a:rPr lang="en-US" sz="2200" dirty="0" err="1"/>
              <a:t>ofthe</a:t>
            </a:r>
            <a:r>
              <a:rPr lang="en-US" sz="2200" dirty="0"/>
              <a:t>-week but end at different times;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based on this constraint, </a:t>
            </a:r>
            <a:r>
              <a:rPr lang="en-US" sz="2200" i="1" dirty="0"/>
              <a:t>end time </a:t>
            </a:r>
            <a:r>
              <a:rPr lang="en-US" sz="2200" dirty="0"/>
              <a:t>has been omitted from the primary key of the </a:t>
            </a:r>
            <a:r>
              <a:rPr lang="en-US" sz="2200" i="1" dirty="0"/>
              <a:t>time slot </a:t>
            </a:r>
            <a:r>
              <a:rPr lang="en-US" sz="2200" dirty="0"/>
              <a:t>schema.</a:t>
            </a:r>
          </a:p>
        </p:txBody>
      </p:sp>
    </p:spTree>
    <p:extLst>
      <p:ext uri="{BB962C8B-B14F-4D97-AF65-F5344CB8AC3E}">
        <p14:creationId xmlns:p14="http://schemas.microsoft.com/office/powerpoint/2010/main" val="1598867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6077" y="1091021"/>
            <a:ext cx="838428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For schemas derived from a weak entity set, the combination of the </a:t>
            </a:r>
            <a:r>
              <a:rPr lang="en-US" sz="2200" dirty="0">
                <a:solidFill>
                  <a:srgbClr val="FF0000"/>
                </a:solidFill>
              </a:rPr>
              <a:t>primary key of the strong entity set and the discriminator of the weak entity set serves as the primary key of the schema.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We also create a foreign-key constraint on the relation </a:t>
            </a:r>
            <a:r>
              <a:rPr lang="en-US" sz="2200" i="1" dirty="0"/>
              <a:t>A</a:t>
            </a:r>
            <a:r>
              <a:rPr lang="en-US" sz="2200" dirty="0"/>
              <a:t>, specifying that the attributes </a:t>
            </a:r>
            <a:r>
              <a:rPr lang="en-US" sz="2200" i="1" dirty="0"/>
              <a:t>b</a:t>
            </a:r>
            <a:r>
              <a:rPr lang="en-US" sz="2200" dirty="0"/>
              <a:t>1</a:t>
            </a:r>
            <a:r>
              <a:rPr lang="en-US" sz="2200" i="1" dirty="0"/>
              <a:t>, b</a:t>
            </a:r>
            <a:r>
              <a:rPr lang="en-US" sz="2200" dirty="0"/>
              <a:t>2</a:t>
            </a:r>
            <a:r>
              <a:rPr lang="en-US" sz="2200" i="1" dirty="0"/>
              <a:t>, . . . , </a:t>
            </a:r>
            <a:r>
              <a:rPr lang="en-US" sz="2200" i="1" dirty="0" err="1"/>
              <a:t>bn</a:t>
            </a:r>
            <a:r>
              <a:rPr lang="en-US" sz="2200" i="1" dirty="0"/>
              <a:t> </a:t>
            </a:r>
            <a:r>
              <a:rPr lang="en-US" sz="2200" dirty="0"/>
              <a:t>reference the primary key of the relation </a:t>
            </a:r>
            <a:r>
              <a:rPr lang="en-US" sz="2200" i="1" dirty="0"/>
              <a:t>B</a:t>
            </a:r>
            <a:r>
              <a:rPr lang="en-US" sz="22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foreign key constraint ensures that for each tuple representing a weak entity, there is a corresponding tuple representing the corresponding strong entity.</a:t>
            </a:r>
          </a:p>
          <a:p>
            <a:endParaRPr lang="en-US" sz="2200" dirty="0"/>
          </a:p>
          <a:p>
            <a:r>
              <a:rPr lang="en-US" sz="2200" dirty="0"/>
              <a:t>       </a:t>
            </a:r>
            <a:r>
              <a:rPr lang="en-US" sz="2200" dirty="0" err="1"/>
              <a:t>Eg</a:t>
            </a:r>
            <a:r>
              <a:rPr lang="en-US" sz="2200" dirty="0"/>
              <a:t>: </a:t>
            </a:r>
            <a:r>
              <a:rPr lang="en-US" sz="2200" i="1" dirty="0"/>
              <a:t>section </a:t>
            </a:r>
            <a:r>
              <a:rPr lang="en-US" sz="2200" dirty="0"/>
              <a:t>(</a:t>
            </a:r>
            <a:r>
              <a:rPr lang="en-US" sz="2200" i="1" dirty="0"/>
              <a:t>course id</a:t>
            </a:r>
            <a:r>
              <a:rPr lang="en-US" sz="2200" dirty="0"/>
              <a:t>, </a:t>
            </a:r>
            <a:r>
              <a:rPr lang="en-US" sz="2200" i="1" dirty="0"/>
              <a:t>sec id</a:t>
            </a:r>
            <a:r>
              <a:rPr lang="en-US" sz="2200" dirty="0"/>
              <a:t>, </a:t>
            </a:r>
            <a:r>
              <a:rPr lang="en-US" sz="2200" i="1" dirty="0"/>
              <a:t>semester</a:t>
            </a:r>
            <a:r>
              <a:rPr lang="en-US" sz="2200" dirty="0"/>
              <a:t>, </a:t>
            </a:r>
            <a:r>
              <a:rPr lang="en-US" sz="2200" i="1" dirty="0"/>
              <a:t>year</a:t>
            </a:r>
            <a:r>
              <a:rPr lang="en-US" sz="2200" dirty="0"/>
              <a:t>)</a:t>
            </a:r>
          </a:p>
          <a:p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1404774" y="340051"/>
            <a:ext cx="695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Representation of Weak Entity Sets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65187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55F7536-BC6B-4913-B44A-500E760863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2400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2400" dirty="0"/>
              <a:t>Example: schema for relationship set </a:t>
            </a:r>
            <a:r>
              <a:rPr lang="en-US" altLang="en-US" sz="24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2400" i="1" dirty="0"/>
          </a:p>
          <a:p>
            <a:pPr>
              <a:buFont typeface="Monotype Sorts" charset="2"/>
              <a:buNone/>
            </a:pPr>
            <a:r>
              <a:rPr lang="en-US" altLang="en-US" sz="2400" dirty="0"/>
              <a:t>	         </a:t>
            </a:r>
            <a:r>
              <a:rPr lang="en-US" altLang="en-US" sz="2400" i="1" dirty="0"/>
              <a:t>advisor = </a:t>
            </a:r>
            <a:r>
              <a:rPr lang="en-US" altLang="en-US" sz="2400" dirty="0"/>
              <a:t>(</a:t>
            </a:r>
            <a:r>
              <a:rPr lang="en-US" altLang="en-US" sz="2400" i="1" u="sng" dirty="0" err="1"/>
              <a:t>s_id</a:t>
            </a:r>
            <a:r>
              <a:rPr lang="en-US" altLang="en-US" sz="2400" i="1" u="sng" dirty="0"/>
              <a:t>, </a:t>
            </a:r>
            <a:r>
              <a:rPr lang="en-US" altLang="en-US" sz="2400" i="1" u="sng" dirty="0" err="1"/>
              <a:t>i_id</a:t>
            </a:r>
            <a:r>
              <a:rPr lang="en-US" altLang="en-US" sz="2400" dirty="0"/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688" y="4786031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28" y="1093788"/>
            <a:ext cx="8313922" cy="4903787"/>
          </a:xfrm>
        </p:spPr>
        <p:txBody>
          <a:bodyPr/>
          <a:lstStyle/>
          <a:p>
            <a:r>
              <a:rPr lang="en-US" sz="2800" dirty="0"/>
              <a:t>For a binary one-to-one relationship set, the primary key of either entity set can be chosen as the primary key. </a:t>
            </a:r>
          </a:p>
          <a:p>
            <a:r>
              <a:rPr lang="en-US" sz="2800" dirty="0"/>
              <a:t>The choice can be made arbitrarily.</a:t>
            </a:r>
          </a:p>
          <a:p>
            <a:r>
              <a:rPr lang="en-US" sz="2800" dirty="0"/>
              <a:t>For a binary many-to-one or one-to-many relationship set, the primary key of the entity set on the “many” side of the relationship set serves as the primary key. </a:t>
            </a:r>
          </a:p>
        </p:txBody>
      </p:sp>
    </p:spTree>
    <p:extLst>
      <p:ext uri="{BB962C8B-B14F-4D97-AF65-F5344CB8AC3E}">
        <p14:creationId xmlns:p14="http://schemas.microsoft.com/office/powerpoint/2010/main" val="37578098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558616"/>
            <a:ext cx="8077200" cy="609600"/>
          </a:xfrm>
        </p:spPr>
        <p:txBody>
          <a:bodyPr/>
          <a:lstStyle/>
          <a:p>
            <a:r>
              <a:rPr lang="en-US" dirty="0"/>
              <a:t>Combination of Schemas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140" y="797442"/>
            <a:ext cx="8665534" cy="5200133"/>
          </a:xfrm>
        </p:spPr>
        <p:txBody>
          <a:bodyPr/>
          <a:lstStyle/>
          <a:p>
            <a:r>
              <a:rPr lang="en-US" sz="2400" dirty="0"/>
              <a:t>Suppose further that the participation of </a:t>
            </a:r>
            <a:r>
              <a:rPr lang="en-US" sz="2400" i="1" dirty="0"/>
              <a:t>A </a:t>
            </a:r>
            <a:r>
              <a:rPr lang="en-US" sz="2400" dirty="0"/>
              <a:t>in the relationship is total; that is, every entity </a:t>
            </a:r>
            <a:r>
              <a:rPr lang="en-US" sz="2400" i="1" dirty="0"/>
              <a:t>a </a:t>
            </a:r>
            <a:r>
              <a:rPr lang="en-US" sz="2400" dirty="0"/>
              <a:t>in the entity set </a:t>
            </a:r>
            <a:r>
              <a:rPr lang="en-US" sz="2400" i="1" dirty="0"/>
              <a:t>B </a:t>
            </a:r>
            <a:r>
              <a:rPr lang="en-US" sz="2400" dirty="0"/>
              <a:t>must participate in the relationship </a:t>
            </a:r>
            <a:r>
              <a:rPr lang="en-US" sz="2400" i="1" dirty="0"/>
              <a:t>AB</a:t>
            </a:r>
            <a:r>
              <a:rPr lang="en-US" sz="2400" dirty="0"/>
              <a:t>. </a:t>
            </a:r>
          </a:p>
          <a:p>
            <a:r>
              <a:rPr lang="en-US" sz="2400" dirty="0"/>
              <a:t>Then we can combine the schemas </a:t>
            </a:r>
            <a:r>
              <a:rPr lang="en-US" sz="2400" i="1" dirty="0"/>
              <a:t>A </a:t>
            </a:r>
            <a:r>
              <a:rPr lang="en-US" sz="2400" dirty="0"/>
              <a:t>and </a:t>
            </a:r>
            <a:r>
              <a:rPr lang="en-US" sz="2400" i="1" dirty="0"/>
              <a:t>AB </a:t>
            </a:r>
            <a:r>
              <a:rPr lang="en-US" sz="2400" dirty="0"/>
              <a:t>to form a single schema consisting of the union of attributes of both schemas. </a:t>
            </a:r>
          </a:p>
          <a:p>
            <a:r>
              <a:rPr lang="en-US" sz="2400" dirty="0"/>
              <a:t>The primary key of the combined schema is the primary key of the entity set into whose schema the relationship set schema was merged.</a:t>
            </a:r>
          </a:p>
          <a:p>
            <a:r>
              <a:rPr lang="en-US" sz="2400" dirty="0"/>
              <a:t>relations in the E-R diagram that satisfy the above criteria:</a:t>
            </a:r>
          </a:p>
        </p:txBody>
      </p:sp>
    </p:spTree>
    <p:extLst>
      <p:ext uri="{BB962C8B-B14F-4D97-AF65-F5344CB8AC3E}">
        <p14:creationId xmlns:p14="http://schemas.microsoft.com/office/powerpoint/2010/main" val="41452436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730" y="1093788"/>
            <a:ext cx="7975933" cy="4903787"/>
          </a:xfrm>
        </p:spPr>
        <p:txBody>
          <a:bodyPr/>
          <a:lstStyle/>
          <a:p>
            <a:r>
              <a:rPr lang="en-US" sz="2200" i="1" dirty="0" err="1"/>
              <a:t>Inst_dept</a:t>
            </a:r>
            <a:r>
              <a:rPr lang="en-US" sz="2200" dirty="0"/>
              <a:t>.  ::   The resulting </a:t>
            </a:r>
            <a:r>
              <a:rPr lang="en-US" sz="2200" i="1" dirty="0"/>
              <a:t>instructor </a:t>
            </a:r>
            <a:r>
              <a:rPr lang="en-US" sz="2200" dirty="0"/>
              <a:t>schema consists of the attributes </a:t>
            </a:r>
            <a:r>
              <a:rPr lang="en-US" sz="2200" i="1" dirty="0"/>
              <a:t>{ID</a:t>
            </a:r>
            <a:r>
              <a:rPr lang="en-US" sz="2200" dirty="0"/>
              <a:t>, </a:t>
            </a:r>
            <a:r>
              <a:rPr lang="en-US" sz="2200" i="1" dirty="0"/>
              <a:t>name</a:t>
            </a:r>
            <a:r>
              <a:rPr lang="en-US" sz="2200" dirty="0"/>
              <a:t>, </a:t>
            </a:r>
            <a:r>
              <a:rPr lang="en-US" sz="2200" i="1" dirty="0" err="1"/>
              <a:t>dept_name</a:t>
            </a:r>
            <a:r>
              <a:rPr lang="en-US" sz="2200" dirty="0"/>
              <a:t>, </a:t>
            </a:r>
            <a:r>
              <a:rPr lang="en-US" sz="2200" i="1" dirty="0"/>
              <a:t>salary}</a:t>
            </a:r>
            <a:r>
              <a:rPr lang="en-US" sz="2200" dirty="0"/>
              <a:t>.</a:t>
            </a:r>
          </a:p>
          <a:p>
            <a:r>
              <a:rPr lang="en-US" sz="2200" i="1" dirty="0" err="1"/>
              <a:t>Stud_dept</a:t>
            </a:r>
            <a:r>
              <a:rPr lang="en-US" sz="2200" dirty="0"/>
              <a:t> :: The resulting </a:t>
            </a:r>
            <a:r>
              <a:rPr lang="en-US" sz="2200" i="1" dirty="0"/>
              <a:t>student </a:t>
            </a:r>
            <a:r>
              <a:rPr lang="en-US" sz="2200" dirty="0"/>
              <a:t>schema consists of the attributes </a:t>
            </a:r>
            <a:r>
              <a:rPr lang="en-US" sz="2200" i="1" dirty="0"/>
              <a:t>{</a:t>
            </a:r>
            <a:r>
              <a:rPr lang="en-US" sz="2200" i="1" dirty="0" err="1"/>
              <a:t>ID</a:t>
            </a:r>
            <a:r>
              <a:rPr lang="en-US" sz="2200" dirty="0" err="1"/>
              <a:t>,</a:t>
            </a:r>
            <a:r>
              <a:rPr lang="en-US" sz="2200" i="1" dirty="0" err="1"/>
              <a:t>name</a:t>
            </a:r>
            <a:r>
              <a:rPr lang="en-US" sz="2200" dirty="0"/>
              <a:t>, </a:t>
            </a:r>
            <a:r>
              <a:rPr lang="en-US" sz="2200" i="1" dirty="0" err="1"/>
              <a:t>dept_name</a:t>
            </a:r>
            <a:r>
              <a:rPr lang="en-US" sz="2200" dirty="0"/>
              <a:t>, </a:t>
            </a:r>
            <a:r>
              <a:rPr lang="en-US" sz="2200" i="1" dirty="0" err="1"/>
              <a:t>tot_cred</a:t>
            </a:r>
            <a:r>
              <a:rPr lang="en-US" sz="2200" i="1" dirty="0"/>
              <a:t>}</a:t>
            </a:r>
            <a:r>
              <a:rPr lang="en-US" sz="2200" dirty="0"/>
              <a:t>.</a:t>
            </a:r>
          </a:p>
          <a:p>
            <a:r>
              <a:rPr lang="en-US" sz="2200" i="1" dirty="0" err="1">
                <a:solidFill>
                  <a:srgbClr val="FF0000"/>
                </a:solidFill>
              </a:rPr>
              <a:t>Course_dept</a:t>
            </a:r>
            <a:r>
              <a:rPr lang="en-US" sz="2200" i="1" dirty="0"/>
              <a:t>: </a:t>
            </a:r>
            <a:r>
              <a:rPr lang="en-US" sz="2200" dirty="0"/>
              <a:t>The resulting </a:t>
            </a:r>
            <a:r>
              <a:rPr lang="en-US" sz="2200" i="1" dirty="0">
                <a:solidFill>
                  <a:srgbClr val="FF0000"/>
                </a:solidFill>
              </a:rPr>
              <a:t>course</a:t>
            </a:r>
            <a:r>
              <a:rPr lang="en-US" sz="2200" i="1" dirty="0"/>
              <a:t> </a:t>
            </a:r>
            <a:r>
              <a:rPr lang="en-US" sz="2200" dirty="0"/>
              <a:t>schema consists of the attributes </a:t>
            </a:r>
            <a:r>
              <a:rPr lang="en-US" sz="2200" i="1" dirty="0"/>
              <a:t>{</a:t>
            </a:r>
            <a:r>
              <a:rPr lang="en-US" sz="2200" i="1" dirty="0" err="1"/>
              <a:t>course,id</a:t>
            </a:r>
            <a:r>
              <a:rPr lang="en-US" sz="2200" dirty="0"/>
              <a:t>, </a:t>
            </a:r>
            <a:r>
              <a:rPr lang="en-US" sz="2200" i="1" dirty="0"/>
              <a:t>title</a:t>
            </a:r>
            <a:r>
              <a:rPr lang="en-US" sz="2200" dirty="0"/>
              <a:t>, </a:t>
            </a:r>
            <a:r>
              <a:rPr lang="en-US" sz="2200" i="1" dirty="0" err="1"/>
              <a:t>dept_name</a:t>
            </a:r>
            <a:r>
              <a:rPr lang="en-US" sz="2200" dirty="0"/>
              <a:t>, </a:t>
            </a:r>
            <a:r>
              <a:rPr lang="en-US" sz="2200" i="1" dirty="0"/>
              <a:t>credits}</a:t>
            </a:r>
            <a:r>
              <a:rPr lang="en-US" sz="2200" dirty="0"/>
              <a:t>.</a:t>
            </a:r>
          </a:p>
          <a:p>
            <a:r>
              <a:rPr lang="en-US" sz="2200" i="1" dirty="0" err="1"/>
              <a:t>Sec_class</a:t>
            </a:r>
            <a:r>
              <a:rPr lang="en-US" sz="2200" dirty="0"/>
              <a:t>:: The resulting </a:t>
            </a:r>
            <a:r>
              <a:rPr lang="en-US" sz="2200" i="1" dirty="0"/>
              <a:t>section </a:t>
            </a:r>
            <a:r>
              <a:rPr lang="en-US" sz="2200" dirty="0"/>
              <a:t>schema consists of the attributes </a:t>
            </a:r>
            <a:r>
              <a:rPr lang="en-US" sz="2200" i="1" dirty="0"/>
              <a:t>{course id</a:t>
            </a:r>
            <a:r>
              <a:rPr lang="en-US" sz="2200" dirty="0"/>
              <a:t>, </a:t>
            </a:r>
            <a:r>
              <a:rPr lang="en-US" sz="2200" i="1" dirty="0" err="1"/>
              <a:t>sec_id</a:t>
            </a:r>
            <a:r>
              <a:rPr lang="en-US" sz="2200" dirty="0"/>
              <a:t>, </a:t>
            </a:r>
            <a:r>
              <a:rPr lang="en-US" sz="2200" i="1" dirty="0"/>
              <a:t>semester</a:t>
            </a:r>
            <a:r>
              <a:rPr lang="en-US" sz="2200" dirty="0"/>
              <a:t>, </a:t>
            </a:r>
            <a:r>
              <a:rPr lang="en-US" sz="2200" i="1" dirty="0"/>
              <a:t>year</a:t>
            </a:r>
            <a:r>
              <a:rPr lang="en-US" sz="2200" dirty="0"/>
              <a:t>, </a:t>
            </a:r>
            <a:r>
              <a:rPr lang="en-US" sz="2200" i="1" dirty="0"/>
              <a:t>building</a:t>
            </a:r>
            <a:r>
              <a:rPr lang="en-US" sz="2200" dirty="0"/>
              <a:t>, </a:t>
            </a:r>
            <a:r>
              <a:rPr lang="en-US" sz="2200" i="1" dirty="0" err="1"/>
              <a:t>room_number</a:t>
            </a:r>
            <a:r>
              <a:rPr lang="en-US" sz="2200" i="1" dirty="0"/>
              <a:t>}</a:t>
            </a:r>
            <a:r>
              <a:rPr lang="en-US" sz="2200" dirty="0"/>
              <a:t>.</a:t>
            </a:r>
          </a:p>
          <a:p>
            <a:r>
              <a:rPr lang="en-US" sz="2200" i="1" dirty="0"/>
              <a:t>Sec_ </a:t>
            </a:r>
            <a:r>
              <a:rPr lang="en-US" sz="2200" i="1" dirty="0" err="1"/>
              <a:t>time_slot</a:t>
            </a:r>
            <a:r>
              <a:rPr lang="en-US" sz="2200" i="1" dirty="0"/>
              <a:t>:: </a:t>
            </a:r>
            <a:r>
              <a:rPr lang="en-US" sz="2200" dirty="0"/>
              <a:t>The resulting </a:t>
            </a:r>
            <a:r>
              <a:rPr lang="en-US" sz="2200" i="1" dirty="0"/>
              <a:t>section </a:t>
            </a:r>
            <a:r>
              <a:rPr lang="en-US" sz="2200" dirty="0"/>
              <a:t>schema</a:t>
            </a:r>
          </a:p>
          <a:p>
            <a:pPr marL="0" indent="0">
              <a:buNone/>
            </a:pPr>
            <a:r>
              <a:rPr lang="en-US" sz="2200" dirty="0"/>
              <a:t>   consists of the attributes </a:t>
            </a:r>
            <a:r>
              <a:rPr lang="en-US" sz="2200" i="1" dirty="0"/>
              <a:t>{</a:t>
            </a:r>
            <a:r>
              <a:rPr lang="en-US" sz="2200" i="1" dirty="0" err="1"/>
              <a:t>course_id</a:t>
            </a:r>
            <a:r>
              <a:rPr lang="en-US" sz="2200" dirty="0"/>
              <a:t>, </a:t>
            </a:r>
            <a:r>
              <a:rPr lang="en-US" sz="2200" i="1" dirty="0" err="1"/>
              <a:t>sec_id</a:t>
            </a:r>
            <a:r>
              <a:rPr lang="en-US" sz="2200" dirty="0"/>
              <a:t>, </a:t>
            </a:r>
            <a:r>
              <a:rPr lang="en-US" sz="2200" i="1" dirty="0"/>
              <a:t>semester</a:t>
            </a:r>
            <a:r>
              <a:rPr lang="en-US" sz="2200" dirty="0"/>
              <a:t>, </a:t>
            </a:r>
            <a:r>
              <a:rPr lang="en-US" sz="2200" i="1" dirty="0"/>
              <a:t>year</a:t>
            </a:r>
            <a:r>
              <a:rPr lang="en-US" sz="2200" dirty="0"/>
              <a:t>, </a:t>
            </a:r>
          </a:p>
          <a:p>
            <a:pPr marL="233363" indent="0">
              <a:buNone/>
            </a:pPr>
            <a:r>
              <a:rPr lang="en-US" sz="2200" i="1" dirty="0"/>
              <a:t>building</a:t>
            </a:r>
            <a:r>
              <a:rPr lang="en-US" sz="2200" dirty="0"/>
              <a:t>, </a:t>
            </a:r>
            <a:r>
              <a:rPr lang="en-US" sz="2200" i="1" dirty="0" err="1"/>
              <a:t>room_number</a:t>
            </a:r>
            <a:r>
              <a:rPr lang="en-US" sz="2200" dirty="0"/>
              <a:t>, </a:t>
            </a:r>
            <a:r>
              <a:rPr lang="en-US" sz="2200" i="1" dirty="0" err="1"/>
              <a:t>time_slot_id</a:t>
            </a:r>
            <a:r>
              <a:rPr lang="en-US" sz="2200" i="1" dirty="0"/>
              <a:t>}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9071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4510CF-E01A-48DE-9D75-D2621C2E4C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531628" y="875815"/>
            <a:ext cx="8313922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22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2200" dirty="0"/>
              <a:t>Example: Instead of creating a schema for relationship set </a:t>
            </a:r>
            <a:r>
              <a:rPr kumimoji="1" lang="en-US" altLang="en-US" sz="2200" i="1" dirty="0" err="1"/>
              <a:t>inst_dept</a:t>
            </a:r>
            <a:r>
              <a:rPr kumimoji="1" lang="en-US" altLang="en-US" sz="2200" dirty="0"/>
              <a:t>, add an attribute </a:t>
            </a:r>
            <a:r>
              <a:rPr kumimoji="1" lang="en-US" altLang="en-US" sz="2200" i="1" dirty="0"/>
              <a:t>dept_name</a:t>
            </a:r>
            <a:r>
              <a:rPr kumimoji="1" lang="en-US" altLang="en-US" sz="2200" dirty="0"/>
              <a:t> to the schema arising from entity set </a:t>
            </a:r>
            <a:r>
              <a:rPr kumimoji="1" lang="en-US" altLang="en-US" sz="2200" i="1" dirty="0"/>
              <a:t>instructor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2200" dirty="0"/>
              <a:t>Example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74247" y="3466048"/>
            <a:ext cx="6317679" cy="257860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8465" y="1123950"/>
            <a:ext cx="8367085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6CA3E-8E5B-4E32-8319-D6101395F8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If participation is </a:t>
            </a:r>
            <a:r>
              <a:rPr lang="en-US" altLang="en-US" sz="2400" i="1" dirty="0"/>
              <a:t>partial</a:t>
            </a:r>
            <a:r>
              <a:rPr lang="en-US" altLang="en-US" sz="24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B14CE7-7739-4499-9091-0388D54C4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Example: The </a:t>
            </a:r>
            <a:r>
              <a:rPr lang="en-US" altLang="en-US" sz="2400" i="1" dirty="0"/>
              <a:t>section </a:t>
            </a:r>
            <a:r>
              <a:rPr lang="en-US" altLang="en-US" sz="2400" dirty="0"/>
              <a:t>schema already contains the attributes that would appear in the </a:t>
            </a:r>
            <a:r>
              <a:rPr lang="en-US" altLang="en-US" sz="2400" i="1" dirty="0" err="1"/>
              <a:t>sec_course</a:t>
            </a:r>
            <a:r>
              <a:rPr lang="en-US" altLang="en-US" sz="2400" dirty="0"/>
              <a:t> schema</a:t>
            </a:r>
          </a:p>
          <a:p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44012E-1398-4884-B663-0D56D36F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1596" y="4337770"/>
            <a:ext cx="6930708" cy="1403688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03767" y="1584251"/>
            <a:ext cx="76767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specialization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generalization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higher- and lower-level entity sets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attribute inheritance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aggregation.</a:t>
            </a:r>
          </a:p>
        </p:txBody>
      </p:sp>
    </p:spTree>
    <p:extLst>
      <p:ext uri="{BB962C8B-B14F-4D97-AF65-F5344CB8AC3E}">
        <p14:creationId xmlns:p14="http://schemas.microsoft.com/office/powerpoint/2010/main" val="2363026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671" y="1208089"/>
            <a:ext cx="8325292" cy="3924744"/>
          </a:xfrm>
        </p:spPr>
        <p:txBody>
          <a:bodyPr/>
          <a:lstStyle/>
          <a:p>
            <a:r>
              <a:rPr lang="en-US" sz="2400" dirty="0"/>
              <a:t>The process of designating subgroupings within an entity set is called </a:t>
            </a:r>
            <a:r>
              <a:rPr lang="en-US" sz="2400" b="1" dirty="0"/>
              <a:t>specialization</a:t>
            </a:r>
            <a:r>
              <a:rPr lang="en-US" sz="2400" dirty="0"/>
              <a:t>.</a:t>
            </a:r>
          </a:p>
          <a:p>
            <a:r>
              <a:rPr lang="en-US" altLang="en-US" sz="22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22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Depicted by a </a:t>
            </a:r>
            <a:r>
              <a:rPr lang="en-US" altLang="en-US" sz="2200" i="1" dirty="0">
                <a:solidFill>
                  <a:srgbClr val="FF0000"/>
                </a:solidFill>
              </a:rPr>
              <a:t>triangle</a:t>
            </a:r>
            <a:r>
              <a:rPr lang="en-US" altLang="en-US" sz="2200" dirty="0">
                <a:solidFill>
                  <a:srgbClr val="FF0000"/>
                </a:solidFill>
              </a:rPr>
              <a:t> component labeled ISA (e.g., </a:t>
            </a:r>
            <a:r>
              <a:rPr lang="en-US" altLang="en-US" sz="2200" i="1" dirty="0">
                <a:solidFill>
                  <a:srgbClr val="FF0000"/>
                </a:solidFill>
              </a:rPr>
              <a:t>instructor</a:t>
            </a:r>
            <a:r>
              <a:rPr lang="en-US" altLang="en-US" sz="2200" dirty="0">
                <a:solidFill>
                  <a:srgbClr val="FF0000"/>
                </a:solidFill>
              </a:rPr>
              <a:t> “is a” </a:t>
            </a:r>
            <a:r>
              <a:rPr lang="en-US" altLang="en-US" sz="2200" i="1" dirty="0">
                <a:solidFill>
                  <a:srgbClr val="FF0000"/>
                </a:solidFill>
              </a:rPr>
              <a:t>person</a:t>
            </a:r>
            <a:r>
              <a:rPr lang="en-US" altLang="en-US" sz="2200" dirty="0">
                <a:solidFill>
                  <a:srgbClr val="FF0000"/>
                </a:solidFill>
              </a:rPr>
              <a:t>).</a:t>
            </a:r>
          </a:p>
          <a:p>
            <a:r>
              <a:rPr lang="en-US" altLang="en-US" sz="22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2200" dirty="0">
                <a:solidFill>
                  <a:srgbClr val="002060"/>
                </a:solidFill>
              </a:rPr>
              <a:t> </a:t>
            </a:r>
            <a:r>
              <a:rPr lang="en-US" altLang="en-US" sz="22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F3536-A890-497F-97EC-7CB9E837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3" y="2250822"/>
            <a:ext cx="3496612" cy="36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en-US" sz="1700" dirty="0">
                <a:ea typeface="ＭＳ Ｐゴシック" panose="020B0600070205080204" pitchFamily="34" charset="-128"/>
              </a:rPr>
            </a:b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1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47629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2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2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22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22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414" y="2616486"/>
            <a:ext cx="6049925" cy="17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22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2200" dirty="0">
                <a:solidFill>
                  <a:srgbClr val="002060"/>
                </a:solidFill>
              </a:rPr>
              <a:t> </a:t>
            </a:r>
            <a:r>
              <a:rPr lang="en-US" altLang="en-US" sz="2200" dirty="0"/>
              <a:t>– combine a number of entity sets that share the same features into a higher-level entity set.</a:t>
            </a:r>
          </a:p>
          <a:p>
            <a:r>
              <a:rPr lang="en-US" altLang="en-US" sz="22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22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22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2200" dirty="0">
                <a:solidFill>
                  <a:srgbClr val="002060"/>
                </a:solidFill>
              </a:rPr>
              <a:t> </a:t>
            </a:r>
            <a:r>
              <a:rPr lang="en-US" altLang="en-US" sz="22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22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22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22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22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080" y="727075"/>
            <a:ext cx="8697432" cy="49787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24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attributes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688" y="1233995"/>
            <a:ext cx="8006317" cy="3926657"/>
          </a:xfrm>
        </p:spPr>
        <p:txBody>
          <a:bodyPr/>
          <a:lstStyle/>
          <a:p>
            <a:r>
              <a:rPr lang="en-US" altLang="en-US" sz="2000" dirty="0"/>
              <a:t>Partial generalization is the default.  </a:t>
            </a:r>
          </a:p>
          <a:p>
            <a:r>
              <a:rPr lang="en-US" altLang="en-US" sz="2000" dirty="0"/>
              <a:t>We can specify total generalization in an ER diagram by adding the keyword </a:t>
            </a:r>
            <a:r>
              <a:rPr lang="en-US" altLang="en-US" sz="2000" b="1" dirty="0"/>
              <a:t>total</a:t>
            </a:r>
            <a:r>
              <a:rPr lang="en-US" altLang="en-US" sz="20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2000" dirty="0"/>
              <a:t>The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  <a:p>
            <a:r>
              <a:rPr lang="en-US" sz="1800" b="1" dirty="0"/>
              <a:t>Aggregation </a:t>
            </a:r>
            <a:r>
              <a:rPr lang="en-US" sz="1800" dirty="0"/>
              <a:t>is an abstraction through which relationships are treated</a:t>
            </a:r>
          </a:p>
          <a:p>
            <a:pPr marL="0" indent="0">
              <a:buNone/>
            </a:pPr>
            <a:r>
              <a:rPr lang="en-US" sz="1800" dirty="0"/>
              <a:t>     as higher-level entities.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962555-0291-4727-B566-F7E227EEC3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7618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en-US" sz="1700" dirty="0">
                <a:ea typeface="ＭＳ Ｐゴシック" panose="020B0600070205080204" pitchFamily="34" charset="-128"/>
              </a:rPr>
            </a:b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499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47629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0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2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22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22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22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414" y="2616486"/>
            <a:ext cx="6049925" cy="17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178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904062-BFCB-4299-9B25-5F1784B3C43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9696619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39CB37-6CED-4366-8B08-6552F9E6A39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br>
              <a:rPr lang="en-US" altLang="en-US" sz="2000" dirty="0"/>
            </a:br>
            <a:br>
              <a:rPr lang="en-US" altLang="en-US" sz="2000" b="1" dirty="0">
                <a:solidFill>
                  <a:schemeClr val="tx2"/>
                </a:solidFill>
              </a:rPr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4A2C6-AD3A-4980-A730-8ECCC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63" y="1597152"/>
            <a:ext cx="551547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05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750DED-DE3D-4B85-A29E-EEF4A31DE8E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CD4B8B1-B217-4EE5-92FB-5CD6F419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6205" t="105595" r="36205" b="-56126"/>
          <a:stretch/>
        </p:blipFill>
        <p:spPr>
          <a:xfrm>
            <a:off x="2060437" y="4277264"/>
            <a:ext cx="5023126" cy="214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A6C23-F47F-4655-AC8F-8208C2E54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5" y="2478943"/>
            <a:ext cx="6322431" cy="3988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7A24E2-46AE-4A30-BC73-9BEC313144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302"/>
          <a:stretch/>
        </p:blipFill>
        <p:spPr>
          <a:xfrm>
            <a:off x="4145280" y="652463"/>
            <a:ext cx="4398328" cy="20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Entity-Relationship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10E6B3-244B-40B7-92EA-A85265E64CD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br>
              <a:rPr lang="en-US" altLang="en-US" sz="1700" b="1" dirty="0">
                <a:solidFill>
                  <a:schemeClr val="tx2"/>
                </a:solidFill>
              </a:rPr>
            </a:br>
            <a:br>
              <a:rPr lang="en-US" altLang="en-US" sz="1700" dirty="0"/>
            </a:b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400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97334F-3F8E-4C9E-A3BB-1813819B40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/>
              <a:t>an action that occurs between entities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8453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E380F1-487D-4B55-B4CE-F7BC3AB4144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107341"/>
            <a:ext cx="7572652" cy="4932779"/>
          </a:xfrm>
        </p:spPr>
        <p:txBody>
          <a:bodyPr/>
          <a:lstStyle/>
          <a:p>
            <a:r>
              <a:rPr lang="en-US" altLang="en-US" sz="1700" dirty="0"/>
              <a:t>Although it is possible to replace any non-binary (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, for </a:t>
            </a:r>
            <a:r>
              <a:rPr lang="en-US" altLang="en-US" sz="1700" i="1" dirty="0"/>
              <a:t>n</a:t>
            </a:r>
            <a:r>
              <a:rPr lang="en-US" altLang="en-US" sz="1700" dirty="0"/>
              <a:t> &gt; 2) relationship set by a number of distinct binary relationship sets, a 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 relationship set shows more clearly that several entities participate in a single relationship.</a:t>
            </a:r>
          </a:p>
          <a:p>
            <a:r>
              <a:rPr lang="en-US" altLang="en-US" sz="1700" dirty="0"/>
              <a:t>Some relationships that appear to be non-binary may be better represented using binary relationships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For example,  a ternary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parents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father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mother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Using two binary relationships allows partial information (e.g., only mother being known)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But there are some relationships that are naturally non-binary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13308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3F0691-02FD-4F01-B16B-37F0C98E765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to Binary Form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50925"/>
            <a:ext cx="8012512" cy="31796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Replace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between entity sets A, B and C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	1.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A        </a:t>
            </a:r>
            <a:r>
              <a:rPr lang="en-US" altLang="en-US" sz="1700" dirty="0"/>
              <a:t>2.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B    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3.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Create an identifying attribute for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and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add any attributes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For each relationship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b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c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R,</a:t>
            </a:r>
            <a:r>
              <a:rPr lang="en-US" altLang="en-US" sz="1700" dirty="0">
                <a:ea typeface="ＭＳ Ｐゴシック" panose="020B0600070205080204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1. a new entity 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the entity set </a:t>
            </a:r>
            <a:r>
              <a:rPr lang="en-US" altLang="en-US" sz="1700" i="1" dirty="0"/>
              <a:t>E       </a:t>
            </a:r>
            <a:r>
              <a:rPr lang="en-US" altLang="en-US" sz="1700" dirty="0"/>
              <a:t>2.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</a:t>
            </a:r>
            <a:r>
              <a:rPr lang="en-US" altLang="en-US" sz="1700" i="1" dirty="0" err="1"/>
              <a:t>a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3.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b</a:t>
            </a:r>
            <a:r>
              <a:rPr lang="en-US" altLang="en-US" sz="1700" i="1" baseline="-25000" dirty="0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i="1" dirty="0"/>
              <a:t>      </a:t>
            </a:r>
            <a:r>
              <a:rPr lang="en-US" altLang="en-US" sz="1700" dirty="0"/>
              <a:t>	             4.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c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98D97-0C41-4127-8946-9AD5E153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3" y="4230624"/>
            <a:ext cx="6516802" cy="22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83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75FB3B-D5B1-47CA-AF72-600243D3EE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-15875"/>
            <a:ext cx="8096250" cy="696913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294" y="1160463"/>
            <a:ext cx="7594854" cy="3387153"/>
          </a:xfrm>
        </p:spPr>
        <p:txBody>
          <a:bodyPr/>
          <a:lstStyle/>
          <a:p>
            <a:r>
              <a:rPr lang="en-US" altLang="en-US" sz="1700" dirty="0"/>
              <a:t>Also need to translate constraints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all constraints may not be possible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There may be instances in the translated schema that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cannot correspond to any instance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Exercise: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 add constraints to the relationships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and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C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9469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C2CC3E-3224-40AD-B723-310FED80F62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24730635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E487B1-7683-4B92-9A2E-C2E588216CF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6831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001CFF-1B65-48E2-A103-E7276A4941A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9011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55FA5D-7C94-4D12-B2C8-85BDB30F420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Chen, IDE1FX, …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7305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E8D138-CC8C-4690-AA50-FDD14C11BC2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41622"/>
            <a:ext cx="8398983" cy="3678809"/>
          </a:xfrm>
        </p:spPr>
        <p:txBody>
          <a:bodyPr/>
          <a:lstStyle/>
          <a:p>
            <a:r>
              <a:rPr lang="en-US" altLang="en-US" sz="2400" dirty="0"/>
              <a:t>The ER data model was developed to facilitate database design by allowing specification of an </a:t>
            </a:r>
            <a:r>
              <a:rPr lang="en-US" altLang="en-US" sz="24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2400" dirty="0"/>
              <a:t>that represents the overall logical structure of a database.</a:t>
            </a:r>
          </a:p>
          <a:p>
            <a:r>
              <a:rPr lang="en-US" altLang="en-US" sz="2400" dirty="0"/>
              <a:t>The ER data model employs three basic concepts: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2400" dirty="0"/>
              <a:t>The ER model also has an associated diagrammatic representation, the </a:t>
            </a:r>
            <a:r>
              <a:rPr lang="en-US" altLang="en-US" sz="2400" b="1" dirty="0">
                <a:solidFill>
                  <a:srgbClr val="002060"/>
                </a:solidFill>
              </a:rPr>
              <a:t>ER diagram</a:t>
            </a:r>
            <a:r>
              <a:rPr lang="en-US" altLang="en-US" sz="2400" dirty="0"/>
              <a:t>, which can express the overall logical structure of a database graphically.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BBC8C7-FE94-41E3-9B6E-04E57B64D6A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558903" cy="250837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UML</a:t>
            </a:r>
            <a:r>
              <a:rPr lang="en-US" altLang="en-US" sz="1700" dirty="0"/>
              <a:t>: Unified Modeling Language</a:t>
            </a:r>
          </a:p>
          <a:p>
            <a:r>
              <a:rPr lang="en-US" altLang="en-US" sz="1700" dirty="0"/>
              <a:t>UML has many components to graphically model different aspects of an entire software system</a:t>
            </a:r>
          </a:p>
          <a:p>
            <a:r>
              <a:rPr lang="en-US" altLang="en-US" sz="1700" dirty="0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9583622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FF8D73-D938-4F02-B927-D1CF54E17D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563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2F3774-7C2E-486C-9767-52DB1693412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544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068415-F0CF-42DA-A518-81E10F803A8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550026" cy="3508121"/>
          </a:xfrm>
        </p:spPr>
        <p:txBody>
          <a:bodyPr/>
          <a:lstStyle/>
          <a:p>
            <a:r>
              <a:rPr lang="en-US" altLang="en-US" sz="1700" dirty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700" dirty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700" dirty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4985857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CB005E-8803-4B5E-8921-117E2FAF24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D8724-B97C-4DE0-8186-9B362C8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19" y="844549"/>
            <a:ext cx="4612823" cy="54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72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6441C8-E573-4A5B-8258-A6E51AFBCB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1700" dirty="0"/>
              <a:t>Functional Requirements</a:t>
            </a:r>
          </a:p>
          <a:p>
            <a:r>
              <a:rPr lang="en-US" altLang="en-US" sz="1700" dirty="0"/>
              <a:t>Data Flow, Workflow</a:t>
            </a:r>
          </a:p>
          <a:p>
            <a:r>
              <a:rPr lang="en-US" altLang="en-US" sz="1700" dirty="0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20044997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120792</TotalTime>
  <Words>5532</Words>
  <Application>Microsoft Office PowerPoint</Application>
  <PresentationFormat>On-screen Show (4:3)</PresentationFormat>
  <Paragraphs>574</Paragraphs>
  <Slides>96</Slides>
  <Notes>86</Notes>
  <HiddenSlides>6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  <vt:variant>
        <vt:lpstr>Custom Shows</vt:lpstr>
      </vt:variant>
      <vt:variant>
        <vt:i4>1</vt:i4>
      </vt:variant>
    </vt:vector>
  </HeadingPairs>
  <TitlesOfParts>
    <vt:vector size="104" baseType="lpstr">
      <vt:lpstr>Arial</vt:lpstr>
      <vt:lpstr>Helvetica</vt:lpstr>
      <vt:lpstr>Monotype Sorts</vt:lpstr>
      <vt:lpstr>Times New Roman</vt:lpstr>
      <vt:lpstr>Webdings</vt:lpstr>
      <vt:lpstr>Wingdings</vt:lpstr>
      <vt:lpstr>2_db-5-grey</vt:lpstr>
      <vt:lpstr> Database Design Using the E-R Model</vt:lpstr>
      <vt:lpstr>Outline</vt:lpstr>
      <vt:lpstr>Outline</vt:lpstr>
      <vt:lpstr>Design Phases</vt:lpstr>
      <vt:lpstr>Design Phases (Cont.)</vt:lpstr>
      <vt:lpstr>Design Alternatives</vt:lpstr>
      <vt:lpstr>Design Approaches</vt:lpstr>
      <vt:lpstr>The Entity-Relationship Model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PowerPoint Presentation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PowerPoint Presentation</vt:lpstr>
      <vt:lpstr>PowerPoint Presentation</vt:lpstr>
      <vt:lpstr>E-R Diagram for a University Enterprise</vt:lpstr>
      <vt:lpstr>PowerPoint Presentation</vt:lpstr>
      <vt:lpstr>Reduction to Relation Schemas</vt:lpstr>
      <vt:lpstr>Reduction to Relation Schemas</vt:lpstr>
      <vt:lpstr>Representation of Strong Entity Sets with Simple Attributes</vt:lpstr>
      <vt:lpstr>Representation of Entity Sets with Complex Attributes</vt:lpstr>
      <vt:lpstr>Representation of Entity Sets with Multivalued Attributes</vt:lpstr>
      <vt:lpstr>PowerPoint Presentation</vt:lpstr>
      <vt:lpstr>PowerPoint Presentation</vt:lpstr>
      <vt:lpstr>Representing Relationship Sets</vt:lpstr>
      <vt:lpstr>PowerPoint Presentation</vt:lpstr>
      <vt:lpstr>Combination of Schemas </vt:lpstr>
      <vt:lpstr>PowerPoint Presentation</vt:lpstr>
      <vt:lpstr>Redundancy of Schemas</vt:lpstr>
      <vt:lpstr>Redundancy of Schemas (Cont.)</vt:lpstr>
      <vt:lpstr>Redundancy of Schemas (Cont.)</vt:lpstr>
      <vt:lpstr>Extended E-R Features</vt:lpstr>
      <vt:lpstr>PowerPoint Presentation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Representing Specialization via Schemas</vt:lpstr>
      <vt:lpstr>Representing Specialization as Schemas (Cont.)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ER vs. UML Class Diagrams</vt:lpstr>
      <vt:lpstr>Other Aspects of Database Design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Bhimani Praveena</cp:lastModifiedBy>
  <cp:revision>546</cp:revision>
  <cp:lastPrinted>1999-06-28T19:27:31Z</cp:lastPrinted>
  <dcterms:created xsi:type="dcterms:W3CDTF">2009-12-21T15:40:22Z</dcterms:created>
  <dcterms:modified xsi:type="dcterms:W3CDTF">2022-10-03T17:05:06Z</dcterms:modified>
</cp:coreProperties>
</file>