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90"/>
  </p:notesMasterIdLst>
  <p:handoutMasterIdLst>
    <p:handoutMasterId r:id="rId91"/>
  </p:handoutMasterIdLst>
  <p:sldIdLst>
    <p:sldId id="403" r:id="rId2"/>
    <p:sldId id="327" r:id="rId3"/>
    <p:sldId id="374" r:id="rId4"/>
    <p:sldId id="391" r:id="rId5"/>
    <p:sldId id="392" r:id="rId6"/>
    <p:sldId id="393" r:id="rId7"/>
    <p:sldId id="394" r:id="rId8"/>
    <p:sldId id="330" r:id="rId9"/>
    <p:sldId id="331" r:id="rId10"/>
    <p:sldId id="395" r:id="rId11"/>
    <p:sldId id="378" r:id="rId12"/>
    <p:sldId id="379" r:id="rId13"/>
    <p:sldId id="435" r:id="rId14"/>
    <p:sldId id="333" r:id="rId15"/>
    <p:sldId id="334" r:id="rId16"/>
    <p:sldId id="335" r:id="rId17"/>
    <p:sldId id="375" r:id="rId18"/>
    <p:sldId id="380" r:id="rId19"/>
    <p:sldId id="381" r:id="rId20"/>
    <p:sldId id="338" r:id="rId21"/>
    <p:sldId id="339" r:id="rId22"/>
    <p:sldId id="340" r:id="rId23"/>
    <p:sldId id="396" r:id="rId24"/>
    <p:sldId id="397" r:id="rId25"/>
    <p:sldId id="398" r:id="rId26"/>
    <p:sldId id="399" r:id="rId27"/>
    <p:sldId id="341" r:id="rId28"/>
    <p:sldId id="400" r:id="rId29"/>
    <p:sldId id="404" r:id="rId30"/>
    <p:sldId id="342" r:id="rId31"/>
    <p:sldId id="343" r:id="rId32"/>
    <p:sldId id="344" r:id="rId33"/>
    <p:sldId id="345" r:id="rId34"/>
    <p:sldId id="382" r:id="rId35"/>
    <p:sldId id="401" r:id="rId36"/>
    <p:sldId id="346" r:id="rId37"/>
    <p:sldId id="347" r:id="rId38"/>
    <p:sldId id="423" r:id="rId39"/>
    <p:sldId id="433" r:id="rId40"/>
    <p:sldId id="427" r:id="rId41"/>
    <p:sldId id="428" r:id="rId42"/>
    <p:sldId id="429" r:id="rId43"/>
    <p:sldId id="434" r:id="rId44"/>
    <p:sldId id="430" r:id="rId45"/>
    <p:sldId id="352" r:id="rId46"/>
    <p:sldId id="353" r:id="rId47"/>
    <p:sldId id="354" r:id="rId48"/>
    <p:sldId id="355" r:id="rId49"/>
    <p:sldId id="356" r:id="rId50"/>
    <p:sldId id="357" r:id="rId51"/>
    <p:sldId id="358" r:id="rId52"/>
    <p:sldId id="383" r:id="rId53"/>
    <p:sldId id="418" r:id="rId54"/>
    <p:sldId id="419" r:id="rId55"/>
    <p:sldId id="420" r:id="rId56"/>
    <p:sldId id="384" r:id="rId57"/>
    <p:sldId id="421" r:id="rId58"/>
    <p:sldId id="361" r:id="rId59"/>
    <p:sldId id="405" r:id="rId60"/>
    <p:sldId id="385" r:id="rId61"/>
    <p:sldId id="362" r:id="rId62"/>
    <p:sldId id="365" r:id="rId63"/>
    <p:sldId id="366" r:id="rId64"/>
    <p:sldId id="402" r:id="rId65"/>
    <p:sldId id="386" r:id="rId66"/>
    <p:sldId id="367" r:id="rId67"/>
    <p:sldId id="368" r:id="rId68"/>
    <p:sldId id="387" r:id="rId69"/>
    <p:sldId id="369" r:id="rId70"/>
    <p:sldId id="388" r:id="rId71"/>
    <p:sldId id="389" r:id="rId72"/>
    <p:sldId id="372" r:id="rId73"/>
    <p:sldId id="373" r:id="rId74"/>
    <p:sldId id="406" r:id="rId75"/>
    <p:sldId id="407" r:id="rId76"/>
    <p:sldId id="408" r:id="rId77"/>
    <p:sldId id="436" r:id="rId78"/>
    <p:sldId id="431" r:id="rId79"/>
    <p:sldId id="410" r:id="rId80"/>
    <p:sldId id="432" r:id="rId81"/>
    <p:sldId id="412" r:id="rId82"/>
    <p:sldId id="437" r:id="rId83"/>
    <p:sldId id="438" r:id="rId84"/>
    <p:sldId id="439" r:id="rId85"/>
    <p:sldId id="440" r:id="rId86"/>
    <p:sldId id="441" r:id="rId87"/>
    <p:sldId id="442" r:id="rId88"/>
    <p:sldId id="443" r:id="rId89"/>
  </p:sldIdLst>
  <p:sldSz cx="9144000" cy="6858000" type="letter"/>
  <p:notesSz cx="6858000" cy="9144000"/>
  <p:defaultTextStyle>
    <a:defPPr>
      <a:defRPr lang="en-CA"/>
    </a:defPPr>
    <a:lvl1pPr algn="l" rtl="0" fontAlgn="base">
      <a:spcBef>
        <a:spcPct val="0"/>
      </a:spcBef>
      <a:spcAft>
        <a:spcPct val="0"/>
      </a:spcAft>
      <a:defRPr sz="2400" i="1" kern="1200">
        <a:solidFill>
          <a:schemeClr val="tx1"/>
        </a:solidFill>
        <a:latin typeface="Arial" pitchFamily="34" charset="0"/>
        <a:ea typeface="+mn-ea"/>
        <a:cs typeface="+mn-cs"/>
      </a:defRPr>
    </a:lvl1pPr>
    <a:lvl2pPr marL="457200" algn="l" rtl="0" fontAlgn="base">
      <a:spcBef>
        <a:spcPct val="0"/>
      </a:spcBef>
      <a:spcAft>
        <a:spcPct val="0"/>
      </a:spcAft>
      <a:defRPr sz="2400" i="1" kern="1200">
        <a:solidFill>
          <a:schemeClr val="tx1"/>
        </a:solidFill>
        <a:latin typeface="Arial" pitchFamily="34" charset="0"/>
        <a:ea typeface="+mn-ea"/>
        <a:cs typeface="+mn-cs"/>
      </a:defRPr>
    </a:lvl2pPr>
    <a:lvl3pPr marL="914400" algn="l" rtl="0" fontAlgn="base">
      <a:spcBef>
        <a:spcPct val="0"/>
      </a:spcBef>
      <a:spcAft>
        <a:spcPct val="0"/>
      </a:spcAft>
      <a:defRPr sz="2400" i="1" kern="1200">
        <a:solidFill>
          <a:schemeClr val="tx1"/>
        </a:solidFill>
        <a:latin typeface="Arial" pitchFamily="34" charset="0"/>
        <a:ea typeface="+mn-ea"/>
        <a:cs typeface="+mn-cs"/>
      </a:defRPr>
    </a:lvl3pPr>
    <a:lvl4pPr marL="1371600" algn="l" rtl="0" fontAlgn="base">
      <a:spcBef>
        <a:spcPct val="0"/>
      </a:spcBef>
      <a:spcAft>
        <a:spcPct val="0"/>
      </a:spcAft>
      <a:defRPr sz="2400" i="1" kern="1200">
        <a:solidFill>
          <a:schemeClr val="tx1"/>
        </a:solidFill>
        <a:latin typeface="Arial" pitchFamily="34" charset="0"/>
        <a:ea typeface="+mn-ea"/>
        <a:cs typeface="+mn-cs"/>
      </a:defRPr>
    </a:lvl4pPr>
    <a:lvl5pPr marL="1828800" algn="l" rtl="0" fontAlgn="base">
      <a:spcBef>
        <a:spcPct val="0"/>
      </a:spcBef>
      <a:spcAft>
        <a:spcPct val="0"/>
      </a:spcAft>
      <a:defRPr sz="2400" i="1" kern="1200">
        <a:solidFill>
          <a:schemeClr val="tx1"/>
        </a:solidFill>
        <a:latin typeface="Arial" pitchFamily="34" charset="0"/>
        <a:ea typeface="+mn-ea"/>
        <a:cs typeface="+mn-cs"/>
      </a:defRPr>
    </a:lvl5pPr>
    <a:lvl6pPr marL="2286000" algn="l" defTabSz="914400" rtl="0" eaLnBrk="1" latinLnBrk="0" hangingPunct="1">
      <a:defRPr sz="2400" i="1" kern="1200">
        <a:solidFill>
          <a:schemeClr val="tx1"/>
        </a:solidFill>
        <a:latin typeface="Arial" pitchFamily="34" charset="0"/>
        <a:ea typeface="+mn-ea"/>
        <a:cs typeface="+mn-cs"/>
      </a:defRPr>
    </a:lvl6pPr>
    <a:lvl7pPr marL="2743200" algn="l" defTabSz="914400" rtl="0" eaLnBrk="1" latinLnBrk="0" hangingPunct="1">
      <a:defRPr sz="2400" i="1" kern="1200">
        <a:solidFill>
          <a:schemeClr val="tx1"/>
        </a:solidFill>
        <a:latin typeface="Arial" pitchFamily="34" charset="0"/>
        <a:ea typeface="+mn-ea"/>
        <a:cs typeface="+mn-cs"/>
      </a:defRPr>
    </a:lvl7pPr>
    <a:lvl8pPr marL="3200400" algn="l" defTabSz="914400" rtl="0" eaLnBrk="1" latinLnBrk="0" hangingPunct="1">
      <a:defRPr sz="2400" i="1" kern="1200">
        <a:solidFill>
          <a:schemeClr val="tx1"/>
        </a:solidFill>
        <a:latin typeface="Arial" pitchFamily="34" charset="0"/>
        <a:ea typeface="+mn-ea"/>
        <a:cs typeface="+mn-cs"/>
      </a:defRPr>
    </a:lvl8pPr>
    <a:lvl9pPr marL="3657600" algn="l" defTabSz="914400" rtl="0" eaLnBrk="1" latinLnBrk="0" hangingPunct="1">
      <a:defRPr sz="2400" i="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snapToObjects="1">
      <p:cViewPr varScale="1">
        <p:scale>
          <a:sx n="64" d="100"/>
          <a:sy n="64" d="100"/>
        </p:scale>
        <p:origin x="62" y="643"/>
      </p:cViewPr>
      <p:guideLst>
        <p:guide orient="horz" pos="1920"/>
        <p:guide pos="2880"/>
      </p:guideLst>
    </p:cSldViewPr>
  </p:slideViewPr>
  <p:outlineViewPr>
    <p:cViewPr>
      <p:scale>
        <a:sx n="33" d="100"/>
        <a:sy n="33" d="100"/>
      </p:scale>
      <p:origin x="0" y="28884"/>
    </p:cViewPr>
  </p:outlineViewPr>
  <p:notesTextViewPr>
    <p:cViewPr>
      <p:scale>
        <a:sx n="100" d="100"/>
        <a:sy n="100" d="100"/>
      </p:scale>
      <p:origin x="0" y="0"/>
    </p:cViewPr>
  </p:notesTextViewPr>
  <p:sorterViewPr>
    <p:cViewPr>
      <p:scale>
        <a:sx n="66" d="100"/>
        <a:sy n="66" d="100"/>
      </p:scale>
      <p:origin x="0" y="3139"/>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Tahoma" pitchFamily="34" charset="0"/>
              </a:defRPr>
            </a:lvl1pPr>
          </a:lstStyle>
          <a:p>
            <a:pPr>
              <a:defRPr/>
            </a:pPr>
            <a:fld id="{6851A424-6257-4CEE-A5F3-CAE02FE5EDF3}" type="slidenum">
              <a:rPr lang="en-CA"/>
              <a:pPr>
                <a:defRPr/>
              </a:pPr>
              <a:t>‹#›</a:t>
            </a:fld>
            <a:endParaRPr lang="en-CA"/>
          </a:p>
        </p:txBody>
      </p:sp>
    </p:spTree>
    <p:extLst>
      <p:ext uri="{BB962C8B-B14F-4D97-AF65-F5344CB8AC3E}">
        <p14:creationId xmlns:p14="http://schemas.microsoft.com/office/powerpoint/2010/main" val="2004851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Tahoma" pitchFamily="34" charset="0"/>
              </a:defRPr>
            </a:lvl1pPr>
          </a:lstStyle>
          <a:p>
            <a:pPr>
              <a:defRPr/>
            </a:pPr>
            <a:endParaRPr lang="en-CA"/>
          </a:p>
        </p:txBody>
      </p:sp>
      <p:sp>
        <p:nvSpPr>
          <p:cNvPr id="86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Tahoma" pitchFamily="34" charset="0"/>
              </a:defRPr>
            </a:lvl1pPr>
          </a:lstStyle>
          <a:p>
            <a:pPr>
              <a:defRPr/>
            </a:pPr>
            <a:fld id="{0B7260E1-F237-4648-B215-7A8283D032F9}" type="slidenum">
              <a:rPr lang="en-CA"/>
              <a:pPr>
                <a:defRPr/>
              </a:pPr>
              <a:t>‹#›</a:t>
            </a:fld>
            <a:endParaRPr lang="en-CA"/>
          </a:p>
        </p:txBody>
      </p:sp>
    </p:spTree>
    <p:extLst>
      <p:ext uri="{BB962C8B-B14F-4D97-AF65-F5344CB8AC3E}">
        <p14:creationId xmlns:p14="http://schemas.microsoft.com/office/powerpoint/2010/main" val="4350434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D64B12C-47EF-47CB-9565-48B5AA9B4301}" type="slidenum">
              <a:rPr lang="en-CA" smtClean="0"/>
              <a:pPr/>
              <a:t>2</a:t>
            </a:fld>
            <a:endParaRPr lang="en-CA"/>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28773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AEB19FD-3CD3-4DBA-93F0-D4D7D0936C49}" type="slidenum">
              <a:rPr lang="en-CA" smtClean="0"/>
              <a:pPr/>
              <a:t>21</a:t>
            </a:fld>
            <a:endParaRPr lang="en-CA"/>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3712901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EA0623D-208F-4EB8-AE67-C754FB44CC85}" type="slidenum">
              <a:rPr lang="en-CA" smtClean="0"/>
              <a:pPr/>
              <a:t>22</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388884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6914B9E9-94EE-4A73-952C-DE5437765B83}" type="slidenum">
              <a:rPr lang="en-CA" smtClean="0"/>
              <a:pPr/>
              <a:t>27</a:t>
            </a:fld>
            <a:endParaRPr lang="en-CA"/>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53286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3CED39A-13C7-4621-8313-BA268A2B93C6}" type="slidenum">
              <a:rPr lang="en-CA" smtClean="0"/>
              <a:pPr/>
              <a:t>30</a:t>
            </a:fld>
            <a:endParaRPr lang="en-CA"/>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7162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A8A368B5-8183-4504-BE1B-D48965F79D98}" type="slidenum">
              <a:rPr lang="en-CA" smtClean="0"/>
              <a:pPr/>
              <a:t>31</a:t>
            </a:fld>
            <a:endParaRPr lang="en-CA"/>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1459020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2BDAF673-6281-4748-82DB-ADCD1A8B6039}" type="slidenum">
              <a:rPr lang="en-CA" smtClean="0"/>
              <a:pPr/>
              <a:t>32</a:t>
            </a:fld>
            <a:endParaRPr lang="en-CA"/>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1081376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71CA7A5F-E471-4391-9E3A-C1FF095EE57E}" type="slidenum">
              <a:rPr lang="en-CA" smtClean="0"/>
              <a:pPr/>
              <a:t>33</a:t>
            </a:fld>
            <a:endParaRPr lang="en-CA"/>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3789807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934325B5-E863-4FB1-B609-0D1FB0E036B1}" type="slidenum">
              <a:rPr lang="en-CA" smtClean="0"/>
              <a:pPr/>
              <a:t>36</a:t>
            </a:fld>
            <a:endParaRPr lang="en-CA"/>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1349151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66A80F29-1339-4C0A-8B14-680FB6845623}" type="slidenum">
              <a:rPr lang="en-CA" smtClean="0"/>
              <a:pPr/>
              <a:t>37</a:t>
            </a:fld>
            <a:endParaRPr lang="en-CA"/>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1976520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AB6E8C-4FC4-4945-9833-F45FBCAB927B}" type="slidenum">
              <a:rPr lang="en-CA"/>
              <a:pPr/>
              <a:t>38</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7134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5C44FD5-7E67-44C7-9FC6-933BE7E43CCC}" type="slidenum">
              <a:rPr lang="en-CA" smtClean="0"/>
              <a:pPr/>
              <a:t>3</a:t>
            </a:fld>
            <a:endParaRPr lang="en-CA"/>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71452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AB6E8C-4FC4-4945-9833-F45FBCAB927B}" type="slidenum">
              <a:rPr lang="en-CA"/>
              <a:pPr/>
              <a:t>39</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6144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88FF34-30BC-4681-9D4A-85F690B932D8}" type="slidenum">
              <a:rPr lang="en-CA"/>
              <a:pPr/>
              <a:t>40</a:t>
            </a:fld>
            <a:endParaRPr lang="en-CA"/>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236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D5527A-9018-43B8-BBB4-18D10896C81B}" type="slidenum">
              <a:rPr lang="en-CA"/>
              <a:pPr/>
              <a:t>41</a:t>
            </a:fld>
            <a:endParaRPr lang="en-CA"/>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480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5C86B0-0F1C-45C4-ABCA-C1C0AAF612DF}" type="slidenum">
              <a:rPr lang="en-CA"/>
              <a:pPr/>
              <a:t>42</a:t>
            </a:fld>
            <a:endParaRPr lang="en-CA"/>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400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5C86B0-0F1C-45C4-ABCA-C1C0AAF612DF}" type="slidenum">
              <a:rPr lang="en-CA"/>
              <a:pPr/>
              <a:t>43</a:t>
            </a:fld>
            <a:endParaRPr lang="en-CA"/>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3156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EE2EB2-FCA3-46D5-937D-2BA0FDC573CA}" type="slidenum">
              <a:rPr lang="en-CA"/>
              <a:pPr/>
              <a:t>44</a:t>
            </a:fld>
            <a:endParaRPr lang="en-CA"/>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09459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98E5CA5-A6F1-42C7-8160-F4779A3DFCE5}" type="slidenum">
              <a:rPr lang="en-CA" smtClean="0"/>
              <a:pPr/>
              <a:t>45</a:t>
            </a:fld>
            <a:endParaRPr lang="en-CA"/>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1511184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E19DC93-F5C2-4E94-B395-53644511C6DE}" type="slidenum">
              <a:rPr lang="en-CA" smtClean="0"/>
              <a:pPr/>
              <a:t>46</a:t>
            </a:fld>
            <a:endParaRPr lang="en-CA"/>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118011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4D67E7AB-583C-4EE1-8910-CEE64931A6B6}" type="slidenum">
              <a:rPr lang="en-CA" smtClean="0"/>
              <a:pPr/>
              <a:t>47</a:t>
            </a:fld>
            <a:endParaRPr lang="en-CA"/>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3133287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3BAA1C22-7A99-4F4F-9452-8F8092672FD4}" type="slidenum">
              <a:rPr lang="en-CA" smtClean="0"/>
              <a:pPr/>
              <a:t>48</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365245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5D5D44D-4DA4-417E-A6DF-552FE7C666AB}" type="slidenum">
              <a:rPr lang="en-CA" smtClean="0"/>
              <a:pPr/>
              <a:t>8</a:t>
            </a:fld>
            <a:endParaRPr lang="en-CA"/>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4227541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DE502E1-101A-4549-B0BD-5D64DE5FA559}" type="slidenum">
              <a:rPr lang="en-CA" smtClean="0"/>
              <a:pPr/>
              <a:t>49</a:t>
            </a:fld>
            <a:endParaRPr lang="en-CA"/>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502066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2A96656B-561D-4AE8-A3E8-82911C218E48}" type="slidenum">
              <a:rPr lang="en-CA" smtClean="0"/>
              <a:pPr/>
              <a:t>50</a:t>
            </a:fld>
            <a:endParaRPr lang="en-CA"/>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1597894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9AEA8474-74D8-4C25-9D4A-CA39966FC610}" type="slidenum">
              <a:rPr lang="en-CA" smtClean="0"/>
              <a:pPr/>
              <a:t>51</a:t>
            </a:fld>
            <a:endParaRPr lang="en-CA"/>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1102794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DB6BE2EC-AD0D-4140-9B38-B9674B1A9615}" type="slidenum">
              <a:rPr lang="en-CA" smtClean="0"/>
              <a:pPr/>
              <a:t>58</a:t>
            </a:fld>
            <a:endParaRPr lang="en-CA"/>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398695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BC6BBC9-D4F0-4F89-B058-BB326B743DBF}" type="slidenum">
              <a:rPr lang="en-CA" smtClean="0"/>
              <a:pPr/>
              <a:t>61</a:t>
            </a:fld>
            <a:endParaRPr lang="en-CA"/>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3758122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8AFC78D-64C7-49D0-92FA-01A1388359B2}" type="slidenum">
              <a:rPr lang="en-CA" smtClean="0"/>
              <a:pPr/>
              <a:t>62</a:t>
            </a:fld>
            <a:endParaRPr lang="en-CA"/>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4113699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FD583BD-B357-4EC2-AE08-6A22938DE827}" type="slidenum">
              <a:rPr lang="en-CA" smtClean="0"/>
              <a:pPr/>
              <a:t>63</a:t>
            </a:fld>
            <a:endParaRPr lang="en-CA"/>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213669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9EA3C16-28EA-465F-A3E1-97A48EF9FA2D}" type="slidenum">
              <a:rPr lang="en-CA" smtClean="0"/>
              <a:pPr/>
              <a:t>66</a:t>
            </a:fld>
            <a:endParaRPr lang="en-CA"/>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693528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1C4AD75B-EEEE-4B7C-9055-E12DA8B6BADA}" type="slidenum">
              <a:rPr lang="en-CA" smtClean="0"/>
              <a:pPr/>
              <a:t>67</a:t>
            </a:fld>
            <a:endParaRPr lang="en-CA"/>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250294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9C80205C-7B9B-4B97-9A70-DB2CA1AA5113}" type="slidenum">
              <a:rPr lang="en-CA" smtClean="0"/>
              <a:pPr/>
              <a:t>69</a:t>
            </a:fld>
            <a:endParaRPr lang="en-CA"/>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739694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AC0C234-86D8-477F-AB01-38B5D754DE8D}" type="slidenum">
              <a:rPr lang="en-CA" smtClean="0"/>
              <a:pPr/>
              <a:t>9</a:t>
            </a:fld>
            <a:endParaRPr lang="en-CA"/>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1942444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3FC194FE-F2EF-4A7D-83F8-CB50934D7350}" type="slidenum">
              <a:rPr lang="en-CA" smtClean="0"/>
              <a:pPr/>
              <a:t>72</a:t>
            </a:fld>
            <a:endParaRPr lang="en-CA"/>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352109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6AA6EFB-01EE-4652-AB95-17FE31046913}" type="slidenum">
              <a:rPr lang="en-CA" smtClean="0"/>
              <a:pPr/>
              <a:t>73</a:t>
            </a:fld>
            <a:endParaRPr lang="en-CA"/>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19410590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B0A9AEB0-0395-46F4-B725-FF111B522056}" type="slidenum">
              <a:rPr lang="en-CA" smtClean="0"/>
              <a:pPr/>
              <a:t>75</a:t>
            </a:fld>
            <a:endParaRPr lang="en-CA"/>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3591408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8D619AB-A6C9-4708-A470-52BC4763E688}" type="slidenum">
              <a:rPr lang="en-CA" smtClean="0"/>
              <a:pPr/>
              <a:t>76</a:t>
            </a:fld>
            <a:endParaRPr lang="en-CA"/>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7293714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8D619AB-A6C9-4708-A470-52BC4763E688}" type="slidenum">
              <a:rPr lang="en-CA" smtClean="0"/>
              <a:pPr/>
              <a:t>78</a:t>
            </a:fld>
            <a:endParaRPr lang="en-CA"/>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42230248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A282E9D-D3B2-41C5-A5DC-3D3A5B80123B}" type="slidenum">
              <a:rPr lang="en-CA" smtClean="0"/>
              <a:pPr/>
              <a:t>79</a:t>
            </a:fld>
            <a:endParaRPr lang="en-CA"/>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406325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A282E9D-D3B2-41C5-A5DC-3D3A5B80123B}" type="slidenum">
              <a:rPr lang="en-CA" smtClean="0"/>
              <a:pPr/>
              <a:t>80</a:t>
            </a:fld>
            <a:endParaRPr lang="en-CA"/>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7461651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B141324-71B6-4061-83BB-132E1269634D}" type="slidenum">
              <a:rPr lang="en-CA" smtClean="0"/>
              <a:pPr/>
              <a:t>81</a:t>
            </a:fld>
            <a:endParaRPr lang="en-CA"/>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44888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73D565E0-BA6D-47EF-964B-980622F63E3A}" type="slidenum">
              <a:rPr lang="en-CA" smtClean="0"/>
              <a:pPr/>
              <a:t>14</a:t>
            </a:fld>
            <a:endParaRPr lang="en-CA"/>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71842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8951A3D-C329-4BB3-8C82-2AAC641B856E}" type="slidenum">
              <a:rPr lang="en-CA" smtClean="0"/>
              <a:pPr/>
              <a:t>15</a:t>
            </a:fld>
            <a:endParaRPr lang="en-CA"/>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79333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3F6391F-767D-4BB2-B891-C48816FB00CF}" type="slidenum">
              <a:rPr lang="en-CA" smtClean="0"/>
              <a:pPr/>
              <a:t>16</a:t>
            </a:fld>
            <a:endParaRPr lang="en-CA"/>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179836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9495E39-5640-4965-B06D-103547C1B873}" type="slidenum">
              <a:rPr lang="en-CA" smtClean="0"/>
              <a:pPr/>
              <a:t>17</a:t>
            </a:fld>
            <a:endParaRPr lang="en-CA"/>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2112101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78EDFE0-4B55-4AF7-8E2C-CF4C5045CAF8}" type="slidenum">
              <a:rPr lang="en-CA" smtClean="0"/>
              <a:pPr/>
              <a:t>20</a:t>
            </a:fld>
            <a:endParaRPr lang="en-CA"/>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z="1800">
              <a:latin typeface="Arial" pitchFamily="34" charset="0"/>
            </a:endParaRPr>
          </a:p>
        </p:txBody>
      </p:sp>
    </p:spTree>
    <p:extLst>
      <p:ext uri="{BB962C8B-B14F-4D97-AF65-F5344CB8AC3E}">
        <p14:creationId xmlns:p14="http://schemas.microsoft.com/office/powerpoint/2010/main" val="3389101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47"/>
          <p:cNvSpPr>
            <a:spLocks noChangeArrowheads="1"/>
          </p:cNvSpPr>
          <p:nvPr userDrawn="1"/>
        </p:nvSpPr>
        <p:spPr bwMode="auto">
          <a:xfrm rot="162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pPr>
              <a:defRPr/>
            </a:pPr>
            <a:endParaRPr lang="en-US">
              <a:latin typeface="Arial" charset="0"/>
            </a:endParaRPr>
          </a:p>
        </p:txBody>
      </p:sp>
      <p:sp>
        <p:nvSpPr>
          <p:cNvPr id="10" name="Rectangle 48"/>
          <p:cNvSpPr>
            <a:spLocks noChangeArrowheads="1"/>
          </p:cNvSpPr>
          <p:nvPr userDrawn="1"/>
        </p:nvSpPr>
        <p:spPr bwMode="auto">
          <a:xfrm>
            <a:off x="7315200" y="2438400"/>
            <a:ext cx="1828800" cy="2290763"/>
          </a:xfrm>
          <a:prstGeom prst="rect">
            <a:avLst/>
          </a:prstGeom>
          <a:solidFill>
            <a:schemeClr val="bg1"/>
          </a:solidFill>
          <a:ln w="9525">
            <a:noFill/>
            <a:miter lim="800000"/>
            <a:headEnd/>
            <a:tailEnd/>
          </a:ln>
          <a:effectLst/>
        </p:spPr>
        <p:txBody>
          <a:bodyPr wrap="none" anchor="ctr"/>
          <a:lstStyle/>
          <a:p>
            <a:pPr>
              <a:defRPr/>
            </a:pPr>
            <a:endParaRPr lang="en-US">
              <a:latin typeface="Arial" charset="0"/>
            </a:endParaRPr>
          </a:p>
        </p:txBody>
      </p:sp>
      <p:pic>
        <p:nvPicPr>
          <p:cNvPr id="11" name="Picture 46" descr="elmasri_thumb"/>
          <p:cNvPicPr>
            <a:picLocks noChangeAspect="1" noChangeArrowheads="1"/>
          </p:cNvPicPr>
          <p:nvPr userDrawn="1"/>
        </p:nvPicPr>
        <p:blipFill>
          <a:blip r:embed="rId3"/>
          <a:srcRect/>
          <a:stretch>
            <a:fillRect/>
          </a:stretch>
        </p:blipFill>
        <p:spPr bwMode="auto">
          <a:xfrm>
            <a:off x="7419975" y="2514600"/>
            <a:ext cx="1724025" cy="2143125"/>
          </a:xfrm>
          <a:prstGeom prst="rect">
            <a:avLst/>
          </a:prstGeom>
          <a:noFill/>
          <a:ln w="9525">
            <a:noFill/>
            <a:miter lim="800000"/>
            <a:headEnd/>
            <a:tailEnd/>
          </a:ln>
        </p:spPr>
      </p:pic>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2"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3EF22EC2-E348-4F1C-BE21-D55D8D0F52CA}" type="datetimeFigureOut">
              <a:rPr lang="en-US"/>
              <a:pPr>
                <a:defRPr/>
              </a:pPr>
              <a:t>9/13/2022</a:t>
            </a:fld>
            <a:endParaRPr lang="en-US" dirty="0"/>
          </a:p>
        </p:txBody>
      </p:sp>
      <p:sp>
        <p:nvSpPr>
          <p:cNvPr id="13" name="Footer Placeholder 16"/>
          <p:cNvSpPr>
            <a:spLocks noGrp="1"/>
          </p:cNvSpPr>
          <p:nvPr>
            <p:ph type="ftr" sz="quarter" idx="11"/>
          </p:nvPr>
        </p:nvSpPr>
        <p:spPr>
          <a:xfrm>
            <a:off x="2085975" y="236538"/>
            <a:ext cx="5867400" cy="365125"/>
          </a:xfrm>
        </p:spPr>
        <p:txBody>
          <a:bodyPr/>
          <a:lstStyle>
            <a:lvl1pPr algn="r">
              <a:defRPr sz="1400">
                <a:solidFill>
                  <a:schemeClr val="tx2"/>
                </a:solidFill>
              </a:defRPr>
            </a:lvl1pPr>
          </a:lstStyle>
          <a:p>
            <a:pPr>
              <a:defRPr/>
            </a:pPr>
            <a:r>
              <a:rPr lang="en-US"/>
              <a:t>Copyright © 2007 Pearson Education, Inc. Publishing as Pearson Addison-Wesley</a:t>
            </a:r>
          </a:p>
        </p:txBody>
      </p:sp>
      <p:sp>
        <p:nvSpPr>
          <p:cNvPr id="14"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5CFDA58F-B06E-4516-821E-FD1540FFC062}" type="slidenum">
              <a:rPr lang="en-US"/>
              <a:pPr>
                <a:defRPr/>
              </a:pPr>
              <a:t>‹#›</a:t>
            </a:fld>
            <a:endParaRPr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8380165-4855-4500-AD6E-0B52F5DB0158}" type="datetimeFigureOut">
              <a:rPr lang="en-US"/>
              <a:pPr>
                <a:defRPr/>
              </a:pPr>
              <a:t>9/13/2022</a:t>
            </a:fld>
            <a:endParaRPr lang="en-US"/>
          </a:p>
        </p:txBody>
      </p:sp>
      <p:sp>
        <p:nvSpPr>
          <p:cNvPr id="5" name="Footer Placeholder 4"/>
          <p:cNvSpPr>
            <a:spLocks noGrp="1"/>
          </p:cNvSpPr>
          <p:nvPr>
            <p:ph type="ftr" sz="quarter" idx="11"/>
          </p:nvPr>
        </p:nvSpPr>
        <p:spPr/>
        <p:txBody>
          <a:bodyPr/>
          <a:lstStyle>
            <a:lvl1pPr>
              <a:defRPr sz="1400"/>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Slide 10- </a:t>
            </a:r>
            <a:fld id="{15ADD3E5-ACEF-4188-A22B-A6C69809381C}" type="slidenum">
              <a:rPr lang="en-US"/>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47DD7DF6-3B5D-4994-8FDC-479F71CF493F}" type="datetimeFigureOut">
              <a:rPr lang="en-US"/>
              <a:pPr>
                <a:defRPr/>
              </a:pPr>
              <a:t>9/13/2022</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sz="1400"/>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r>
              <a:rPr lang="en-US"/>
              <a:t>Slide 10- </a:t>
            </a:r>
            <a:fld id="{1EC491B9-57DC-44B7-9BC5-F2F91F99E634}" type="slidenum">
              <a:rPr lang="en-US"/>
              <a:pPr>
                <a:defRPr/>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39E629B-8911-4F9A-A940-BD269023CB60}" type="datetimeFigureOut">
              <a:rPr lang="en-US"/>
              <a:pPr>
                <a:defRPr/>
              </a:pPr>
              <a:t>9/13/2022</a:t>
            </a:fld>
            <a:endParaRPr lang="en-US"/>
          </a:p>
        </p:txBody>
      </p:sp>
      <p:sp>
        <p:nvSpPr>
          <p:cNvPr id="5" name="Footer Placeholder 4"/>
          <p:cNvSpPr>
            <a:spLocks noGrp="1"/>
          </p:cNvSpPr>
          <p:nvPr>
            <p:ph type="ftr" sz="quarter" idx="11"/>
          </p:nvPr>
        </p:nvSpPr>
        <p:spPr/>
        <p:txBody>
          <a:bodyPr/>
          <a:lstStyle>
            <a:lvl1pPr>
              <a:defRPr sz="1400"/>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r>
              <a:rPr lang="en-US"/>
              <a:t>Slide 10- </a:t>
            </a:r>
            <a:fld id="{A61EDC56-AB72-4723-9005-6C6B1BA3C4C5}" type="slidenum">
              <a:rPr lang="en-US"/>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3F1D665A-89CB-4097-80AE-7087F26BE136}" type="datetimeFigureOut">
              <a:rPr lang="en-US"/>
              <a:pPr>
                <a:defRPr/>
              </a:pPr>
              <a:t>9/13/2022</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r>
              <a:rPr lang="en-US"/>
              <a:t>Slide 10- </a:t>
            </a:r>
            <a:fld id="{2A00ED24-6712-4C6C-95E8-840ACB112357}" type="slidenum">
              <a:rPr lang="en-US"/>
              <a:pPr>
                <a:defRPr/>
              </a:pPr>
              <a:t>‹#›</a:t>
            </a:fld>
            <a:endParaRPr lang="en-CA"/>
          </a:p>
        </p:txBody>
      </p:sp>
      <p:sp>
        <p:nvSpPr>
          <p:cNvPr id="9" name="Footer Placeholder 13"/>
          <p:cNvSpPr>
            <a:spLocks noGrp="1"/>
          </p:cNvSpPr>
          <p:nvPr>
            <p:ph type="ftr" sz="quarter" idx="12"/>
          </p:nvPr>
        </p:nvSpPr>
        <p:spPr/>
        <p:txBody>
          <a:bodyPr/>
          <a:lstStyle>
            <a:lvl1pPr>
              <a:defRPr sz="1400"/>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4683CD14-F44E-46EF-8E88-884DBE293162}" type="datetimeFigureOut">
              <a:rPr lang="en-US"/>
              <a:pPr>
                <a:defRPr/>
              </a:pPr>
              <a:t>9/13/2022</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r>
              <a:rPr lang="en-US"/>
              <a:t>Slide 10- </a:t>
            </a:r>
            <a:fld id="{0876A634-A85A-4555-B0FA-C171CB5B7301}" type="slidenum">
              <a:rPr lang="en-US"/>
              <a:pPr>
                <a:defRPr/>
              </a:pPr>
              <a:t>‹#›</a:t>
            </a:fld>
            <a:endParaRPr lang="en-CA"/>
          </a:p>
        </p:txBody>
      </p:sp>
      <p:sp>
        <p:nvSpPr>
          <p:cNvPr id="7" name="Footer Placeholder 11"/>
          <p:cNvSpPr>
            <a:spLocks noGrp="1"/>
          </p:cNvSpPr>
          <p:nvPr>
            <p:ph type="ftr" sz="quarter" idx="12"/>
          </p:nvPr>
        </p:nvSpPr>
        <p:spPr/>
        <p:txBody>
          <a:bodyPr rtlCol="0"/>
          <a:lstStyle>
            <a:lvl1pPr>
              <a:defRPr sz="1400"/>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262677F8-BDC3-486F-8134-C248DBF3D18D}" type="datetimeFigureOut">
              <a:rPr lang="en-US"/>
              <a:pPr>
                <a:defRPr/>
              </a:pPr>
              <a:t>9/13/2022</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r>
              <a:rPr lang="en-US"/>
              <a:t>Slide 10- </a:t>
            </a:r>
            <a:fld id="{1C885E81-DE66-467C-912E-03D067DF608D}" type="slidenum">
              <a:rPr lang="en-US"/>
              <a:pPr>
                <a:defRPr/>
              </a:pPr>
              <a:t>‹#›</a:t>
            </a:fld>
            <a:endParaRPr lang="en-CA"/>
          </a:p>
        </p:txBody>
      </p:sp>
      <p:sp>
        <p:nvSpPr>
          <p:cNvPr id="9" name="Footer Placeholder 13"/>
          <p:cNvSpPr>
            <a:spLocks noGrp="1"/>
          </p:cNvSpPr>
          <p:nvPr>
            <p:ph type="ftr" sz="quarter" idx="12"/>
          </p:nvPr>
        </p:nvSpPr>
        <p:spPr/>
        <p:txBody>
          <a:bodyPr rtlCol="0"/>
          <a:lstStyle>
            <a:lvl1pPr>
              <a:defRPr sz="1400"/>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FAF0A24C-007D-496F-9805-097E2ECDC707}" type="datetimeFigureOut">
              <a:rPr lang="en-US"/>
              <a:pPr>
                <a:defRPr/>
              </a:pPr>
              <a:t>9/13/2022</a:t>
            </a:fld>
            <a:endParaRPr lang="en-US"/>
          </a:p>
        </p:txBody>
      </p:sp>
      <p:sp>
        <p:nvSpPr>
          <p:cNvPr id="4" name="Footer Placeholder 3"/>
          <p:cNvSpPr>
            <a:spLocks noGrp="1"/>
          </p:cNvSpPr>
          <p:nvPr>
            <p:ph type="ftr" sz="quarter" idx="11"/>
          </p:nvPr>
        </p:nvSpPr>
        <p:spPr/>
        <p:txBody>
          <a:bodyPr/>
          <a:lstStyle>
            <a:lvl1pPr>
              <a:defRPr sz="1400"/>
            </a:lvl1pPr>
          </a:lstStyle>
          <a:p>
            <a:pPr>
              <a:defRPr/>
            </a:pP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r>
              <a:rPr lang="en-US"/>
              <a:t>Slide 10- </a:t>
            </a:r>
            <a:fld id="{87486F52-6D65-4B51-A8EF-94CE265C2B9A}" type="slidenum">
              <a:rPr lang="en-US"/>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3392C14-3C64-457F-9CC8-27AEBA5A9F43}" type="datetimeFigureOut">
              <a:rPr lang="en-US"/>
              <a:pPr>
                <a:defRPr/>
              </a:pPr>
              <a:t>9/13/2022</a:t>
            </a:fld>
            <a:endParaRPr lang="en-US" dirty="0"/>
          </a:p>
        </p:txBody>
      </p:sp>
      <p:sp>
        <p:nvSpPr>
          <p:cNvPr id="3" name="Footer Placeholder 2"/>
          <p:cNvSpPr>
            <a:spLocks noGrp="1"/>
          </p:cNvSpPr>
          <p:nvPr>
            <p:ph type="ftr" sz="quarter" idx="11"/>
          </p:nvPr>
        </p:nvSpPr>
        <p:spPr/>
        <p:txBody>
          <a:bodyPr/>
          <a:lstStyle>
            <a:lvl1pPr>
              <a:defRPr sz="1400"/>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r>
              <a:rPr lang="en-US"/>
              <a:t>Slide 10- </a:t>
            </a:r>
            <a:fld id="{AC2E8AE7-61A6-4C57-9086-DFE6DC891AC2}" type="slidenum">
              <a:rPr lang="en-US"/>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CDFED03D-3C79-4FD5-9279-79C3DA9CDC39}" type="datetimeFigureOut">
              <a:rPr lang="en-US"/>
              <a:pPr>
                <a:defRPr/>
              </a:pPr>
              <a:t>9/13/2022</a:t>
            </a:fld>
            <a:endParaRPr lang="en-US"/>
          </a:p>
        </p:txBody>
      </p:sp>
      <p:sp>
        <p:nvSpPr>
          <p:cNvPr id="6" name="Footer Placeholder 5"/>
          <p:cNvSpPr>
            <a:spLocks noGrp="1"/>
          </p:cNvSpPr>
          <p:nvPr>
            <p:ph type="ftr" sz="quarter" idx="11"/>
          </p:nvPr>
        </p:nvSpPr>
        <p:spPr/>
        <p:txBody>
          <a:bodyPr/>
          <a:lstStyle>
            <a:lvl1pPr>
              <a:defRPr sz="1400"/>
            </a:lvl1p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r>
              <a:rPr lang="en-US"/>
              <a:t>Slide 10- </a:t>
            </a:r>
            <a:fld id="{D1CF7606-7731-4494-BAC4-7F79FA07A1E9}" type="slidenum">
              <a:rPr lang="en-US"/>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9DCDF99E-00A9-467F-8055-F3B27A5624BF}" type="datetimeFigureOut">
              <a:rPr lang="en-US"/>
              <a:pPr>
                <a:defRPr/>
              </a:pPr>
              <a:t>9/13/2022</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r>
              <a:rPr lang="en-US"/>
              <a:t>Slide 10- </a:t>
            </a:r>
            <a:fld id="{864539DC-7E66-459A-88AE-60F68631D502}" type="slidenum">
              <a:rPr lang="en-US"/>
              <a:pPr>
                <a:defRPr/>
              </a:pPr>
              <a:t>‹#›</a:t>
            </a:fld>
            <a:endParaRPr lang="en-CA"/>
          </a:p>
        </p:txBody>
      </p:sp>
      <p:sp>
        <p:nvSpPr>
          <p:cNvPr id="11" name="Footer Placeholder 13"/>
          <p:cNvSpPr>
            <a:spLocks noGrp="1"/>
          </p:cNvSpPr>
          <p:nvPr>
            <p:ph type="ftr" sz="quarter" idx="12"/>
          </p:nvPr>
        </p:nvSpPr>
        <p:spPr>
          <a:xfrm>
            <a:off x="1600200" y="6248400"/>
            <a:ext cx="4572000" cy="365125"/>
          </a:xfrm>
        </p:spPr>
        <p:txBody>
          <a:bodyPr rtlCol="0"/>
          <a:lstStyle>
            <a:lvl1pPr>
              <a:defRPr sz="1400"/>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charset="0"/>
              </a:defRPr>
            </a:lvl1pPr>
          </a:lstStyle>
          <a:p>
            <a:pPr>
              <a:defRPr/>
            </a:pPr>
            <a:fld id="{D06EA692-568B-4986-86B7-3B1CE4D2C0A6}" type="datetimeFigureOut">
              <a:rPr lang="en-US"/>
              <a:pPr>
                <a:defRPr/>
              </a:pPr>
              <a:t>9/13/2022</a:t>
            </a:fld>
            <a:endParaRPr lang="en-US" sz="1000"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000">
                <a:solidFill>
                  <a:schemeClr val="tx2"/>
                </a:solidFill>
                <a:latin typeface="Arial" charset="0"/>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defRPr>
            </a:lvl1pPr>
          </a:lstStyle>
          <a:p>
            <a:pPr>
              <a:defRPr/>
            </a:pPr>
            <a:r>
              <a:rPr lang="en-US"/>
              <a:t>Slide 10- </a:t>
            </a:r>
            <a:fld id="{FD3C1E54-5F56-4862-993A-B49A2943FA17}" type="slidenum">
              <a:rPr lang="en-US"/>
              <a:pPr>
                <a:defRPr/>
              </a:pPr>
              <a:t>‹#›</a:t>
            </a:fld>
            <a:endParaRPr lang="en-CA"/>
          </a:p>
        </p:txBody>
      </p:sp>
      <p:grpSp>
        <p:nvGrpSpPr>
          <p:cNvPr id="1034" name="Group 45"/>
          <p:cNvGrpSpPr>
            <a:grpSpLocks/>
          </p:cNvGrpSpPr>
          <p:nvPr userDrawn="1"/>
        </p:nvGrpSpPr>
        <p:grpSpPr bwMode="auto">
          <a:xfrm>
            <a:off x="8936038" y="1449388"/>
            <a:ext cx="207962" cy="5408612"/>
            <a:chOff x="5606" y="889"/>
            <a:chExt cx="154" cy="3431"/>
          </a:xfrm>
        </p:grpSpPr>
        <p:sp>
          <p:nvSpPr>
            <p:cNvPr id="11"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defRPr/>
              </a:pPr>
              <a:endParaRPr kumimoji="1" lang="en-US" sz="3200" i="0">
                <a:latin typeface="Tahoma" pitchFamily="34" charset="0"/>
              </a:endParaRPr>
            </a:p>
          </p:txBody>
        </p:sp>
        <p:grpSp>
          <p:nvGrpSpPr>
            <p:cNvPr id="1037" name="Group 44"/>
            <p:cNvGrpSpPr>
              <a:grpSpLocks/>
            </p:cNvGrpSpPr>
            <p:nvPr userDrawn="1"/>
          </p:nvGrpSpPr>
          <p:grpSpPr bwMode="auto">
            <a:xfrm>
              <a:off x="5606" y="889"/>
              <a:ext cx="106" cy="3431"/>
              <a:chOff x="5606" y="889"/>
              <a:chExt cx="106" cy="3431"/>
            </a:xfrm>
          </p:grpSpPr>
          <p:sp>
            <p:nvSpPr>
              <p:cNvPr id="15"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defRPr/>
                </a:pPr>
                <a:endParaRPr kumimoji="1" lang="en-US" sz="3200" i="0">
                  <a:latin typeface="Tahoma" pitchFamily="34" charset="0"/>
                </a:endParaRPr>
              </a:p>
            </p:txBody>
          </p:sp>
          <p:sp>
            <p:nvSpPr>
              <p:cNvPr id="16"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defRPr/>
                </a:pPr>
                <a:endParaRPr kumimoji="1" lang="en-US" sz="3200" i="0">
                  <a:latin typeface="Tahoma" pitchFamily="34" charset="0"/>
                </a:endParaRPr>
              </a:p>
            </p:txBody>
          </p:sp>
        </p:grpSp>
      </p:grpSp>
      <p:sp>
        <p:nvSpPr>
          <p:cNvPr id="17"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w="9525">
            <a:noFill/>
            <a:miter lim="800000"/>
            <a:headEnd/>
            <a:tailEnd/>
          </a:ln>
          <a:effectLst/>
        </p:spPr>
        <p:txBody>
          <a:bodyPr vert="eaVert" wrap="none" anchor="ctr"/>
          <a:lstStyle/>
          <a:p>
            <a:pPr algn="ctr">
              <a:defRPr/>
            </a:pPr>
            <a:endParaRPr kumimoji="1" lang="en-US" sz="3200" i="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ecomputernotes.com/fundamental/what-is-a-database/advantages-and-disadvantages-of-dbms"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77500" lnSpcReduction="20000"/>
          </a:bodyPr>
          <a:lstStyle/>
          <a:p>
            <a:pPr>
              <a:defRPr/>
            </a:pPr>
            <a:r>
              <a:rPr lang="en-US"/>
              <a:t>Slide 10- </a:t>
            </a:r>
            <a:fld id="{91F44459-92F5-4AD4-B104-2C47FDC2804F}" type="slidenum">
              <a:rPr lang="en-US"/>
              <a:pPr>
                <a:defRPr/>
              </a:pPr>
              <a:t>1</a:t>
            </a:fld>
            <a:endParaRPr lang="en-CA"/>
          </a:p>
        </p:txBody>
      </p:sp>
      <p:sp>
        <p:nvSpPr>
          <p:cNvPr id="13315" name="Rectangle 9"/>
          <p:cNvSpPr>
            <a:spLocks noChangeArrowheads="1"/>
          </p:cNvSpPr>
          <p:nvPr/>
        </p:nvSpPr>
        <p:spPr bwMode="auto">
          <a:xfrm>
            <a:off x="533400" y="2286000"/>
            <a:ext cx="8305800" cy="2492375"/>
          </a:xfrm>
          <a:prstGeom prst="rect">
            <a:avLst/>
          </a:prstGeom>
          <a:solidFill>
            <a:schemeClr val="accent2"/>
          </a:solidFill>
          <a:ln w="9525">
            <a:noFill/>
            <a:miter lim="800000"/>
            <a:headEnd/>
            <a:tailEnd/>
          </a:ln>
        </p:spPr>
        <p:txBody>
          <a:bodyPr>
            <a:spAutoFit/>
          </a:bodyPr>
          <a:lstStyle/>
          <a:p>
            <a:r>
              <a:rPr lang="en-US" sz="4000" i="0"/>
              <a:t>Functional Dependencies </a:t>
            </a:r>
          </a:p>
          <a:p>
            <a:r>
              <a:rPr lang="en-US" sz="4000" i="0"/>
              <a:t>and </a:t>
            </a:r>
          </a:p>
          <a:p>
            <a:r>
              <a:rPr lang="en-US" sz="3600" i="0"/>
              <a:t>Normalization for Relational Databases</a:t>
            </a:r>
            <a:br>
              <a:rPr lang="en-US" sz="4000" i="0"/>
            </a:br>
            <a:endParaRPr lang="en-US" sz="4000" i="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pPr algn="just" eaLnBrk="1" hangingPunct="1"/>
            <a:endParaRPr lang="en-US"/>
          </a:p>
        </p:txBody>
      </p:sp>
      <p:sp>
        <p:nvSpPr>
          <p:cNvPr id="13316" name="Slide Number Placeholder 3"/>
          <p:cNvSpPr>
            <a:spLocks noGrp="1"/>
          </p:cNvSpPr>
          <p:nvPr>
            <p:ph type="sldNum" sz="quarter" idx="12"/>
          </p:nvPr>
        </p:nvSpPr>
        <p:spPr/>
        <p:txBody>
          <a:bodyPr>
            <a:normAutofit fontScale="40000" lnSpcReduction="20000"/>
          </a:bodyPr>
          <a:lstStyle/>
          <a:p>
            <a:pPr algn="just">
              <a:defRPr/>
            </a:pPr>
            <a:r>
              <a:rPr lang="en-US"/>
              <a:t>Slide 10- </a:t>
            </a:r>
            <a:fld id="{AC25782B-E383-49D4-86DD-024B051840A1}" type="slidenum">
              <a:rPr lang="en-US"/>
              <a:pPr algn="just">
                <a:defRPr/>
              </a:pPr>
              <a:t>10</a:t>
            </a:fld>
            <a:endParaRPr lang="en-CA"/>
          </a:p>
        </p:txBody>
      </p:sp>
      <p:sp>
        <p:nvSpPr>
          <p:cNvPr id="22532" name="Content Placeholder 2"/>
          <p:cNvSpPr>
            <a:spLocks noGrp="1"/>
          </p:cNvSpPr>
          <p:nvPr>
            <p:ph sz="quarter" idx="1"/>
          </p:nvPr>
        </p:nvSpPr>
        <p:spPr>
          <a:xfrm>
            <a:off x="612775" y="1600200"/>
            <a:ext cx="8153400" cy="4800600"/>
          </a:xfrm>
        </p:spPr>
        <p:txBody>
          <a:bodyPr/>
          <a:lstStyle/>
          <a:p>
            <a:pPr algn="just" eaLnBrk="1" hangingPunct="1"/>
            <a:r>
              <a:rPr lang="en-US" sz="2400" dirty="0">
                <a:solidFill>
                  <a:srgbClr val="C00000"/>
                </a:solidFill>
              </a:rPr>
              <a:t>GUIDELINE 1</a:t>
            </a:r>
            <a:r>
              <a:rPr lang="en-US" sz="2400" dirty="0"/>
              <a:t>: Design a relation schema so that it is easy to explain its meaning. Do not combine attributes from multiple entity types and relationship types into a single relation.</a:t>
            </a:r>
          </a:p>
          <a:p>
            <a:pPr algn="just" eaLnBrk="1" hangingPunct="1"/>
            <a:r>
              <a:rPr lang="en-US" sz="2400" dirty="0"/>
              <a:t>Informally, each tuple in a relation should represent one entity or relationship instance. (Applies to individual relations and their attributes).</a:t>
            </a:r>
          </a:p>
          <a:p>
            <a:pPr lvl="1" algn="just" eaLnBrk="1" hangingPunct="1"/>
            <a:r>
              <a:rPr lang="en-US" sz="2200" dirty="0"/>
              <a:t>Attributes of different entities (EMPLOYEEs, DEPARTMENTs, PROJECTs) should not be mixed in the same relation.</a:t>
            </a:r>
          </a:p>
          <a:p>
            <a:pPr lvl="1" algn="just" eaLnBrk="1" hangingPunct="1"/>
            <a:r>
              <a:rPr lang="en-US" sz="2200" dirty="0"/>
              <a:t>Only foreign keys should be used to refer to other entities.</a:t>
            </a:r>
          </a:p>
          <a:p>
            <a:pPr algn="just" eaLnBrk="1" hangingPunct="1"/>
            <a:r>
              <a:rPr lang="en-US" sz="2400" u="sng" dirty="0"/>
              <a:t>Bottom Line:</a:t>
            </a:r>
            <a:r>
              <a:rPr lang="en-US" sz="2400" dirty="0"/>
              <a:t> </a:t>
            </a:r>
            <a:r>
              <a:rPr lang="en-US" sz="2400" i="1" dirty="0"/>
              <a:t>Design a schema that can be explained easily relation by relation. The semantics of attributes should be easy to interpret.</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p:txBody>
          <a:bodyPr>
            <a:normAutofit fontScale="40000" lnSpcReduction="20000"/>
          </a:bodyPr>
          <a:lstStyle/>
          <a:p>
            <a:pPr>
              <a:defRPr/>
            </a:pPr>
            <a:r>
              <a:rPr lang="en-US"/>
              <a:t>Slide 10- </a:t>
            </a:r>
            <a:fld id="{0A12B441-9823-4177-A12A-23B8B87D4063}" type="slidenum">
              <a:rPr lang="en-US"/>
              <a:pPr>
                <a:defRPr/>
              </a:pPr>
              <a:t>11</a:t>
            </a:fld>
            <a:endParaRPr lang="en-CA"/>
          </a:p>
        </p:txBody>
      </p:sp>
      <p:pic>
        <p:nvPicPr>
          <p:cNvPr id="23555" name="Picture 2" descr="fig10_01"/>
          <p:cNvPicPr>
            <a:picLocks noChangeAspect="1" noChangeArrowheads="1"/>
          </p:cNvPicPr>
          <p:nvPr/>
        </p:nvPicPr>
        <p:blipFill>
          <a:blip r:embed="rId2"/>
          <a:srcRect/>
          <a:stretch>
            <a:fillRect/>
          </a:stretch>
        </p:blipFill>
        <p:spPr bwMode="auto">
          <a:xfrm>
            <a:off x="1295400" y="1828800"/>
            <a:ext cx="4724400" cy="4564063"/>
          </a:xfrm>
          <a:prstGeom prst="rect">
            <a:avLst/>
          </a:prstGeom>
          <a:noFill/>
          <a:ln w="9525">
            <a:noFill/>
            <a:miter lim="800000"/>
            <a:headEnd/>
            <a:tailEnd/>
          </a:ln>
        </p:spPr>
      </p:pic>
      <p:sp>
        <p:nvSpPr>
          <p:cNvPr id="23556" name="Text Box 3" descr="Pink tissue paper"/>
          <p:cNvSpPr txBox="1">
            <a:spLocks noChangeArrowheads="1"/>
          </p:cNvSpPr>
          <p:nvPr/>
        </p:nvSpPr>
        <p:spPr bwMode="auto">
          <a:xfrm>
            <a:off x="533400" y="381000"/>
            <a:ext cx="6629400" cy="822325"/>
          </a:xfrm>
          <a:prstGeom prst="rect">
            <a:avLst/>
          </a:prstGeom>
          <a:noFill/>
          <a:ln w="9525">
            <a:noFill/>
            <a:miter lim="800000"/>
            <a:headEnd/>
            <a:tailEnd/>
          </a:ln>
        </p:spPr>
        <p:txBody>
          <a:bodyPr>
            <a:spAutoFit/>
          </a:bodyPr>
          <a:lstStyle/>
          <a:p>
            <a:pPr>
              <a:spcBef>
                <a:spcPct val="50000"/>
              </a:spcBef>
            </a:pPr>
            <a:r>
              <a:rPr lang="en-US" i="0">
                <a:solidFill>
                  <a:srgbClr val="800000"/>
                </a:solidFill>
              </a:rPr>
              <a:t>A simplified COMPANY relational database schema</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p:txBody>
          <a:bodyPr>
            <a:normAutofit fontScale="40000" lnSpcReduction="20000"/>
          </a:bodyPr>
          <a:lstStyle/>
          <a:p>
            <a:pPr>
              <a:defRPr/>
            </a:pPr>
            <a:r>
              <a:rPr lang="en-US"/>
              <a:t>Slide 10- </a:t>
            </a:r>
            <a:fld id="{9CD19B69-F2B1-4835-A47F-CB733A13C66E}" type="slidenum">
              <a:rPr lang="en-US"/>
              <a:pPr>
                <a:defRPr/>
              </a:pPr>
              <a:t>12</a:t>
            </a:fld>
            <a:endParaRPr lang="en-CA"/>
          </a:p>
        </p:txBody>
      </p:sp>
      <p:pic>
        <p:nvPicPr>
          <p:cNvPr id="24579" name="Picture 2" descr="fig10_02"/>
          <p:cNvPicPr>
            <a:picLocks noChangeAspect="1" noChangeArrowheads="1"/>
          </p:cNvPicPr>
          <p:nvPr/>
        </p:nvPicPr>
        <p:blipFill>
          <a:blip r:embed="rId2"/>
          <a:srcRect/>
          <a:stretch>
            <a:fillRect/>
          </a:stretch>
        </p:blipFill>
        <p:spPr bwMode="auto">
          <a:xfrm>
            <a:off x="228600" y="76200"/>
            <a:ext cx="8610600" cy="6477000"/>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32648" cy="990600"/>
          </a:xfrm>
        </p:spPr>
        <p:txBody>
          <a:bodyPr/>
          <a:lstStyle/>
          <a:p>
            <a:r>
              <a:rPr lang="en-US" sz="3500" dirty="0"/>
              <a:t>Example of violating guideline 1</a:t>
            </a:r>
          </a:p>
        </p:txBody>
      </p:sp>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13</a:t>
            </a:fld>
            <a:endParaRPr lang="en-CA"/>
          </a:p>
        </p:txBody>
      </p:sp>
      <p:pic>
        <p:nvPicPr>
          <p:cNvPr id="5" name="Picture 4"/>
          <p:cNvPicPr/>
          <p:nvPr/>
        </p:nvPicPr>
        <p:blipFill>
          <a:blip r:embed="rId2"/>
          <a:srcRect b="73592"/>
          <a:stretch>
            <a:fillRect/>
          </a:stretch>
        </p:blipFill>
        <p:spPr bwMode="auto">
          <a:xfrm>
            <a:off x="762000" y="1828800"/>
            <a:ext cx="5791200" cy="1399658"/>
          </a:xfrm>
          <a:prstGeom prst="rect">
            <a:avLst/>
          </a:prstGeom>
          <a:noFill/>
          <a:ln w="9525">
            <a:noFill/>
            <a:miter lim="800000"/>
            <a:headEnd/>
            <a:tailEnd/>
          </a:ln>
        </p:spPr>
      </p:pic>
      <p:pic>
        <p:nvPicPr>
          <p:cNvPr id="6" name="Content Placeholder 5"/>
          <p:cNvPicPr>
            <a:picLocks noGrp="1"/>
          </p:cNvPicPr>
          <p:nvPr>
            <p:ph sz="quarter" idx="1"/>
          </p:nvPr>
        </p:nvPicPr>
        <p:blipFill>
          <a:blip r:embed="rId2"/>
          <a:srcRect t="43662" b="32042"/>
          <a:stretch>
            <a:fillRect/>
          </a:stretch>
        </p:blipFill>
        <p:spPr bwMode="auto">
          <a:xfrm>
            <a:off x="762000" y="3733800"/>
            <a:ext cx="6096000" cy="117105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3200" dirty="0"/>
              <a:t>1.2 Reducing the redundant Information in Tuples and Update Anomalies </a:t>
            </a:r>
          </a:p>
        </p:txBody>
      </p:sp>
      <p:sp>
        <p:nvSpPr>
          <p:cNvPr id="16386" name="Slide Number Placeholder 3"/>
          <p:cNvSpPr>
            <a:spLocks noGrp="1"/>
          </p:cNvSpPr>
          <p:nvPr>
            <p:ph type="sldNum" sz="quarter" idx="12"/>
          </p:nvPr>
        </p:nvSpPr>
        <p:spPr/>
        <p:txBody>
          <a:bodyPr>
            <a:normAutofit fontScale="40000" lnSpcReduction="20000"/>
          </a:bodyPr>
          <a:lstStyle/>
          <a:p>
            <a:pPr>
              <a:defRPr/>
            </a:pPr>
            <a:r>
              <a:rPr lang="en-US"/>
              <a:t>Slide 10- </a:t>
            </a:r>
            <a:fld id="{CB1DDE84-AA34-4A15-84E7-E0DE12552588}" type="slidenum">
              <a:rPr lang="en-US"/>
              <a:pPr>
                <a:defRPr/>
              </a:pPr>
              <a:t>14</a:t>
            </a:fld>
            <a:endParaRPr lang="en-CA"/>
          </a:p>
        </p:txBody>
      </p:sp>
      <p:sp>
        <p:nvSpPr>
          <p:cNvPr id="25604" name="Rectangle 7"/>
          <p:cNvSpPr>
            <a:spLocks noGrp="1" noChangeArrowheads="1"/>
          </p:cNvSpPr>
          <p:nvPr>
            <p:ph sz="quarter" idx="1"/>
          </p:nvPr>
        </p:nvSpPr>
        <p:spPr>
          <a:xfrm>
            <a:off x="612775" y="1600200"/>
            <a:ext cx="8153400" cy="4495800"/>
          </a:xfrm>
        </p:spPr>
        <p:txBody>
          <a:bodyPr/>
          <a:lstStyle/>
          <a:p>
            <a:pPr algn="just" eaLnBrk="1" hangingPunct="1"/>
            <a:r>
              <a:rPr lang="en-US"/>
              <a:t>One goal of schema design is to minimize the storage space used by the base relations</a:t>
            </a:r>
          </a:p>
          <a:p>
            <a:pPr algn="just" eaLnBrk="1" hangingPunct="1"/>
            <a:r>
              <a:rPr lang="en-US"/>
              <a:t>If Information is stored redundantly </a:t>
            </a:r>
          </a:p>
          <a:p>
            <a:pPr lvl="1" algn="just" eaLnBrk="1" hangingPunct="1"/>
            <a:r>
              <a:rPr lang="en-US"/>
              <a:t>Wastes storage</a:t>
            </a:r>
          </a:p>
          <a:p>
            <a:pPr lvl="1" algn="just" eaLnBrk="1" hangingPunct="1"/>
            <a:r>
              <a:rPr lang="en-US"/>
              <a:t>Causes problems with update anomalies</a:t>
            </a:r>
          </a:p>
          <a:p>
            <a:pPr lvl="2" algn="just" eaLnBrk="1" hangingPunct="1"/>
            <a:r>
              <a:rPr lang="en-US"/>
              <a:t>Insertion anomalies</a:t>
            </a:r>
          </a:p>
          <a:p>
            <a:pPr lvl="2" algn="just" eaLnBrk="1" hangingPunct="1"/>
            <a:r>
              <a:rPr lang="en-US"/>
              <a:t>Deletion anomalies</a:t>
            </a:r>
          </a:p>
          <a:p>
            <a:pPr lvl="2" algn="just" eaLnBrk="1" hangingPunct="1"/>
            <a:r>
              <a:rPr lang="en-US"/>
              <a:t>Modification anomalies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a:xfrm>
            <a:off x="612775" y="228600"/>
            <a:ext cx="8153400" cy="990600"/>
          </a:xfrm>
        </p:spPr>
        <p:txBody>
          <a:bodyPr/>
          <a:lstStyle/>
          <a:p>
            <a:pPr eaLnBrk="1" hangingPunct="1"/>
            <a:r>
              <a:rPr lang="en-US" sz="3200"/>
              <a:t>EXAMPLE OF AN UPDATE ANOMALY</a:t>
            </a:r>
          </a:p>
        </p:txBody>
      </p:sp>
      <p:sp>
        <p:nvSpPr>
          <p:cNvPr id="17410" name="Slide Number Placeholder 3"/>
          <p:cNvSpPr>
            <a:spLocks noGrp="1"/>
          </p:cNvSpPr>
          <p:nvPr>
            <p:ph type="sldNum" sz="quarter" idx="12"/>
          </p:nvPr>
        </p:nvSpPr>
        <p:spPr/>
        <p:txBody>
          <a:bodyPr>
            <a:normAutofit fontScale="40000" lnSpcReduction="20000"/>
          </a:bodyPr>
          <a:lstStyle/>
          <a:p>
            <a:pPr>
              <a:defRPr/>
            </a:pPr>
            <a:r>
              <a:rPr lang="en-US"/>
              <a:t>Slide 10- </a:t>
            </a:r>
            <a:fld id="{D3FA8279-339C-4B03-A96D-6BD7C0F7D0AE}" type="slidenum">
              <a:rPr lang="en-US"/>
              <a:pPr>
                <a:defRPr/>
              </a:pPr>
              <a:t>15</a:t>
            </a:fld>
            <a:endParaRPr lang="en-CA"/>
          </a:p>
        </p:txBody>
      </p:sp>
      <p:sp>
        <p:nvSpPr>
          <p:cNvPr id="26628" name="Rectangle 7"/>
          <p:cNvSpPr>
            <a:spLocks noGrp="1" noChangeArrowheads="1"/>
          </p:cNvSpPr>
          <p:nvPr>
            <p:ph sz="quarter" idx="1"/>
          </p:nvPr>
        </p:nvSpPr>
        <p:spPr>
          <a:xfrm>
            <a:off x="612775" y="1600200"/>
            <a:ext cx="8153400" cy="4495800"/>
          </a:xfrm>
        </p:spPr>
        <p:txBody>
          <a:bodyPr/>
          <a:lstStyle/>
          <a:p>
            <a:pPr eaLnBrk="1" hangingPunct="1"/>
            <a:r>
              <a:rPr lang="en-US"/>
              <a:t>Consider the relation:</a:t>
            </a:r>
          </a:p>
          <a:p>
            <a:pPr lvl="1" eaLnBrk="1" hangingPunct="1"/>
            <a:r>
              <a:rPr lang="en-US"/>
              <a:t>EMP_PROJ(Ssn, Proj#, Ename, Pname, No_hours)</a:t>
            </a:r>
          </a:p>
          <a:p>
            <a:pPr eaLnBrk="1" hangingPunct="1"/>
            <a:r>
              <a:rPr lang="en-US"/>
              <a:t>Modification  Anomaly:</a:t>
            </a:r>
          </a:p>
          <a:p>
            <a:pPr lvl="1" eaLnBrk="1" hangingPunct="1"/>
            <a:r>
              <a:rPr lang="en-US"/>
              <a:t>Changing the name of  project number P1 from “Billing” to “Customer-Accounting” may cause this update to be made for all 100 employees working on project P1.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title"/>
          </p:nvPr>
        </p:nvSpPr>
        <p:spPr>
          <a:xfrm>
            <a:off x="612775" y="228600"/>
            <a:ext cx="8153400" cy="990600"/>
          </a:xfrm>
        </p:spPr>
        <p:txBody>
          <a:bodyPr/>
          <a:lstStyle/>
          <a:p>
            <a:pPr eaLnBrk="1" hangingPunct="1"/>
            <a:r>
              <a:rPr lang="en-US" sz="3200"/>
              <a:t>EXAMPLE OF AN INSERT ANOMALY</a:t>
            </a:r>
          </a:p>
        </p:txBody>
      </p:sp>
      <p:sp>
        <p:nvSpPr>
          <p:cNvPr id="18434" name="Slide Number Placeholder 3"/>
          <p:cNvSpPr>
            <a:spLocks noGrp="1"/>
          </p:cNvSpPr>
          <p:nvPr>
            <p:ph type="sldNum" sz="quarter" idx="12"/>
          </p:nvPr>
        </p:nvSpPr>
        <p:spPr/>
        <p:txBody>
          <a:bodyPr>
            <a:normAutofit fontScale="40000" lnSpcReduction="20000"/>
          </a:bodyPr>
          <a:lstStyle/>
          <a:p>
            <a:pPr>
              <a:defRPr/>
            </a:pPr>
            <a:r>
              <a:rPr lang="en-US"/>
              <a:t>Slide 10- </a:t>
            </a:r>
            <a:fld id="{F5899655-DD38-4CFA-AD03-7C44D376EE8D}" type="slidenum">
              <a:rPr lang="en-US"/>
              <a:pPr>
                <a:defRPr/>
              </a:pPr>
              <a:t>16</a:t>
            </a:fld>
            <a:endParaRPr lang="en-CA"/>
          </a:p>
        </p:txBody>
      </p:sp>
      <p:sp>
        <p:nvSpPr>
          <p:cNvPr id="27652" name="Rectangle 7"/>
          <p:cNvSpPr>
            <a:spLocks noGrp="1" noChangeArrowheads="1"/>
          </p:cNvSpPr>
          <p:nvPr>
            <p:ph sz="quarter" idx="1"/>
          </p:nvPr>
        </p:nvSpPr>
        <p:spPr>
          <a:xfrm>
            <a:off x="612775" y="1600200"/>
            <a:ext cx="8153400" cy="4495800"/>
          </a:xfrm>
        </p:spPr>
        <p:txBody>
          <a:bodyPr/>
          <a:lstStyle/>
          <a:p>
            <a:pPr eaLnBrk="1" hangingPunct="1"/>
            <a:r>
              <a:rPr lang="en-US"/>
              <a:t>Consider the relation:</a:t>
            </a:r>
          </a:p>
          <a:p>
            <a:pPr lvl="1" eaLnBrk="1" hangingPunct="1"/>
            <a:r>
              <a:rPr lang="en-US"/>
              <a:t>EMP_PROJ(Ssn, Proj#, Ename, Pname, No_hours)</a:t>
            </a:r>
          </a:p>
          <a:p>
            <a:pPr eaLnBrk="1" hangingPunct="1"/>
            <a:r>
              <a:rPr lang="en-US"/>
              <a:t>Insert  Anomaly:</a:t>
            </a:r>
          </a:p>
          <a:p>
            <a:pPr lvl="1" eaLnBrk="1" hangingPunct="1"/>
            <a:r>
              <a:rPr lang="en-US"/>
              <a:t>Cannot insert a project unless an employee is assigned to it.</a:t>
            </a:r>
          </a:p>
          <a:p>
            <a:pPr eaLnBrk="1" hangingPunct="1"/>
            <a:r>
              <a:rPr lang="en-US"/>
              <a:t>Conversely</a:t>
            </a:r>
          </a:p>
          <a:p>
            <a:pPr lvl="1" eaLnBrk="1" hangingPunct="1"/>
            <a:r>
              <a:rPr lang="en-US"/>
              <a:t>Cannot insert an employee unless a he/she is assigned to a project.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2775" y="228600"/>
            <a:ext cx="8153400" cy="990600"/>
          </a:xfrm>
        </p:spPr>
        <p:txBody>
          <a:bodyPr/>
          <a:lstStyle/>
          <a:p>
            <a:pPr eaLnBrk="1" hangingPunct="1"/>
            <a:r>
              <a:rPr lang="en-US" sz="3200"/>
              <a:t>EXAMPLE OF AN DELETE ANOMALY</a:t>
            </a:r>
          </a:p>
        </p:txBody>
      </p:sp>
      <p:sp>
        <p:nvSpPr>
          <p:cNvPr id="19458" name="Slide Number Placeholder 3"/>
          <p:cNvSpPr>
            <a:spLocks noGrp="1"/>
          </p:cNvSpPr>
          <p:nvPr>
            <p:ph type="sldNum" sz="quarter" idx="12"/>
          </p:nvPr>
        </p:nvSpPr>
        <p:spPr/>
        <p:txBody>
          <a:bodyPr>
            <a:normAutofit fontScale="40000" lnSpcReduction="20000"/>
          </a:bodyPr>
          <a:lstStyle/>
          <a:p>
            <a:pPr>
              <a:defRPr/>
            </a:pPr>
            <a:r>
              <a:rPr lang="en-US"/>
              <a:t>Slide 10- </a:t>
            </a:r>
            <a:fld id="{06493BEA-1206-4C76-A348-C5D164DAA0C5}" type="slidenum">
              <a:rPr lang="en-US"/>
              <a:pPr>
                <a:defRPr/>
              </a:pPr>
              <a:t>17</a:t>
            </a:fld>
            <a:endParaRPr lang="en-CA"/>
          </a:p>
        </p:txBody>
      </p:sp>
      <p:sp>
        <p:nvSpPr>
          <p:cNvPr id="28676" name="Rectangle 3"/>
          <p:cNvSpPr>
            <a:spLocks noGrp="1" noChangeArrowheads="1"/>
          </p:cNvSpPr>
          <p:nvPr>
            <p:ph sz="quarter" idx="1"/>
          </p:nvPr>
        </p:nvSpPr>
        <p:spPr>
          <a:xfrm>
            <a:off x="612775" y="1600200"/>
            <a:ext cx="8153400" cy="4495800"/>
          </a:xfrm>
        </p:spPr>
        <p:txBody>
          <a:bodyPr/>
          <a:lstStyle/>
          <a:p>
            <a:pPr eaLnBrk="1" hangingPunct="1"/>
            <a:r>
              <a:rPr lang="en-US"/>
              <a:t>Consider the relation:</a:t>
            </a:r>
          </a:p>
          <a:p>
            <a:pPr lvl="1" eaLnBrk="1" hangingPunct="1"/>
            <a:r>
              <a:rPr lang="en-US"/>
              <a:t>EMP_PROJ(Ssn, Proj#, Ename, Pname, No_hours)</a:t>
            </a:r>
          </a:p>
          <a:p>
            <a:pPr eaLnBrk="1" hangingPunct="1"/>
            <a:r>
              <a:rPr lang="en-US"/>
              <a:t>Delete Anomaly:</a:t>
            </a:r>
          </a:p>
          <a:p>
            <a:pPr lvl="1" eaLnBrk="1" hangingPunct="1"/>
            <a:r>
              <a:rPr lang="en-US"/>
              <a:t>When a project is deleted, it will result in deleting all the employees who work on that project.</a:t>
            </a:r>
          </a:p>
          <a:p>
            <a:pPr lvl="1" eaLnBrk="1" hangingPunct="1"/>
            <a:r>
              <a:rPr lang="en-US"/>
              <a:t>Alternately, if an employee is the sole employee on a project, deleting that employee would result in deleting the corresponding project.</a:t>
            </a:r>
          </a:p>
          <a:p>
            <a:pPr eaLnBrk="1" hangingPunct="1"/>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p:txBody>
          <a:bodyPr>
            <a:normAutofit fontScale="40000" lnSpcReduction="20000"/>
          </a:bodyPr>
          <a:lstStyle/>
          <a:p>
            <a:pPr>
              <a:defRPr/>
            </a:pPr>
            <a:r>
              <a:rPr lang="en-US"/>
              <a:t>Slide 10- </a:t>
            </a:r>
            <a:fld id="{CEC455BF-2DA7-405E-8C72-8A4CE23C40A0}" type="slidenum">
              <a:rPr lang="en-US"/>
              <a:pPr>
                <a:defRPr/>
              </a:pPr>
              <a:t>18</a:t>
            </a:fld>
            <a:endParaRPr lang="en-CA"/>
          </a:p>
        </p:txBody>
      </p:sp>
      <p:sp>
        <p:nvSpPr>
          <p:cNvPr id="29699" name="Text Box 3" descr="Pink tissue paper"/>
          <p:cNvSpPr txBox="1">
            <a:spLocks noChangeArrowheads="1"/>
          </p:cNvSpPr>
          <p:nvPr/>
        </p:nvSpPr>
        <p:spPr bwMode="auto">
          <a:xfrm>
            <a:off x="457200" y="381000"/>
            <a:ext cx="7848600" cy="946150"/>
          </a:xfrm>
          <a:prstGeom prst="rect">
            <a:avLst/>
          </a:prstGeom>
          <a:noFill/>
          <a:ln w="9525">
            <a:noFill/>
            <a:miter lim="800000"/>
            <a:headEnd/>
            <a:tailEnd/>
          </a:ln>
        </p:spPr>
        <p:txBody>
          <a:bodyPr>
            <a:spAutoFit/>
          </a:bodyPr>
          <a:lstStyle/>
          <a:p>
            <a:pPr>
              <a:spcBef>
                <a:spcPct val="50000"/>
              </a:spcBef>
            </a:pPr>
            <a:r>
              <a:rPr lang="en-US" sz="2800" i="0">
                <a:solidFill>
                  <a:srgbClr val="800000"/>
                </a:solidFill>
              </a:rPr>
              <a:t>Two relation schemas suffering from update anomalies</a:t>
            </a:r>
          </a:p>
        </p:txBody>
      </p:sp>
      <p:pic>
        <p:nvPicPr>
          <p:cNvPr id="29700" name="Picture 5" descr="Pink tissue paper"/>
          <p:cNvPicPr>
            <a:picLocks noChangeAspect="1" noChangeArrowheads="1"/>
          </p:cNvPicPr>
          <p:nvPr/>
        </p:nvPicPr>
        <p:blipFill>
          <a:blip r:embed="rId2"/>
          <a:srcRect/>
          <a:stretch>
            <a:fillRect/>
          </a:stretch>
        </p:blipFill>
        <p:spPr bwMode="auto">
          <a:xfrm>
            <a:off x="314325" y="1609725"/>
            <a:ext cx="8515350" cy="4486275"/>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p:txBody>
          <a:bodyPr>
            <a:normAutofit fontScale="40000" lnSpcReduction="20000"/>
          </a:bodyPr>
          <a:lstStyle/>
          <a:p>
            <a:pPr>
              <a:defRPr/>
            </a:pPr>
            <a:r>
              <a:rPr lang="en-US"/>
              <a:t>Slide 10- </a:t>
            </a:r>
            <a:fld id="{B3EEC988-B983-4AA4-8FAA-EECDD912159C}" type="slidenum">
              <a:rPr lang="en-US"/>
              <a:pPr>
                <a:defRPr/>
              </a:pPr>
              <a:t>19</a:t>
            </a:fld>
            <a:endParaRPr lang="en-CA"/>
          </a:p>
        </p:txBody>
      </p:sp>
      <p:pic>
        <p:nvPicPr>
          <p:cNvPr id="30723" name="Picture 2" descr="fig10_04"/>
          <p:cNvPicPr>
            <a:picLocks noChangeAspect="1" noChangeArrowheads="1"/>
          </p:cNvPicPr>
          <p:nvPr/>
        </p:nvPicPr>
        <p:blipFill>
          <a:blip r:embed="rId2"/>
          <a:srcRect/>
          <a:stretch>
            <a:fillRect/>
          </a:stretch>
        </p:blipFill>
        <p:spPr bwMode="auto">
          <a:xfrm>
            <a:off x="381000" y="1600200"/>
            <a:ext cx="8458200" cy="4648200"/>
          </a:xfrm>
          <a:prstGeom prst="rect">
            <a:avLst/>
          </a:prstGeom>
          <a:noFill/>
          <a:ln w="9525">
            <a:noFill/>
            <a:miter lim="800000"/>
            <a:headEnd/>
            <a:tailEnd/>
          </a:ln>
        </p:spPr>
      </p:pic>
      <p:sp>
        <p:nvSpPr>
          <p:cNvPr id="30724" name="Text Box 3" descr="Pink tissue paper"/>
          <p:cNvSpPr txBox="1">
            <a:spLocks noChangeArrowheads="1"/>
          </p:cNvSpPr>
          <p:nvPr/>
        </p:nvSpPr>
        <p:spPr bwMode="auto">
          <a:xfrm>
            <a:off x="381000" y="609600"/>
            <a:ext cx="8001000" cy="822325"/>
          </a:xfrm>
          <a:prstGeom prst="rect">
            <a:avLst/>
          </a:prstGeom>
          <a:noFill/>
          <a:ln w="9525">
            <a:noFill/>
            <a:miter lim="800000"/>
            <a:headEnd/>
            <a:tailEnd/>
          </a:ln>
        </p:spPr>
        <p:txBody>
          <a:bodyPr>
            <a:spAutoFit/>
          </a:bodyPr>
          <a:lstStyle/>
          <a:p>
            <a:pPr>
              <a:spcBef>
                <a:spcPct val="50000"/>
              </a:spcBef>
            </a:pPr>
            <a:r>
              <a:rPr lang="en-US" i="0">
                <a:solidFill>
                  <a:srgbClr val="800000"/>
                </a:solidFill>
              </a:rPr>
              <a:t>Base Relations</a:t>
            </a:r>
            <a:r>
              <a:rPr lang="en-US"/>
              <a:t> </a:t>
            </a:r>
            <a:r>
              <a:rPr lang="en-US" i="0">
                <a:solidFill>
                  <a:srgbClr val="800000"/>
                </a:solidFill>
              </a:rPr>
              <a:t>EMP_DEPT and EMP_PROJ formed after a Natural Join : with redundant information</a:t>
            </a:r>
          </a:p>
        </p:txBody>
      </p:sp>
      <p:pic>
        <p:nvPicPr>
          <p:cNvPr id="30725" name="Picture 5" descr="Pink tissue paper"/>
          <p:cNvPicPr>
            <a:picLocks noChangeAspect="1" noChangeArrowheads="1"/>
          </p:cNvPicPr>
          <p:nvPr/>
        </p:nvPicPr>
        <p:blipFill>
          <a:blip r:embed="rId3"/>
          <a:srcRect/>
          <a:stretch>
            <a:fillRect/>
          </a:stretch>
        </p:blipFill>
        <p:spPr bwMode="auto">
          <a:xfrm>
            <a:off x="114300" y="0"/>
            <a:ext cx="8915400" cy="6858000"/>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title"/>
          </p:nvPr>
        </p:nvSpPr>
        <p:spPr>
          <a:xfrm>
            <a:off x="612775" y="228600"/>
            <a:ext cx="8153400" cy="990600"/>
          </a:xfrm>
        </p:spPr>
        <p:txBody>
          <a:bodyPr/>
          <a:lstStyle/>
          <a:p>
            <a:pPr eaLnBrk="1" hangingPunct="1"/>
            <a:r>
              <a:rPr lang="en-US"/>
              <a:t>Chapter Outline</a:t>
            </a:r>
          </a:p>
        </p:txBody>
      </p:sp>
      <p:sp>
        <p:nvSpPr>
          <p:cNvPr id="5122" name="Slide Number Placeholder 3"/>
          <p:cNvSpPr>
            <a:spLocks noGrp="1"/>
          </p:cNvSpPr>
          <p:nvPr>
            <p:ph type="sldNum" sz="quarter" idx="12"/>
          </p:nvPr>
        </p:nvSpPr>
        <p:spPr/>
        <p:txBody>
          <a:bodyPr>
            <a:normAutofit fontScale="40000" lnSpcReduction="20000"/>
          </a:bodyPr>
          <a:lstStyle/>
          <a:p>
            <a:pPr>
              <a:defRPr/>
            </a:pPr>
            <a:r>
              <a:rPr lang="en-US"/>
              <a:t>Slide 10- </a:t>
            </a:r>
            <a:fld id="{D9566101-B42C-4200-A5D0-AA0770793C9A}" type="slidenum">
              <a:rPr lang="en-US"/>
              <a:pPr>
                <a:defRPr/>
              </a:pPr>
              <a:t>2</a:t>
            </a:fld>
            <a:endParaRPr lang="en-CA"/>
          </a:p>
        </p:txBody>
      </p:sp>
      <p:sp>
        <p:nvSpPr>
          <p:cNvPr id="5124" name="Rectangle 9"/>
          <p:cNvSpPr>
            <a:spLocks noGrp="1" noChangeArrowheads="1"/>
          </p:cNvSpPr>
          <p:nvPr>
            <p:ph sz="quarter"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sz="2400" dirty="0"/>
              <a:t>1 Informal Design Guidelines for Relational Databases</a:t>
            </a:r>
          </a:p>
          <a:p>
            <a:pPr marL="640080" lvl="1" indent="-274320" eaLnBrk="1" fontAlgn="auto" hangingPunct="1">
              <a:spcAft>
                <a:spcPts val="0"/>
              </a:spcAft>
              <a:buFont typeface="Wingdings 2"/>
              <a:buChar char=""/>
              <a:defRPr/>
            </a:pPr>
            <a:r>
              <a:rPr lang="en-US" sz="2200" dirty="0"/>
              <a:t>1.1Semantics of the Relation Attributes</a:t>
            </a:r>
          </a:p>
          <a:p>
            <a:pPr marL="640080" lvl="1" indent="-274320" eaLnBrk="1" fontAlgn="auto" hangingPunct="1">
              <a:spcAft>
                <a:spcPts val="0"/>
              </a:spcAft>
              <a:buFont typeface="Wingdings 2"/>
              <a:buChar char=""/>
              <a:defRPr/>
            </a:pPr>
            <a:r>
              <a:rPr lang="en-US" sz="2200" dirty="0"/>
              <a:t>1.2 Redundant Information in Tuples and Update Anomalies</a:t>
            </a:r>
          </a:p>
          <a:p>
            <a:pPr marL="640080" lvl="1" indent="-274320" eaLnBrk="1" fontAlgn="auto" hangingPunct="1">
              <a:spcAft>
                <a:spcPts val="0"/>
              </a:spcAft>
              <a:buFont typeface="Wingdings 2"/>
              <a:buChar char=""/>
              <a:defRPr/>
            </a:pPr>
            <a:r>
              <a:rPr lang="en-US" sz="2200" dirty="0"/>
              <a:t>1.3 Null Values in Tuples</a:t>
            </a:r>
          </a:p>
          <a:p>
            <a:pPr marL="640080" lvl="1" indent="-274320" eaLnBrk="1" fontAlgn="auto" hangingPunct="1">
              <a:spcAft>
                <a:spcPts val="0"/>
              </a:spcAft>
              <a:buFont typeface="Wingdings 2"/>
              <a:buChar char=""/>
              <a:defRPr/>
            </a:pPr>
            <a:r>
              <a:rPr lang="en-US" sz="2200" dirty="0"/>
              <a:t>1.4 Spurious Tuples</a:t>
            </a:r>
          </a:p>
          <a:p>
            <a:pPr marL="640080" lvl="1" indent="-274320" eaLnBrk="1" fontAlgn="auto" hangingPunct="1">
              <a:spcAft>
                <a:spcPts val="0"/>
              </a:spcAft>
              <a:buFont typeface="Wingdings 2"/>
              <a:buChar char=""/>
              <a:defRPr/>
            </a:pPr>
            <a:endParaRPr lang="en-US" sz="2200" dirty="0"/>
          </a:p>
          <a:p>
            <a:pPr marL="320040" indent="-320040" eaLnBrk="1" fontAlgn="auto" hangingPunct="1">
              <a:spcAft>
                <a:spcPts val="0"/>
              </a:spcAft>
              <a:buFont typeface="Wingdings"/>
              <a:buChar char=""/>
              <a:defRPr/>
            </a:pPr>
            <a:r>
              <a:rPr lang="en-US" sz="2400" dirty="0"/>
              <a:t>2 Functional Dependencies (FDs)</a:t>
            </a:r>
          </a:p>
          <a:p>
            <a:pPr marL="640080" lvl="1" indent="-274320" eaLnBrk="1" fontAlgn="auto" hangingPunct="1">
              <a:spcAft>
                <a:spcPts val="0"/>
              </a:spcAft>
              <a:buFont typeface="Wingdings 2"/>
              <a:buChar char=""/>
              <a:defRPr/>
            </a:pPr>
            <a:r>
              <a:rPr lang="en-US" sz="2200" dirty="0"/>
              <a:t>2.1 Definition of FD</a:t>
            </a:r>
          </a:p>
          <a:p>
            <a:pPr marL="640080" lvl="1" indent="-274320" eaLnBrk="1" fontAlgn="auto" hangingPunct="1">
              <a:spcAft>
                <a:spcPts val="0"/>
              </a:spcAft>
              <a:buFont typeface="Wingdings 2"/>
              <a:buChar char=""/>
              <a:defRPr/>
            </a:pPr>
            <a:r>
              <a:rPr lang="en-US" sz="2200" dirty="0"/>
              <a:t>2.2 Inference Rules for FDs</a:t>
            </a:r>
          </a:p>
          <a:p>
            <a:pPr marL="640080" lvl="1" indent="-274320" eaLnBrk="1" fontAlgn="auto" hangingPunct="1">
              <a:spcAft>
                <a:spcPts val="0"/>
              </a:spcAft>
              <a:buFont typeface="Wingdings 2"/>
              <a:buChar char=""/>
              <a:defRPr/>
            </a:pPr>
            <a:r>
              <a:rPr lang="en-US" sz="2200" dirty="0"/>
              <a:t>2.3 Equivalence of Sets of FDs</a:t>
            </a:r>
          </a:p>
          <a:p>
            <a:pPr marL="640080" lvl="1" indent="-274320" eaLnBrk="1" fontAlgn="auto" hangingPunct="1">
              <a:spcAft>
                <a:spcPts val="0"/>
              </a:spcAft>
              <a:buFont typeface="Wingdings 2"/>
              <a:buChar char=""/>
              <a:defRPr/>
            </a:pPr>
            <a:r>
              <a:rPr lang="en-US" sz="2200" dirty="0"/>
              <a:t>2.4 Minimal Sets of FDs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6"/>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3200"/>
              <a:t>Guideline to Redundant Information in Tuples and Update Anomalies</a:t>
            </a:r>
          </a:p>
        </p:txBody>
      </p:sp>
      <p:sp>
        <p:nvSpPr>
          <p:cNvPr id="22530" name="Slide Number Placeholder 3"/>
          <p:cNvSpPr>
            <a:spLocks noGrp="1"/>
          </p:cNvSpPr>
          <p:nvPr>
            <p:ph type="sldNum" sz="quarter" idx="12"/>
          </p:nvPr>
        </p:nvSpPr>
        <p:spPr/>
        <p:txBody>
          <a:bodyPr>
            <a:normAutofit fontScale="40000" lnSpcReduction="20000"/>
          </a:bodyPr>
          <a:lstStyle/>
          <a:p>
            <a:pPr>
              <a:defRPr/>
            </a:pPr>
            <a:r>
              <a:rPr lang="en-US"/>
              <a:t>Slide 10- </a:t>
            </a:r>
            <a:fld id="{26EFE33F-7E30-4A6C-9183-8940AEF06FA0}" type="slidenum">
              <a:rPr lang="en-US"/>
              <a:pPr>
                <a:defRPr/>
              </a:pPr>
              <a:t>20</a:t>
            </a:fld>
            <a:endParaRPr lang="en-CA"/>
          </a:p>
        </p:txBody>
      </p:sp>
      <p:sp>
        <p:nvSpPr>
          <p:cNvPr id="31748" name="Rectangle 7"/>
          <p:cNvSpPr>
            <a:spLocks noGrp="1" noChangeArrowheads="1"/>
          </p:cNvSpPr>
          <p:nvPr>
            <p:ph sz="quarter" idx="1"/>
          </p:nvPr>
        </p:nvSpPr>
        <p:spPr>
          <a:xfrm>
            <a:off x="612775" y="1600200"/>
            <a:ext cx="8153400" cy="4495800"/>
          </a:xfrm>
        </p:spPr>
        <p:txBody>
          <a:bodyPr/>
          <a:lstStyle/>
          <a:p>
            <a:pPr algn="just" eaLnBrk="1" hangingPunct="1"/>
            <a:r>
              <a:rPr lang="en-US" dirty="0">
                <a:solidFill>
                  <a:srgbClr val="C00000"/>
                </a:solidFill>
              </a:rPr>
              <a:t>GUIDELINE 2</a:t>
            </a:r>
            <a:r>
              <a:rPr lang="en-US" dirty="0"/>
              <a:t>: </a:t>
            </a:r>
          </a:p>
          <a:p>
            <a:pPr algn="just" eaLnBrk="1" hangingPunct="1"/>
            <a:endParaRPr lang="en-US" dirty="0"/>
          </a:p>
          <a:p>
            <a:pPr lvl="1" algn="just" eaLnBrk="1" hangingPunct="1"/>
            <a:r>
              <a:rPr lang="en-US" dirty="0"/>
              <a:t>Design a schema that does not suffer from the insertion, deletion and update anomalies.</a:t>
            </a:r>
          </a:p>
          <a:p>
            <a:pPr lvl="1" algn="just" eaLnBrk="1" hangingPunct="1"/>
            <a:endParaRPr lang="en-US" dirty="0"/>
          </a:p>
          <a:p>
            <a:pPr lvl="1" algn="just" eaLnBrk="1" hangingPunct="1"/>
            <a:r>
              <a:rPr lang="en-US" dirty="0"/>
              <a:t>If there are any anomalies present, then note them so that applications can be made to take them into account.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a:xfrm>
            <a:off x="612775" y="228600"/>
            <a:ext cx="8153400" cy="990600"/>
          </a:xfrm>
        </p:spPr>
        <p:txBody>
          <a:bodyPr/>
          <a:lstStyle/>
          <a:p>
            <a:pPr eaLnBrk="1" hangingPunct="1"/>
            <a:r>
              <a:rPr lang="en-US"/>
              <a:t>1.3 Null Values in Tuples </a:t>
            </a:r>
          </a:p>
        </p:txBody>
      </p:sp>
      <p:sp>
        <p:nvSpPr>
          <p:cNvPr id="23554" name="Slide Number Placeholder 3"/>
          <p:cNvSpPr>
            <a:spLocks noGrp="1"/>
          </p:cNvSpPr>
          <p:nvPr>
            <p:ph type="sldNum" sz="quarter" idx="12"/>
          </p:nvPr>
        </p:nvSpPr>
        <p:spPr/>
        <p:txBody>
          <a:bodyPr>
            <a:normAutofit fontScale="40000" lnSpcReduction="20000"/>
          </a:bodyPr>
          <a:lstStyle/>
          <a:p>
            <a:pPr>
              <a:defRPr/>
            </a:pPr>
            <a:r>
              <a:rPr lang="en-US"/>
              <a:t>Slide 10- </a:t>
            </a:r>
            <a:fld id="{195EE05F-FD17-44AD-9A94-75EA12A8A5FD}" type="slidenum">
              <a:rPr lang="en-US"/>
              <a:pPr>
                <a:defRPr/>
              </a:pPr>
              <a:t>21</a:t>
            </a:fld>
            <a:endParaRPr lang="en-CA"/>
          </a:p>
        </p:txBody>
      </p:sp>
      <p:sp>
        <p:nvSpPr>
          <p:cNvPr id="32772" name="Rectangle 7"/>
          <p:cNvSpPr>
            <a:spLocks noGrp="1" noChangeArrowheads="1"/>
          </p:cNvSpPr>
          <p:nvPr>
            <p:ph sz="quarter" idx="1"/>
          </p:nvPr>
        </p:nvSpPr>
        <p:spPr>
          <a:xfrm>
            <a:off x="612775" y="1600200"/>
            <a:ext cx="8153400" cy="4495800"/>
          </a:xfrm>
        </p:spPr>
        <p:txBody>
          <a:bodyPr/>
          <a:lstStyle/>
          <a:p>
            <a:pPr eaLnBrk="1" hangingPunct="1"/>
            <a:r>
              <a:rPr lang="en-US" dirty="0">
                <a:solidFill>
                  <a:srgbClr val="C00000"/>
                </a:solidFill>
              </a:rPr>
              <a:t>GUIDELINE 3</a:t>
            </a:r>
            <a:r>
              <a:rPr lang="en-US" dirty="0"/>
              <a:t>:</a:t>
            </a:r>
          </a:p>
          <a:p>
            <a:pPr lvl="1" eaLnBrk="1" hangingPunct="1"/>
            <a:r>
              <a:rPr lang="en-US" dirty="0"/>
              <a:t>Relations should be designed such that their tuples will have as few NULL values as possible</a:t>
            </a:r>
          </a:p>
          <a:p>
            <a:pPr lvl="1" eaLnBrk="1" hangingPunct="1"/>
            <a:r>
              <a:rPr lang="en-US" dirty="0"/>
              <a:t>Attributes that are NULL frequently could be placed in separate relations (with the primary key)</a:t>
            </a:r>
          </a:p>
          <a:p>
            <a:pPr eaLnBrk="1" hangingPunct="1"/>
            <a:r>
              <a:rPr lang="en-US" dirty="0"/>
              <a:t> Reasons for nulls:</a:t>
            </a:r>
          </a:p>
          <a:p>
            <a:pPr lvl="1" eaLnBrk="1" hangingPunct="1"/>
            <a:r>
              <a:rPr lang="en-US" dirty="0"/>
              <a:t>Attribute not applicable or invalid</a:t>
            </a:r>
          </a:p>
          <a:p>
            <a:pPr lvl="1" eaLnBrk="1" hangingPunct="1"/>
            <a:r>
              <a:rPr lang="en-US" dirty="0"/>
              <a:t>Attribute value unknown  (may exist)</a:t>
            </a:r>
          </a:p>
          <a:p>
            <a:pPr lvl="1" eaLnBrk="1" hangingPunct="1"/>
            <a:r>
              <a:rPr lang="en-US" dirty="0"/>
              <a:t>Value known to exist, but unavailable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612775" y="228600"/>
            <a:ext cx="8153400" cy="990600"/>
          </a:xfrm>
        </p:spPr>
        <p:txBody>
          <a:bodyPr/>
          <a:lstStyle/>
          <a:p>
            <a:pPr eaLnBrk="1" hangingPunct="1"/>
            <a:r>
              <a:rPr lang="en-US"/>
              <a:t>1.4 Spurious Tuples </a:t>
            </a:r>
          </a:p>
        </p:txBody>
      </p:sp>
      <p:sp>
        <p:nvSpPr>
          <p:cNvPr id="24578" name="Slide Number Placeholder 3"/>
          <p:cNvSpPr>
            <a:spLocks noGrp="1"/>
          </p:cNvSpPr>
          <p:nvPr>
            <p:ph type="sldNum" sz="quarter" idx="12"/>
          </p:nvPr>
        </p:nvSpPr>
        <p:spPr/>
        <p:txBody>
          <a:bodyPr>
            <a:normAutofit fontScale="40000" lnSpcReduction="20000"/>
          </a:bodyPr>
          <a:lstStyle/>
          <a:p>
            <a:pPr>
              <a:defRPr/>
            </a:pPr>
            <a:r>
              <a:rPr lang="en-US"/>
              <a:t>Slide 10- </a:t>
            </a:r>
            <a:fld id="{9FA1366A-44A2-4B3E-9E90-B93E604F9DB3}" type="slidenum">
              <a:rPr lang="en-US"/>
              <a:pPr>
                <a:defRPr/>
              </a:pPr>
              <a:t>22</a:t>
            </a:fld>
            <a:endParaRPr lang="en-CA"/>
          </a:p>
        </p:txBody>
      </p:sp>
      <p:sp>
        <p:nvSpPr>
          <p:cNvPr id="33796" name="Rectangle 7"/>
          <p:cNvSpPr>
            <a:spLocks noGrp="1" noChangeArrowheads="1"/>
          </p:cNvSpPr>
          <p:nvPr>
            <p:ph sz="quarter" idx="1"/>
          </p:nvPr>
        </p:nvSpPr>
        <p:spPr>
          <a:xfrm>
            <a:off x="612775" y="1600200"/>
            <a:ext cx="8153400" cy="4495800"/>
          </a:xfrm>
        </p:spPr>
        <p:txBody>
          <a:bodyPr/>
          <a:lstStyle/>
          <a:p>
            <a:pPr eaLnBrk="1" hangingPunct="1">
              <a:lnSpc>
                <a:spcPct val="90000"/>
              </a:lnSpc>
            </a:pPr>
            <a:r>
              <a:rPr lang="en-US"/>
              <a:t>Bad designs for a relational database may result in erroneous results for certain JOIN operations</a:t>
            </a:r>
          </a:p>
          <a:p>
            <a:pPr eaLnBrk="1" hangingPunct="1">
              <a:lnSpc>
                <a:spcPct val="90000"/>
              </a:lnSpc>
            </a:pPr>
            <a:r>
              <a:rPr lang="en-US"/>
              <a:t>The "lossless join" property is used to guarantee meaningful results for join operations </a:t>
            </a:r>
          </a:p>
          <a:p>
            <a:pPr eaLnBrk="1" hangingPunct="1">
              <a:lnSpc>
                <a:spcPct val="90000"/>
              </a:lnSpc>
            </a:pPr>
            <a:endParaRPr lang="en-US"/>
          </a:p>
          <a:p>
            <a:pPr eaLnBrk="1" hangingPunct="1">
              <a:lnSpc>
                <a:spcPct val="90000"/>
              </a:lnSpc>
            </a:pP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pPr eaLnBrk="1" hangingPunct="1"/>
            <a:endParaRPr lang="en-US"/>
          </a:p>
        </p:txBody>
      </p:sp>
      <p:sp>
        <p:nvSpPr>
          <p:cNvPr id="25603" name="Slide Number Placeholder 3"/>
          <p:cNvSpPr>
            <a:spLocks noGrp="1"/>
          </p:cNvSpPr>
          <p:nvPr>
            <p:ph type="sldNum" sz="quarter" idx="12"/>
          </p:nvPr>
        </p:nvSpPr>
        <p:spPr/>
        <p:txBody>
          <a:bodyPr>
            <a:normAutofit fontScale="40000" lnSpcReduction="20000"/>
          </a:bodyPr>
          <a:lstStyle/>
          <a:p>
            <a:pPr>
              <a:defRPr/>
            </a:pPr>
            <a:r>
              <a:rPr lang="en-US"/>
              <a:t>Slide 10- </a:t>
            </a:r>
            <a:fld id="{9569829D-AAE9-4CC8-991F-37F92F817D89}" type="slidenum">
              <a:rPr lang="en-US"/>
              <a:pPr>
                <a:defRPr/>
              </a:pPr>
              <a:t>23</a:t>
            </a:fld>
            <a:endParaRPr lang="en-CA"/>
          </a:p>
        </p:txBody>
      </p:sp>
      <p:pic>
        <p:nvPicPr>
          <p:cNvPr id="34820" name="Picture 2" descr="Pink tissue paper"/>
          <p:cNvPicPr>
            <a:picLocks noGrp="1" noChangeAspect="1" noChangeArrowheads="1"/>
          </p:cNvPicPr>
          <p:nvPr>
            <p:ph sz="quarter" idx="1"/>
          </p:nvPr>
        </p:nvPicPr>
        <p:blipFill>
          <a:blip r:embed="rId2"/>
          <a:srcRect/>
          <a:stretch>
            <a:fillRect/>
          </a:stretch>
        </p:blipFill>
        <p:spPr>
          <a:xfrm>
            <a:off x="228600" y="0"/>
            <a:ext cx="8915400" cy="6553200"/>
          </a:xfrm>
          <a:noFill/>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pPr eaLnBrk="1" hangingPunct="1"/>
            <a:endParaRPr lang="en-US"/>
          </a:p>
        </p:txBody>
      </p:sp>
      <p:sp>
        <p:nvSpPr>
          <p:cNvPr id="26628" name="Slide Number Placeholder 3"/>
          <p:cNvSpPr>
            <a:spLocks noGrp="1"/>
          </p:cNvSpPr>
          <p:nvPr>
            <p:ph type="sldNum" sz="quarter" idx="12"/>
          </p:nvPr>
        </p:nvSpPr>
        <p:spPr/>
        <p:txBody>
          <a:bodyPr>
            <a:normAutofit fontScale="40000" lnSpcReduction="20000"/>
          </a:bodyPr>
          <a:lstStyle/>
          <a:p>
            <a:pPr>
              <a:defRPr/>
            </a:pPr>
            <a:r>
              <a:rPr lang="en-US"/>
              <a:t>Slide 10- </a:t>
            </a:r>
            <a:fld id="{DA4EE092-BF1F-4657-9379-88A9B4441E69}" type="slidenum">
              <a:rPr lang="en-US"/>
              <a:pPr>
                <a:defRPr/>
              </a:pPr>
              <a:t>24</a:t>
            </a:fld>
            <a:endParaRPr lang="en-CA"/>
          </a:p>
        </p:txBody>
      </p:sp>
      <p:sp>
        <p:nvSpPr>
          <p:cNvPr id="35844" name="Content Placeholder 2"/>
          <p:cNvSpPr>
            <a:spLocks noGrp="1"/>
          </p:cNvSpPr>
          <p:nvPr>
            <p:ph sz="quarter" idx="1"/>
          </p:nvPr>
        </p:nvSpPr>
        <p:spPr>
          <a:xfrm>
            <a:off x="239713" y="1600200"/>
            <a:ext cx="8599487" cy="4572000"/>
          </a:xfrm>
        </p:spPr>
        <p:txBody>
          <a:bodyPr/>
          <a:lstStyle/>
          <a:p>
            <a:pPr algn="just" eaLnBrk="1" hangingPunct="1"/>
            <a:r>
              <a:rPr lang="en-US" dirty="0"/>
              <a:t>If we attempt a NATURAL JOIN operation on EMP_PROJ1 and EMP_LOCS, the result produces many more tuples than the original set of tuples in EMP_PROJ.</a:t>
            </a:r>
          </a:p>
          <a:p>
            <a:pPr algn="just" eaLnBrk="1" hangingPunct="1">
              <a:buFont typeface="Wingdings" pitchFamily="2" charset="2"/>
              <a:buNone/>
            </a:pPr>
            <a:endParaRPr lang="en-US" dirty="0"/>
          </a:p>
          <a:p>
            <a:pPr algn="just" eaLnBrk="1" hangingPunct="1"/>
            <a:r>
              <a:rPr lang="en-US" dirty="0"/>
              <a:t>Additional tuples that were not in EMP_PROJ are called </a:t>
            </a:r>
            <a:r>
              <a:rPr lang="en-US" b="1" dirty="0"/>
              <a:t>spurious tuples</a:t>
            </a:r>
            <a:r>
              <a:rPr lang="en-US" dirty="0"/>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12775" y="228600"/>
            <a:ext cx="8153400" cy="990600"/>
          </a:xfrm>
        </p:spPr>
        <p:txBody>
          <a:bodyPr/>
          <a:lstStyle/>
          <a:p>
            <a:pPr eaLnBrk="1" hangingPunct="1"/>
            <a:endParaRPr lang="en-US"/>
          </a:p>
        </p:txBody>
      </p:sp>
      <p:sp>
        <p:nvSpPr>
          <p:cNvPr id="27651" name="Slide Number Placeholder 3"/>
          <p:cNvSpPr>
            <a:spLocks noGrp="1"/>
          </p:cNvSpPr>
          <p:nvPr>
            <p:ph type="sldNum" sz="quarter" idx="12"/>
          </p:nvPr>
        </p:nvSpPr>
        <p:spPr/>
        <p:txBody>
          <a:bodyPr>
            <a:normAutofit fontScale="40000" lnSpcReduction="20000"/>
          </a:bodyPr>
          <a:lstStyle/>
          <a:p>
            <a:pPr>
              <a:defRPr/>
            </a:pPr>
            <a:r>
              <a:rPr lang="en-US"/>
              <a:t>Slide 10- </a:t>
            </a:r>
            <a:fld id="{828EBCA5-528B-4A69-86DA-FF582F108968}" type="slidenum">
              <a:rPr lang="en-US"/>
              <a:pPr>
                <a:defRPr/>
              </a:pPr>
              <a:t>25</a:t>
            </a:fld>
            <a:endParaRPr lang="en-CA"/>
          </a:p>
        </p:txBody>
      </p:sp>
      <p:pic>
        <p:nvPicPr>
          <p:cNvPr id="36868" name="Picture 2" descr="Pink tissue paper"/>
          <p:cNvPicPr>
            <a:picLocks noGrp="1" noChangeAspect="1" noChangeArrowheads="1"/>
          </p:cNvPicPr>
          <p:nvPr>
            <p:ph sz="quarter" idx="1"/>
          </p:nvPr>
        </p:nvPicPr>
        <p:blipFill>
          <a:blip r:embed="rId2"/>
          <a:srcRect/>
          <a:stretch>
            <a:fillRect/>
          </a:stretch>
        </p:blipFill>
        <p:spPr>
          <a:xfrm>
            <a:off x="0" y="0"/>
            <a:ext cx="8839200" cy="6629400"/>
          </a:xfrm>
          <a:noFill/>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12775" y="228600"/>
            <a:ext cx="8153400" cy="990600"/>
          </a:xfrm>
        </p:spPr>
        <p:txBody>
          <a:bodyPr/>
          <a:lstStyle/>
          <a:p>
            <a:pPr eaLnBrk="1" hangingPunct="1"/>
            <a:endParaRPr lang="en-US"/>
          </a:p>
        </p:txBody>
      </p:sp>
      <p:sp>
        <p:nvSpPr>
          <p:cNvPr id="28676" name="Slide Number Placeholder 3"/>
          <p:cNvSpPr>
            <a:spLocks noGrp="1"/>
          </p:cNvSpPr>
          <p:nvPr>
            <p:ph type="sldNum" sz="quarter" idx="12"/>
          </p:nvPr>
        </p:nvSpPr>
        <p:spPr/>
        <p:txBody>
          <a:bodyPr>
            <a:normAutofit fontScale="40000" lnSpcReduction="20000"/>
          </a:bodyPr>
          <a:lstStyle/>
          <a:p>
            <a:pPr>
              <a:defRPr/>
            </a:pPr>
            <a:r>
              <a:rPr lang="en-US"/>
              <a:t>Slide 10- </a:t>
            </a:r>
            <a:fld id="{B7C25782-E5BE-448E-A607-2D641411F1A6}" type="slidenum">
              <a:rPr lang="en-US"/>
              <a:pPr>
                <a:defRPr/>
              </a:pPr>
              <a:t>26</a:t>
            </a:fld>
            <a:endParaRPr lang="en-CA"/>
          </a:p>
        </p:txBody>
      </p:sp>
      <p:sp>
        <p:nvSpPr>
          <p:cNvPr id="37892" name="Content Placeholder 2"/>
          <p:cNvSpPr>
            <a:spLocks noGrp="1"/>
          </p:cNvSpPr>
          <p:nvPr>
            <p:ph sz="quarter" idx="1"/>
          </p:nvPr>
        </p:nvSpPr>
        <p:spPr>
          <a:xfrm>
            <a:off x="612775" y="1600200"/>
            <a:ext cx="8153400" cy="4495800"/>
          </a:xfrm>
        </p:spPr>
        <p:txBody>
          <a:bodyPr/>
          <a:lstStyle/>
          <a:p>
            <a:pPr eaLnBrk="1" hangingPunct="1">
              <a:lnSpc>
                <a:spcPct val="90000"/>
              </a:lnSpc>
            </a:pPr>
            <a:r>
              <a:rPr lang="en-US" dirty="0">
                <a:solidFill>
                  <a:srgbClr val="C00000"/>
                </a:solidFill>
              </a:rPr>
              <a:t>GUIDELINE 4</a:t>
            </a:r>
            <a:r>
              <a:rPr lang="en-US" dirty="0"/>
              <a:t>:</a:t>
            </a:r>
          </a:p>
          <a:p>
            <a:pPr lvl="1" eaLnBrk="1" hangingPunct="1">
              <a:lnSpc>
                <a:spcPct val="90000"/>
              </a:lnSpc>
            </a:pPr>
            <a:r>
              <a:rPr lang="en-US" dirty="0"/>
              <a:t>The relations should be designed to satisfy the lossless join condition.</a:t>
            </a:r>
          </a:p>
          <a:p>
            <a:pPr lvl="1" eaLnBrk="1" hangingPunct="1">
              <a:lnSpc>
                <a:spcPct val="90000"/>
              </a:lnSpc>
            </a:pPr>
            <a:r>
              <a:rPr lang="en-US" dirty="0"/>
              <a:t>No spurious tuples should be generated by doing a natural-join of any relations.</a:t>
            </a:r>
          </a:p>
          <a:p>
            <a:pPr eaLnBrk="1" hangingPunct="1"/>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a:xfrm>
            <a:off x="612775" y="228600"/>
            <a:ext cx="8153400" cy="990600"/>
          </a:xfrm>
        </p:spPr>
        <p:txBody>
          <a:bodyPr/>
          <a:lstStyle/>
          <a:p>
            <a:pPr eaLnBrk="1" hangingPunct="1"/>
            <a:r>
              <a:rPr lang="en-US"/>
              <a:t>Spurious Tuples (2)</a:t>
            </a:r>
          </a:p>
        </p:txBody>
      </p:sp>
      <p:sp>
        <p:nvSpPr>
          <p:cNvPr id="29698" name="Slide Number Placeholder 3"/>
          <p:cNvSpPr>
            <a:spLocks noGrp="1"/>
          </p:cNvSpPr>
          <p:nvPr>
            <p:ph type="sldNum" sz="quarter" idx="12"/>
          </p:nvPr>
        </p:nvSpPr>
        <p:spPr/>
        <p:txBody>
          <a:bodyPr>
            <a:normAutofit fontScale="40000" lnSpcReduction="20000"/>
          </a:bodyPr>
          <a:lstStyle/>
          <a:p>
            <a:pPr>
              <a:defRPr/>
            </a:pPr>
            <a:r>
              <a:rPr lang="en-US"/>
              <a:t>Slide 10- </a:t>
            </a:r>
            <a:fld id="{2686AF05-51F0-45DD-92EC-F0C22138C718}" type="slidenum">
              <a:rPr lang="en-US"/>
              <a:pPr>
                <a:defRPr/>
              </a:pPr>
              <a:t>27</a:t>
            </a:fld>
            <a:endParaRPr lang="en-CA"/>
          </a:p>
        </p:txBody>
      </p:sp>
      <p:sp>
        <p:nvSpPr>
          <p:cNvPr id="38916" name="Rectangle 7"/>
          <p:cNvSpPr>
            <a:spLocks noGrp="1" noChangeArrowheads="1"/>
          </p:cNvSpPr>
          <p:nvPr>
            <p:ph sz="quarter" idx="1"/>
          </p:nvPr>
        </p:nvSpPr>
        <p:spPr>
          <a:xfrm>
            <a:off x="612775" y="1600200"/>
            <a:ext cx="8153400" cy="4495800"/>
          </a:xfrm>
        </p:spPr>
        <p:txBody>
          <a:bodyPr/>
          <a:lstStyle/>
          <a:p>
            <a:pPr marL="457200" indent="-457200" eaLnBrk="1" hangingPunct="1"/>
            <a:r>
              <a:rPr lang="en-US" sz="2400" dirty="0"/>
              <a:t>There are two important properties of decompositions: </a:t>
            </a:r>
          </a:p>
          <a:p>
            <a:pPr marL="876300" lvl="1" indent="-419100" eaLnBrk="1" hangingPunct="1">
              <a:buSzTx/>
              <a:buFont typeface="Wingdings" pitchFamily="2" charset="2"/>
              <a:buAutoNum type="alphaLcParenR"/>
            </a:pPr>
            <a:r>
              <a:rPr lang="en-US" sz="2200" dirty="0"/>
              <a:t>Non-additive or </a:t>
            </a:r>
            <a:r>
              <a:rPr lang="en-US" sz="2200" dirty="0" err="1"/>
              <a:t>losslessness</a:t>
            </a:r>
            <a:r>
              <a:rPr lang="en-US" sz="2200" dirty="0"/>
              <a:t> of the corresponding join</a:t>
            </a:r>
          </a:p>
          <a:p>
            <a:pPr marL="876300" lvl="1" indent="-419100" eaLnBrk="1" hangingPunct="1">
              <a:buSzTx/>
              <a:buFont typeface="Wingdings" pitchFamily="2" charset="2"/>
              <a:buAutoNum type="alphaLcParenR"/>
            </a:pPr>
            <a:r>
              <a:rPr lang="en-US" sz="2200" dirty="0"/>
              <a:t>Preservation of the functional dependencies. </a:t>
            </a:r>
          </a:p>
          <a:p>
            <a:pPr marL="457200" indent="-457200" eaLnBrk="1" hangingPunct="1"/>
            <a:endParaRPr lang="en-US" sz="2400" dirty="0"/>
          </a:p>
          <a:p>
            <a:pPr marL="457200" indent="-457200" eaLnBrk="1" hangingPunct="1"/>
            <a:r>
              <a:rPr lang="en-US" sz="2400" dirty="0"/>
              <a:t>Note that:</a:t>
            </a:r>
          </a:p>
          <a:p>
            <a:pPr marL="876300" lvl="1" indent="-419100" eaLnBrk="1" hangingPunct="1"/>
            <a:r>
              <a:rPr lang="en-US" sz="2200" dirty="0"/>
              <a:t>Property (a) is extremely important and </a:t>
            </a:r>
            <a:r>
              <a:rPr lang="en-US" sz="2200" i="1" dirty="0"/>
              <a:t>cannot</a:t>
            </a:r>
            <a:r>
              <a:rPr lang="en-US" sz="2200" dirty="0"/>
              <a:t> be sacrificed.</a:t>
            </a:r>
          </a:p>
          <a:p>
            <a:pPr marL="876300" lvl="1" indent="-419100" eaLnBrk="1" hangingPunct="1"/>
            <a:r>
              <a:rPr lang="en-US" sz="2200" dirty="0"/>
              <a:t>Property (b) is less stringent and may be sacrificed.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12775" y="228600"/>
            <a:ext cx="8153400" cy="990600"/>
          </a:xfrm>
        </p:spPr>
        <p:txBody>
          <a:bodyPr/>
          <a:lstStyle/>
          <a:p>
            <a:pPr eaLnBrk="1" hangingPunct="1"/>
            <a:r>
              <a:rPr lang="en-US"/>
              <a:t>2.1  Functional Dependencies</a:t>
            </a:r>
          </a:p>
        </p:txBody>
      </p:sp>
      <p:sp>
        <p:nvSpPr>
          <p:cNvPr id="30724" name="Slide Number Placeholder 3"/>
          <p:cNvSpPr>
            <a:spLocks noGrp="1"/>
          </p:cNvSpPr>
          <p:nvPr>
            <p:ph type="sldNum" sz="quarter" idx="12"/>
          </p:nvPr>
        </p:nvSpPr>
        <p:spPr/>
        <p:txBody>
          <a:bodyPr>
            <a:normAutofit fontScale="40000" lnSpcReduction="20000"/>
          </a:bodyPr>
          <a:lstStyle/>
          <a:p>
            <a:pPr>
              <a:defRPr/>
            </a:pPr>
            <a:r>
              <a:rPr lang="en-US"/>
              <a:t>Slide 10- </a:t>
            </a:r>
            <a:fld id="{A868BF19-E995-4CCB-AA73-4E4E75B01556}" type="slidenum">
              <a:rPr lang="en-US"/>
              <a:pPr>
                <a:defRPr/>
              </a:pPr>
              <a:t>28</a:t>
            </a:fld>
            <a:endParaRPr lang="en-CA"/>
          </a:p>
        </p:txBody>
      </p:sp>
      <p:sp>
        <p:nvSpPr>
          <p:cNvPr id="39940" name="Content Placeholder 2"/>
          <p:cNvSpPr>
            <a:spLocks noGrp="1"/>
          </p:cNvSpPr>
          <p:nvPr>
            <p:ph sz="quarter" idx="1"/>
          </p:nvPr>
        </p:nvSpPr>
        <p:spPr>
          <a:xfrm>
            <a:off x="612775" y="1600200"/>
            <a:ext cx="8153400" cy="4495800"/>
          </a:xfrm>
        </p:spPr>
        <p:txBody>
          <a:bodyPr/>
          <a:lstStyle/>
          <a:p>
            <a:pPr algn="just" eaLnBrk="1" hangingPunct="1"/>
            <a:r>
              <a:rPr lang="en-US"/>
              <a:t>Functional dependency is a constraint that describes the relationship between attributes in a relation.</a:t>
            </a:r>
          </a:p>
          <a:p>
            <a:pPr eaLnBrk="1" hangingPunct="1">
              <a:buFont typeface="Wingdings" pitchFamily="2" charset="2"/>
              <a:buNone/>
            </a:pPr>
            <a:endParaRPr lang="en-US"/>
          </a:p>
          <a:p>
            <a:pPr algn="just" eaLnBrk="1" hangingPunct="1"/>
            <a:r>
              <a:rPr lang="en-US"/>
              <a:t>Given a relation </a:t>
            </a:r>
            <a:r>
              <a:rPr lang="en-US" i="1"/>
              <a:t>R</a:t>
            </a:r>
            <a:r>
              <a:rPr lang="en-US"/>
              <a:t>, a set of attributes </a:t>
            </a:r>
            <a:r>
              <a:rPr lang="en-US" i="1"/>
              <a:t>X</a:t>
            </a:r>
            <a:r>
              <a:rPr lang="en-US"/>
              <a:t> in </a:t>
            </a:r>
            <a:r>
              <a:rPr lang="en-US" i="1"/>
              <a:t>R</a:t>
            </a:r>
            <a:r>
              <a:rPr lang="en-US"/>
              <a:t> is said to </a:t>
            </a:r>
            <a:r>
              <a:rPr lang="en-US" b="1"/>
              <a:t>functionally determine</a:t>
            </a:r>
            <a:r>
              <a:rPr lang="en-US"/>
              <a:t> another set of attributes </a:t>
            </a:r>
            <a:r>
              <a:rPr lang="en-US" i="1"/>
              <a:t>Y</a:t>
            </a:r>
            <a:r>
              <a:rPr lang="en-US"/>
              <a:t>, also in </a:t>
            </a:r>
            <a:r>
              <a:rPr lang="en-US" i="1"/>
              <a:t>R</a:t>
            </a:r>
            <a:r>
              <a:rPr lang="en-US"/>
              <a:t>, (written </a:t>
            </a:r>
            <a:r>
              <a:rPr lang="en-US" i="1"/>
              <a:t>X</a:t>
            </a:r>
            <a:r>
              <a:rPr lang="en-US"/>
              <a:t> → </a:t>
            </a:r>
            <a:r>
              <a:rPr lang="en-US" i="1"/>
              <a:t>Y</a:t>
            </a:r>
            <a:r>
              <a:rPr lang="en-US"/>
              <a:t>) if, and only if, each </a:t>
            </a:r>
            <a:r>
              <a:rPr lang="en-US" i="1"/>
              <a:t>X</a:t>
            </a:r>
            <a:r>
              <a:rPr lang="en-US"/>
              <a:t> value in </a:t>
            </a:r>
            <a:r>
              <a:rPr lang="en-US" i="1"/>
              <a:t>R</a:t>
            </a:r>
            <a:r>
              <a:rPr lang="en-US"/>
              <a:t> is associated with unique  </a:t>
            </a:r>
            <a:r>
              <a:rPr lang="en-US" i="1"/>
              <a:t>Y</a:t>
            </a:r>
            <a:r>
              <a:rPr lang="en-US"/>
              <a:t> value in </a:t>
            </a:r>
            <a:r>
              <a:rPr lang="en-US" i="1"/>
              <a:t>R</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12775" y="228600"/>
            <a:ext cx="8153400" cy="990600"/>
          </a:xfrm>
        </p:spPr>
        <p:txBody>
          <a:bodyPr/>
          <a:lstStyle/>
          <a:p>
            <a:pPr eaLnBrk="1" hangingPunct="1"/>
            <a:r>
              <a:rPr lang="en-US"/>
              <a:t>Example</a:t>
            </a:r>
          </a:p>
        </p:txBody>
      </p:sp>
      <p:graphicFrame>
        <p:nvGraphicFramePr>
          <p:cNvPr id="5" name="Content Placeholder 4"/>
          <p:cNvGraphicFramePr>
            <a:graphicFrameLocks noGrp="1"/>
          </p:cNvGraphicFramePr>
          <p:nvPr>
            <p:ph sz="quarter" idx="1"/>
          </p:nvPr>
        </p:nvGraphicFramePr>
        <p:xfrm>
          <a:off x="612775" y="1600200"/>
          <a:ext cx="2511426" cy="2225040"/>
        </p:xfrm>
        <a:graphic>
          <a:graphicData uri="http://schemas.openxmlformats.org/drawingml/2006/table">
            <a:tbl>
              <a:tblPr firstRow="1" bandRow="1">
                <a:tableStyleId>{93296810-A885-4BE3-A3E7-6D5BEEA58F35}</a:tableStyleId>
              </a:tblPr>
              <a:tblGrid>
                <a:gridCol w="837142">
                  <a:extLst>
                    <a:ext uri="{9D8B030D-6E8A-4147-A177-3AD203B41FA5}">
                      <a16:colId xmlns:a16="http://schemas.microsoft.com/office/drawing/2014/main" val="20000"/>
                    </a:ext>
                  </a:extLst>
                </a:gridCol>
                <a:gridCol w="837142">
                  <a:extLst>
                    <a:ext uri="{9D8B030D-6E8A-4147-A177-3AD203B41FA5}">
                      <a16:colId xmlns:a16="http://schemas.microsoft.com/office/drawing/2014/main" val="20001"/>
                    </a:ext>
                  </a:extLst>
                </a:gridCol>
                <a:gridCol w="837142">
                  <a:extLst>
                    <a:ext uri="{9D8B030D-6E8A-4147-A177-3AD203B41FA5}">
                      <a16:colId xmlns:a16="http://schemas.microsoft.com/office/drawing/2014/main" val="20002"/>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extLst>
                  <a:ext uri="{0D108BD9-81ED-4DB2-BD59-A6C34878D82A}">
                    <a16:rowId xmlns:a16="http://schemas.microsoft.com/office/drawing/2014/main" val="10000"/>
                  </a:ext>
                </a:extLst>
              </a:tr>
              <a:tr h="370840">
                <a:tc>
                  <a:txBody>
                    <a:bodyPr/>
                    <a:lstStyle/>
                    <a:p>
                      <a:pPr algn="ctr"/>
                      <a:r>
                        <a:rPr lang="en-US" dirty="0"/>
                        <a:t>a1</a:t>
                      </a:r>
                    </a:p>
                  </a:txBody>
                  <a:tcPr/>
                </a:tc>
                <a:tc>
                  <a:txBody>
                    <a:bodyPr/>
                    <a:lstStyle/>
                    <a:p>
                      <a:pPr algn="ctr"/>
                      <a:r>
                        <a:rPr lang="en-US" dirty="0"/>
                        <a:t>b1</a:t>
                      </a:r>
                    </a:p>
                  </a:txBody>
                  <a:tcPr/>
                </a:tc>
                <a:tc>
                  <a:txBody>
                    <a:bodyPr/>
                    <a:lstStyle/>
                    <a:p>
                      <a:pPr algn="ctr"/>
                      <a:r>
                        <a:rPr lang="en-US" dirty="0"/>
                        <a:t>c1</a:t>
                      </a:r>
                    </a:p>
                  </a:txBody>
                  <a:tcPr/>
                </a:tc>
                <a:extLst>
                  <a:ext uri="{0D108BD9-81ED-4DB2-BD59-A6C34878D82A}">
                    <a16:rowId xmlns:a16="http://schemas.microsoft.com/office/drawing/2014/main" val="10001"/>
                  </a:ext>
                </a:extLst>
              </a:tr>
              <a:tr h="370840">
                <a:tc>
                  <a:txBody>
                    <a:bodyPr/>
                    <a:lstStyle/>
                    <a:p>
                      <a:pPr algn="ctr"/>
                      <a:r>
                        <a:rPr lang="en-US" dirty="0"/>
                        <a:t>a2</a:t>
                      </a:r>
                    </a:p>
                  </a:txBody>
                  <a:tcPr/>
                </a:tc>
                <a:tc>
                  <a:txBody>
                    <a:bodyPr/>
                    <a:lstStyle/>
                    <a:p>
                      <a:pPr algn="ctr"/>
                      <a:r>
                        <a:rPr lang="en-US" dirty="0"/>
                        <a:t>b1</a:t>
                      </a:r>
                    </a:p>
                  </a:txBody>
                  <a:tcPr/>
                </a:tc>
                <a:tc>
                  <a:txBody>
                    <a:bodyPr/>
                    <a:lstStyle/>
                    <a:p>
                      <a:pPr algn="ctr"/>
                      <a:r>
                        <a:rPr lang="en-US" dirty="0"/>
                        <a:t>c1</a:t>
                      </a:r>
                    </a:p>
                  </a:txBody>
                  <a:tcPr/>
                </a:tc>
                <a:extLst>
                  <a:ext uri="{0D108BD9-81ED-4DB2-BD59-A6C34878D82A}">
                    <a16:rowId xmlns:a16="http://schemas.microsoft.com/office/drawing/2014/main" val="10002"/>
                  </a:ext>
                </a:extLst>
              </a:tr>
              <a:tr h="370840">
                <a:tc>
                  <a:txBody>
                    <a:bodyPr/>
                    <a:lstStyle/>
                    <a:p>
                      <a:pPr algn="ctr"/>
                      <a:r>
                        <a:rPr lang="en-US" dirty="0"/>
                        <a:t>a1</a:t>
                      </a:r>
                    </a:p>
                  </a:txBody>
                  <a:tcPr/>
                </a:tc>
                <a:tc>
                  <a:txBody>
                    <a:bodyPr/>
                    <a:lstStyle/>
                    <a:p>
                      <a:pPr algn="ctr"/>
                      <a:r>
                        <a:rPr lang="en-US" dirty="0"/>
                        <a:t>b2</a:t>
                      </a:r>
                    </a:p>
                  </a:txBody>
                  <a:tcPr/>
                </a:tc>
                <a:tc>
                  <a:txBody>
                    <a:bodyPr/>
                    <a:lstStyle/>
                    <a:p>
                      <a:pPr algn="ctr"/>
                      <a:r>
                        <a:rPr lang="en-US" dirty="0"/>
                        <a:t>c2</a:t>
                      </a:r>
                    </a:p>
                  </a:txBody>
                  <a:tcPr/>
                </a:tc>
                <a:extLst>
                  <a:ext uri="{0D108BD9-81ED-4DB2-BD59-A6C34878D82A}">
                    <a16:rowId xmlns:a16="http://schemas.microsoft.com/office/drawing/2014/main" val="10003"/>
                  </a:ext>
                </a:extLst>
              </a:tr>
              <a:tr h="370840">
                <a:tc>
                  <a:txBody>
                    <a:bodyPr/>
                    <a:lstStyle/>
                    <a:p>
                      <a:pPr algn="ctr"/>
                      <a:r>
                        <a:rPr lang="en-US" dirty="0"/>
                        <a:t>a3</a:t>
                      </a:r>
                    </a:p>
                  </a:txBody>
                  <a:tcPr/>
                </a:tc>
                <a:tc>
                  <a:txBody>
                    <a:bodyPr/>
                    <a:lstStyle/>
                    <a:p>
                      <a:pPr algn="ctr"/>
                      <a:r>
                        <a:rPr lang="en-US" dirty="0"/>
                        <a:t>b2</a:t>
                      </a:r>
                    </a:p>
                  </a:txBody>
                  <a:tcPr/>
                </a:tc>
                <a:tc>
                  <a:txBody>
                    <a:bodyPr/>
                    <a:lstStyle/>
                    <a:p>
                      <a:pPr algn="ctr"/>
                      <a:r>
                        <a:rPr lang="en-US" dirty="0"/>
                        <a:t>c1</a:t>
                      </a:r>
                    </a:p>
                  </a:txBody>
                  <a:tcPr/>
                </a:tc>
                <a:extLst>
                  <a:ext uri="{0D108BD9-81ED-4DB2-BD59-A6C34878D82A}">
                    <a16:rowId xmlns:a16="http://schemas.microsoft.com/office/drawing/2014/main" val="10004"/>
                  </a:ext>
                </a:extLst>
              </a:tr>
              <a:tr h="370840">
                <a:tc>
                  <a:txBody>
                    <a:bodyPr/>
                    <a:lstStyle/>
                    <a:p>
                      <a:pPr algn="ctr"/>
                      <a:r>
                        <a:rPr lang="en-US" dirty="0"/>
                        <a:t>a2</a:t>
                      </a:r>
                    </a:p>
                  </a:txBody>
                  <a:tcPr/>
                </a:tc>
                <a:tc>
                  <a:txBody>
                    <a:bodyPr/>
                    <a:lstStyle/>
                    <a:p>
                      <a:pPr algn="ctr"/>
                      <a:r>
                        <a:rPr lang="en-US" dirty="0"/>
                        <a:t>b1</a:t>
                      </a:r>
                    </a:p>
                  </a:txBody>
                  <a:tcPr/>
                </a:tc>
                <a:tc>
                  <a:txBody>
                    <a:bodyPr/>
                    <a:lstStyle/>
                    <a:p>
                      <a:pPr algn="ctr"/>
                      <a:r>
                        <a:rPr lang="en-US" dirty="0"/>
                        <a:t>c1</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5A38ABE9-DD88-4109-80FF-37A9524F5058}" type="slidenum">
              <a:rPr lang="en-US" smtClean="0"/>
              <a:pPr>
                <a:defRPr/>
              </a:pPr>
              <a:t>29</a:t>
            </a:fld>
            <a:endParaRPr lang="en-CA"/>
          </a:p>
        </p:txBody>
      </p:sp>
      <p:sp>
        <p:nvSpPr>
          <p:cNvPr id="40994" name="TextBox 5"/>
          <p:cNvSpPr txBox="1">
            <a:spLocks noChangeArrowheads="1"/>
          </p:cNvSpPr>
          <p:nvPr/>
        </p:nvSpPr>
        <p:spPr bwMode="auto">
          <a:xfrm>
            <a:off x="157163" y="4105275"/>
            <a:ext cx="8986837" cy="1200150"/>
          </a:xfrm>
          <a:prstGeom prst="rect">
            <a:avLst/>
          </a:prstGeom>
          <a:noFill/>
          <a:ln w="9525">
            <a:noFill/>
            <a:miter lim="800000"/>
            <a:headEnd/>
            <a:tailEnd/>
          </a:ln>
        </p:spPr>
        <p:txBody>
          <a:bodyPr wrap="none">
            <a:spAutoFit/>
          </a:bodyPr>
          <a:lstStyle/>
          <a:p>
            <a:r>
              <a:rPr lang="en-US">
                <a:sym typeface="Wingdings" pitchFamily="2" charset="2"/>
              </a:rPr>
              <a:t>X Y  =&gt; </a:t>
            </a:r>
          </a:p>
          <a:p>
            <a:r>
              <a:rPr lang="en-US"/>
              <a:t>A set of attributes X functionally determines  a set of attributes Y </a:t>
            </a:r>
          </a:p>
          <a:p>
            <a:r>
              <a:rPr lang="en-US"/>
              <a:t>if the value of X determines a unique value for Y</a:t>
            </a:r>
          </a:p>
        </p:txBody>
      </p:sp>
      <p:sp>
        <p:nvSpPr>
          <p:cNvPr id="40995" name="TextBox 6"/>
          <p:cNvSpPr txBox="1">
            <a:spLocks noChangeArrowheads="1"/>
          </p:cNvSpPr>
          <p:nvPr/>
        </p:nvSpPr>
        <p:spPr bwMode="auto">
          <a:xfrm>
            <a:off x="533400" y="5305425"/>
            <a:ext cx="1765300" cy="1200150"/>
          </a:xfrm>
          <a:prstGeom prst="rect">
            <a:avLst/>
          </a:prstGeom>
          <a:noFill/>
          <a:ln w="9525">
            <a:noFill/>
            <a:miter lim="800000"/>
            <a:headEnd/>
            <a:tailEnd/>
          </a:ln>
        </p:spPr>
        <p:txBody>
          <a:bodyPr wrap="none">
            <a:spAutoFit/>
          </a:bodyPr>
          <a:lstStyle/>
          <a:p>
            <a:r>
              <a:rPr lang="en-US"/>
              <a:t>A</a:t>
            </a:r>
            <a:r>
              <a:rPr lang="en-US">
                <a:sym typeface="Wingdings" pitchFamily="2" charset="2"/>
              </a:rPr>
              <a:t> B      </a:t>
            </a:r>
          </a:p>
          <a:p>
            <a:r>
              <a:rPr lang="en-US">
                <a:sym typeface="Wingdings" pitchFamily="2" charset="2"/>
              </a:rPr>
              <a:t>A C   </a:t>
            </a:r>
          </a:p>
          <a:p>
            <a:r>
              <a:rPr lang="en-US">
                <a:sym typeface="Wingdings" pitchFamily="2" charset="2"/>
              </a:rPr>
              <a:t>B C   </a:t>
            </a:r>
            <a:endParaRPr lang="en-US"/>
          </a:p>
        </p:txBody>
      </p:sp>
      <p:sp>
        <p:nvSpPr>
          <p:cNvPr id="40996" name="TextBox 7"/>
          <p:cNvSpPr txBox="1">
            <a:spLocks noChangeArrowheads="1"/>
          </p:cNvSpPr>
          <p:nvPr/>
        </p:nvSpPr>
        <p:spPr bwMode="auto">
          <a:xfrm>
            <a:off x="3657600" y="5305425"/>
            <a:ext cx="1795463" cy="1200150"/>
          </a:xfrm>
          <a:prstGeom prst="rect">
            <a:avLst/>
          </a:prstGeom>
          <a:noFill/>
          <a:ln w="9525">
            <a:noFill/>
            <a:miter lim="800000"/>
            <a:headEnd/>
            <a:tailEnd/>
          </a:ln>
        </p:spPr>
        <p:txBody>
          <a:bodyPr wrap="none">
            <a:spAutoFit/>
          </a:bodyPr>
          <a:lstStyle/>
          <a:p>
            <a:r>
              <a:rPr lang="en-US"/>
              <a:t>AB</a:t>
            </a:r>
            <a:r>
              <a:rPr lang="en-US">
                <a:sym typeface="Wingdings" pitchFamily="2" charset="2"/>
              </a:rPr>
              <a:t> C  </a:t>
            </a:r>
          </a:p>
          <a:p>
            <a:r>
              <a:rPr lang="en-US">
                <a:sym typeface="Wingdings" pitchFamily="2" charset="2"/>
              </a:rPr>
              <a:t>AC B  </a:t>
            </a:r>
          </a:p>
          <a:p>
            <a:r>
              <a:rPr lang="en-US">
                <a:sym typeface="Wingdings" pitchFamily="2" charset="2"/>
              </a:rPr>
              <a:t>BC  A  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a:xfrm>
            <a:off x="612775" y="228600"/>
            <a:ext cx="8153400" cy="990600"/>
          </a:xfrm>
        </p:spPr>
        <p:txBody>
          <a:bodyPr/>
          <a:lstStyle/>
          <a:p>
            <a:pPr eaLnBrk="1" hangingPunct="1"/>
            <a:r>
              <a:rPr lang="en-US"/>
              <a:t>Chapter Outline</a:t>
            </a:r>
          </a:p>
        </p:txBody>
      </p:sp>
      <p:sp>
        <p:nvSpPr>
          <p:cNvPr id="6146" name="Slide Number Placeholder 3"/>
          <p:cNvSpPr>
            <a:spLocks noGrp="1"/>
          </p:cNvSpPr>
          <p:nvPr>
            <p:ph type="sldNum" sz="quarter" idx="12"/>
          </p:nvPr>
        </p:nvSpPr>
        <p:spPr/>
        <p:txBody>
          <a:bodyPr>
            <a:normAutofit fontScale="40000" lnSpcReduction="20000"/>
          </a:bodyPr>
          <a:lstStyle/>
          <a:p>
            <a:pPr>
              <a:defRPr/>
            </a:pPr>
            <a:r>
              <a:rPr lang="en-US"/>
              <a:t>Slide 10- </a:t>
            </a:r>
            <a:fld id="{0004ECC4-4ABB-4740-A4A2-FE24FFF22A20}" type="slidenum">
              <a:rPr lang="en-US"/>
              <a:pPr>
                <a:defRPr/>
              </a:pPr>
              <a:t>3</a:t>
            </a:fld>
            <a:endParaRPr lang="en-CA"/>
          </a:p>
        </p:txBody>
      </p:sp>
      <p:sp>
        <p:nvSpPr>
          <p:cNvPr id="15364" name="Rectangle 7"/>
          <p:cNvSpPr>
            <a:spLocks noGrp="1" noChangeArrowheads="1"/>
          </p:cNvSpPr>
          <p:nvPr>
            <p:ph sz="quarter" idx="1"/>
          </p:nvPr>
        </p:nvSpPr>
        <p:spPr>
          <a:xfrm>
            <a:off x="612775" y="1600200"/>
            <a:ext cx="8153400" cy="4495800"/>
          </a:xfrm>
        </p:spPr>
        <p:txBody>
          <a:bodyPr/>
          <a:lstStyle/>
          <a:p>
            <a:pPr eaLnBrk="1" hangingPunct="1">
              <a:lnSpc>
                <a:spcPct val="90000"/>
              </a:lnSpc>
            </a:pPr>
            <a:r>
              <a:rPr lang="en-US" sz="2400"/>
              <a:t>3 Normal Forms Based on Primary Keys</a:t>
            </a:r>
          </a:p>
          <a:p>
            <a:pPr lvl="1" eaLnBrk="1" hangingPunct="1">
              <a:lnSpc>
                <a:spcPct val="90000"/>
              </a:lnSpc>
            </a:pPr>
            <a:r>
              <a:rPr lang="en-US" sz="2200"/>
              <a:t>3.1 Normalization of Relations </a:t>
            </a:r>
          </a:p>
          <a:p>
            <a:pPr lvl="1" eaLnBrk="1" hangingPunct="1">
              <a:lnSpc>
                <a:spcPct val="90000"/>
              </a:lnSpc>
            </a:pPr>
            <a:r>
              <a:rPr lang="en-US" sz="2200"/>
              <a:t>3.2 Practical Use of Normal Forms </a:t>
            </a:r>
          </a:p>
          <a:p>
            <a:pPr lvl="1" eaLnBrk="1" hangingPunct="1">
              <a:lnSpc>
                <a:spcPct val="90000"/>
              </a:lnSpc>
            </a:pPr>
            <a:r>
              <a:rPr lang="en-US" sz="2200"/>
              <a:t>3.3 Definitions of Keys and Attributes Participating in Keys </a:t>
            </a:r>
          </a:p>
          <a:p>
            <a:pPr lvl="1" eaLnBrk="1" hangingPunct="1">
              <a:lnSpc>
                <a:spcPct val="90000"/>
              </a:lnSpc>
            </a:pPr>
            <a:r>
              <a:rPr lang="en-US" sz="2200"/>
              <a:t>3.4 First Normal Form</a:t>
            </a:r>
          </a:p>
          <a:p>
            <a:pPr lvl="1" eaLnBrk="1" hangingPunct="1">
              <a:lnSpc>
                <a:spcPct val="90000"/>
              </a:lnSpc>
            </a:pPr>
            <a:r>
              <a:rPr lang="en-US" sz="2200"/>
              <a:t>3.5 Second Normal Form</a:t>
            </a:r>
          </a:p>
          <a:p>
            <a:pPr lvl="1" eaLnBrk="1" hangingPunct="1">
              <a:lnSpc>
                <a:spcPct val="90000"/>
              </a:lnSpc>
            </a:pPr>
            <a:r>
              <a:rPr lang="en-US" sz="2200"/>
              <a:t>3.6 Third Normal Form</a:t>
            </a:r>
          </a:p>
          <a:p>
            <a:pPr lvl="1" eaLnBrk="1" hangingPunct="1">
              <a:lnSpc>
                <a:spcPct val="90000"/>
              </a:lnSpc>
            </a:pPr>
            <a:endParaRPr lang="en-US" sz="2200"/>
          </a:p>
          <a:p>
            <a:pPr eaLnBrk="1" hangingPunct="1">
              <a:lnSpc>
                <a:spcPct val="90000"/>
              </a:lnSpc>
            </a:pPr>
            <a:r>
              <a:rPr lang="en-US" sz="2400"/>
              <a:t>4 General Normal Form Definitions (For Multiple Keys)</a:t>
            </a:r>
          </a:p>
          <a:p>
            <a:pPr eaLnBrk="1" hangingPunct="1">
              <a:lnSpc>
                <a:spcPct val="90000"/>
              </a:lnSpc>
            </a:pPr>
            <a:endParaRPr lang="en-US" sz="2400"/>
          </a:p>
          <a:p>
            <a:pPr eaLnBrk="1" hangingPunct="1">
              <a:lnSpc>
                <a:spcPct val="90000"/>
              </a:lnSpc>
            </a:pPr>
            <a:r>
              <a:rPr lang="en-US" sz="2400"/>
              <a:t>5 BCNF (Boyce-Codd Normal Form)</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title"/>
          </p:nvPr>
        </p:nvSpPr>
        <p:spPr>
          <a:xfrm>
            <a:off x="612775" y="228600"/>
            <a:ext cx="8153400" cy="990600"/>
          </a:xfrm>
        </p:spPr>
        <p:txBody>
          <a:bodyPr/>
          <a:lstStyle/>
          <a:p>
            <a:pPr eaLnBrk="1" hangingPunct="1"/>
            <a:r>
              <a:rPr lang="en-US"/>
              <a:t>2.1  Functional Dependencies (1) </a:t>
            </a:r>
          </a:p>
        </p:txBody>
      </p:sp>
      <p:sp>
        <p:nvSpPr>
          <p:cNvPr id="31746" name="Slide Number Placeholder 3"/>
          <p:cNvSpPr>
            <a:spLocks noGrp="1"/>
          </p:cNvSpPr>
          <p:nvPr>
            <p:ph type="sldNum" sz="quarter" idx="12"/>
          </p:nvPr>
        </p:nvSpPr>
        <p:spPr/>
        <p:txBody>
          <a:bodyPr>
            <a:normAutofit fontScale="40000" lnSpcReduction="20000"/>
          </a:bodyPr>
          <a:lstStyle/>
          <a:p>
            <a:pPr>
              <a:defRPr/>
            </a:pPr>
            <a:r>
              <a:rPr lang="en-US"/>
              <a:t>Slide 10- </a:t>
            </a:r>
            <a:fld id="{068C51FE-44FF-431F-8BA4-882320B1ABDF}" type="slidenum">
              <a:rPr lang="en-US"/>
              <a:pPr>
                <a:defRPr/>
              </a:pPr>
              <a:t>30</a:t>
            </a:fld>
            <a:endParaRPr lang="en-CA"/>
          </a:p>
        </p:txBody>
      </p:sp>
      <p:sp>
        <p:nvSpPr>
          <p:cNvPr id="41988" name="Rectangle 7"/>
          <p:cNvSpPr>
            <a:spLocks noGrp="1" noChangeArrowheads="1"/>
          </p:cNvSpPr>
          <p:nvPr>
            <p:ph sz="quarter" idx="1"/>
          </p:nvPr>
        </p:nvSpPr>
        <p:spPr>
          <a:xfrm>
            <a:off x="612775" y="1600200"/>
            <a:ext cx="8153400" cy="4495800"/>
          </a:xfrm>
        </p:spPr>
        <p:txBody>
          <a:bodyPr/>
          <a:lstStyle/>
          <a:p>
            <a:pPr eaLnBrk="1" hangingPunct="1"/>
            <a:r>
              <a:rPr lang="en-US" sz="2400"/>
              <a:t>Functional dependencies (FDs)</a:t>
            </a:r>
          </a:p>
          <a:p>
            <a:pPr lvl="1" eaLnBrk="1" hangingPunct="1"/>
            <a:r>
              <a:rPr lang="en-US" sz="2400"/>
              <a:t>Are used to specify </a:t>
            </a:r>
            <a:r>
              <a:rPr lang="en-US" sz="2400" i="1"/>
              <a:t>formal measures</a:t>
            </a:r>
            <a:r>
              <a:rPr lang="en-US" sz="2400"/>
              <a:t> of the "goodness" of relational designs</a:t>
            </a:r>
          </a:p>
          <a:p>
            <a:pPr lvl="1" eaLnBrk="1" hangingPunct="1"/>
            <a:r>
              <a:rPr lang="en-US" sz="2400"/>
              <a:t>Are </a:t>
            </a:r>
            <a:r>
              <a:rPr lang="en-US" sz="2400" b="1"/>
              <a:t>constraints</a:t>
            </a:r>
            <a:r>
              <a:rPr lang="en-US" sz="2400"/>
              <a:t> that are derived from the </a:t>
            </a:r>
            <a:r>
              <a:rPr lang="en-US" sz="2400" i="1"/>
              <a:t>meaning</a:t>
            </a:r>
            <a:r>
              <a:rPr lang="en-US" sz="2400"/>
              <a:t>  and </a:t>
            </a:r>
            <a:r>
              <a:rPr lang="en-US" sz="2400" i="1"/>
              <a:t>interrelationships</a:t>
            </a:r>
            <a:r>
              <a:rPr lang="en-US" sz="2400"/>
              <a:t>  of the data attributes</a:t>
            </a:r>
          </a:p>
          <a:p>
            <a:pPr lvl="1" eaLnBrk="1" hangingPunct="1"/>
            <a:endParaRPr lang="en-US" sz="2400"/>
          </a:p>
          <a:p>
            <a:pPr eaLnBrk="1" hangingPunct="1"/>
            <a:r>
              <a:rPr lang="en-US" sz="2400"/>
              <a:t>Functional dependencies (FDs) and keys are used to define normal forms for relations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a:xfrm>
            <a:off x="612775" y="228600"/>
            <a:ext cx="8153400" cy="990600"/>
          </a:xfrm>
        </p:spPr>
        <p:txBody>
          <a:bodyPr/>
          <a:lstStyle/>
          <a:p>
            <a:pPr eaLnBrk="1" hangingPunct="1"/>
            <a:r>
              <a:rPr lang="en-US"/>
              <a:t>Functional Dependencies (2)</a:t>
            </a:r>
          </a:p>
        </p:txBody>
      </p:sp>
      <p:sp>
        <p:nvSpPr>
          <p:cNvPr id="32770" name="Slide Number Placeholder 3"/>
          <p:cNvSpPr>
            <a:spLocks noGrp="1"/>
          </p:cNvSpPr>
          <p:nvPr>
            <p:ph type="sldNum" sz="quarter" idx="12"/>
          </p:nvPr>
        </p:nvSpPr>
        <p:spPr/>
        <p:txBody>
          <a:bodyPr>
            <a:normAutofit fontScale="40000" lnSpcReduction="20000"/>
          </a:bodyPr>
          <a:lstStyle/>
          <a:p>
            <a:pPr>
              <a:defRPr/>
            </a:pPr>
            <a:r>
              <a:rPr lang="en-US"/>
              <a:t>Slide 10- </a:t>
            </a:r>
            <a:fld id="{5FE35361-4FE7-40FA-AE01-14F2EE50FE74}" type="slidenum">
              <a:rPr lang="en-US"/>
              <a:pPr>
                <a:defRPr/>
              </a:pPr>
              <a:t>31</a:t>
            </a:fld>
            <a:endParaRPr lang="en-CA"/>
          </a:p>
        </p:txBody>
      </p:sp>
      <p:sp>
        <p:nvSpPr>
          <p:cNvPr id="43012" name="Rectangle 7"/>
          <p:cNvSpPr>
            <a:spLocks noGrp="1" noChangeArrowheads="1"/>
          </p:cNvSpPr>
          <p:nvPr>
            <p:ph sz="quarter" idx="1"/>
          </p:nvPr>
        </p:nvSpPr>
        <p:spPr>
          <a:xfrm>
            <a:off x="612775" y="1600200"/>
            <a:ext cx="8153400" cy="4495800"/>
          </a:xfrm>
        </p:spPr>
        <p:txBody>
          <a:bodyPr/>
          <a:lstStyle/>
          <a:p>
            <a:pPr algn="just" eaLnBrk="1" hangingPunct="1"/>
            <a:r>
              <a:rPr lang="en-US" sz="2400"/>
              <a:t>X -&gt; Y holds if whenever two tuples have the same value for X, they </a:t>
            </a:r>
            <a:r>
              <a:rPr lang="en-US" sz="2400" i="1"/>
              <a:t>must have </a:t>
            </a:r>
            <a:r>
              <a:rPr lang="en-US" sz="2400"/>
              <a:t>the same value for Y</a:t>
            </a:r>
          </a:p>
          <a:p>
            <a:pPr lvl="1" algn="just" eaLnBrk="1" hangingPunct="1"/>
            <a:r>
              <a:rPr lang="en-US" sz="2200"/>
              <a:t>For any two tuples t1 and t2 in any relation instance r(R): If  t1[X]=t2[X], </a:t>
            </a:r>
            <a:r>
              <a:rPr lang="en-US" sz="2200" i="1"/>
              <a:t>then</a:t>
            </a:r>
            <a:r>
              <a:rPr lang="en-US" sz="2200"/>
              <a:t> t1[Y]=t2[Y]</a:t>
            </a:r>
          </a:p>
          <a:p>
            <a:pPr lvl="1" algn="just" eaLnBrk="1" hangingPunct="1"/>
            <a:r>
              <a:rPr lang="en-US" sz="2000"/>
              <a:t>The set of attributes X is called the left-hand side of the FD, and Y is called the right-hand side.</a:t>
            </a:r>
            <a:endParaRPr lang="en-US" sz="2400"/>
          </a:p>
          <a:p>
            <a:pPr algn="just" eaLnBrk="1" hangingPunct="1"/>
            <a:r>
              <a:rPr lang="en-US" sz="2400"/>
              <a:t>Written as X -&gt; Y; can be displayed graphically on a relation schema as in Figures.  ( denoted by the arrow:  ).</a:t>
            </a:r>
          </a:p>
          <a:p>
            <a:pPr algn="just" eaLnBrk="1" hangingPunct="1"/>
            <a:r>
              <a:rPr lang="en-US" sz="2400"/>
              <a:t>FDs are derived from the real-world constraints on the attributes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a:xfrm>
            <a:off x="612775" y="228600"/>
            <a:ext cx="8153400" cy="990600"/>
          </a:xfrm>
        </p:spPr>
        <p:txBody>
          <a:bodyPr/>
          <a:lstStyle/>
          <a:p>
            <a:pPr eaLnBrk="1" hangingPunct="1"/>
            <a:r>
              <a:rPr lang="en-US"/>
              <a:t>Examples of FD constraints (1) </a:t>
            </a:r>
          </a:p>
        </p:txBody>
      </p:sp>
      <p:sp>
        <p:nvSpPr>
          <p:cNvPr id="33794" name="Slide Number Placeholder 3"/>
          <p:cNvSpPr>
            <a:spLocks noGrp="1"/>
          </p:cNvSpPr>
          <p:nvPr>
            <p:ph type="sldNum" sz="quarter" idx="12"/>
          </p:nvPr>
        </p:nvSpPr>
        <p:spPr/>
        <p:txBody>
          <a:bodyPr>
            <a:normAutofit fontScale="40000" lnSpcReduction="20000"/>
          </a:bodyPr>
          <a:lstStyle/>
          <a:p>
            <a:pPr>
              <a:defRPr/>
            </a:pPr>
            <a:r>
              <a:rPr lang="en-US"/>
              <a:t>Slide 10- </a:t>
            </a:r>
            <a:fld id="{4EEF45C1-F3FA-4371-81D9-7100153CA4BE}" type="slidenum">
              <a:rPr lang="en-US"/>
              <a:pPr>
                <a:defRPr/>
              </a:pPr>
              <a:t>32</a:t>
            </a:fld>
            <a:endParaRPr lang="en-CA"/>
          </a:p>
        </p:txBody>
      </p:sp>
      <p:sp>
        <p:nvSpPr>
          <p:cNvPr id="44036" name="Rectangle 7"/>
          <p:cNvSpPr>
            <a:spLocks noGrp="1" noChangeArrowheads="1"/>
          </p:cNvSpPr>
          <p:nvPr>
            <p:ph sz="quarter" idx="1"/>
          </p:nvPr>
        </p:nvSpPr>
        <p:spPr>
          <a:xfrm>
            <a:off x="533400" y="3200400"/>
            <a:ext cx="8153400" cy="3276600"/>
          </a:xfrm>
        </p:spPr>
        <p:txBody>
          <a:bodyPr/>
          <a:lstStyle/>
          <a:p>
            <a:pPr eaLnBrk="1" hangingPunct="1">
              <a:lnSpc>
                <a:spcPct val="90000"/>
              </a:lnSpc>
            </a:pPr>
            <a:endParaRPr lang="en-US" sz="2400"/>
          </a:p>
          <a:p>
            <a:pPr eaLnBrk="1" hangingPunct="1">
              <a:lnSpc>
                <a:spcPct val="90000"/>
              </a:lnSpc>
            </a:pPr>
            <a:r>
              <a:rPr lang="en-US" sz="2400"/>
              <a:t>Social security number determines employee name</a:t>
            </a:r>
          </a:p>
          <a:p>
            <a:pPr lvl="1" eaLnBrk="1" hangingPunct="1">
              <a:lnSpc>
                <a:spcPct val="90000"/>
              </a:lnSpc>
            </a:pPr>
            <a:r>
              <a:rPr lang="en-US" sz="2000"/>
              <a:t>SSN -&gt; ENAME</a:t>
            </a:r>
          </a:p>
          <a:p>
            <a:pPr eaLnBrk="1" hangingPunct="1">
              <a:lnSpc>
                <a:spcPct val="90000"/>
              </a:lnSpc>
            </a:pPr>
            <a:r>
              <a:rPr lang="en-US" sz="2400"/>
              <a:t>Project number determines project name and location</a:t>
            </a:r>
          </a:p>
          <a:p>
            <a:pPr lvl="1" eaLnBrk="1" hangingPunct="1">
              <a:lnSpc>
                <a:spcPct val="90000"/>
              </a:lnSpc>
            </a:pPr>
            <a:r>
              <a:rPr lang="en-US" sz="2000"/>
              <a:t>PNUMBER -&gt; {PNAME, PLOCATION}</a:t>
            </a:r>
          </a:p>
          <a:p>
            <a:pPr eaLnBrk="1" hangingPunct="1">
              <a:lnSpc>
                <a:spcPct val="90000"/>
              </a:lnSpc>
            </a:pPr>
            <a:r>
              <a:rPr lang="en-US" sz="2400"/>
              <a:t>Employee ssn and project number determines the hours per week that the employee works on the project</a:t>
            </a:r>
          </a:p>
          <a:p>
            <a:pPr lvl="1" eaLnBrk="1" hangingPunct="1">
              <a:lnSpc>
                <a:spcPct val="90000"/>
              </a:lnSpc>
            </a:pPr>
            <a:r>
              <a:rPr lang="en-US" sz="2000"/>
              <a:t>{SSN, PNUMBER} -&gt; HOURS </a:t>
            </a:r>
          </a:p>
        </p:txBody>
      </p:sp>
      <p:pic>
        <p:nvPicPr>
          <p:cNvPr id="44037" name="Picture 5" descr="Pink tissue paper"/>
          <p:cNvPicPr>
            <a:picLocks noChangeAspect="1" noChangeArrowheads="1"/>
          </p:cNvPicPr>
          <p:nvPr/>
        </p:nvPicPr>
        <p:blipFill>
          <a:blip r:embed="rId3"/>
          <a:srcRect/>
          <a:stretch>
            <a:fillRect/>
          </a:stretch>
        </p:blipFill>
        <p:spPr bwMode="auto">
          <a:xfrm>
            <a:off x="612775" y="1657350"/>
            <a:ext cx="7464425" cy="1771650"/>
          </a:xfrm>
          <a:prstGeom prst="rect">
            <a:avLst/>
          </a:prstGeom>
          <a:noFill/>
          <a:ln w="9525">
            <a:no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a:xfrm>
            <a:off x="612775" y="228600"/>
            <a:ext cx="8153400" cy="990600"/>
          </a:xfrm>
        </p:spPr>
        <p:txBody>
          <a:bodyPr/>
          <a:lstStyle/>
          <a:p>
            <a:pPr eaLnBrk="1" hangingPunct="1"/>
            <a:r>
              <a:rPr lang="en-US"/>
              <a:t>Examples of FD constraints (2)</a:t>
            </a:r>
          </a:p>
        </p:txBody>
      </p:sp>
      <p:sp>
        <p:nvSpPr>
          <p:cNvPr id="34818" name="Slide Number Placeholder 3"/>
          <p:cNvSpPr>
            <a:spLocks noGrp="1"/>
          </p:cNvSpPr>
          <p:nvPr>
            <p:ph type="sldNum" sz="quarter" idx="12"/>
          </p:nvPr>
        </p:nvSpPr>
        <p:spPr/>
        <p:txBody>
          <a:bodyPr>
            <a:normAutofit fontScale="40000" lnSpcReduction="20000"/>
          </a:bodyPr>
          <a:lstStyle/>
          <a:p>
            <a:pPr>
              <a:defRPr/>
            </a:pPr>
            <a:r>
              <a:rPr lang="en-US"/>
              <a:t>Slide 10- </a:t>
            </a:r>
            <a:fld id="{2CA7D4CA-EFA7-4E6E-98FE-A01F5F2C3EA9}" type="slidenum">
              <a:rPr lang="en-US"/>
              <a:pPr>
                <a:defRPr/>
              </a:pPr>
              <a:t>33</a:t>
            </a:fld>
            <a:endParaRPr lang="en-CA"/>
          </a:p>
        </p:txBody>
      </p:sp>
      <p:sp>
        <p:nvSpPr>
          <p:cNvPr id="45060" name="Rectangle 7"/>
          <p:cNvSpPr>
            <a:spLocks noGrp="1" noChangeArrowheads="1"/>
          </p:cNvSpPr>
          <p:nvPr>
            <p:ph sz="quarter" idx="1"/>
          </p:nvPr>
        </p:nvSpPr>
        <p:spPr>
          <a:xfrm>
            <a:off x="612775" y="1600200"/>
            <a:ext cx="8153400" cy="4495800"/>
          </a:xfrm>
        </p:spPr>
        <p:txBody>
          <a:bodyPr/>
          <a:lstStyle/>
          <a:p>
            <a:pPr eaLnBrk="1" hangingPunct="1"/>
            <a:r>
              <a:rPr lang="en-US"/>
              <a:t>An FD is a property of the attributes in the schema R</a:t>
            </a:r>
          </a:p>
          <a:p>
            <a:pPr eaLnBrk="1" hangingPunct="1"/>
            <a:r>
              <a:rPr lang="en-US"/>
              <a:t>The constraint must hold on </a:t>
            </a:r>
            <a:r>
              <a:rPr lang="en-US" i="1"/>
              <a:t>every</a:t>
            </a:r>
            <a:r>
              <a:rPr lang="en-US"/>
              <a:t> relation instance r(R)</a:t>
            </a:r>
          </a:p>
          <a:p>
            <a:pPr eaLnBrk="1" hangingPunct="1"/>
            <a:r>
              <a:rPr lang="en-US"/>
              <a:t>If K is a key of R, then K functionally determines all attributes in R </a:t>
            </a:r>
          </a:p>
          <a:p>
            <a:pPr lvl="1" eaLnBrk="1" hangingPunct="1"/>
            <a:r>
              <a:rPr lang="en-US"/>
              <a:t>(since we never have two distinct tuples with t1[K]=t2[K])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p:txBody>
          <a:bodyPr>
            <a:normAutofit fontScale="40000" lnSpcReduction="20000"/>
          </a:bodyPr>
          <a:lstStyle/>
          <a:p>
            <a:pPr>
              <a:defRPr/>
            </a:pPr>
            <a:r>
              <a:rPr lang="en-US"/>
              <a:t>Slide 10- </a:t>
            </a:r>
            <a:fld id="{EF5726B4-0CC3-4806-BEA6-A44FF3D692AE}" type="slidenum">
              <a:rPr lang="en-US"/>
              <a:pPr>
                <a:defRPr/>
              </a:pPr>
              <a:t>34</a:t>
            </a:fld>
            <a:endParaRPr lang="en-CA"/>
          </a:p>
        </p:txBody>
      </p:sp>
      <p:pic>
        <p:nvPicPr>
          <p:cNvPr id="46083" name="Picture 2" descr="fig10_07"/>
          <p:cNvPicPr>
            <a:picLocks noChangeAspect="1" noChangeArrowheads="1"/>
          </p:cNvPicPr>
          <p:nvPr/>
        </p:nvPicPr>
        <p:blipFill>
          <a:blip r:embed="rId2"/>
          <a:srcRect/>
          <a:stretch>
            <a:fillRect/>
          </a:stretch>
        </p:blipFill>
        <p:spPr bwMode="auto">
          <a:xfrm>
            <a:off x="381000" y="2519363"/>
            <a:ext cx="8208963" cy="1957387"/>
          </a:xfrm>
          <a:prstGeom prst="rect">
            <a:avLst/>
          </a:prstGeom>
          <a:noFill/>
          <a:ln w="9525">
            <a:noFill/>
            <a:miter lim="800000"/>
            <a:headEnd/>
            <a:tailEnd/>
          </a:ln>
        </p:spPr>
      </p:pic>
      <p:sp>
        <p:nvSpPr>
          <p:cNvPr id="46084" name="Text Box 3" descr="Pink tissue paper"/>
          <p:cNvSpPr txBox="1">
            <a:spLocks noChangeArrowheads="1"/>
          </p:cNvSpPr>
          <p:nvPr/>
        </p:nvSpPr>
        <p:spPr bwMode="auto">
          <a:xfrm>
            <a:off x="381000" y="304800"/>
            <a:ext cx="7239000" cy="1187450"/>
          </a:xfrm>
          <a:prstGeom prst="rect">
            <a:avLst/>
          </a:prstGeom>
          <a:noFill/>
          <a:ln w="9525">
            <a:noFill/>
            <a:miter lim="800000"/>
            <a:headEnd/>
            <a:tailEnd/>
          </a:ln>
        </p:spPr>
        <p:txBody>
          <a:bodyPr>
            <a:spAutoFit/>
          </a:bodyPr>
          <a:lstStyle/>
          <a:p>
            <a:pPr>
              <a:spcBef>
                <a:spcPct val="50000"/>
              </a:spcBef>
            </a:pPr>
            <a:r>
              <a:rPr lang="en-US" i="0">
                <a:solidFill>
                  <a:srgbClr val="800000"/>
                </a:solidFill>
              </a:rPr>
              <a:t>FD’s are a property of the meaning of data and hold at all times: certain FD’s can be ruled out based on a  given state of the database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12775" y="228600"/>
            <a:ext cx="8153400" cy="990600"/>
          </a:xfrm>
        </p:spPr>
        <p:txBody>
          <a:bodyPr/>
          <a:lstStyle/>
          <a:p>
            <a:pPr eaLnBrk="1" hangingPunct="1"/>
            <a:endParaRPr lang="en-US"/>
          </a:p>
        </p:txBody>
      </p:sp>
      <p:sp>
        <p:nvSpPr>
          <p:cNvPr id="36867" name="Slide Number Placeholder 3"/>
          <p:cNvSpPr>
            <a:spLocks noGrp="1"/>
          </p:cNvSpPr>
          <p:nvPr>
            <p:ph type="sldNum" sz="quarter" idx="12"/>
          </p:nvPr>
        </p:nvSpPr>
        <p:spPr/>
        <p:txBody>
          <a:bodyPr>
            <a:normAutofit fontScale="40000" lnSpcReduction="20000"/>
          </a:bodyPr>
          <a:lstStyle/>
          <a:p>
            <a:pPr>
              <a:defRPr/>
            </a:pPr>
            <a:r>
              <a:rPr lang="en-US"/>
              <a:t>Slide 10- </a:t>
            </a:r>
            <a:fld id="{94F5D9D4-027F-4C90-9251-17A95A6CA79F}" type="slidenum">
              <a:rPr lang="en-US"/>
              <a:pPr>
                <a:defRPr/>
              </a:pPr>
              <a:t>35</a:t>
            </a:fld>
            <a:endParaRPr lang="en-CA"/>
          </a:p>
        </p:txBody>
      </p:sp>
      <p:pic>
        <p:nvPicPr>
          <p:cNvPr id="47108" name="Picture 2" descr="Pink tissue paper"/>
          <p:cNvPicPr>
            <a:picLocks noGrp="1" noChangeAspect="1" noChangeArrowheads="1"/>
          </p:cNvPicPr>
          <p:nvPr>
            <p:ph sz="quarter" idx="1"/>
          </p:nvPr>
        </p:nvPicPr>
        <p:blipFill>
          <a:blip r:embed="rId2"/>
          <a:srcRect/>
          <a:stretch>
            <a:fillRect/>
          </a:stretch>
        </p:blipFill>
        <p:spPr>
          <a:xfrm>
            <a:off x="633413" y="1600200"/>
            <a:ext cx="7391400" cy="1895475"/>
          </a:xfrm>
          <a:noFill/>
        </p:spPr>
      </p:pic>
      <p:sp>
        <p:nvSpPr>
          <p:cNvPr id="47109" name="Rectangle 5"/>
          <p:cNvSpPr>
            <a:spLocks noChangeArrowheads="1"/>
          </p:cNvSpPr>
          <p:nvPr/>
        </p:nvSpPr>
        <p:spPr bwMode="auto">
          <a:xfrm>
            <a:off x="633413" y="3429000"/>
            <a:ext cx="749300" cy="461963"/>
          </a:xfrm>
          <a:prstGeom prst="rect">
            <a:avLst/>
          </a:prstGeom>
          <a:noFill/>
          <a:ln w="9525">
            <a:noFill/>
            <a:miter lim="800000"/>
            <a:headEnd/>
            <a:tailEnd/>
          </a:ln>
        </p:spPr>
        <p:txBody>
          <a:bodyPr wrap="none">
            <a:spAutoFit/>
          </a:bodyPr>
          <a:lstStyle/>
          <a:p>
            <a:r>
              <a:rPr lang="en-US"/>
              <a:t>FDs</a:t>
            </a:r>
          </a:p>
        </p:txBody>
      </p:sp>
      <p:sp>
        <p:nvSpPr>
          <p:cNvPr id="47110" name="Rectangle 6"/>
          <p:cNvSpPr>
            <a:spLocks noChangeArrowheads="1"/>
          </p:cNvSpPr>
          <p:nvPr/>
        </p:nvSpPr>
        <p:spPr bwMode="auto">
          <a:xfrm>
            <a:off x="228600" y="4029075"/>
            <a:ext cx="8458200" cy="461963"/>
          </a:xfrm>
          <a:prstGeom prst="rect">
            <a:avLst/>
          </a:prstGeom>
          <a:noFill/>
          <a:ln w="9525">
            <a:noFill/>
            <a:miter lim="800000"/>
            <a:headEnd/>
            <a:tailEnd/>
          </a:ln>
        </p:spPr>
        <p:txBody>
          <a:bodyPr>
            <a:spAutoFit/>
          </a:bodyPr>
          <a:lstStyle/>
          <a:p>
            <a:r>
              <a:rPr lang="en-US" dirty="0"/>
              <a:t>B → C; C → B; {A, B} → C; {A, B} → D; and {C, D} → B.</a:t>
            </a:r>
          </a:p>
        </p:txBody>
      </p:sp>
      <p:sp>
        <p:nvSpPr>
          <p:cNvPr id="47111" name="Rectangle 7"/>
          <p:cNvSpPr>
            <a:spLocks noChangeArrowheads="1"/>
          </p:cNvSpPr>
          <p:nvPr/>
        </p:nvSpPr>
        <p:spPr bwMode="auto">
          <a:xfrm>
            <a:off x="350838" y="4570413"/>
            <a:ext cx="1312862" cy="460375"/>
          </a:xfrm>
          <a:prstGeom prst="rect">
            <a:avLst/>
          </a:prstGeom>
          <a:noFill/>
          <a:ln w="9525">
            <a:noFill/>
            <a:miter lim="800000"/>
            <a:headEnd/>
            <a:tailEnd/>
          </a:ln>
        </p:spPr>
        <p:txBody>
          <a:bodyPr wrap="none">
            <a:spAutoFit/>
          </a:bodyPr>
          <a:lstStyle/>
          <a:p>
            <a:r>
              <a:rPr lang="en-US">
                <a:solidFill>
                  <a:srgbClr val="C00000"/>
                </a:solidFill>
              </a:rPr>
              <a:t>Not FDs</a:t>
            </a:r>
          </a:p>
        </p:txBody>
      </p:sp>
      <p:sp>
        <p:nvSpPr>
          <p:cNvPr id="47112" name="Rectangle 8"/>
          <p:cNvSpPr>
            <a:spLocks noChangeArrowheads="1"/>
          </p:cNvSpPr>
          <p:nvPr/>
        </p:nvSpPr>
        <p:spPr bwMode="auto">
          <a:xfrm>
            <a:off x="850900" y="5334000"/>
            <a:ext cx="1746250" cy="461963"/>
          </a:xfrm>
          <a:prstGeom prst="rect">
            <a:avLst/>
          </a:prstGeom>
          <a:noFill/>
          <a:ln w="9525">
            <a:noFill/>
            <a:miter lim="800000"/>
            <a:headEnd/>
            <a:tailEnd/>
          </a:ln>
        </p:spPr>
        <p:txBody>
          <a:bodyPr wrap="none">
            <a:spAutoFit/>
          </a:bodyPr>
          <a:lstStyle/>
          <a:p>
            <a:r>
              <a:rPr lang="en-US"/>
              <a:t>A → B and </a:t>
            </a:r>
          </a:p>
        </p:txBody>
      </p:sp>
      <p:sp>
        <p:nvSpPr>
          <p:cNvPr id="47113" name="Rectangle 9"/>
          <p:cNvSpPr>
            <a:spLocks noChangeArrowheads="1"/>
          </p:cNvSpPr>
          <p:nvPr/>
        </p:nvSpPr>
        <p:spPr bwMode="auto">
          <a:xfrm>
            <a:off x="2597150" y="5334000"/>
            <a:ext cx="938213" cy="461963"/>
          </a:xfrm>
          <a:prstGeom prst="rect">
            <a:avLst/>
          </a:prstGeom>
          <a:noFill/>
          <a:ln w="9525">
            <a:noFill/>
            <a:miter lim="800000"/>
            <a:headEnd/>
            <a:tailEnd/>
          </a:ln>
        </p:spPr>
        <p:txBody>
          <a:bodyPr wrap="none">
            <a:spAutoFit/>
          </a:bodyPr>
          <a:lstStyle/>
          <a:p>
            <a:r>
              <a:rPr lang="en-US"/>
              <a:t>D→C</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title"/>
          </p:nvPr>
        </p:nvSpPr>
        <p:spPr>
          <a:xfrm>
            <a:off x="612775" y="228600"/>
            <a:ext cx="8153400" cy="990600"/>
          </a:xfrm>
        </p:spPr>
        <p:txBody>
          <a:bodyPr/>
          <a:lstStyle/>
          <a:p>
            <a:pPr eaLnBrk="1" hangingPunct="1"/>
            <a:r>
              <a:rPr lang="en-US"/>
              <a:t>2.2 Inference Rules for FDs (1) </a:t>
            </a:r>
          </a:p>
        </p:txBody>
      </p:sp>
      <p:sp>
        <p:nvSpPr>
          <p:cNvPr id="37890" name="Slide Number Placeholder 3"/>
          <p:cNvSpPr>
            <a:spLocks noGrp="1"/>
          </p:cNvSpPr>
          <p:nvPr>
            <p:ph type="sldNum" sz="quarter" idx="12"/>
          </p:nvPr>
        </p:nvSpPr>
        <p:spPr/>
        <p:txBody>
          <a:bodyPr>
            <a:normAutofit fontScale="40000" lnSpcReduction="20000"/>
          </a:bodyPr>
          <a:lstStyle/>
          <a:p>
            <a:pPr>
              <a:defRPr/>
            </a:pPr>
            <a:r>
              <a:rPr lang="en-US"/>
              <a:t>Slide 10- </a:t>
            </a:r>
            <a:fld id="{0972B422-D091-471C-BF05-45C7AC3F18BF}" type="slidenum">
              <a:rPr lang="en-US"/>
              <a:pPr>
                <a:defRPr/>
              </a:pPr>
              <a:t>36</a:t>
            </a:fld>
            <a:endParaRPr lang="en-CA"/>
          </a:p>
        </p:txBody>
      </p:sp>
      <p:sp>
        <p:nvSpPr>
          <p:cNvPr id="48132" name="Rectangle 7"/>
          <p:cNvSpPr>
            <a:spLocks noGrp="1" noChangeArrowheads="1"/>
          </p:cNvSpPr>
          <p:nvPr>
            <p:ph sz="quarter" idx="1"/>
          </p:nvPr>
        </p:nvSpPr>
        <p:spPr>
          <a:xfrm>
            <a:off x="228600" y="1600200"/>
            <a:ext cx="8537575" cy="4495800"/>
          </a:xfrm>
        </p:spPr>
        <p:txBody>
          <a:bodyPr/>
          <a:lstStyle/>
          <a:p>
            <a:pPr eaLnBrk="1" hangingPunct="1">
              <a:lnSpc>
                <a:spcPct val="90000"/>
              </a:lnSpc>
            </a:pPr>
            <a:r>
              <a:rPr lang="en-US" sz="2400" dirty="0"/>
              <a:t>Given a set of FDs F, we can </a:t>
            </a:r>
            <a:r>
              <a:rPr lang="en-US" sz="2400" b="1" dirty="0"/>
              <a:t>infer</a:t>
            </a:r>
            <a:r>
              <a:rPr lang="en-US" sz="2400" dirty="0"/>
              <a:t> additional FDs that hold whenever the FDs in F hold</a:t>
            </a:r>
          </a:p>
          <a:p>
            <a:pPr eaLnBrk="1" hangingPunct="1">
              <a:lnSpc>
                <a:spcPct val="90000"/>
              </a:lnSpc>
            </a:pPr>
            <a:r>
              <a:rPr lang="en-US" sz="2400" dirty="0"/>
              <a:t>Armstrong's inference rules:</a:t>
            </a:r>
          </a:p>
          <a:p>
            <a:pPr lvl="1" eaLnBrk="1" hangingPunct="1">
              <a:lnSpc>
                <a:spcPct val="90000"/>
              </a:lnSpc>
            </a:pPr>
            <a:r>
              <a:rPr lang="en-US" sz="2200" dirty="0"/>
              <a:t>IR1. (</a:t>
            </a:r>
            <a:r>
              <a:rPr lang="en-US" sz="2200" b="1" dirty="0"/>
              <a:t>Reflexive</a:t>
            </a:r>
            <a:r>
              <a:rPr lang="en-US" sz="2200" dirty="0"/>
              <a:t>) If Y </a:t>
            </a:r>
            <a:r>
              <a:rPr lang="en-US" sz="2200" i="1" dirty="0"/>
              <a:t>subset-of</a:t>
            </a:r>
            <a:r>
              <a:rPr lang="en-US" sz="2200" dirty="0"/>
              <a:t> X, then X </a:t>
            </a:r>
            <a:r>
              <a:rPr lang="en-US" sz="2400" dirty="0"/>
              <a:t>→</a:t>
            </a:r>
            <a:r>
              <a:rPr lang="en-US" sz="2200" dirty="0"/>
              <a:t> Y</a:t>
            </a:r>
          </a:p>
          <a:p>
            <a:pPr lvl="1" eaLnBrk="1" hangingPunct="1">
              <a:lnSpc>
                <a:spcPct val="90000"/>
              </a:lnSpc>
            </a:pPr>
            <a:r>
              <a:rPr lang="en-US" sz="2200" dirty="0"/>
              <a:t>IR2. (</a:t>
            </a:r>
            <a:r>
              <a:rPr lang="en-US" sz="2200" b="1" dirty="0"/>
              <a:t>Augmentation</a:t>
            </a:r>
            <a:r>
              <a:rPr lang="en-US" sz="2200" dirty="0"/>
              <a:t>) If X </a:t>
            </a:r>
            <a:r>
              <a:rPr lang="en-US" sz="2400" dirty="0"/>
              <a:t>→</a:t>
            </a:r>
            <a:r>
              <a:rPr lang="en-US" sz="2200" dirty="0"/>
              <a:t> Y, then XZ </a:t>
            </a:r>
            <a:r>
              <a:rPr lang="en-US" sz="2400" dirty="0"/>
              <a:t>→</a:t>
            </a:r>
            <a:r>
              <a:rPr lang="en-US" sz="2200" dirty="0"/>
              <a:t> YZ</a:t>
            </a:r>
          </a:p>
          <a:p>
            <a:pPr lvl="2" eaLnBrk="1" hangingPunct="1">
              <a:lnSpc>
                <a:spcPct val="90000"/>
              </a:lnSpc>
            </a:pPr>
            <a:r>
              <a:rPr lang="en-US" sz="2000" dirty="0"/>
              <a:t>(Notation: XZ stands for X U Z)</a:t>
            </a:r>
          </a:p>
          <a:p>
            <a:pPr lvl="1" eaLnBrk="1" hangingPunct="1">
              <a:lnSpc>
                <a:spcPct val="90000"/>
              </a:lnSpc>
            </a:pPr>
            <a:r>
              <a:rPr lang="en-US" sz="2200" dirty="0"/>
              <a:t>IR3. (</a:t>
            </a:r>
            <a:r>
              <a:rPr lang="en-US" sz="2200" b="1" dirty="0"/>
              <a:t>Transitive</a:t>
            </a:r>
            <a:r>
              <a:rPr lang="en-US" sz="2200" dirty="0"/>
              <a:t>) If X </a:t>
            </a:r>
            <a:r>
              <a:rPr lang="en-US" sz="2000" dirty="0"/>
              <a:t>→</a:t>
            </a:r>
            <a:r>
              <a:rPr lang="en-US" sz="2200" dirty="0"/>
              <a:t> Y and Y </a:t>
            </a:r>
            <a:r>
              <a:rPr lang="en-US" sz="2000" dirty="0"/>
              <a:t>→</a:t>
            </a:r>
            <a:r>
              <a:rPr lang="en-US" sz="2200" dirty="0"/>
              <a:t> Z, then X </a:t>
            </a:r>
            <a:r>
              <a:rPr lang="en-US" sz="2000" dirty="0"/>
              <a:t>→</a:t>
            </a:r>
            <a:r>
              <a:rPr lang="en-US" sz="2200" dirty="0"/>
              <a:t> Z</a:t>
            </a:r>
          </a:p>
          <a:p>
            <a:pPr eaLnBrk="1" hangingPunct="1">
              <a:lnSpc>
                <a:spcPct val="90000"/>
              </a:lnSpc>
            </a:pPr>
            <a:endParaRPr lang="en-US" sz="2400" dirty="0"/>
          </a:p>
          <a:p>
            <a:pPr eaLnBrk="1" hangingPunct="1">
              <a:lnSpc>
                <a:spcPct val="90000"/>
              </a:lnSpc>
            </a:pPr>
            <a:r>
              <a:rPr lang="en-US" sz="2400" dirty="0"/>
              <a:t>IR1, IR2, IR3 form a </a:t>
            </a:r>
            <a:r>
              <a:rPr lang="en-US" sz="2400" b="1" dirty="0"/>
              <a:t>sound</a:t>
            </a:r>
            <a:r>
              <a:rPr lang="en-US" sz="2400" dirty="0"/>
              <a:t> and </a:t>
            </a:r>
            <a:r>
              <a:rPr lang="en-US" sz="2400" b="1" dirty="0"/>
              <a:t>complete</a:t>
            </a:r>
            <a:r>
              <a:rPr lang="en-US" sz="2400" dirty="0"/>
              <a:t> set of inference rules</a:t>
            </a:r>
          </a:p>
          <a:p>
            <a:pPr lvl="1" eaLnBrk="1" hangingPunct="1">
              <a:lnSpc>
                <a:spcPct val="90000"/>
              </a:lnSpc>
            </a:pPr>
            <a:r>
              <a:rPr lang="en-US" sz="2200" dirty="0"/>
              <a:t>These are rules hold and all other rules that hold can be deduced from these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title"/>
          </p:nvPr>
        </p:nvSpPr>
        <p:spPr>
          <a:xfrm>
            <a:off x="612775" y="228600"/>
            <a:ext cx="8153400" cy="990600"/>
          </a:xfrm>
        </p:spPr>
        <p:txBody>
          <a:bodyPr/>
          <a:lstStyle/>
          <a:p>
            <a:pPr eaLnBrk="1" hangingPunct="1"/>
            <a:r>
              <a:rPr lang="en-US"/>
              <a:t>Inference Rules for FDs (2)</a:t>
            </a:r>
          </a:p>
        </p:txBody>
      </p:sp>
      <p:sp>
        <p:nvSpPr>
          <p:cNvPr id="38914" name="Slide Number Placeholder 3"/>
          <p:cNvSpPr>
            <a:spLocks noGrp="1"/>
          </p:cNvSpPr>
          <p:nvPr>
            <p:ph type="sldNum" sz="quarter" idx="12"/>
          </p:nvPr>
        </p:nvSpPr>
        <p:spPr/>
        <p:txBody>
          <a:bodyPr>
            <a:normAutofit fontScale="40000" lnSpcReduction="20000"/>
          </a:bodyPr>
          <a:lstStyle/>
          <a:p>
            <a:pPr>
              <a:defRPr/>
            </a:pPr>
            <a:r>
              <a:rPr lang="en-US"/>
              <a:t>Slide 10- </a:t>
            </a:r>
            <a:fld id="{C27005F7-75FE-4093-A52A-6E1FBEF21DFE}" type="slidenum">
              <a:rPr lang="en-US"/>
              <a:pPr>
                <a:defRPr/>
              </a:pPr>
              <a:t>37</a:t>
            </a:fld>
            <a:endParaRPr lang="en-CA"/>
          </a:p>
        </p:txBody>
      </p:sp>
      <p:sp>
        <p:nvSpPr>
          <p:cNvPr id="49156" name="Rectangle 7"/>
          <p:cNvSpPr>
            <a:spLocks noGrp="1" noChangeArrowheads="1"/>
          </p:cNvSpPr>
          <p:nvPr>
            <p:ph sz="quarter" idx="1"/>
          </p:nvPr>
        </p:nvSpPr>
        <p:spPr>
          <a:xfrm>
            <a:off x="612775" y="1600200"/>
            <a:ext cx="8153400" cy="4495800"/>
          </a:xfrm>
        </p:spPr>
        <p:txBody>
          <a:bodyPr/>
          <a:lstStyle/>
          <a:p>
            <a:pPr eaLnBrk="1" hangingPunct="1">
              <a:lnSpc>
                <a:spcPct val="90000"/>
              </a:lnSpc>
            </a:pPr>
            <a:r>
              <a:rPr lang="en-US" dirty="0"/>
              <a:t>Some additional inference rules that are useful:</a:t>
            </a:r>
          </a:p>
          <a:p>
            <a:pPr lvl="1" eaLnBrk="1" hangingPunct="1">
              <a:lnSpc>
                <a:spcPct val="90000"/>
              </a:lnSpc>
            </a:pPr>
            <a:r>
              <a:rPr lang="en-US" b="1" dirty="0"/>
              <a:t>Decomposition:</a:t>
            </a:r>
            <a:r>
              <a:rPr lang="en-US" dirty="0"/>
              <a:t> If X </a:t>
            </a:r>
            <a:r>
              <a:rPr lang="en-US" sz="2800" dirty="0"/>
              <a:t>→</a:t>
            </a:r>
            <a:r>
              <a:rPr lang="en-US" dirty="0"/>
              <a:t> YZ, then X </a:t>
            </a:r>
            <a:r>
              <a:rPr lang="en-US" sz="2800" dirty="0"/>
              <a:t>→</a:t>
            </a:r>
            <a:r>
              <a:rPr lang="en-US" dirty="0"/>
              <a:t> Y and X </a:t>
            </a:r>
            <a:r>
              <a:rPr lang="en-US" sz="2800" dirty="0"/>
              <a:t>→</a:t>
            </a:r>
            <a:r>
              <a:rPr lang="en-US" dirty="0"/>
              <a:t> Z</a:t>
            </a:r>
          </a:p>
          <a:p>
            <a:pPr lvl="1" eaLnBrk="1" hangingPunct="1">
              <a:lnSpc>
                <a:spcPct val="90000"/>
              </a:lnSpc>
            </a:pPr>
            <a:r>
              <a:rPr lang="en-US" b="1" dirty="0"/>
              <a:t>Union:</a:t>
            </a:r>
            <a:r>
              <a:rPr lang="en-US" dirty="0"/>
              <a:t> If X </a:t>
            </a:r>
            <a:r>
              <a:rPr lang="en-US" sz="2800" dirty="0"/>
              <a:t>→</a:t>
            </a:r>
            <a:r>
              <a:rPr lang="en-US" dirty="0"/>
              <a:t> Y and X </a:t>
            </a:r>
            <a:r>
              <a:rPr lang="en-US" sz="2800" dirty="0"/>
              <a:t>→</a:t>
            </a:r>
            <a:r>
              <a:rPr lang="en-US" dirty="0"/>
              <a:t> Z, then X </a:t>
            </a:r>
            <a:r>
              <a:rPr lang="en-US" sz="2800" dirty="0"/>
              <a:t>→</a:t>
            </a:r>
            <a:r>
              <a:rPr lang="en-US" dirty="0"/>
              <a:t> YZ</a:t>
            </a:r>
          </a:p>
          <a:p>
            <a:pPr lvl="1" eaLnBrk="1" hangingPunct="1">
              <a:lnSpc>
                <a:spcPct val="90000"/>
              </a:lnSpc>
            </a:pPr>
            <a:r>
              <a:rPr lang="en-US" b="1" dirty="0" err="1"/>
              <a:t>Psuedo</a:t>
            </a:r>
            <a:r>
              <a:rPr lang="en-US" b="1" dirty="0"/>
              <a:t> transitivity:</a:t>
            </a:r>
            <a:r>
              <a:rPr lang="en-US" dirty="0"/>
              <a:t> </a:t>
            </a:r>
            <a:r>
              <a:rPr lang="en-US" sz="2500" dirty="0"/>
              <a:t>If X </a:t>
            </a:r>
            <a:r>
              <a:rPr lang="en-US" sz="2800" dirty="0"/>
              <a:t>→</a:t>
            </a:r>
            <a:r>
              <a:rPr lang="en-US" sz="2500" dirty="0"/>
              <a:t> Y and WY</a:t>
            </a:r>
            <a:r>
              <a:rPr lang="en-US" sz="2800" dirty="0"/>
              <a:t> → </a:t>
            </a:r>
            <a:r>
              <a:rPr lang="en-US" sz="2500" dirty="0"/>
              <a:t>Z, then       WX</a:t>
            </a:r>
            <a:r>
              <a:rPr lang="en-US" sz="2800" dirty="0"/>
              <a:t> → </a:t>
            </a:r>
            <a:r>
              <a:rPr lang="en-US" sz="2500" dirty="0"/>
              <a:t>Z</a:t>
            </a:r>
          </a:p>
          <a:p>
            <a:pPr eaLnBrk="1" hangingPunct="1">
              <a:lnSpc>
                <a:spcPct val="90000"/>
              </a:lnSpc>
            </a:pPr>
            <a:endParaRPr lang="en-US" dirty="0"/>
          </a:p>
          <a:p>
            <a:pPr eaLnBrk="1" hangingPunct="1">
              <a:lnSpc>
                <a:spcPct val="90000"/>
              </a:lnSpc>
            </a:pPr>
            <a:r>
              <a:rPr lang="en-US" dirty="0"/>
              <a:t>The last three inference rules, as well as any other inference rules, can be deduced from IR1, IR2, and IR3 (completeness property)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10- </a:t>
            </a:r>
            <a:fld id="{D6EA0408-9242-4C2A-9D26-93776A7576B2}" type="slidenum">
              <a:rPr lang="en-US"/>
              <a:pPr/>
              <a:t>38</a:t>
            </a:fld>
            <a:endParaRPr lang="en-CA"/>
          </a:p>
        </p:txBody>
      </p:sp>
      <p:sp>
        <p:nvSpPr>
          <p:cNvPr id="712710" name="Rectangle 6"/>
          <p:cNvSpPr>
            <a:spLocks noGrp="1" noChangeArrowheads="1"/>
          </p:cNvSpPr>
          <p:nvPr>
            <p:ph type="title"/>
          </p:nvPr>
        </p:nvSpPr>
        <p:spPr/>
        <p:txBody>
          <a:bodyPr/>
          <a:lstStyle/>
          <a:p>
            <a:r>
              <a:rPr lang="en-US" dirty="0"/>
              <a:t>Closure</a:t>
            </a:r>
          </a:p>
        </p:txBody>
      </p:sp>
      <p:sp>
        <p:nvSpPr>
          <p:cNvPr id="712711" name="Rectangle 7"/>
          <p:cNvSpPr>
            <a:spLocks noGrp="1" noChangeArrowheads="1"/>
          </p:cNvSpPr>
          <p:nvPr>
            <p:ph type="body" idx="1"/>
          </p:nvPr>
        </p:nvSpPr>
        <p:spPr/>
        <p:txBody>
          <a:bodyPr/>
          <a:lstStyle/>
          <a:p>
            <a:r>
              <a:rPr lang="en-US" b="1" dirty="0"/>
              <a:t>Closure</a:t>
            </a:r>
            <a:r>
              <a:rPr lang="en-US" dirty="0"/>
              <a:t> of a set F of FDs is the set F</a:t>
            </a:r>
            <a:r>
              <a:rPr lang="en-US" baseline="30000" dirty="0"/>
              <a:t>+</a:t>
            </a:r>
            <a:r>
              <a:rPr lang="en-US" dirty="0"/>
              <a:t> of all FDs that can be inferred from F.</a:t>
            </a:r>
          </a:p>
          <a:p>
            <a:endParaRPr lang="en-US" dirty="0"/>
          </a:p>
          <a:p>
            <a:r>
              <a:rPr lang="en-US" b="1" dirty="0"/>
              <a:t>Closure</a:t>
            </a:r>
            <a:r>
              <a:rPr lang="en-US" dirty="0"/>
              <a:t> of a set of attributes X with respect to F is the set X</a:t>
            </a:r>
            <a:r>
              <a:rPr lang="en-US" baseline="30000" dirty="0"/>
              <a:t>+</a:t>
            </a:r>
            <a:r>
              <a:rPr lang="en-US" dirty="0"/>
              <a:t> of all attributes that are functionally determined by X.</a:t>
            </a:r>
          </a:p>
          <a:p>
            <a:endParaRPr lang="en-US" dirty="0"/>
          </a:p>
          <a:p>
            <a:r>
              <a:rPr lang="en-US" dirty="0"/>
              <a:t>X</a:t>
            </a:r>
            <a:r>
              <a:rPr lang="en-US" baseline="30000" dirty="0"/>
              <a:t>+</a:t>
            </a:r>
            <a:r>
              <a:rPr lang="en-US" dirty="0"/>
              <a:t> can be calculated by repeatedly applying IR, IR2, IR3 using the FDs in F.</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10- </a:t>
            </a:r>
            <a:fld id="{D6EA0408-9242-4C2A-9D26-93776A7576B2}" type="slidenum">
              <a:rPr lang="en-US"/>
              <a:pPr/>
              <a:t>39</a:t>
            </a:fld>
            <a:endParaRPr lang="en-CA"/>
          </a:p>
        </p:txBody>
      </p:sp>
      <p:sp>
        <p:nvSpPr>
          <p:cNvPr id="712710" name="Rectangle 6"/>
          <p:cNvSpPr>
            <a:spLocks noGrp="1" noChangeArrowheads="1"/>
          </p:cNvSpPr>
          <p:nvPr>
            <p:ph type="title"/>
          </p:nvPr>
        </p:nvSpPr>
        <p:spPr/>
        <p:txBody>
          <a:bodyPr/>
          <a:lstStyle/>
          <a:p>
            <a:r>
              <a:rPr lang="en-US" dirty="0"/>
              <a:t>Closure</a:t>
            </a:r>
          </a:p>
        </p:txBody>
      </p:sp>
      <p:sp>
        <p:nvSpPr>
          <p:cNvPr id="712711" name="Rectangle 7"/>
          <p:cNvSpPr>
            <a:spLocks noGrp="1" noChangeArrowheads="1"/>
          </p:cNvSpPr>
          <p:nvPr>
            <p:ph type="body" idx="1"/>
          </p:nvPr>
        </p:nvSpPr>
        <p:spPr/>
        <p:txBody>
          <a:bodyPr/>
          <a:lstStyle/>
          <a:p>
            <a:endParaRPr lang="en-US" dirty="0"/>
          </a:p>
        </p:txBody>
      </p:sp>
      <p:pic>
        <p:nvPicPr>
          <p:cNvPr id="5" name="Picture 2"/>
          <p:cNvPicPr>
            <a:picLocks noChangeAspect="1" noChangeArrowheads="1"/>
          </p:cNvPicPr>
          <p:nvPr/>
        </p:nvPicPr>
        <p:blipFill>
          <a:blip r:embed="rId3"/>
          <a:srcRect/>
          <a:stretch>
            <a:fillRect/>
          </a:stretch>
        </p:blipFill>
        <p:spPr bwMode="auto">
          <a:xfrm>
            <a:off x="381000" y="1600200"/>
            <a:ext cx="8229600" cy="4724399"/>
          </a:xfrm>
          <a:prstGeom prst="rect">
            <a:avLst/>
          </a:prstGeom>
          <a:noFill/>
          <a:ln w="9525">
            <a:noFill/>
            <a:miter lim="800000"/>
            <a:headEnd/>
            <a:tailEnd/>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pPr eaLnBrk="1" hangingPunct="1"/>
            <a:r>
              <a:rPr lang="en-US" i="1"/>
              <a:t>Goodness of relation schemas</a:t>
            </a:r>
            <a:endParaRPr lang="en-US"/>
          </a:p>
        </p:txBody>
      </p:sp>
      <p:sp>
        <p:nvSpPr>
          <p:cNvPr id="7172" name="Slide Number Placeholder 3"/>
          <p:cNvSpPr>
            <a:spLocks noGrp="1"/>
          </p:cNvSpPr>
          <p:nvPr>
            <p:ph type="sldNum" sz="quarter" idx="12"/>
          </p:nvPr>
        </p:nvSpPr>
        <p:spPr/>
        <p:txBody>
          <a:bodyPr>
            <a:normAutofit fontScale="40000" lnSpcReduction="20000"/>
          </a:bodyPr>
          <a:lstStyle/>
          <a:p>
            <a:pPr>
              <a:defRPr/>
            </a:pPr>
            <a:r>
              <a:rPr lang="en-US" dirty="0"/>
              <a:t>Slide 10- </a:t>
            </a:r>
            <a:fld id="{5D1F8B20-0BDB-4632-A7E2-7B2D91B1DBB5}" type="slidenum">
              <a:rPr lang="en-US"/>
              <a:pPr>
                <a:defRPr/>
              </a:pPr>
              <a:t>4</a:t>
            </a:fld>
            <a:endParaRPr lang="en-CA" dirty="0"/>
          </a:p>
        </p:txBody>
      </p:sp>
      <p:sp>
        <p:nvSpPr>
          <p:cNvPr id="7171" name="Content Placeholder 2"/>
          <p:cNvSpPr>
            <a:spLocks noGrp="1"/>
          </p:cNvSpPr>
          <p:nvPr>
            <p:ph sz="quarter" idx="1"/>
          </p:nvPr>
        </p:nvSpPr>
        <p:spPr>
          <a:xfrm>
            <a:off x="381000" y="1600200"/>
            <a:ext cx="8385175" cy="4724400"/>
          </a:xfrm>
        </p:spPr>
        <p:txBody>
          <a:bodyPr>
            <a:normAutofit lnSpcReduction="10000"/>
          </a:bodyPr>
          <a:lstStyle/>
          <a:p>
            <a:pPr marL="320040" indent="-320040" eaLnBrk="1" fontAlgn="auto" hangingPunct="1">
              <a:spcAft>
                <a:spcPts val="0"/>
              </a:spcAft>
              <a:buFont typeface="Wingdings"/>
              <a:buChar char=""/>
              <a:defRPr/>
            </a:pPr>
            <a:r>
              <a:rPr lang="en-US" dirty="0"/>
              <a:t>We have two levels to discuss  </a:t>
            </a:r>
            <a:r>
              <a:rPr lang="en-US" i="1" dirty="0"/>
              <a:t>goodness of relation schemas.</a:t>
            </a:r>
          </a:p>
          <a:p>
            <a:pPr marL="320040" indent="-320040" eaLnBrk="1" fontAlgn="auto" hangingPunct="1">
              <a:spcAft>
                <a:spcPts val="0"/>
              </a:spcAft>
              <a:buFont typeface="Wingdings"/>
              <a:buNone/>
              <a:defRPr/>
            </a:pPr>
            <a:endParaRPr lang="en-US" i="1" dirty="0"/>
          </a:p>
          <a:p>
            <a:pPr marL="320040" indent="-320040" algn="just" eaLnBrk="1" fontAlgn="auto" hangingPunct="1">
              <a:spcAft>
                <a:spcPts val="0"/>
              </a:spcAft>
              <a:buFont typeface="Wingdings" pitchFamily="2" charset="2"/>
              <a:buNone/>
              <a:defRPr/>
            </a:pPr>
            <a:r>
              <a:rPr lang="en-US" i="1" dirty="0"/>
              <a:t>	-</a:t>
            </a:r>
            <a:r>
              <a:rPr lang="en-US" b="1" dirty="0"/>
              <a:t> Logical (or conceptual) level </a:t>
            </a:r>
          </a:p>
          <a:p>
            <a:pPr marL="640080" lvl="1" indent="-274320" algn="just" eaLnBrk="1" fontAlgn="auto" hangingPunct="1">
              <a:spcAft>
                <a:spcPts val="0"/>
              </a:spcAft>
              <a:buFont typeface="Wingdings" pitchFamily="2" charset="2"/>
              <a:buNone/>
              <a:defRPr/>
            </a:pPr>
            <a:r>
              <a:rPr lang="en-US" b="1" dirty="0"/>
              <a:t>		H</a:t>
            </a:r>
            <a:r>
              <a:rPr lang="en-US" dirty="0"/>
              <a:t>ow users interpret the relation schemas and the                meaning of their attributes.</a:t>
            </a:r>
          </a:p>
          <a:p>
            <a:pPr marL="320040" indent="-320040" algn="just" eaLnBrk="1" fontAlgn="auto" hangingPunct="1">
              <a:spcAft>
                <a:spcPts val="0"/>
              </a:spcAft>
              <a:buFont typeface="Wingdings" pitchFamily="2" charset="2"/>
              <a:buNone/>
              <a:defRPr/>
            </a:pPr>
            <a:endParaRPr lang="en-US" dirty="0"/>
          </a:p>
          <a:p>
            <a:pPr marL="320040" indent="-320040" algn="just" eaLnBrk="1" fontAlgn="auto" hangingPunct="1">
              <a:spcAft>
                <a:spcPts val="0"/>
              </a:spcAft>
              <a:buFont typeface="Wingdings" pitchFamily="2" charset="2"/>
              <a:buNone/>
              <a:defRPr/>
            </a:pPr>
            <a:r>
              <a:rPr lang="en-US" dirty="0"/>
              <a:t>	-</a:t>
            </a:r>
            <a:r>
              <a:rPr lang="en-US" b="1" dirty="0"/>
              <a:t> Implementation (or physical storage) level</a:t>
            </a:r>
          </a:p>
          <a:p>
            <a:pPr marL="640080" lvl="1" indent="-274320" algn="just" eaLnBrk="1" fontAlgn="auto" hangingPunct="1">
              <a:spcAft>
                <a:spcPts val="0"/>
              </a:spcAft>
              <a:buFont typeface="Wingdings" pitchFamily="2" charset="2"/>
              <a:buNone/>
              <a:defRPr/>
            </a:pPr>
            <a:r>
              <a:rPr lang="en-US" b="1" dirty="0"/>
              <a:t>		H</a:t>
            </a:r>
            <a:r>
              <a:rPr lang="en-US" dirty="0"/>
              <a:t>ow the tuples in a base relation are stored and updated.</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10- </a:t>
            </a:r>
            <a:fld id="{276E654B-4D65-4E2F-9CF4-D287F64CEA68}" type="slidenum">
              <a:rPr lang="en-US"/>
              <a:pPr/>
              <a:t>40</a:t>
            </a:fld>
            <a:endParaRPr lang="en-CA"/>
          </a:p>
        </p:txBody>
      </p:sp>
      <p:sp>
        <p:nvSpPr>
          <p:cNvPr id="714758" name="Rectangle 6"/>
          <p:cNvSpPr>
            <a:spLocks noGrp="1" noChangeArrowheads="1"/>
          </p:cNvSpPr>
          <p:nvPr>
            <p:ph type="title"/>
          </p:nvPr>
        </p:nvSpPr>
        <p:spPr/>
        <p:txBody>
          <a:bodyPr/>
          <a:lstStyle/>
          <a:p>
            <a:r>
              <a:rPr lang="en-US"/>
              <a:t>2.3 Equivalence of Sets of FDs </a:t>
            </a:r>
          </a:p>
        </p:txBody>
      </p:sp>
      <p:sp>
        <p:nvSpPr>
          <p:cNvPr id="714759" name="Rectangle 7"/>
          <p:cNvSpPr>
            <a:spLocks noGrp="1" noChangeArrowheads="1"/>
          </p:cNvSpPr>
          <p:nvPr>
            <p:ph type="body" idx="1"/>
          </p:nvPr>
        </p:nvSpPr>
        <p:spPr/>
        <p:txBody>
          <a:bodyPr/>
          <a:lstStyle/>
          <a:p>
            <a:r>
              <a:rPr lang="en-US" sz="2400"/>
              <a:t>Two sets of FDs F and G are </a:t>
            </a:r>
            <a:r>
              <a:rPr lang="en-US" sz="2400" b="1"/>
              <a:t>equivalent</a:t>
            </a:r>
            <a:r>
              <a:rPr lang="en-US" sz="2400"/>
              <a:t> if:</a:t>
            </a:r>
          </a:p>
          <a:p>
            <a:pPr lvl="1"/>
            <a:r>
              <a:rPr lang="en-US" sz="2200"/>
              <a:t>Every FD in F can be inferred from G, and</a:t>
            </a:r>
          </a:p>
          <a:p>
            <a:pPr lvl="1"/>
            <a:r>
              <a:rPr lang="en-US" sz="2200"/>
              <a:t>Every FD in G can be inferred from F</a:t>
            </a:r>
          </a:p>
          <a:p>
            <a:pPr lvl="1"/>
            <a:r>
              <a:rPr lang="en-US" sz="2200"/>
              <a:t>Hence, F and G are equivalent if F</a:t>
            </a:r>
            <a:r>
              <a:rPr lang="en-US" sz="2200" baseline="30000"/>
              <a:t>+</a:t>
            </a:r>
            <a:r>
              <a:rPr lang="en-US" sz="2200"/>
              <a:t> =G</a:t>
            </a:r>
            <a:r>
              <a:rPr lang="en-US" sz="2200" baseline="30000"/>
              <a:t>+</a:t>
            </a:r>
          </a:p>
          <a:p>
            <a:r>
              <a:rPr lang="en-US" sz="2400"/>
              <a:t>Definition (</a:t>
            </a:r>
            <a:r>
              <a:rPr lang="en-US" sz="2400" b="1"/>
              <a:t>Covers</a:t>
            </a:r>
            <a:r>
              <a:rPr lang="en-US" sz="2400"/>
              <a:t>):</a:t>
            </a:r>
          </a:p>
          <a:p>
            <a:pPr lvl="1"/>
            <a:r>
              <a:rPr lang="en-US" sz="2200"/>
              <a:t>F </a:t>
            </a:r>
            <a:r>
              <a:rPr lang="en-US" sz="2200" b="1"/>
              <a:t>covers</a:t>
            </a:r>
            <a:r>
              <a:rPr lang="en-US" sz="2200"/>
              <a:t> G if every FD in G can be inferred from F</a:t>
            </a:r>
          </a:p>
          <a:p>
            <a:pPr lvl="2"/>
            <a:r>
              <a:rPr lang="en-US" sz="2000"/>
              <a:t>(i.e., if G</a:t>
            </a:r>
            <a:r>
              <a:rPr lang="en-US" sz="2000" baseline="30000"/>
              <a:t>+</a:t>
            </a:r>
            <a:r>
              <a:rPr lang="en-US" sz="2000"/>
              <a:t> </a:t>
            </a:r>
            <a:r>
              <a:rPr lang="en-US" sz="2000" i="1"/>
              <a:t>subset-of</a:t>
            </a:r>
            <a:r>
              <a:rPr lang="en-US" sz="2000"/>
              <a:t> F</a:t>
            </a:r>
            <a:r>
              <a:rPr lang="en-US" sz="2000" baseline="30000"/>
              <a:t>+</a:t>
            </a:r>
            <a:r>
              <a:rPr lang="en-US" sz="2000"/>
              <a:t>)</a:t>
            </a:r>
          </a:p>
          <a:p>
            <a:r>
              <a:rPr lang="en-US" sz="2400"/>
              <a:t>F and G are equivalent if F covers G and G covers F</a:t>
            </a:r>
          </a:p>
          <a:p>
            <a:r>
              <a:rPr lang="en-US" sz="2400"/>
              <a:t>There is an algorithm for checking equivalence of sets of FDs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10- </a:t>
            </a:r>
            <a:fld id="{6DFE7CAA-B04C-468D-91D0-88E3FAAF20CA}" type="slidenum">
              <a:rPr lang="en-US"/>
              <a:pPr/>
              <a:t>41</a:t>
            </a:fld>
            <a:endParaRPr lang="en-CA"/>
          </a:p>
        </p:txBody>
      </p:sp>
      <p:sp>
        <p:nvSpPr>
          <p:cNvPr id="716806" name="Rectangle 6"/>
          <p:cNvSpPr>
            <a:spLocks noGrp="1" noChangeArrowheads="1"/>
          </p:cNvSpPr>
          <p:nvPr>
            <p:ph type="title"/>
          </p:nvPr>
        </p:nvSpPr>
        <p:spPr/>
        <p:txBody>
          <a:bodyPr/>
          <a:lstStyle/>
          <a:p>
            <a:r>
              <a:rPr lang="en-US"/>
              <a:t>2.4 Minimal Sets of FDs (1)</a:t>
            </a:r>
          </a:p>
        </p:txBody>
      </p:sp>
      <p:sp>
        <p:nvSpPr>
          <p:cNvPr id="716807" name="Rectangle 7"/>
          <p:cNvSpPr>
            <a:spLocks noGrp="1" noChangeArrowheads="1"/>
          </p:cNvSpPr>
          <p:nvPr>
            <p:ph type="body" idx="1"/>
          </p:nvPr>
        </p:nvSpPr>
        <p:spPr/>
        <p:txBody>
          <a:bodyPr/>
          <a:lstStyle/>
          <a:p>
            <a:pPr marL="533400" indent="-533400">
              <a:lnSpc>
                <a:spcPct val="90000"/>
              </a:lnSpc>
            </a:pPr>
            <a:r>
              <a:rPr lang="en-US" dirty="0"/>
              <a:t>A set of FDs is </a:t>
            </a:r>
            <a:r>
              <a:rPr lang="en-US" b="1" dirty="0"/>
              <a:t>minimal</a:t>
            </a:r>
            <a:r>
              <a:rPr lang="en-US" dirty="0"/>
              <a:t> if it satisfies the following conditions:</a:t>
            </a:r>
          </a:p>
          <a:p>
            <a:pPr marL="952500" lvl="1" indent="-495300">
              <a:lnSpc>
                <a:spcPct val="90000"/>
              </a:lnSpc>
              <a:buSzTx/>
              <a:buFont typeface="Wingdings" pitchFamily="2" charset="2"/>
              <a:buAutoNum type="arabicPeriod"/>
            </a:pPr>
            <a:r>
              <a:rPr lang="en-US" dirty="0"/>
              <a:t>Every dependency in F has a single attribute for its RHS.</a:t>
            </a:r>
          </a:p>
          <a:p>
            <a:pPr marL="952500" lvl="1" indent="-495300">
              <a:lnSpc>
                <a:spcPct val="90000"/>
              </a:lnSpc>
              <a:buSzTx/>
              <a:buFont typeface="Wingdings" pitchFamily="2" charset="2"/>
              <a:buAutoNum type="arabicPeriod"/>
            </a:pPr>
            <a:r>
              <a:rPr lang="en-US" dirty="0"/>
              <a:t>We cannot remove any dependency from F and have a set of dependencies that is equivalent to F.</a:t>
            </a:r>
          </a:p>
          <a:p>
            <a:pPr marL="952500" lvl="1" indent="-495300">
              <a:lnSpc>
                <a:spcPct val="90000"/>
              </a:lnSpc>
              <a:buSzTx/>
              <a:buFont typeface="Wingdings" pitchFamily="2" charset="2"/>
              <a:buAutoNum type="arabicPeriod"/>
            </a:pPr>
            <a:r>
              <a:rPr lang="en-US" dirty="0"/>
              <a:t>We cannot replace any dependency X </a:t>
            </a:r>
            <a:r>
              <a:rPr lang="en-US" sz="2800" dirty="0"/>
              <a:t>→</a:t>
            </a:r>
            <a:r>
              <a:rPr lang="en-US" dirty="0"/>
              <a:t> A in F with a dependency Y </a:t>
            </a:r>
            <a:r>
              <a:rPr lang="en-US" sz="2800" dirty="0"/>
              <a:t>→</a:t>
            </a:r>
            <a:r>
              <a:rPr lang="en-US" dirty="0"/>
              <a:t> A, where Y proper-subset-of X ( Y subset-of X) and still have a set of dependencies that is equivalent to F.</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10- </a:t>
            </a:r>
            <a:fld id="{C800F449-EDFE-442E-B3BA-8B38F375B43D}" type="slidenum">
              <a:rPr lang="en-US"/>
              <a:pPr/>
              <a:t>42</a:t>
            </a:fld>
            <a:endParaRPr lang="en-CA"/>
          </a:p>
        </p:txBody>
      </p:sp>
      <p:sp>
        <p:nvSpPr>
          <p:cNvPr id="718854" name="Rectangle 6"/>
          <p:cNvSpPr>
            <a:spLocks noGrp="1" noChangeArrowheads="1"/>
          </p:cNvSpPr>
          <p:nvPr>
            <p:ph type="title"/>
          </p:nvPr>
        </p:nvSpPr>
        <p:spPr/>
        <p:txBody>
          <a:bodyPr/>
          <a:lstStyle/>
          <a:p>
            <a:r>
              <a:rPr lang="en-US"/>
              <a:t>Minimal Sets of FDs (2)</a:t>
            </a:r>
          </a:p>
        </p:txBody>
      </p:sp>
      <p:sp>
        <p:nvSpPr>
          <p:cNvPr id="718855" name="Rectangle 7"/>
          <p:cNvSpPr>
            <a:spLocks noGrp="1" noChangeArrowheads="1"/>
          </p:cNvSpPr>
          <p:nvPr>
            <p:ph type="body" idx="1"/>
          </p:nvPr>
        </p:nvSpPr>
        <p:spPr/>
        <p:txBody>
          <a:bodyPr/>
          <a:lstStyle/>
          <a:p>
            <a:r>
              <a:rPr lang="en-US"/>
              <a:t>Every set of FDs has an equivalent minimal set</a:t>
            </a:r>
          </a:p>
          <a:p>
            <a:r>
              <a:rPr lang="en-US"/>
              <a:t>There can be several equivalent minimal sets</a:t>
            </a:r>
          </a:p>
          <a:p>
            <a:r>
              <a:rPr lang="en-US"/>
              <a:t>There is no simple algorithm for computing a minimal set of FDs that is equivalent to a set F of FDs</a:t>
            </a:r>
          </a:p>
          <a:p>
            <a:r>
              <a:rPr lang="en-US"/>
              <a:t>To synthesize a set of relations, we assume that we start with a set of dependencies that is a minimal set</a:t>
            </a:r>
          </a:p>
          <a:p>
            <a:pPr lvl="1"/>
            <a:r>
              <a:rPr lang="en-US"/>
              <a:t>E.g., see algorithms 11.2 and 11.4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10- </a:t>
            </a:r>
            <a:fld id="{C800F449-EDFE-442E-B3BA-8B38F375B43D}" type="slidenum">
              <a:rPr lang="en-US"/>
              <a:pPr/>
              <a:t>43</a:t>
            </a:fld>
            <a:endParaRPr lang="en-CA"/>
          </a:p>
        </p:txBody>
      </p:sp>
      <p:sp>
        <p:nvSpPr>
          <p:cNvPr id="718854" name="Rectangle 6"/>
          <p:cNvSpPr>
            <a:spLocks noGrp="1" noChangeArrowheads="1"/>
          </p:cNvSpPr>
          <p:nvPr>
            <p:ph type="title"/>
          </p:nvPr>
        </p:nvSpPr>
        <p:spPr>
          <a:xfrm>
            <a:off x="612648" y="228600"/>
            <a:ext cx="7616952" cy="990600"/>
          </a:xfrm>
        </p:spPr>
        <p:txBody>
          <a:bodyPr/>
          <a:lstStyle/>
          <a:p>
            <a:r>
              <a:rPr lang="en-US" dirty="0"/>
              <a:t>Minimal Cover</a:t>
            </a:r>
          </a:p>
        </p:txBody>
      </p:sp>
      <p:sp>
        <p:nvSpPr>
          <p:cNvPr id="718855" name="Rectangle 7"/>
          <p:cNvSpPr>
            <a:spLocks noGrp="1" noChangeArrowheads="1"/>
          </p:cNvSpPr>
          <p:nvPr>
            <p:ph type="body" idx="1"/>
          </p:nvPr>
        </p:nvSpPr>
        <p:spPr/>
        <p:txBody>
          <a:bodyPr/>
          <a:lstStyle/>
          <a:p>
            <a:endParaRPr lang="en-US" dirty="0"/>
          </a:p>
        </p:txBody>
      </p:sp>
      <p:pic>
        <p:nvPicPr>
          <p:cNvPr id="5" name="Picture 2"/>
          <p:cNvPicPr>
            <a:picLocks noChangeAspect="1" noChangeArrowheads="1"/>
          </p:cNvPicPr>
          <p:nvPr/>
        </p:nvPicPr>
        <p:blipFill>
          <a:blip r:embed="rId3"/>
          <a:srcRect/>
          <a:stretch>
            <a:fillRect/>
          </a:stretch>
        </p:blipFill>
        <p:spPr bwMode="auto">
          <a:xfrm>
            <a:off x="381000" y="1447801"/>
            <a:ext cx="8382000" cy="5410199"/>
          </a:xfrm>
          <a:prstGeom prst="rect">
            <a:avLst/>
          </a:prstGeom>
          <a:noFill/>
          <a:ln w="9525">
            <a:noFill/>
            <a:miter lim="800000"/>
            <a:headEnd/>
            <a:tailEnd/>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10- </a:t>
            </a:r>
            <a:fld id="{4A97BDD4-317E-4CE6-AB6D-C2C9B1560D3E}" type="slidenum">
              <a:rPr lang="en-US"/>
              <a:pPr/>
              <a:t>44</a:t>
            </a:fld>
            <a:endParaRPr lang="en-CA"/>
          </a:p>
        </p:txBody>
      </p:sp>
      <p:sp>
        <p:nvSpPr>
          <p:cNvPr id="800770" name="Rectangle 2"/>
          <p:cNvSpPr>
            <a:spLocks noGrp="1" noChangeArrowheads="1"/>
          </p:cNvSpPr>
          <p:nvPr>
            <p:ph type="title"/>
          </p:nvPr>
        </p:nvSpPr>
        <p:spPr/>
        <p:txBody>
          <a:bodyPr/>
          <a:lstStyle/>
          <a:p>
            <a:r>
              <a:rPr lang="en-US"/>
              <a:t>Computing the Minimal Sets of FDs</a:t>
            </a:r>
          </a:p>
        </p:txBody>
      </p:sp>
      <p:sp>
        <p:nvSpPr>
          <p:cNvPr id="800771" name="Rectangle 3"/>
          <p:cNvSpPr>
            <a:spLocks noGrp="1" noChangeArrowheads="1"/>
          </p:cNvSpPr>
          <p:nvPr>
            <p:ph type="body" idx="1"/>
          </p:nvPr>
        </p:nvSpPr>
        <p:spPr/>
        <p:txBody>
          <a:bodyPr/>
          <a:lstStyle/>
          <a:p>
            <a:pPr>
              <a:lnSpc>
                <a:spcPct val="80000"/>
              </a:lnSpc>
              <a:buFont typeface="Wingdings" pitchFamily="2" charset="2"/>
              <a:buNone/>
            </a:pPr>
            <a:r>
              <a:rPr lang="en-US" sz="1600"/>
              <a:t>We illustrate the above algorithm with the following:</a:t>
            </a:r>
          </a:p>
          <a:p>
            <a:pPr>
              <a:lnSpc>
                <a:spcPct val="80000"/>
              </a:lnSpc>
              <a:buFont typeface="Wingdings" pitchFamily="2" charset="2"/>
              <a:buNone/>
            </a:pPr>
            <a:r>
              <a:rPr lang="en-US" sz="1600"/>
              <a:t>Let the given set of FDs be </a:t>
            </a:r>
            <a:r>
              <a:rPr lang="en-US" sz="1600" i="1"/>
              <a:t>E </a:t>
            </a:r>
            <a:r>
              <a:rPr lang="en-US" sz="1600"/>
              <a:t>: {</a:t>
            </a:r>
            <a:r>
              <a:rPr lang="en-US" sz="1600" i="1"/>
              <a:t>B </a:t>
            </a:r>
            <a:r>
              <a:rPr lang="en-US" sz="1600"/>
              <a:t>→ </a:t>
            </a:r>
            <a:r>
              <a:rPr lang="en-US" sz="1600" i="1"/>
              <a:t>A</a:t>
            </a:r>
            <a:r>
              <a:rPr lang="en-US" sz="1600"/>
              <a:t>, </a:t>
            </a:r>
            <a:r>
              <a:rPr lang="en-US" sz="1600" i="1"/>
              <a:t>D </a:t>
            </a:r>
            <a:r>
              <a:rPr lang="en-US" sz="1600"/>
              <a:t>→ </a:t>
            </a:r>
            <a:r>
              <a:rPr lang="en-US" sz="1600" i="1"/>
              <a:t>A</a:t>
            </a:r>
            <a:r>
              <a:rPr lang="en-US" sz="1600"/>
              <a:t>, </a:t>
            </a:r>
            <a:r>
              <a:rPr lang="en-US" sz="1600" i="1"/>
              <a:t>AB </a:t>
            </a:r>
            <a:r>
              <a:rPr lang="en-US" sz="1600"/>
              <a:t>→ </a:t>
            </a:r>
            <a:r>
              <a:rPr lang="en-US" sz="1600" i="1"/>
              <a:t>D</a:t>
            </a:r>
            <a:r>
              <a:rPr lang="en-US" sz="1600"/>
              <a:t>}.We have to find the minimum</a:t>
            </a:r>
          </a:p>
          <a:p>
            <a:pPr>
              <a:lnSpc>
                <a:spcPct val="80000"/>
              </a:lnSpc>
              <a:buFont typeface="Wingdings" pitchFamily="2" charset="2"/>
              <a:buNone/>
            </a:pPr>
            <a:r>
              <a:rPr lang="en-US" sz="1600"/>
              <a:t>cover of </a:t>
            </a:r>
            <a:r>
              <a:rPr lang="en-US" sz="1600" i="1"/>
              <a:t>E</a:t>
            </a:r>
            <a:r>
              <a:rPr lang="en-US" sz="1600"/>
              <a:t>.</a:t>
            </a:r>
          </a:p>
          <a:p>
            <a:pPr>
              <a:lnSpc>
                <a:spcPct val="80000"/>
              </a:lnSpc>
              <a:buFont typeface="Wingdings" pitchFamily="2" charset="2"/>
              <a:buNone/>
            </a:pPr>
            <a:r>
              <a:rPr lang="en-US" sz="1600"/>
              <a:t>■ All above dependencies are in canonical form; so we have completed step 1</a:t>
            </a:r>
          </a:p>
          <a:p>
            <a:pPr>
              <a:lnSpc>
                <a:spcPct val="80000"/>
              </a:lnSpc>
              <a:buFont typeface="Wingdings" pitchFamily="2" charset="2"/>
              <a:buNone/>
            </a:pPr>
            <a:r>
              <a:rPr lang="en-US" sz="1600"/>
              <a:t>of Algorithm 10.2 and can proceed to step 2. In step 2 we need to determine</a:t>
            </a:r>
          </a:p>
          <a:p>
            <a:pPr>
              <a:lnSpc>
                <a:spcPct val="80000"/>
              </a:lnSpc>
              <a:buFont typeface="Wingdings" pitchFamily="2" charset="2"/>
              <a:buNone/>
            </a:pPr>
            <a:r>
              <a:rPr lang="en-US" sz="1600"/>
              <a:t>if </a:t>
            </a:r>
            <a:r>
              <a:rPr lang="en-US" sz="1600" i="1"/>
              <a:t>AB </a:t>
            </a:r>
            <a:r>
              <a:rPr lang="en-US" sz="1600"/>
              <a:t>→ </a:t>
            </a:r>
            <a:r>
              <a:rPr lang="en-US" sz="1600" i="1"/>
              <a:t>D </a:t>
            </a:r>
            <a:r>
              <a:rPr lang="en-US" sz="1600"/>
              <a:t>has any redundant attribute on the left-hand side; that is, can it be</a:t>
            </a:r>
          </a:p>
          <a:p>
            <a:pPr>
              <a:lnSpc>
                <a:spcPct val="80000"/>
              </a:lnSpc>
              <a:buFont typeface="Wingdings" pitchFamily="2" charset="2"/>
              <a:buNone/>
            </a:pPr>
            <a:r>
              <a:rPr lang="en-US" sz="1600"/>
              <a:t>replaced by </a:t>
            </a:r>
            <a:r>
              <a:rPr lang="en-US" sz="1600" i="1"/>
              <a:t>B </a:t>
            </a:r>
            <a:r>
              <a:rPr lang="en-US" sz="1600"/>
              <a:t>→ </a:t>
            </a:r>
            <a:r>
              <a:rPr lang="en-US" sz="1600" i="1"/>
              <a:t>D </a:t>
            </a:r>
            <a:r>
              <a:rPr lang="en-US" sz="1600"/>
              <a:t>or </a:t>
            </a:r>
            <a:r>
              <a:rPr lang="en-US" sz="1600" i="1"/>
              <a:t>A </a:t>
            </a:r>
            <a:r>
              <a:rPr lang="en-US" sz="1600"/>
              <a:t>→ </a:t>
            </a:r>
            <a:r>
              <a:rPr lang="en-US" sz="1600" i="1"/>
              <a:t>D</a:t>
            </a:r>
            <a:r>
              <a:rPr lang="en-US" sz="1600"/>
              <a:t>?</a:t>
            </a:r>
          </a:p>
          <a:p>
            <a:pPr>
              <a:lnSpc>
                <a:spcPct val="80000"/>
              </a:lnSpc>
              <a:buFont typeface="Wingdings" pitchFamily="2" charset="2"/>
              <a:buNone/>
            </a:pPr>
            <a:r>
              <a:rPr lang="en-US" sz="1600"/>
              <a:t>■ Since B → A, by augmenting with </a:t>
            </a:r>
            <a:r>
              <a:rPr lang="en-US" sz="1600" i="1"/>
              <a:t>B </a:t>
            </a:r>
            <a:r>
              <a:rPr lang="en-US" sz="1600"/>
              <a:t>on both sides (IR2), we have </a:t>
            </a:r>
            <a:r>
              <a:rPr lang="en-US" sz="1600" i="1"/>
              <a:t>BB </a:t>
            </a:r>
            <a:r>
              <a:rPr lang="en-US" sz="1600"/>
              <a:t>→ </a:t>
            </a:r>
            <a:r>
              <a:rPr lang="en-US" sz="1600" i="1"/>
              <a:t>AB</a:t>
            </a:r>
            <a:r>
              <a:rPr lang="en-US" sz="1600"/>
              <a:t>, or</a:t>
            </a:r>
          </a:p>
          <a:p>
            <a:pPr>
              <a:lnSpc>
                <a:spcPct val="80000"/>
              </a:lnSpc>
              <a:buFont typeface="Wingdings" pitchFamily="2" charset="2"/>
              <a:buNone/>
            </a:pPr>
            <a:r>
              <a:rPr lang="en-US" sz="1600" i="1"/>
              <a:t>B </a:t>
            </a:r>
            <a:r>
              <a:rPr lang="en-US" sz="1600"/>
              <a:t>→ </a:t>
            </a:r>
            <a:r>
              <a:rPr lang="en-US" sz="1600" i="1"/>
              <a:t>AB </a:t>
            </a:r>
            <a:r>
              <a:rPr lang="en-US" sz="1600"/>
              <a:t>(i). However, </a:t>
            </a:r>
            <a:r>
              <a:rPr lang="en-US" sz="1600" i="1"/>
              <a:t>AB </a:t>
            </a:r>
            <a:r>
              <a:rPr lang="en-US" sz="1600"/>
              <a:t>→ </a:t>
            </a:r>
            <a:r>
              <a:rPr lang="en-US" sz="1600" i="1"/>
              <a:t>D </a:t>
            </a:r>
            <a:r>
              <a:rPr lang="en-US" sz="1600"/>
              <a:t>as given (ii).</a:t>
            </a:r>
          </a:p>
          <a:p>
            <a:pPr>
              <a:lnSpc>
                <a:spcPct val="80000"/>
              </a:lnSpc>
              <a:buFont typeface="Wingdings" pitchFamily="2" charset="2"/>
              <a:buNone/>
            </a:pPr>
            <a:r>
              <a:rPr lang="en-US" sz="1600"/>
              <a:t>■ Hence by the transitive rule (IR3), we get from (i) and (ii), </a:t>
            </a:r>
            <a:r>
              <a:rPr lang="en-US" sz="1600" i="1"/>
              <a:t>B </a:t>
            </a:r>
            <a:r>
              <a:rPr lang="en-US" sz="1600"/>
              <a:t>→ </a:t>
            </a:r>
            <a:r>
              <a:rPr lang="en-US" sz="1600" i="1"/>
              <a:t>D</a:t>
            </a:r>
            <a:r>
              <a:rPr lang="en-US" sz="1600"/>
              <a:t>. Hence</a:t>
            </a:r>
          </a:p>
          <a:p>
            <a:pPr>
              <a:lnSpc>
                <a:spcPct val="80000"/>
              </a:lnSpc>
              <a:buFont typeface="Wingdings" pitchFamily="2" charset="2"/>
              <a:buNone/>
            </a:pPr>
            <a:r>
              <a:rPr lang="en-US" sz="1600" i="1"/>
              <a:t>AB </a:t>
            </a:r>
            <a:r>
              <a:rPr lang="en-US" sz="1600"/>
              <a:t>→ </a:t>
            </a:r>
            <a:r>
              <a:rPr lang="en-US" sz="1600" i="1"/>
              <a:t>D </a:t>
            </a:r>
            <a:r>
              <a:rPr lang="en-US" sz="1600"/>
              <a:t>may be replaced by </a:t>
            </a:r>
            <a:r>
              <a:rPr lang="en-US" sz="1600" i="1"/>
              <a:t>B </a:t>
            </a:r>
            <a:r>
              <a:rPr lang="en-US" sz="1600"/>
              <a:t>→ </a:t>
            </a:r>
            <a:r>
              <a:rPr lang="en-US" sz="1600" i="1"/>
              <a:t>D</a:t>
            </a:r>
            <a:r>
              <a:rPr lang="en-US" sz="1600"/>
              <a:t>.</a:t>
            </a:r>
          </a:p>
          <a:p>
            <a:pPr>
              <a:lnSpc>
                <a:spcPct val="80000"/>
              </a:lnSpc>
              <a:buFont typeface="Wingdings" pitchFamily="2" charset="2"/>
              <a:buNone/>
            </a:pPr>
            <a:r>
              <a:rPr lang="en-US" sz="1600"/>
              <a:t>■ We now have a set equivalent to original </a:t>
            </a:r>
            <a:r>
              <a:rPr lang="en-US" sz="1600" i="1"/>
              <a:t>E </a:t>
            </a:r>
            <a:r>
              <a:rPr lang="en-US" sz="1600"/>
              <a:t>, say </a:t>
            </a:r>
            <a:r>
              <a:rPr lang="en-US" sz="1600" i="1"/>
              <a:t>E</a:t>
            </a:r>
            <a:r>
              <a:rPr lang="en-US" sz="1600"/>
              <a:t>′ : {</a:t>
            </a:r>
            <a:r>
              <a:rPr lang="en-US" sz="1600" i="1"/>
              <a:t>B </a:t>
            </a:r>
            <a:r>
              <a:rPr lang="en-US" sz="1600"/>
              <a:t>→ </a:t>
            </a:r>
            <a:r>
              <a:rPr lang="en-US" sz="1600" i="1"/>
              <a:t>A</a:t>
            </a:r>
            <a:r>
              <a:rPr lang="en-US" sz="1600"/>
              <a:t>, </a:t>
            </a:r>
            <a:r>
              <a:rPr lang="en-US" sz="1600" i="1"/>
              <a:t>D </a:t>
            </a:r>
            <a:r>
              <a:rPr lang="en-US" sz="1600"/>
              <a:t>→ </a:t>
            </a:r>
            <a:r>
              <a:rPr lang="en-US" sz="1600" i="1"/>
              <a:t>A</a:t>
            </a:r>
            <a:r>
              <a:rPr lang="en-US" sz="1600"/>
              <a:t>, </a:t>
            </a:r>
            <a:r>
              <a:rPr lang="en-US" sz="1600" i="1"/>
              <a:t>B </a:t>
            </a:r>
            <a:r>
              <a:rPr lang="en-US" sz="1600"/>
              <a:t>→ </a:t>
            </a:r>
            <a:r>
              <a:rPr lang="en-US" sz="1600" i="1"/>
              <a:t>D</a:t>
            </a:r>
            <a:r>
              <a:rPr lang="en-US" sz="1600"/>
              <a:t>}.</a:t>
            </a:r>
          </a:p>
          <a:p>
            <a:pPr>
              <a:lnSpc>
                <a:spcPct val="80000"/>
              </a:lnSpc>
              <a:buFont typeface="Wingdings" pitchFamily="2" charset="2"/>
              <a:buNone/>
            </a:pPr>
            <a:r>
              <a:rPr lang="en-US" sz="1600"/>
              <a:t>No further reduction is possible in step 2 since all FDs have a single attribute</a:t>
            </a:r>
          </a:p>
          <a:p>
            <a:pPr>
              <a:lnSpc>
                <a:spcPct val="80000"/>
              </a:lnSpc>
              <a:buFont typeface="Wingdings" pitchFamily="2" charset="2"/>
              <a:buNone/>
            </a:pPr>
            <a:r>
              <a:rPr lang="en-US" sz="1600"/>
              <a:t>on the left-hand side.</a:t>
            </a:r>
          </a:p>
          <a:p>
            <a:pPr>
              <a:lnSpc>
                <a:spcPct val="80000"/>
              </a:lnSpc>
              <a:buFont typeface="Wingdings" pitchFamily="2" charset="2"/>
              <a:buNone/>
            </a:pPr>
            <a:r>
              <a:rPr lang="en-US" sz="1600"/>
              <a:t>■ In step 3 we look for a redundant FD in E′. By using the transitive rule on</a:t>
            </a:r>
          </a:p>
          <a:p>
            <a:pPr>
              <a:lnSpc>
                <a:spcPct val="80000"/>
              </a:lnSpc>
              <a:buFont typeface="Wingdings" pitchFamily="2" charset="2"/>
              <a:buNone/>
            </a:pPr>
            <a:r>
              <a:rPr lang="en-US" sz="1600" i="1"/>
              <a:t>B </a:t>
            </a:r>
            <a:r>
              <a:rPr lang="en-US" sz="1600"/>
              <a:t>→ </a:t>
            </a:r>
            <a:r>
              <a:rPr lang="en-US" sz="1600" i="1"/>
              <a:t>D </a:t>
            </a:r>
            <a:r>
              <a:rPr lang="en-US" sz="1600"/>
              <a:t>and </a:t>
            </a:r>
            <a:r>
              <a:rPr lang="en-US" sz="1600" i="1"/>
              <a:t>D </a:t>
            </a:r>
            <a:r>
              <a:rPr lang="en-US" sz="1600"/>
              <a:t>→ </a:t>
            </a:r>
            <a:r>
              <a:rPr lang="en-US" sz="1600" i="1"/>
              <a:t>A</a:t>
            </a:r>
            <a:r>
              <a:rPr lang="en-US" sz="1600"/>
              <a:t>, we derive </a:t>
            </a:r>
            <a:r>
              <a:rPr lang="en-US" sz="1600" i="1"/>
              <a:t>B </a:t>
            </a:r>
            <a:r>
              <a:rPr lang="en-US" sz="1600"/>
              <a:t>→ </a:t>
            </a:r>
            <a:r>
              <a:rPr lang="en-US" sz="1600" i="1"/>
              <a:t>A</a:t>
            </a:r>
            <a:r>
              <a:rPr lang="en-US" sz="1600"/>
              <a:t>. Hence </a:t>
            </a:r>
            <a:r>
              <a:rPr lang="en-US" sz="1600" i="1"/>
              <a:t>B </a:t>
            </a:r>
            <a:r>
              <a:rPr lang="en-US" sz="1600"/>
              <a:t>→ </a:t>
            </a:r>
            <a:r>
              <a:rPr lang="en-US" sz="1600" i="1"/>
              <a:t>A </a:t>
            </a:r>
            <a:r>
              <a:rPr lang="en-US" sz="1600"/>
              <a:t>is redundant in E’ and can</a:t>
            </a:r>
          </a:p>
          <a:p>
            <a:pPr>
              <a:lnSpc>
                <a:spcPct val="80000"/>
              </a:lnSpc>
              <a:buFont typeface="Wingdings" pitchFamily="2" charset="2"/>
              <a:buNone/>
            </a:pPr>
            <a:r>
              <a:rPr lang="en-US" sz="1600"/>
              <a:t>be eliminated.</a:t>
            </a:r>
          </a:p>
          <a:p>
            <a:pPr>
              <a:lnSpc>
                <a:spcPct val="80000"/>
              </a:lnSpc>
              <a:buFont typeface="Wingdings" pitchFamily="2" charset="2"/>
              <a:buNone/>
            </a:pPr>
            <a:r>
              <a:rPr lang="en-US" sz="1600"/>
              <a:t>■ Hence the minimum cover of E is {</a:t>
            </a:r>
            <a:r>
              <a:rPr lang="en-US" sz="1600" i="1"/>
              <a:t>B </a:t>
            </a:r>
            <a:r>
              <a:rPr lang="en-US" sz="1600"/>
              <a:t>→ </a:t>
            </a:r>
            <a:r>
              <a:rPr lang="en-US" sz="1600" i="1"/>
              <a:t>D</a:t>
            </a:r>
            <a:r>
              <a:rPr lang="en-US" sz="1600"/>
              <a:t>, </a:t>
            </a:r>
            <a:r>
              <a:rPr lang="en-US" sz="1600" i="1"/>
              <a:t>D </a:t>
            </a:r>
            <a:r>
              <a:rPr lang="en-US" sz="1600"/>
              <a:t>→ </a:t>
            </a:r>
            <a:r>
              <a:rPr lang="en-US" sz="1600" i="1"/>
              <a:t>A</a:t>
            </a:r>
            <a:r>
              <a:rPr lang="en-US" sz="1600"/>
              <a: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title"/>
          </p:nvPr>
        </p:nvSpPr>
        <p:spPr>
          <a:xfrm>
            <a:off x="612775" y="228600"/>
            <a:ext cx="8153400" cy="990600"/>
          </a:xfrm>
        </p:spPr>
        <p:txBody>
          <a:bodyPr/>
          <a:lstStyle/>
          <a:p>
            <a:pPr eaLnBrk="1" hangingPunct="1"/>
            <a:r>
              <a:rPr lang="en-US" sz="3200"/>
              <a:t>3 Normal Forms Based on Primary Keys </a:t>
            </a:r>
          </a:p>
        </p:txBody>
      </p:sp>
      <p:sp>
        <p:nvSpPr>
          <p:cNvPr id="39938" name="Slide Number Placeholder 3"/>
          <p:cNvSpPr>
            <a:spLocks noGrp="1"/>
          </p:cNvSpPr>
          <p:nvPr>
            <p:ph type="sldNum" sz="quarter" idx="12"/>
          </p:nvPr>
        </p:nvSpPr>
        <p:spPr/>
        <p:txBody>
          <a:bodyPr>
            <a:normAutofit fontScale="40000" lnSpcReduction="20000"/>
          </a:bodyPr>
          <a:lstStyle/>
          <a:p>
            <a:pPr>
              <a:defRPr/>
            </a:pPr>
            <a:r>
              <a:rPr lang="en-US"/>
              <a:t>Slide 10- </a:t>
            </a:r>
            <a:fld id="{8BE33E05-93E4-4737-A109-E139C106F2B6}" type="slidenum">
              <a:rPr lang="en-US"/>
              <a:pPr>
                <a:defRPr/>
              </a:pPr>
              <a:t>45</a:t>
            </a:fld>
            <a:endParaRPr lang="en-CA"/>
          </a:p>
        </p:txBody>
      </p:sp>
      <p:sp>
        <p:nvSpPr>
          <p:cNvPr id="50180" name="Rectangle 7"/>
          <p:cNvSpPr>
            <a:spLocks noGrp="1" noChangeArrowheads="1"/>
          </p:cNvSpPr>
          <p:nvPr>
            <p:ph sz="quarter" idx="1"/>
          </p:nvPr>
        </p:nvSpPr>
        <p:spPr>
          <a:xfrm>
            <a:off x="612775" y="1600200"/>
            <a:ext cx="8153400" cy="4495800"/>
          </a:xfrm>
        </p:spPr>
        <p:txBody>
          <a:bodyPr/>
          <a:lstStyle/>
          <a:p>
            <a:pPr eaLnBrk="1" hangingPunct="1"/>
            <a:r>
              <a:rPr lang="en-US"/>
              <a:t>3.1	Normalization of Relations </a:t>
            </a:r>
          </a:p>
          <a:p>
            <a:pPr eaLnBrk="1" hangingPunct="1"/>
            <a:r>
              <a:rPr lang="en-US"/>
              <a:t>3.2	Practical Use of Normal Forms </a:t>
            </a:r>
          </a:p>
          <a:p>
            <a:pPr eaLnBrk="1" hangingPunct="1"/>
            <a:r>
              <a:rPr lang="en-US"/>
              <a:t>3.3	Definitions of Keys and Attributes Participating in Keys </a:t>
            </a:r>
          </a:p>
          <a:p>
            <a:pPr eaLnBrk="1" hangingPunct="1"/>
            <a:r>
              <a:rPr lang="en-US"/>
              <a:t>3.4	First Normal Form</a:t>
            </a:r>
          </a:p>
          <a:p>
            <a:pPr eaLnBrk="1" hangingPunct="1"/>
            <a:r>
              <a:rPr lang="en-US"/>
              <a:t>3.5	Second Normal Form</a:t>
            </a:r>
          </a:p>
          <a:p>
            <a:pPr eaLnBrk="1" hangingPunct="1"/>
            <a:r>
              <a:rPr lang="en-US"/>
              <a:t>3.6	Third Normal Form</a:t>
            </a:r>
          </a:p>
          <a:p>
            <a:pPr eaLnBrk="1" hangingPunct="1"/>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a:xfrm>
            <a:off x="612775" y="228600"/>
            <a:ext cx="8153400" cy="990600"/>
          </a:xfrm>
        </p:spPr>
        <p:txBody>
          <a:bodyPr/>
          <a:lstStyle/>
          <a:p>
            <a:pPr eaLnBrk="1" hangingPunct="1"/>
            <a:r>
              <a:rPr lang="en-US" dirty="0"/>
              <a:t>3.1 Normalization of Relations (1)</a:t>
            </a:r>
          </a:p>
        </p:txBody>
      </p:sp>
      <p:sp>
        <p:nvSpPr>
          <p:cNvPr id="40962" name="Slide Number Placeholder 3"/>
          <p:cNvSpPr>
            <a:spLocks noGrp="1"/>
          </p:cNvSpPr>
          <p:nvPr>
            <p:ph type="sldNum" sz="quarter" idx="12"/>
          </p:nvPr>
        </p:nvSpPr>
        <p:spPr/>
        <p:txBody>
          <a:bodyPr>
            <a:normAutofit fontScale="40000" lnSpcReduction="20000"/>
          </a:bodyPr>
          <a:lstStyle/>
          <a:p>
            <a:pPr>
              <a:defRPr/>
            </a:pPr>
            <a:r>
              <a:rPr lang="en-US"/>
              <a:t>Slide 10- </a:t>
            </a:r>
            <a:fld id="{9C4C1E9C-F19B-4364-88DC-D10950A8468A}" type="slidenum">
              <a:rPr lang="en-US"/>
              <a:pPr>
                <a:defRPr/>
              </a:pPr>
              <a:t>46</a:t>
            </a:fld>
            <a:endParaRPr lang="en-CA"/>
          </a:p>
        </p:txBody>
      </p:sp>
      <p:sp>
        <p:nvSpPr>
          <p:cNvPr id="51204" name="Rectangle 7"/>
          <p:cNvSpPr>
            <a:spLocks noGrp="1" noChangeArrowheads="1"/>
          </p:cNvSpPr>
          <p:nvPr>
            <p:ph sz="quarter" idx="1"/>
          </p:nvPr>
        </p:nvSpPr>
        <p:spPr>
          <a:xfrm>
            <a:off x="612775" y="1600200"/>
            <a:ext cx="8153400" cy="5257800"/>
          </a:xfrm>
        </p:spPr>
        <p:txBody>
          <a:bodyPr/>
          <a:lstStyle/>
          <a:p>
            <a:pPr algn="just" eaLnBrk="1" hangingPunct="1"/>
            <a:r>
              <a:rPr lang="en-US" sz="3200" b="1" dirty="0"/>
              <a:t>Normalization</a:t>
            </a:r>
            <a:r>
              <a:rPr lang="en-US" sz="2400" b="1" dirty="0"/>
              <a:t>:</a:t>
            </a:r>
          </a:p>
          <a:p>
            <a:pPr lvl="1" algn="just" eaLnBrk="1" hangingPunct="1"/>
            <a:r>
              <a:rPr lang="en-US" sz="2400" b="1" dirty="0"/>
              <a:t>Normalization of data </a:t>
            </a:r>
            <a:r>
              <a:rPr lang="en-US" sz="2400" dirty="0"/>
              <a:t>can be considered a process of analyzing the given relation schemas based on their FDs and primary keys to achieve the desirable properties of (1) minimizing redundancy and (2) minimizing the insertion, deletion, and update anomalies.</a:t>
            </a:r>
          </a:p>
          <a:p>
            <a:pPr lvl="1" algn="just" eaLnBrk="1" hangingPunct="1"/>
            <a:r>
              <a:rPr lang="en-US" sz="2400" dirty="0"/>
              <a:t>The process of decomposing unsatisfactory "bad" relations by breaking up their attributes into smaller relations.</a:t>
            </a:r>
          </a:p>
          <a:p>
            <a:pPr algn="just" eaLnBrk="1" hangingPunct="1"/>
            <a:r>
              <a:rPr lang="en-US" sz="2400" dirty="0"/>
              <a:t>The</a:t>
            </a:r>
            <a:r>
              <a:rPr lang="en-US" sz="2400" b="1" dirty="0"/>
              <a:t> normal form </a:t>
            </a:r>
            <a:r>
              <a:rPr lang="en-US" sz="2400" dirty="0"/>
              <a:t>of a</a:t>
            </a:r>
            <a:r>
              <a:rPr lang="en-US" sz="2400" b="1" dirty="0"/>
              <a:t> </a:t>
            </a:r>
            <a:r>
              <a:rPr lang="en-US" sz="2400" dirty="0"/>
              <a:t>relation refers to the highest normal form condition that it meets, and hence indicates the degree to which it has been normalized.</a:t>
            </a:r>
            <a:endParaRPr lang="en-US" sz="2400" b="1" dirty="0"/>
          </a:p>
          <a:p>
            <a:pPr algn="just" eaLnBrk="1" hangingPunct="1"/>
            <a:endParaRPr lang="en-US" sz="200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title"/>
          </p:nvPr>
        </p:nvSpPr>
        <p:spPr>
          <a:xfrm>
            <a:off x="612775" y="228600"/>
            <a:ext cx="8153400" cy="990600"/>
          </a:xfrm>
        </p:spPr>
        <p:txBody>
          <a:bodyPr/>
          <a:lstStyle/>
          <a:p>
            <a:pPr eaLnBrk="1" hangingPunct="1"/>
            <a:r>
              <a:rPr lang="en-US"/>
              <a:t>Normalization of Relations (2)</a:t>
            </a:r>
          </a:p>
        </p:txBody>
      </p:sp>
      <p:sp>
        <p:nvSpPr>
          <p:cNvPr id="41986" name="Slide Number Placeholder 3"/>
          <p:cNvSpPr>
            <a:spLocks noGrp="1"/>
          </p:cNvSpPr>
          <p:nvPr>
            <p:ph type="sldNum" sz="quarter" idx="12"/>
          </p:nvPr>
        </p:nvSpPr>
        <p:spPr/>
        <p:txBody>
          <a:bodyPr>
            <a:normAutofit fontScale="40000" lnSpcReduction="20000"/>
          </a:bodyPr>
          <a:lstStyle/>
          <a:p>
            <a:pPr>
              <a:defRPr/>
            </a:pPr>
            <a:r>
              <a:rPr lang="en-US"/>
              <a:t>Slide 10- </a:t>
            </a:r>
            <a:fld id="{E83D599D-E763-4DCA-B428-5D41D11D811C}" type="slidenum">
              <a:rPr lang="en-US"/>
              <a:pPr>
                <a:defRPr/>
              </a:pPr>
              <a:t>47</a:t>
            </a:fld>
            <a:endParaRPr lang="en-CA"/>
          </a:p>
        </p:txBody>
      </p:sp>
      <p:sp>
        <p:nvSpPr>
          <p:cNvPr id="52228" name="Rectangle 7"/>
          <p:cNvSpPr>
            <a:spLocks noGrp="1" noChangeArrowheads="1"/>
          </p:cNvSpPr>
          <p:nvPr>
            <p:ph sz="quarter" idx="1"/>
          </p:nvPr>
        </p:nvSpPr>
        <p:spPr>
          <a:xfrm>
            <a:off x="612775" y="1516063"/>
            <a:ext cx="8153400" cy="5341937"/>
          </a:xfrm>
        </p:spPr>
        <p:txBody>
          <a:bodyPr/>
          <a:lstStyle/>
          <a:p>
            <a:pPr algn="just" eaLnBrk="1" hangingPunct="1"/>
            <a:r>
              <a:rPr lang="en-US" sz="2300" dirty="0"/>
              <a:t>1NF,2NF, 3NF, BCNF </a:t>
            </a:r>
            <a:r>
              <a:rPr lang="en-US" sz="2300" dirty="0">
                <a:solidFill>
                  <a:srgbClr val="C00000"/>
                </a:solidFill>
              </a:rPr>
              <a:t>based on keys and FDs of a relation schema</a:t>
            </a:r>
          </a:p>
          <a:p>
            <a:pPr algn="just" eaLnBrk="1" hangingPunct="1"/>
            <a:r>
              <a:rPr lang="en-US" sz="2300" dirty="0"/>
              <a:t>Additional properties may be needed to ensure a good relational design (lossless join, dependency preservation)</a:t>
            </a:r>
          </a:p>
          <a:p>
            <a:pPr lvl="1" algn="just" eaLnBrk="1" hangingPunct="1"/>
            <a:r>
              <a:rPr lang="en-US" sz="2300" dirty="0"/>
              <a:t>The</a:t>
            </a:r>
            <a:r>
              <a:rPr lang="en-US" sz="2300" b="1" dirty="0"/>
              <a:t> lossless join or non-additive join property</a:t>
            </a:r>
            <a:r>
              <a:rPr lang="en-US" sz="2300" dirty="0"/>
              <a:t>, which guarantees that the spurious tuple generation problem does not occur with respect to the relation schemas created after decomposition (</a:t>
            </a:r>
            <a:r>
              <a:rPr lang="en-US" sz="2300" b="1" dirty="0"/>
              <a:t>must be achieved at any cost</a:t>
            </a:r>
            <a:r>
              <a:rPr lang="en-US" sz="2300" dirty="0"/>
              <a:t>).</a:t>
            </a:r>
          </a:p>
          <a:p>
            <a:pPr lvl="1" algn="just" eaLnBrk="1" hangingPunct="1"/>
            <a:r>
              <a:rPr lang="en-US" sz="2300" dirty="0"/>
              <a:t>The </a:t>
            </a:r>
            <a:r>
              <a:rPr lang="en-US" sz="2300" b="1" dirty="0"/>
              <a:t>dependency preservation property</a:t>
            </a:r>
            <a:r>
              <a:rPr lang="en-US" sz="2300" dirty="0"/>
              <a:t>, which ensures that each functional dependency is represented in some individual relation resulting after decomposition (desirable, sometimes sacrificed).</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title"/>
          </p:nvPr>
        </p:nvSpPr>
        <p:spPr>
          <a:xfrm>
            <a:off x="612775" y="228600"/>
            <a:ext cx="8153400" cy="990600"/>
          </a:xfrm>
        </p:spPr>
        <p:txBody>
          <a:bodyPr/>
          <a:lstStyle/>
          <a:p>
            <a:pPr eaLnBrk="1" hangingPunct="1"/>
            <a:r>
              <a:rPr lang="en-US"/>
              <a:t>3.2	Practical Use of Normal Forms</a:t>
            </a:r>
          </a:p>
        </p:txBody>
      </p:sp>
      <p:sp>
        <p:nvSpPr>
          <p:cNvPr id="43010" name="Slide Number Placeholder 3"/>
          <p:cNvSpPr>
            <a:spLocks noGrp="1"/>
          </p:cNvSpPr>
          <p:nvPr>
            <p:ph type="sldNum" sz="quarter" idx="12"/>
          </p:nvPr>
        </p:nvSpPr>
        <p:spPr/>
        <p:txBody>
          <a:bodyPr>
            <a:normAutofit fontScale="40000" lnSpcReduction="20000"/>
          </a:bodyPr>
          <a:lstStyle/>
          <a:p>
            <a:pPr>
              <a:defRPr/>
            </a:pPr>
            <a:r>
              <a:rPr lang="en-US"/>
              <a:t>Slide 10- </a:t>
            </a:r>
            <a:fld id="{BD3D7E95-F9CF-40A2-952B-4427999882DF}" type="slidenum">
              <a:rPr lang="en-US"/>
              <a:pPr>
                <a:defRPr/>
              </a:pPr>
              <a:t>48</a:t>
            </a:fld>
            <a:endParaRPr lang="en-CA"/>
          </a:p>
        </p:txBody>
      </p:sp>
      <p:sp>
        <p:nvSpPr>
          <p:cNvPr id="53252" name="Rectangle 7"/>
          <p:cNvSpPr>
            <a:spLocks noGrp="1" noChangeArrowheads="1"/>
          </p:cNvSpPr>
          <p:nvPr>
            <p:ph sz="quarter" idx="1"/>
          </p:nvPr>
        </p:nvSpPr>
        <p:spPr>
          <a:xfrm>
            <a:off x="304800" y="1600200"/>
            <a:ext cx="8461375" cy="5257800"/>
          </a:xfrm>
        </p:spPr>
        <p:txBody>
          <a:bodyPr/>
          <a:lstStyle/>
          <a:p>
            <a:pPr algn="just" eaLnBrk="1" hangingPunct="1">
              <a:lnSpc>
                <a:spcPct val="80000"/>
              </a:lnSpc>
            </a:pPr>
            <a:r>
              <a:rPr lang="en-US" sz="2400" b="1" dirty="0"/>
              <a:t>Normalization</a:t>
            </a:r>
            <a:r>
              <a:rPr lang="en-US" sz="2400" dirty="0"/>
              <a:t> is carried out in practice so that the resulting designs are of high quality and meet the desirable properties. </a:t>
            </a:r>
          </a:p>
          <a:p>
            <a:pPr algn="just" eaLnBrk="1" hangingPunct="1">
              <a:lnSpc>
                <a:spcPct val="80000"/>
              </a:lnSpc>
            </a:pPr>
            <a:r>
              <a:rPr lang="en-US" sz="2400" dirty="0"/>
              <a:t>The practical utility of these normal forms becomes questionable when the constraints on which they are based are </a:t>
            </a:r>
            <a:r>
              <a:rPr lang="en-US" sz="2400" i="1" dirty="0"/>
              <a:t>hard to understand</a:t>
            </a:r>
            <a:r>
              <a:rPr lang="en-US" sz="2400" dirty="0"/>
              <a:t> or to </a:t>
            </a:r>
            <a:r>
              <a:rPr lang="en-US" sz="2400" i="1" dirty="0"/>
              <a:t>detect.</a:t>
            </a:r>
          </a:p>
          <a:p>
            <a:pPr algn="just" eaLnBrk="1" hangingPunct="1">
              <a:lnSpc>
                <a:spcPct val="80000"/>
              </a:lnSpc>
            </a:pPr>
            <a:r>
              <a:rPr lang="en-US" sz="2400" dirty="0"/>
              <a:t>The database designers </a:t>
            </a:r>
            <a:r>
              <a:rPr lang="en-US" sz="2400" i="1" dirty="0"/>
              <a:t>need not</a:t>
            </a:r>
            <a:r>
              <a:rPr lang="en-US" sz="2400" dirty="0"/>
              <a:t> normalize to the highest possible normal form.</a:t>
            </a:r>
          </a:p>
          <a:p>
            <a:pPr lvl="1" eaLnBrk="1" hangingPunct="1">
              <a:lnSpc>
                <a:spcPct val="80000"/>
              </a:lnSpc>
            </a:pPr>
            <a:r>
              <a:rPr lang="en-US" sz="2200" dirty="0"/>
              <a:t>(usually up to 3NF, BCNF or 4NF)</a:t>
            </a:r>
          </a:p>
          <a:p>
            <a:pPr algn="just" eaLnBrk="1" hangingPunct="1"/>
            <a:r>
              <a:rPr lang="en-US" sz="2400" i="1" dirty="0" err="1"/>
              <a:t>Denormalization</a:t>
            </a:r>
            <a:r>
              <a:rPr lang="en-US" sz="2200" dirty="0">
                <a:solidFill>
                  <a:srgbClr val="800000"/>
                </a:solidFill>
              </a:rPr>
              <a:t> is the process of storing the join of higher normal form relations as a base relation, which is in a lower normal form.</a:t>
            </a:r>
          </a:p>
          <a:p>
            <a:pPr algn="just" eaLnBrk="1" hangingPunct="1"/>
            <a:r>
              <a:rPr lang="en-US" sz="2400" dirty="0" err="1">
                <a:solidFill>
                  <a:srgbClr val="C00000"/>
                </a:solidFill>
              </a:rPr>
              <a:t>Denormalization</a:t>
            </a:r>
            <a:r>
              <a:rPr lang="en-US" sz="2400" dirty="0">
                <a:solidFill>
                  <a:srgbClr val="C00000"/>
                </a:solidFill>
              </a:rPr>
              <a:t> is a database optimization technique in which we add redundant data to one or more tables. This can help us avoid costly joins in a relational database. Note that </a:t>
            </a:r>
            <a:r>
              <a:rPr lang="en-US" sz="2400" dirty="0" err="1">
                <a:solidFill>
                  <a:srgbClr val="C00000"/>
                </a:solidFill>
              </a:rPr>
              <a:t>denormalization</a:t>
            </a:r>
            <a:r>
              <a:rPr lang="en-US" sz="2400" dirty="0">
                <a:solidFill>
                  <a:srgbClr val="C00000"/>
                </a:solidFill>
              </a:rPr>
              <a:t> does not mean not doing normalization. It is an optimization technique that is applied after doing normalization.</a:t>
            </a:r>
            <a:endParaRPr lang="en-US" sz="2200" dirty="0">
              <a:solidFill>
                <a:srgbClr val="C000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6"/>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3200"/>
              <a:t>3.3	Definitions of Keys and Attributes 	Participating in Keys (1)</a:t>
            </a:r>
          </a:p>
        </p:txBody>
      </p:sp>
      <p:sp>
        <p:nvSpPr>
          <p:cNvPr id="44034" name="Slide Number Placeholder 3"/>
          <p:cNvSpPr>
            <a:spLocks noGrp="1"/>
          </p:cNvSpPr>
          <p:nvPr>
            <p:ph type="sldNum" sz="quarter" idx="12"/>
          </p:nvPr>
        </p:nvSpPr>
        <p:spPr/>
        <p:txBody>
          <a:bodyPr>
            <a:normAutofit fontScale="40000" lnSpcReduction="20000"/>
          </a:bodyPr>
          <a:lstStyle/>
          <a:p>
            <a:pPr>
              <a:defRPr/>
            </a:pPr>
            <a:r>
              <a:rPr lang="en-US"/>
              <a:t>Slide 10- </a:t>
            </a:r>
            <a:fld id="{4CDB1943-171D-4F12-A355-33E24D712C05}" type="slidenum">
              <a:rPr lang="en-US"/>
              <a:pPr>
                <a:defRPr/>
              </a:pPr>
              <a:t>49</a:t>
            </a:fld>
            <a:endParaRPr lang="en-CA"/>
          </a:p>
        </p:txBody>
      </p:sp>
      <p:sp>
        <p:nvSpPr>
          <p:cNvPr id="54276" name="Rectangle 7"/>
          <p:cNvSpPr>
            <a:spLocks noGrp="1" noChangeArrowheads="1"/>
          </p:cNvSpPr>
          <p:nvPr>
            <p:ph sz="quarter" idx="1"/>
          </p:nvPr>
        </p:nvSpPr>
        <p:spPr>
          <a:xfrm>
            <a:off x="612775" y="1600200"/>
            <a:ext cx="8153400" cy="4495800"/>
          </a:xfrm>
        </p:spPr>
        <p:txBody>
          <a:bodyPr/>
          <a:lstStyle/>
          <a:p>
            <a:pPr algn="just" eaLnBrk="1" hangingPunct="1"/>
            <a:r>
              <a:rPr lang="en-US" dirty="0"/>
              <a:t>A </a:t>
            </a:r>
            <a:r>
              <a:rPr lang="en-US" b="1" dirty="0"/>
              <a:t>super key</a:t>
            </a:r>
            <a:r>
              <a:rPr lang="en-US" dirty="0"/>
              <a:t> of a relation schema R = {A1, A2, ..., An} is a set of attributes S </a:t>
            </a:r>
            <a:r>
              <a:rPr lang="en-US" i="1" dirty="0"/>
              <a:t>subset-of</a:t>
            </a:r>
            <a:r>
              <a:rPr lang="en-US" dirty="0"/>
              <a:t> R with the property that no two tuples t1 and t2 in any legal relation state r of R will have t1[S] = t2[S] </a:t>
            </a:r>
          </a:p>
          <a:p>
            <a:pPr algn="just" eaLnBrk="1" hangingPunct="1"/>
            <a:endParaRPr lang="en-US" dirty="0"/>
          </a:p>
          <a:p>
            <a:pPr algn="just" eaLnBrk="1" hangingPunct="1"/>
            <a:r>
              <a:rPr lang="en-US" dirty="0"/>
              <a:t>A </a:t>
            </a:r>
            <a:r>
              <a:rPr lang="en-US" b="1" dirty="0"/>
              <a:t>key</a:t>
            </a:r>
            <a:r>
              <a:rPr lang="en-US" dirty="0"/>
              <a:t> K is a </a:t>
            </a:r>
            <a:r>
              <a:rPr lang="en-US" b="1" dirty="0"/>
              <a:t>super key</a:t>
            </a:r>
            <a:r>
              <a:rPr lang="en-US" dirty="0"/>
              <a:t> with the </a:t>
            </a:r>
            <a:r>
              <a:rPr lang="en-US" i="1" dirty="0"/>
              <a:t>additional property</a:t>
            </a:r>
            <a:r>
              <a:rPr lang="en-US" dirty="0"/>
              <a:t> that removal of any attribute from K will cause K not to be a super key any more. </a:t>
            </a:r>
          </a:p>
          <a:p>
            <a:pPr eaLnBrk="1" hangingPunct="1"/>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lstStyle/>
          <a:p>
            <a:pPr eaLnBrk="1" hangingPunct="1"/>
            <a:r>
              <a:rPr lang="en-US"/>
              <a:t>Database design approaches</a:t>
            </a:r>
          </a:p>
        </p:txBody>
      </p:sp>
      <p:sp>
        <p:nvSpPr>
          <p:cNvPr id="8196" name="Slide Number Placeholder 3"/>
          <p:cNvSpPr>
            <a:spLocks noGrp="1"/>
          </p:cNvSpPr>
          <p:nvPr>
            <p:ph type="sldNum" sz="quarter" idx="12"/>
          </p:nvPr>
        </p:nvSpPr>
        <p:spPr/>
        <p:txBody>
          <a:bodyPr>
            <a:normAutofit fontScale="40000" lnSpcReduction="20000"/>
          </a:bodyPr>
          <a:lstStyle/>
          <a:p>
            <a:pPr>
              <a:defRPr/>
            </a:pPr>
            <a:r>
              <a:rPr lang="en-US"/>
              <a:t>Slide 10- </a:t>
            </a:r>
            <a:fld id="{B119F1BF-D868-451A-9B6F-437317BA68F7}" type="slidenum">
              <a:rPr lang="en-US"/>
              <a:pPr>
                <a:defRPr/>
              </a:pPr>
              <a:t>5</a:t>
            </a:fld>
            <a:endParaRPr lang="en-CA"/>
          </a:p>
        </p:txBody>
      </p:sp>
      <p:sp>
        <p:nvSpPr>
          <p:cNvPr id="17412" name="Content Placeholder 2"/>
          <p:cNvSpPr>
            <a:spLocks noGrp="1"/>
          </p:cNvSpPr>
          <p:nvPr>
            <p:ph sz="quarter" idx="1"/>
          </p:nvPr>
        </p:nvSpPr>
        <p:spPr>
          <a:xfrm>
            <a:off x="612775" y="1600200"/>
            <a:ext cx="8153400" cy="4800600"/>
          </a:xfrm>
        </p:spPr>
        <p:txBody>
          <a:bodyPr/>
          <a:lstStyle/>
          <a:p>
            <a:pPr eaLnBrk="1" hangingPunct="1">
              <a:buFont typeface="Wingdings" pitchFamily="2" charset="2"/>
              <a:buNone/>
            </a:pPr>
            <a:r>
              <a:rPr lang="en-US" dirty="0"/>
              <a:t>- </a:t>
            </a:r>
            <a:r>
              <a:rPr lang="en-US" b="1" dirty="0"/>
              <a:t>bottom-up design (</a:t>
            </a:r>
            <a:r>
              <a:rPr lang="en-US" i="1" dirty="0"/>
              <a:t>design by synthesis)</a:t>
            </a:r>
          </a:p>
          <a:p>
            <a:pPr algn="just" eaLnBrk="1" hangingPunct="1">
              <a:buFont typeface="Wingdings" pitchFamily="2" charset="2"/>
              <a:buNone/>
            </a:pPr>
            <a:r>
              <a:rPr lang="en-US" i="1" dirty="0"/>
              <a:t>         It </a:t>
            </a:r>
            <a:r>
              <a:rPr lang="en-US" dirty="0"/>
              <a:t>considers the basic relationships </a:t>
            </a:r>
            <a:r>
              <a:rPr lang="en-US" i="1" dirty="0"/>
              <a:t>among individual attributes </a:t>
            </a:r>
            <a:r>
              <a:rPr lang="en-US" dirty="0"/>
              <a:t>as the starting point and uses those to construct relation schemas.</a:t>
            </a:r>
          </a:p>
          <a:p>
            <a:pPr eaLnBrk="1" hangingPunct="1">
              <a:buFont typeface="Wingdings" pitchFamily="2" charset="2"/>
              <a:buNone/>
            </a:pPr>
            <a:r>
              <a:rPr lang="en-US" dirty="0"/>
              <a:t>- </a:t>
            </a:r>
            <a:r>
              <a:rPr lang="en-US" b="1" dirty="0"/>
              <a:t>Top-down design (</a:t>
            </a:r>
            <a:r>
              <a:rPr lang="en-US" b="1" i="1" dirty="0"/>
              <a:t>design by analysis) </a:t>
            </a:r>
          </a:p>
          <a:p>
            <a:pPr lvl="1" eaLnBrk="1" hangingPunct="1">
              <a:buFont typeface="Wingdings" pitchFamily="2" charset="2"/>
              <a:buNone/>
            </a:pPr>
            <a:r>
              <a:rPr lang="en-US" sz="2900" i="1" dirty="0"/>
              <a:t>Starts with a number of groupings of attributes into  relations that exist together naturally</a:t>
            </a:r>
          </a:p>
          <a:p>
            <a:pPr algn="just" eaLnBrk="1" hangingPunct="1">
              <a:buFont typeface="Wingdings" pitchFamily="2" charset="2"/>
              <a:buNone/>
            </a:pPr>
            <a:r>
              <a:rPr lang="en-US" sz="2000" dirty="0"/>
              <a:t>		</a:t>
            </a:r>
            <a:r>
              <a:rPr lang="en-US" sz="2500" dirty="0"/>
              <a:t>The relations are then analyzed individually and collectively, leading to further decomposition until all desirable properties are met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6"/>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3200" dirty="0"/>
              <a:t>Definitions of Keys and Attributes Participating in Keys (2)</a:t>
            </a:r>
          </a:p>
        </p:txBody>
      </p:sp>
      <p:sp>
        <p:nvSpPr>
          <p:cNvPr id="45058" name="Slide Number Placeholder 3"/>
          <p:cNvSpPr>
            <a:spLocks noGrp="1"/>
          </p:cNvSpPr>
          <p:nvPr>
            <p:ph type="sldNum" sz="quarter" idx="12"/>
          </p:nvPr>
        </p:nvSpPr>
        <p:spPr/>
        <p:txBody>
          <a:bodyPr>
            <a:normAutofit fontScale="40000" lnSpcReduction="20000"/>
          </a:bodyPr>
          <a:lstStyle/>
          <a:p>
            <a:pPr>
              <a:defRPr/>
            </a:pPr>
            <a:r>
              <a:rPr lang="en-US"/>
              <a:t>Slide 10- </a:t>
            </a:r>
            <a:fld id="{4535703C-8316-4A0A-BFC7-327B922F300D}" type="slidenum">
              <a:rPr lang="en-US"/>
              <a:pPr>
                <a:defRPr/>
              </a:pPr>
              <a:t>50</a:t>
            </a:fld>
            <a:endParaRPr lang="en-CA"/>
          </a:p>
        </p:txBody>
      </p:sp>
      <p:sp>
        <p:nvSpPr>
          <p:cNvPr id="55300" name="Rectangle 7"/>
          <p:cNvSpPr>
            <a:spLocks noGrp="1" noChangeArrowheads="1"/>
          </p:cNvSpPr>
          <p:nvPr>
            <p:ph sz="quarter" idx="1"/>
          </p:nvPr>
        </p:nvSpPr>
        <p:spPr>
          <a:xfrm>
            <a:off x="612775" y="1600200"/>
            <a:ext cx="8153400" cy="5105400"/>
          </a:xfrm>
        </p:spPr>
        <p:txBody>
          <a:bodyPr/>
          <a:lstStyle/>
          <a:p>
            <a:pPr algn="just" eaLnBrk="1" hangingPunct="1"/>
            <a:r>
              <a:rPr lang="en-US" dirty="0"/>
              <a:t>If a relation schema has more than one key, each is called a </a:t>
            </a:r>
            <a:r>
              <a:rPr lang="en-US" b="1" dirty="0"/>
              <a:t>candidate</a:t>
            </a:r>
            <a:r>
              <a:rPr lang="en-US" dirty="0"/>
              <a:t> key.</a:t>
            </a:r>
          </a:p>
          <a:p>
            <a:pPr lvl="1" algn="just" eaLnBrk="1" hangingPunct="1"/>
            <a:r>
              <a:rPr lang="en-US" dirty="0"/>
              <a:t>One of the candidate keys is </a:t>
            </a:r>
            <a:r>
              <a:rPr lang="en-US" i="1" dirty="0"/>
              <a:t>arbitrarily</a:t>
            </a:r>
            <a:r>
              <a:rPr lang="en-US" dirty="0"/>
              <a:t> designated to be the </a:t>
            </a:r>
            <a:r>
              <a:rPr lang="en-US" b="1" dirty="0"/>
              <a:t>primary key</a:t>
            </a:r>
            <a:r>
              <a:rPr lang="en-US" dirty="0"/>
              <a:t>, and the others are called </a:t>
            </a:r>
            <a:r>
              <a:rPr lang="en-US" b="1" dirty="0"/>
              <a:t>secondary keys</a:t>
            </a:r>
            <a:r>
              <a:rPr lang="en-US" dirty="0"/>
              <a:t>.</a:t>
            </a:r>
          </a:p>
          <a:p>
            <a:pPr algn="just" eaLnBrk="1" hangingPunct="1"/>
            <a:r>
              <a:rPr lang="en-US" dirty="0"/>
              <a:t>An attribute of relation schema R is called a </a:t>
            </a:r>
            <a:r>
              <a:rPr lang="en-US" b="1" dirty="0"/>
              <a:t>Prime attribute</a:t>
            </a:r>
            <a:r>
              <a:rPr lang="en-US" dirty="0"/>
              <a:t> of R if it is a member of </a:t>
            </a:r>
            <a:r>
              <a:rPr lang="en-US" i="1" dirty="0"/>
              <a:t>some</a:t>
            </a:r>
            <a:r>
              <a:rPr lang="en-US" dirty="0"/>
              <a:t> </a:t>
            </a:r>
            <a:r>
              <a:rPr lang="en-US" i="1" dirty="0"/>
              <a:t>candidate key</a:t>
            </a:r>
            <a:r>
              <a:rPr lang="en-US" dirty="0"/>
              <a:t> of R.</a:t>
            </a:r>
          </a:p>
          <a:p>
            <a:pPr algn="just" eaLnBrk="1" hangingPunct="1"/>
            <a:r>
              <a:rPr lang="en-US" dirty="0"/>
              <a:t>An attribute is called </a:t>
            </a:r>
            <a:r>
              <a:rPr lang="en-US" b="1" dirty="0"/>
              <a:t>nonprime </a:t>
            </a:r>
            <a:r>
              <a:rPr lang="en-US" dirty="0"/>
              <a:t>if it is not a prime attribute—that is, it is not a member of any candidate key.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title"/>
          </p:nvPr>
        </p:nvSpPr>
        <p:spPr>
          <a:xfrm>
            <a:off x="612775" y="228600"/>
            <a:ext cx="8153400" cy="990600"/>
          </a:xfrm>
        </p:spPr>
        <p:txBody>
          <a:bodyPr/>
          <a:lstStyle/>
          <a:p>
            <a:pPr eaLnBrk="1" hangingPunct="1"/>
            <a:r>
              <a:rPr lang="en-US"/>
              <a:t>3.2 First Normal Form </a:t>
            </a:r>
          </a:p>
        </p:txBody>
      </p:sp>
      <p:sp>
        <p:nvSpPr>
          <p:cNvPr id="46082" name="Slide Number Placeholder 3"/>
          <p:cNvSpPr>
            <a:spLocks noGrp="1"/>
          </p:cNvSpPr>
          <p:nvPr>
            <p:ph type="sldNum" sz="quarter" idx="12"/>
          </p:nvPr>
        </p:nvSpPr>
        <p:spPr/>
        <p:txBody>
          <a:bodyPr>
            <a:normAutofit fontScale="40000" lnSpcReduction="20000"/>
          </a:bodyPr>
          <a:lstStyle/>
          <a:p>
            <a:pPr>
              <a:defRPr/>
            </a:pPr>
            <a:r>
              <a:rPr lang="en-US"/>
              <a:t>Slide 10- </a:t>
            </a:r>
            <a:fld id="{42087CEE-C153-453D-A633-ED2D845CBB77}" type="slidenum">
              <a:rPr lang="en-US"/>
              <a:pPr>
                <a:defRPr/>
              </a:pPr>
              <a:t>51</a:t>
            </a:fld>
            <a:endParaRPr lang="en-CA"/>
          </a:p>
        </p:txBody>
      </p:sp>
      <p:sp>
        <p:nvSpPr>
          <p:cNvPr id="46084" name="Rectangle 7"/>
          <p:cNvSpPr>
            <a:spLocks noGrp="1" noChangeArrowheads="1"/>
          </p:cNvSpPr>
          <p:nvPr>
            <p:ph sz="quarter" idx="1"/>
          </p:nvPr>
        </p:nvSpPr>
        <p:spPr>
          <a:xfrm>
            <a:off x="612775" y="1600200"/>
            <a:ext cx="8153400" cy="4495800"/>
          </a:xfrm>
        </p:spPr>
        <p:txBody>
          <a:bodyPr>
            <a:normAutofit lnSpcReduction="10000"/>
          </a:bodyPr>
          <a:lstStyle/>
          <a:p>
            <a:pPr marL="320040" indent="-320040" algn="just" eaLnBrk="1" fontAlgn="auto" hangingPunct="1">
              <a:spcAft>
                <a:spcPts val="0"/>
              </a:spcAft>
              <a:buFont typeface="Wingdings"/>
              <a:buChar char=""/>
              <a:defRPr/>
            </a:pPr>
            <a:r>
              <a:rPr lang="en-US" dirty="0"/>
              <a:t>First normal form (1NF) :</a:t>
            </a:r>
            <a:r>
              <a:rPr lang="en-US" sz="2600" dirty="0">
                <a:solidFill>
                  <a:srgbClr val="800000"/>
                </a:solidFill>
              </a:rPr>
              <a:t>A relation is in first normal form if and only if the domain of each attribute contains only atomic (indivisible) values, and the value of each attribute contains only a single value from that domain.</a:t>
            </a:r>
          </a:p>
          <a:p>
            <a:pPr marL="320040" indent="-320040" eaLnBrk="1" fontAlgn="auto" hangingPunct="1">
              <a:spcAft>
                <a:spcPts val="0"/>
              </a:spcAft>
              <a:buFont typeface="Wingdings"/>
              <a:buChar char=""/>
              <a:defRPr/>
            </a:pPr>
            <a:r>
              <a:rPr lang="en-US" sz="2000" dirty="0"/>
              <a:t>Disallows</a:t>
            </a:r>
          </a:p>
          <a:p>
            <a:pPr marL="640080" lvl="1" indent="-274320" eaLnBrk="1" fontAlgn="auto" hangingPunct="1">
              <a:spcAft>
                <a:spcPts val="0"/>
              </a:spcAft>
              <a:buFont typeface="Wingdings 2"/>
              <a:buChar char=""/>
              <a:defRPr/>
            </a:pPr>
            <a:r>
              <a:rPr lang="en-US" sz="2400" dirty="0"/>
              <a:t>composite attributes</a:t>
            </a:r>
          </a:p>
          <a:p>
            <a:pPr marL="640080" lvl="1" indent="-274320" eaLnBrk="1" fontAlgn="auto" hangingPunct="1">
              <a:spcAft>
                <a:spcPts val="0"/>
              </a:spcAft>
              <a:buFont typeface="Wingdings 2"/>
              <a:buChar char=""/>
              <a:defRPr/>
            </a:pPr>
            <a:r>
              <a:rPr lang="en-US" sz="2400" dirty="0"/>
              <a:t>multivalued attributes</a:t>
            </a:r>
          </a:p>
          <a:p>
            <a:pPr marL="640080" lvl="1" indent="-274320" eaLnBrk="1" fontAlgn="auto" hangingPunct="1">
              <a:spcAft>
                <a:spcPts val="0"/>
              </a:spcAft>
              <a:buFont typeface="Wingdings 2"/>
              <a:buChar char=""/>
              <a:defRPr/>
            </a:pPr>
            <a:r>
              <a:rPr lang="en-US" sz="2400" b="1" dirty="0"/>
              <a:t>nested relations: </a:t>
            </a:r>
            <a:r>
              <a:rPr lang="en-US" sz="2400" dirty="0"/>
              <a:t>attributes whose values for an </a:t>
            </a:r>
            <a:r>
              <a:rPr lang="en-US" sz="2400" i="1" dirty="0"/>
              <a:t>individual tuple</a:t>
            </a:r>
            <a:r>
              <a:rPr lang="en-US" sz="2400" dirty="0"/>
              <a:t> are non-atomic</a:t>
            </a:r>
          </a:p>
          <a:p>
            <a:pPr marL="320040" indent="-320040" eaLnBrk="1" fontAlgn="auto" hangingPunct="1">
              <a:spcAft>
                <a:spcPts val="0"/>
              </a:spcAft>
              <a:buFont typeface="Wingdings"/>
              <a:buChar char=""/>
              <a:defRPr/>
            </a:pPr>
            <a:endParaRPr lang="en-US" sz="2400" dirty="0"/>
          </a:p>
          <a:p>
            <a:pPr marL="320040" indent="-320040" eaLnBrk="1" fontAlgn="auto" hangingPunct="1">
              <a:spcAft>
                <a:spcPts val="0"/>
              </a:spcAft>
              <a:buFont typeface="Wingdings"/>
              <a:buChar char=""/>
              <a:defRPr/>
            </a:pPr>
            <a:r>
              <a:rPr lang="en-US" sz="2400" dirty="0"/>
              <a:t>Considered to be part of the definition of relation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p:txBody>
          <a:bodyPr>
            <a:normAutofit fontScale="40000" lnSpcReduction="20000"/>
          </a:bodyPr>
          <a:lstStyle/>
          <a:p>
            <a:pPr>
              <a:defRPr/>
            </a:pPr>
            <a:r>
              <a:rPr lang="en-US"/>
              <a:t>Slide 10- </a:t>
            </a:r>
            <a:fld id="{DFDDBF89-07CF-4D67-A583-4C0B395A7F89}" type="slidenum">
              <a:rPr lang="en-US"/>
              <a:pPr>
                <a:defRPr/>
              </a:pPr>
              <a:t>52</a:t>
            </a:fld>
            <a:endParaRPr lang="en-CA"/>
          </a:p>
        </p:txBody>
      </p:sp>
      <p:sp>
        <p:nvSpPr>
          <p:cNvPr id="57348" name="Text Box 3" descr="Pink tissue paper"/>
          <p:cNvSpPr txBox="1">
            <a:spLocks noChangeArrowheads="1"/>
          </p:cNvSpPr>
          <p:nvPr/>
        </p:nvSpPr>
        <p:spPr bwMode="auto">
          <a:xfrm>
            <a:off x="838200" y="533400"/>
            <a:ext cx="7239000" cy="584775"/>
          </a:xfrm>
          <a:prstGeom prst="rect">
            <a:avLst/>
          </a:prstGeom>
          <a:noFill/>
          <a:ln w="9525">
            <a:noFill/>
            <a:miter lim="800000"/>
            <a:headEnd/>
            <a:tailEnd/>
          </a:ln>
        </p:spPr>
        <p:txBody>
          <a:bodyPr>
            <a:spAutoFit/>
          </a:bodyPr>
          <a:lstStyle/>
          <a:p>
            <a:pPr>
              <a:spcBef>
                <a:spcPct val="50000"/>
              </a:spcBef>
            </a:pPr>
            <a:r>
              <a:rPr lang="en-US" sz="3200" i="0" dirty="0">
                <a:solidFill>
                  <a:srgbClr val="800000"/>
                </a:solidFill>
              </a:rPr>
              <a:t>A relation schema that is not in 1NF</a:t>
            </a:r>
          </a:p>
        </p:txBody>
      </p:sp>
      <p:pic>
        <p:nvPicPr>
          <p:cNvPr id="57349" name="Picture 5" descr="Pink tissue paper"/>
          <p:cNvPicPr>
            <a:picLocks noChangeAspect="1" noChangeArrowheads="1"/>
          </p:cNvPicPr>
          <p:nvPr/>
        </p:nvPicPr>
        <p:blipFill>
          <a:blip r:embed="rId2"/>
          <a:srcRect/>
          <a:stretch>
            <a:fillRect/>
          </a:stretch>
        </p:blipFill>
        <p:spPr bwMode="auto">
          <a:xfrm>
            <a:off x="533400" y="1676400"/>
            <a:ext cx="7543799" cy="4648200"/>
          </a:xfrm>
          <a:prstGeom prst="rect">
            <a:avLst/>
          </a:prstGeom>
          <a:noFill/>
          <a:ln w="9525" cap="flat" cmpd="sng">
            <a:noFill/>
            <a:prstDash val="solid"/>
            <a:miter lim="800000"/>
            <a:headEnd/>
            <a:tailEnd/>
          </a:ln>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0988"/>
            <a:ext cx="8461248" cy="990600"/>
          </a:xfrm>
        </p:spPr>
        <p:txBody>
          <a:bodyPr/>
          <a:lstStyle/>
          <a:p>
            <a:r>
              <a:rPr lang="en-US" sz="3200" dirty="0">
                <a:solidFill>
                  <a:srgbClr val="800000"/>
                </a:solidFill>
                <a:latin typeface="Arial" pitchFamily="34" charset="0"/>
                <a:ea typeface="+mn-ea"/>
                <a:cs typeface="+mn-cs"/>
              </a:rPr>
              <a:t>Normalization of multivalued attributes into 1NF</a:t>
            </a:r>
          </a:p>
        </p:txBody>
      </p:sp>
      <p:sp>
        <p:nvSpPr>
          <p:cNvPr id="3" name="Content Placeholder 2"/>
          <p:cNvSpPr>
            <a:spLocks noGrp="1"/>
          </p:cNvSpPr>
          <p:nvPr>
            <p:ph sz="quarter" idx="1"/>
          </p:nvPr>
        </p:nvSpPr>
        <p:spPr>
          <a:xfrm>
            <a:off x="304800" y="1600200"/>
            <a:ext cx="8461248" cy="5029200"/>
          </a:xfrm>
        </p:spPr>
        <p:txBody>
          <a:bodyPr/>
          <a:lstStyle/>
          <a:p>
            <a:pPr algn="just"/>
            <a:r>
              <a:rPr lang="en-US" dirty="0"/>
              <a:t>There are three main techniques to achieve first normal form for such a relation:</a:t>
            </a:r>
          </a:p>
          <a:p>
            <a:pPr lvl="1" algn="just"/>
            <a:r>
              <a:rPr lang="en-US" dirty="0"/>
              <a:t>Remove the attribute </a:t>
            </a:r>
            <a:r>
              <a:rPr lang="en-US" dirty="0" err="1"/>
              <a:t>Dlocations</a:t>
            </a:r>
            <a:r>
              <a:rPr lang="en-US" dirty="0"/>
              <a:t> that violates 1NF and place it in a separate relation DEPT_LOCATIONS along with the primary key </a:t>
            </a:r>
            <a:r>
              <a:rPr lang="en-US" dirty="0" err="1"/>
              <a:t>Dnumber</a:t>
            </a:r>
            <a:r>
              <a:rPr lang="en-US" dirty="0"/>
              <a:t> of DEPARTMENT.</a:t>
            </a:r>
          </a:p>
          <a:p>
            <a:pPr lvl="1">
              <a:buNone/>
            </a:pPr>
            <a:endParaRPr lang="en-US" dirty="0"/>
          </a:p>
        </p:txBody>
      </p:sp>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53</a:t>
            </a:fld>
            <a:endParaRPr lang="en-CA"/>
          </a:p>
        </p:txBody>
      </p:sp>
      <p:pic>
        <p:nvPicPr>
          <p:cNvPr id="5" name="Picture 4" descr="fig10_02"/>
          <p:cNvPicPr/>
          <p:nvPr/>
        </p:nvPicPr>
        <p:blipFill>
          <a:blip r:embed="rId2"/>
          <a:srcRect t="31343" r="7212" b="47761"/>
          <a:stretch>
            <a:fillRect/>
          </a:stretch>
        </p:blipFill>
        <p:spPr bwMode="auto">
          <a:xfrm>
            <a:off x="612648" y="4038600"/>
            <a:ext cx="7540752" cy="25908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4953000"/>
          </a:xfrm>
        </p:spPr>
        <p:txBody>
          <a:bodyPr/>
          <a:lstStyle/>
          <a:p>
            <a:pPr lvl="1" algn="just"/>
            <a:r>
              <a:rPr lang="en-US" dirty="0"/>
              <a:t>Expand the key so that there will be a separate tuple in the original DEPARTMENT relation for each location of a DEPARTMENT.</a:t>
            </a:r>
          </a:p>
          <a:p>
            <a:pPr lvl="1">
              <a:buNone/>
            </a:pPr>
            <a:endParaRPr lang="en-US" dirty="0"/>
          </a:p>
        </p:txBody>
      </p:sp>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54</a:t>
            </a:fld>
            <a:endParaRPr lang="en-CA"/>
          </a:p>
        </p:txBody>
      </p:sp>
      <p:pic>
        <p:nvPicPr>
          <p:cNvPr id="5" name="Picture 4" descr="fig10_08"/>
          <p:cNvPicPr/>
          <p:nvPr/>
        </p:nvPicPr>
        <p:blipFill>
          <a:blip r:embed="rId2"/>
          <a:srcRect t="68220" r="40584" b="-1695"/>
          <a:stretch>
            <a:fillRect/>
          </a:stretch>
        </p:blipFill>
        <p:spPr bwMode="auto">
          <a:xfrm>
            <a:off x="1447800" y="3429000"/>
            <a:ext cx="6096000" cy="2133600"/>
          </a:xfrm>
          <a:prstGeom prst="rect">
            <a:avLst/>
          </a:prstGeom>
          <a:noFill/>
          <a:ln w="9525">
            <a:noFill/>
            <a:miter lim="800000"/>
            <a:headEnd/>
            <a:tailEnd/>
          </a:ln>
        </p:spPr>
      </p:pic>
      <p:sp>
        <p:nvSpPr>
          <p:cNvPr id="6" name="TextBox 5"/>
          <p:cNvSpPr txBox="1"/>
          <p:nvPr/>
        </p:nvSpPr>
        <p:spPr>
          <a:xfrm>
            <a:off x="1143000" y="5867400"/>
            <a:ext cx="6400800" cy="400110"/>
          </a:xfrm>
          <a:prstGeom prst="rect">
            <a:avLst/>
          </a:prstGeom>
          <a:noFill/>
        </p:spPr>
        <p:txBody>
          <a:bodyPr wrap="square" rtlCol="0">
            <a:spAutoFit/>
          </a:bodyPr>
          <a:lstStyle/>
          <a:p>
            <a:r>
              <a:rPr lang="en-US" sz="2000" i="0" dirty="0"/>
              <a:t>Fig: 1NF version of the same relation with redundancy</a:t>
            </a:r>
          </a:p>
        </p:txBody>
      </p:sp>
      <p:sp>
        <p:nvSpPr>
          <p:cNvPr id="7" name="Title 1"/>
          <p:cNvSpPr>
            <a:spLocks noGrp="1"/>
          </p:cNvSpPr>
          <p:nvPr>
            <p:ph type="title"/>
          </p:nvPr>
        </p:nvSpPr>
        <p:spPr>
          <a:xfrm>
            <a:off x="304800" y="228600"/>
            <a:ext cx="8461248" cy="990600"/>
          </a:xfrm>
        </p:spPr>
        <p:txBody>
          <a:bodyPr/>
          <a:lstStyle/>
          <a:p>
            <a:r>
              <a:rPr lang="en-US" sz="3200" dirty="0">
                <a:solidFill>
                  <a:srgbClr val="800000"/>
                </a:solidFill>
                <a:latin typeface="Arial" pitchFamily="34" charset="0"/>
                <a:ea typeface="+mn-ea"/>
                <a:cs typeface="+mn-cs"/>
              </a:rPr>
              <a:t>Normalization of multivalued attributes into 1NF</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1" algn="just"/>
            <a:r>
              <a:rPr lang="en-US" dirty="0"/>
              <a:t>If a maximum number of values is known for the attribute – for example, if it is known that at most three locations can exist for a department – replace the </a:t>
            </a:r>
            <a:r>
              <a:rPr lang="en-US" dirty="0" err="1"/>
              <a:t>Dlocations</a:t>
            </a:r>
            <a:r>
              <a:rPr lang="en-US" dirty="0"/>
              <a:t> attribute by three atomic attributes: Dloc1, Dloc2, and Dloc3. This solution has the disadvantage of introducing </a:t>
            </a:r>
            <a:r>
              <a:rPr lang="en-US" i="1" dirty="0"/>
              <a:t>NULL</a:t>
            </a:r>
            <a:r>
              <a:rPr lang="en-US" dirty="0"/>
              <a:t> values if most departments have fewer than three locations.</a:t>
            </a:r>
          </a:p>
          <a:p>
            <a:pPr lvl="1" algn="just"/>
            <a:endParaRPr lang="en-US" dirty="0"/>
          </a:p>
        </p:txBody>
      </p:sp>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55</a:t>
            </a:fld>
            <a:endParaRPr lang="en-CA"/>
          </a:p>
        </p:txBody>
      </p:sp>
      <p:graphicFrame>
        <p:nvGraphicFramePr>
          <p:cNvPr id="7" name="Table 6"/>
          <p:cNvGraphicFramePr>
            <a:graphicFrameLocks noGrp="1"/>
          </p:cNvGraphicFramePr>
          <p:nvPr/>
        </p:nvGraphicFramePr>
        <p:xfrm>
          <a:off x="1219200" y="4908296"/>
          <a:ext cx="7238998" cy="1261872"/>
        </p:xfrm>
        <a:graphic>
          <a:graphicData uri="http://schemas.openxmlformats.org/drawingml/2006/table">
            <a:tbl>
              <a:tblPr/>
              <a:tblGrid>
                <a:gridCol w="1583014">
                  <a:extLst>
                    <a:ext uri="{9D8B030D-6E8A-4147-A177-3AD203B41FA5}">
                      <a16:colId xmlns:a16="http://schemas.microsoft.com/office/drawing/2014/main" val="20000"/>
                    </a:ext>
                  </a:extLst>
                </a:gridCol>
                <a:gridCol w="1132024">
                  <a:extLst>
                    <a:ext uri="{9D8B030D-6E8A-4147-A177-3AD203B41FA5}">
                      <a16:colId xmlns:a16="http://schemas.microsoft.com/office/drawing/2014/main" val="20001"/>
                    </a:ext>
                  </a:extLst>
                </a:gridCol>
                <a:gridCol w="1236290">
                  <a:extLst>
                    <a:ext uri="{9D8B030D-6E8A-4147-A177-3AD203B41FA5}">
                      <a16:colId xmlns:a16="http://schemas.microsoft.com/office/drawing/2014/main" val="20002"/>
                    </a:ext>
                  </a:extLst>
                </a:gridCol>
                <a:gridCol w="1132024">
                  <a:extLst>
                    <a:ext uri="{9D8B030D-6E8A-4147-A177-3AD203B41FA5}">
                      <a16:colId xmlns:a16="http://schemas.microsoft.com/office/drawing/2014/main" val="20003"/>
                    </a:ext>
                  </a:extLst>
                </a:gridCol>
                <a:gridCol w="1132024">
                  <a:extLst>
                    <a:ext uri="{9D8B030D-6E8A-4147-A177-3AD203B41FA5}">
                      <a16:colId xmlns:a16="http://schemas.microsoft.com/office/drawing/2014/main" val="20004"/>
                    </a:ext>
                  </a:extLst>
                </a:gridCol>
                <a:gridCol w="1023622">
                  <a:extLst>
                    <a:ext uri="{9D8B030D-6E8A-4147-A177-3AD203B41FA5}">
                      <a16:colId xmlns:a16="http://schemas.microsoft.com/office/drawing/2014/main" val="20005"/>
                    </a:ext>
                  </a:extLst>
                </a:gridCol>
              </a:tblGrid>
              <a:tr h="0">
                <a:tc>
                  <a:txBody>
                    <a:bodyPr/>
                    <a:lstStyle/>
                    <a:p>
                      <a:pPr marL="0" marR="0">
                        <a:lnSpc>
                          <a:spcPct val="115000"/>
                        </a:lnSpc>
                        <a:spcBef>
                          <a:spcPts val="0"/>
                        </a:spcBef>
                        <a:spcAft>
                          <a:spcPts val="0"/>
                        </a:spcAft>
                      </a:pPr>
                      <a:r>
                        <a:rPr lang="en-US" sz="1800" dirty="0" err="1">
                          <a:latin typeface="Calibri"/>
                          <a:ea typeface="Calibri"/>
                          <a:cs typeface="Gautami"/>
                        </a:rPr>
                        <a:t>Dname</a:t>
                      </a:r>
                      <a:endParaRPr lang="en-US" sz="1800" dirty="0">
                        <a:latin typeface="Calibri"/>
                        <a:ea typeface="Calibri"/>
                        <a:cs typeface="Gautam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Dnumber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Dmgr_ssn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Dloc1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Dloc2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Dloc3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800" dirty="0">
                          <a:latin typeface="Calibri"/>
                          <a:ea typeface="Calibri"/>
                          <a:cs typeface="Gautami"/>
                        </a:rPr>
                        <a:t>Research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Gautami"/>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333445555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Bellaire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Sugarland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Houston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800">
                          <a:latin typeface="Calibri"/>
                          <a:ea typeface="Calibri"/>
                          <a:cs typeface="Gautami"/>
                        </a:rPr>
                        <a:t>Administration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Gautami"/>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987654321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Stafford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Calibri"/>
                          <a:ea typeface="Calibri"/>
                          <a:cs typeface="Gautami"/>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800">
                          <a:latin typeface="Calibri"/>
                          <a:ea typeface="Calibri"/>
                          <a:cs typeface="Gautami"/>
                        </a:rPr>
                        <a:t>Headquarters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Gautami"/>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Gautami"/>
                        </a:rPr>
                        <a:t>888665555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Gautami"/>
                        </a:rPr>
                        <a:t>Houston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Gautami"/>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Gautami"/>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itle 1"/>
          <p:cNvSpPr>
            <a:spLocks noGrp="1"/>
          </p:cNvSpPr>
          <p:nvPr>
            <p:ph type="title"/>
          </p:nvPr>
        </p:nvSpPr>
        <p:spPr>
          <a:xfrm>
            <a:off x="304800" y="228600"/>
            <a:ext cx="8461248" cy="990600"/>
          </a:xfrm>
        </p:spPr>
        <p:txBody>
          <a:bodyPr/>
          <a:lstStyle/>
          <a:p>
            <a:r>
              <a:rPr lang="en-US" sz="3200" dirty="0">
                <a:solidFill>
                  <a:srgbClr val="800000"/>
                </a:solidFill>
                <a:latin typeface="Arial" pitchFamily="34" charset="0"/>
                <a:ea typeface="+mn-ea"/>
                <a:cs typeface="+mn-cs"/>
              </a:rPr>
              <a:t>Normalization of multivalued attributes into 1NF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p:txBody>
          <a:bodyPr>
            <a:normAutofit fontScale="40000" lnSpcReduction="20000"/>
          </a:bodyPr>
          <a:lstStyle/>
          <a:p>
            <a:pPr>
              <a:defRPr/>
            </a:pPr>
            <a:r>
              <a:rPr lang="en-US"/>
              <a:t>Slide 10- </a:t>
            </a:r>
            <a:fld id="{78020888-294C-4AD5-8AAE-E051ADC6062D}" type="slidenum">
              <a:rPr lang="en-US"/>
              <a:pPr>
                <a:defRPr/>
              </a:pPr>
              <a:t>56</a:t>
            </a:fld>
            <a:endParaRPr lang="en-CA"/>
          </a:p>
        </p:txBody>
      </p:sp>
      <p:pic>
        <p:nvPicPr>
          <p:cNvPr id="58371" name="Picture 2" descr="fig10_09"/>
          <p:cNvPicPr>
            <a:picLocks noChangeAspect="1" noChangeArrowheads="1"/>
          </p:cNvPicPr>
          <p:nvPr/>
        </p:nvPicPr>
        <p:blipFill>
          <a:blip r:embed="rId2"/>
          <a:srcRect/>
          <a:stretch>
            <a:fillRect/>
          </a:stretch>
        </p:blipFill>
        <p:spPr bwMode="auto">
          <a:xfrm>
            <a:off x="381000" y="1916173"/>
            <a:ext cx="8382000" cy="4941827"/>
          </a:xfrm>
          <a:prstGeom prst="rect">
            <a:avLst/>
          </a:prstGeom>
          <a:noFill/>
          <a:ln w="9525">
            <a:noFill/>
            <a:miter lim="800000"/>
            <a:headEnd/>
            <a:tailEnd/>
          </a:ln>
        </p:spPr>
      </p:pic>
      <p:sp>
        <p:nvSpPr>
          <p:cNvPr id="58372" name="Text Box 3" descr="Pink tissue paper"/>
          <p:cNvSpPr txBox="1">
            <a:spLocks noChangeArrowheads="1"/>
          </p:cNvSpPr>
          <p:nvPr/>
        </p:nvSpPr>
        <p:spPr bwMode="auto">
          <a:xfrm>
            <a:off x="381000" y="457200"/>
            <a:ext cx="8077200" cy="579438"/>
          </a:xfrm>
          <a:prstGeom prst="rect">
            <a:avLst/>
          </a:prstGeom>
          <a:noFill/>
          <a:ln w="9525">
            <a:noFill/>
            <a:miter lim="800000"/>
            <a:headEnd/>
            <a:tailEnd/>
          </a:ln>
        </p:spPr>
        <p:txBody>
          <a:bodyPr>
            <a:spAutoFit/>
          </a:bodyPr>
          <a:lstStyle/>
          <a:p>
            <a:pPr>
              <a:spcBef>
                <a:spcPct val="50000"/>
              </a:spcBef>
            </a:pPr>
            <a:r>
              <a:rPr lang="en-US" sz="3200" i="0" dirty="0">
                <a:solidFill>
                  <a:srgbClr val="800000"/>
                </a:solidFill>
              </a:rPr>
              <a:t>Normalization of nested relations into 1NF</a:t>
            </a:r>
          </a:p>
        </p:txBody>
      </p:sp>
      <p:sp>
        <p:nvSpPr>
          <p:cNvPr id="58373" name="Rectangle 4"/>
          <p:cNvSpPr>
            <a:spLocks noChangeArrowheads="1"/>
          </p:cNvSpPr>
          <p:nvPr/>
        </p:nvSpPr>
        <p:spPr bwMode="auto">
          <a:xfrm>
            <a:off x="609600" y="1516063"/>
            <a:ext cx="6400800" cy="400110"/>
          </a:xfrm>
          <a:prstGeom prst="rect">
            <a:avLst/>
          </a:prstGeom>
          <a:noFill/>
          <a:ln w="9525">
            <a:noFill/>
            <a:miter lim="800000"/>
            <a:headEnd/>
            <a:tailEnd/>
          </a:ln>
        </p:spPr>
        <p:txBody>
          <a:bodyPr wrap="square">
            <a:spAutoFit/>
          </a:bodyPr>
          <a:lstStyle/>
          <a:p>
            <a:r>
              <a:rPr lang="en-US" sz="2000" i="0" dirty="0"/>
              <a:t>EMP_PROJ(</a:t>
            </a:r>
            <a:r>
              <a:rPr lang="en-US" sz="2000" i="0" dirty="0" err="1"/>
              <a:t>Ssn</a:t>
            </a:r>
            <a:r>
              <a:rPr lang="en-US" sz="2000" i="0" dirty="0"/>
              <a:t>, </a:t>
            </a:r>
            <a:r>
              <a:rPr lang="en-US" sz="2000" i="0" dirty="0" err="1"/>
              <a:t>Ename</a:t>
            </a:r>
            <a:r>
              <a:rPr lang="en-US" sz="2000" i="0" dirty="0"/>
              <a:t>, {PROJS(</a:t>
            </a:r>
            <a:r>
              <a:rPr lang="en-US" sz="2000" i="0" dirty="0" err="1"/>
              <a:t>Pnumber</a:t>
            </a:r>
            <a:r>
              <a:rPr lang="en-US" sz="2000" i="0" dirty="0"/>
              <a:t>, Hours)})</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dirty="0"/>
              <a:t>Of the three solutions, the first is generally considered best because it does not suffer from redundancy and it is completely general, having no limit placed on a maximum number of values. </a:t>
            </a:r>
          </a:p>
        </p:txBody>
      </p:sp>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57</a:t>
            </a:fld>
            <a:endParaRPr lang="en-CA"/>
          </a:p>
        </p:txBody>
      </p:sp>
      <p:sp>
        <p:nvSpPr>
          <p:cNvPr id="5" name="Title 1"/>
          <p:cNvSpPr>
            <a:spLocks noGrp="1"/>
          </p:cNvSpPr>
          <p:nvPr>
            <p:ph type="title"/>
          </p:nvPr>
        </p:nvSpPr>
        <p:spPr>
          <a:xfrm>
            <a:off x="304800" y="280988"/>
            <a:ext cx="8461248" cy="990600"/>
          </a:xfrm>
        </p:spPr>
        <p:txBody>
          <a:bodyPr/>
          <a:lstStyle/>
          <a:p>
            <a:r>
              <a:rPr lang="en-US" sz="3200" dirty="0">
                <a:solidFill>
                  <a:srgbClr val="800000"/>
                </a:solidFill>
                <a:latin typeface="Arial" pitchFamily="34" charset="0"/>
                <a:ea typeface="+mn-ea"/>
                <a:cs typeface="+mn-cs"/>
              </a:rPr>
              <a:t>Normalization into 1NF</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title"/>
          </p:nvPr>
        </p:nvSpPr>
        <p:spPr>
          <a:xfrm>
            <a:off x="612775" y="228600"/>
            <a:ext cx="8153400" cy="990600"/>
          </a:xfrm>
        </p:spPr>
        <p:txBody>
          <a:bodyPr/>
          <a:lstStyle/>
          <a:p>
            <a:pPr eaLnBrk="1" hangingPunct="1"/>
            <a:r>
              <a:rPr lang="en-US" dirty="0"/>
              <a:t>3.3 Second Normal Form </a:t>
            </a:r>
          </a:p>
        </p:txBody>
      </p:sp>
      <p:sp>
        <p:nvSpPr>
          <p:cNvPr id="49154" name="Slide Number Placeholder 3"/>
          <p:cNvSpPr>
            <a:spLocks noGrp="1"/>
          </p:cNvSpPr>
          <p:nvPr>
            <p:ph type="sldNum" sz="quarter" idx="12"/>
          </p:nvPr>
        </p:nvSpPr>
        <p:spPr/>
        <p:txBody>
          <a:bodyPr>
            <a:normAutofit fontScale="40000" lnSpcReduction="20000"/>
          </a:bodyPr>
          <a:lstStyle/>
          <a:p>
            <a:pPr>
              <a:defRPr/>
            </a:pPr>
            <a:r>
              <a:rPr lang="en-US"/>
              <a:t>Slide 10- </a:t>
            </a:r>
            <a:fld id="{F420AD48-F864-4544-B392-2D615278BC15}" type="slidenum">
              <a:rPr lang="en-US"/>
              <a:pPr>
                <a:defRPr/>
              </a:pPr>
              <a:t>58</a:t>
            </a:fld>
            <a:endParaRPr lang="en-CA"/>
          </a:p>
        </p:txBody>
      </p:sp>
      <p:sp>
        <p:nvSpPr>
          <p:cNvPr id="59396" name="Rectangle 7"/>
          <p:cNvSpPr>
            <a:spLocks noGrp="1" noChangeArrowheads="1"/>
          </p:cNvSpPr>
          <p:nvPr>
            <p:ph sz="quarter" idx="1"/>
          </p:nvPr>
        </p:nvSpPr>
        <p:spPr>
          <a:xfrm>
            <a:off x="304800" y="1600200"/>
            <a:ext cx="8461375" cy="4495800"/>
          </a:xfrm>
        </p:spPr>
        <p:txBody>
          <a:bodyPr/>
          <a:lstStyle/>
          <a:p>
            <a:pPr eaLnBrk="1" hangingPunct="1"/>
            <a:r>
              <a:rPr lang="en-US" sz="2400" dirty="0"/>
              <a:t>First it is in 1NF</a:t>
            </a:r>
          </a:p>
          <a:p>
            <a:pPr eaLnBrk="1" hangingPunct="1"/>
            <a:r>
              <a:rPr lang="en-US" sz="2400" dirty="0"/>
              <a:t>A relation schema </a:t>
            </a:r>
            <a:r>
              <a:rPr lang="en-US" sz="2400" i="1" dirty="0"/>
              <a:t>R is in 2NF if every nonprime attribute A in R is fully functionally dependent on the primary key of R.</a:t>
            </a:r>
            <a:endParaRPr lang="en-US" sz="2400" dirty="0"/>
          </a:p>
          <a:p>
            <a:pPr lvl="1" eaLnBrk="1" hangingPunct="1">
              <a:lnSpc>
                <a:spcPct val="90000"/>
              </a:lnSpc>
            </a:pPr>
            <a:r>
              <a:rPr lang="en-US" sz="2200" b="1" dirty="0"/>
              <a:t>Prime attribute:</a:t>
            </a:r>
            <a:r>
              <a:rPr lang="en-US" sz="2200" dirty="0"/>
              <a:t> An attribute that is member of the primary key K</a:t>
            </a:r>
          </a:p>
          <a:p>
            <a:pPr lvl="1" eaLnBrk="1" hangingPunct="1">
              <a:lnSpc>
                <a:spcPct val="90000"/>
              </a:lnSpc>
            </a:pPr>
            <a:r>
              <a:rPr lang="en-US" sz="2200" b="1" dirty="0"/>
              <a:t>Full functional dependency:</a:t>
            </a:r>
            <a:r>
              <a:rPr lang="en-US" sz="2200" dirty="0"/>
              <a:t> a FD  Y </a:t>
            </a:r>
            <a:r>
              <a:rPr lang="en-US" sz="2000" dirty="0"/>
              <a:t>→</a:t>
            </a:r>
            <a:r>
              <a:rPr lang="en-US" sz="2200" dirty="0"/>
              <a:t> Z where removal of any attribute from Y means the FD does not hold any more.</a:t>
            </a:r>
          </a:p>
          <a:p>
            <a:pPr eaLnBrk="1" hangingPunct="1">
              <a:lnSpc>
                <a:spcPct val="90000"/>
              </a:lnSpc>
            </a:pPr>
            <a:r>
              <a:rPr lang="en-US" sz="2400" dirty="0"/>
              <a:t>Examples:</a:t>
            </a:r>
          </a:p>
          <a:p>
            <a:pPr lvl="1" eaLnBrk="1" hangingPunct="1">
              <a:lnSpc>
                <a:spcPct val="90000"/>
              </a:lnSpc>
            </a:pPr>
            <a:r>
              <a:rPr lang="en-US" sz="2200" dirty="0"/>
              <a:t>{SSN, PNUMBER} </a:t>
            </a:r>
            <a:r>
              <a:rPr lang="en-US" sz="2000" dirty="0"/>
              <a:t>→</a:t>
            </a:r>
            <a:r>
              <a:rPr lang="en-US" sz="2200" dirty="0"/>
              <a:t> HOURS is a full FD since neither SSN </a:t>
            </a:r>
            <a:r>
              <a:rPr lang="en-US" sz="2000" dirty="0"/>
              <a:t>→</a:t>
            </a:r>
            <a:r>
              <a:rPr lang="en-US" sz="2200" dirty="0"/>
              <a:t> HOURS nor PNUMBER </a:t>
            </a:r>
            <a:r>
              <a:rPr lang="en-US" sz="2000" dirty="0"/>
              <a:t>→</a:t>
            </a:r>
            <a:r>
              <a:rPr lang="en-US" sz="2200" dirty="0"/>
              <a:t> HOURS hold </a:t>
            </a:r>
          </a:p>
          <a:p>
            <a:pPr lvl="1" eaLnBrk="1" hangingPunct="1">
              <a:lnSpc>
                <a:spcPct val="90000"/>
              </a:lnSpc>
            </a:pPr>
            <a:r>
              <a:rPr lang="en-US" sz="2200" dirty="0"/>
              <a:t>{SSN, PNUMBER} </a:t>
            </a:r>
            <a:r>
              <a:rPr lang="en-US" sz="2000" dirty="0"/>
              <a:t>→</a:t>
            </a:r>
            <a:r>
              <a:rPr lang="en-US" sz="2200" dirty="0"/>
              <a:t> ENAME is not  a full FD (it is called a partial dependency ) since SSN </a:t>
            </a:r>
            <a:r>
              <a:rPr lang="en-US" sz="2000" dirty="0"/>
              <a:t>→</a:t>
            </a:r>
            <a:r>
              <a:rPr lang="en-US" sz="2200" dirty="0"/>
              <a:t> ENAME also holds </a:t>
            </a:r>
          </a:p>
          <a:p>
            <a:pPr lvl="1" eaLnBrk="1" hangingPunct="1">
              <a:lnSpc>
                <a:spcPct val="90000"/>
              </a:lnSpc>
            </a:pPr>
            <a:endParaRPr lang="en-US" sz="220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12775" y="228600"/>
            <a:ext cx="8153400" cy="990600"/>
          </a:xfrm>
        </p:spPr>
        <p:txBody>
          <a:bodyPr/>
          <a:lstStyle/>
          <a:p>
            <a:r>
              <a:rPr lang="en-US" b="1"/>
              <a:t>Partial Dependency</a:t>
            </a:r>
            <a:endParaRPr lang="en-US"/>
          </a:p>
        </p:txBody>
      </p:sp>
      <p:sp>
        <p:nvSpPr>
          <p:cNvPr id="60419" name="Content Placeholder 2"/>
          <p:cNvSpPr>
            <a:spLocks noGrp="1"/>
          </p:cNvSpPr>
          <p:nvPr>
            <p:ph sz="quarter" idx="1"/>
          </p:nvPr>
        </p:nvSpPr>
        <p:spPr>
          <a:xfrm>
            <a:off x="533400" y="1600200"/>
            <a:ext cx="8232775" cy="4953000"/>
          </a:xfrm>
        </p:spPr>
        <p:txBody>
          <a:bodyPr/>
          <a:lstStyle/>
          <a:p>
            <a:pPr algn="just"/>
            <a:r>
              <a:rPr lang="en-US" sz="2400" dirty="0"/>
              <a:t>A functional dependency X→Y is a </a:t>
            </a:r>
            <a:r>
              <a:rPr lang="en-US" sz="2400" b="1" dirty="0"/>
              <a:t>partial dependency </a:t>
            </a:r>
            <a:r>
              <a:rPr lang="en-US" sz="2400" dirty="0"/>
              <a:t>if some attribute A ∈ X can be removed</a:t>
            </a:r>
            <a:r>
              <a:rPr lang="en-US" sz="2400" b="1" dirty="0"/>
              <a:t> </a:t>
            </a:r>
            <a:r>
              <a:rPr lang="en-US" sz="2400" dirty="0"/>
              <a:t>from X and the dependency still holds; </a:t>
            </a:r>
          </a:p>
          <a:p>
            <a:pPr algn="just">
              <a:buNone/>
            </a:pPr>
            <a:r>
              <a:rPr lang="en-US" sz="2400" dirty="0"/>
              <a:t>	  that is, for some A ∈ X, (X – {A}) → Y.</a:t>
            </a:r>
          </a:p>
          <a:p>
            <a:pPr algn="just">
              <a:buFont typeface="Wingdings" pitchFamily="2" charset="2"/>
              <a:buNone/>
            </a:pPr>
            <a:endParaRPr lang="en-US" sz="2400" dirty="0"/>
          </a:p>
          <a:p>
            <a:pPr algn="just">
              <a:buFont typeface="Wingdings" pitchFamily="2" charset="2"/>
              <a:buNone/>
            </a:pPr>
            <a:r>
              <a:rPr lang="en-US" sz="2400" dirty="0"/>
              <a:t>	If a relation contains partial dependency FD set(s) then we can say the relation is not in 2NF.</a:t>
            </a:r>
          </a:p>
          <a:p>
            <a:pPr algn="just">
              <a:buFont typeface="Wingdings" pitchFamily="2" charset="2"/>
              <a:buNone/>
            </a:pPr>
            <a:endParaRPr lang="en-US" sz="2400" dirty="0"/>
          </a:p>
          <a:p>
            <a:pPr algn="just"/>
            <a:r>
              <a:rPr lang="en-US" sz="2400" dirty="0"/>
              <a:t>If a relation schema is not in 2NF, it can be </a:t>
            </a:r>
            <a:r>
              <a:rPr lang="en-US" sz="2400" i="1" dirty="0"/>
              <a:t>normalized </a:t>
            </a:r>
            <a:r>
              <a:rPr lang="en-US" sz="2400" dirty="0"/>
              <a:t>into a number of 2NF relations in which nonprime attributes are associated only with the part of the primary key on which they are fully functionally dependent.</a:t>
            </a:r>
          </a:p>
          <a:p>
            <a:pPr algn="just">
              <a:buFont typeface="Wingdings" pitchFamily="2" charset="2"/>
              <a:buNone/>
            </a:pPr>
            <a:endParaRPr lang="en-US" sz="2400" dirty="0"/>
          </a:p>
        </p:txBody>
      </p:sp>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9DD4D690-CB17-4AFF-BD57-1B3BBBB4C877}" type="slidenum">
              <a:rPr lang="en-US" smtClean="0"/>
              <a:pPr>
                <a:defRPr/>
              </a:pPr>
              <a:t>59</a:t>
            </a:fld>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pPr eaLnBrk="1" hangingPunct="1"/>
            <a:r>
              <a:rPr lang="en-US"/>
              <a:t>Implicit goals of the design</a:t>
            </a:r>
          </a:p>
        </p:txBody>
      </p:sp>
      <p:sp>
        <p:nvSpPr>
          <p:cNvPr id="9220" name="Slide Number Placeholder 3"/>
          <p:cNvSpPr>
            <a:spLocks noGrp="1"/>
          </p:cNvSpPr>
          <p:nvPr>
            <p:ph type="sldNum" sz="quarter" idx="12"/>
          </p:nvPr>
        </p:nvSpPr>
        <p:spPr/>
        <p:txBody>
          <a:bodyPr>
            <a:normAutofit fontScale="40000" lnSpcReduction="20000"/>
          </a:bodyPr>
          <a:lstStyle/>
          <a:p>
            <a:pPr>
              <a:defRPr/>
            </a:pPr>
            <a:r>
              <a:rPr lang="en-US"/>
              <a:t>Slide 10- </a:t>
            </a:r>
            <a:fld id="{20090F06-F851-48CF-A194-B580D73F6D6D}" type="slidenum">
              <a:rPr lang="en-US"/>
              <a:pPr>
                <a:defRPr/>
              </a:pPr>
              <a:t>6</a:t>
            </a:fld>
            <a:endParaRPr lang="en-CA"/>
          </a:p>
        </p:txBody>
      </p:sp>
      <p:sp>
        <p:nvSpPr>
          <p:cNvPr id="18436" name="Content Placeholder 2"/>
          <p:cNvSpPr>
            <a:spLocks noGrp="1"/>
          </p:cNvSpPr>
          <p:nvPr>
            <p:ph sz="quarter" idx="1"/>
          </p:nvPr>
        </p:nvSpPr>
        <p:spPr>
          <a:xfrm>
            <a:off x="612775" y="1600200"/>
            <a:ext cx="8153400" cy="4495800"/>
          </a:xfrm>
        </p:spPr>
        <p:txBody>
          <a:bodyPr/>
          <a:lstStyle/>
          <a:p>
            <a:pPr eaLnBrk="1" hangingPunct="1"/>
            <a:r>
              <a:rPr lang="en-US"/>
              <a:t>implicit goals of the design activity are </a:t>
            </a:r>
          </a:p>
          <a:p>
            <a:pPr marL="1165225" lvl="2" indent="-571500" eaLnBrk="1" hangingPunct="1">
              <a:buFont typeface="Tw Cen MT" pitchFamily="34" charset="0"/>
              <a:buAutoNum type="romanLcPeriod"/>
            </a:pPr>
            <a:r>
              <a:rPr lang="en-US" sz="2800" i="1"/>
              <a:t>	Information preservation 	</a:t>
            </a:r>
          </a:p>
          <a:p>
            <a:pPr marL="1165225" lvl="2" indent="-571500" eaLnBrk="1" hangingPunct="1">
              <a:buFont typeface="Tw Cen MT" pitchFamily="34" charset="0"/>
              <a:buAutoNum type="romanLcPeriod"/>
            </a:pPr>
            <a:r>
              <a:rPr lang="en-US" sz="2800" i="1"/>
              <a:t>	Minimum redundancy</a:t>
            </a:r>
          </a:p>
          <a:p>
            <a:pPr eaLnBrk="1" hangingPunct="1">
              <a:buFont typeface="Wingdings" pitchFamily="2" charset="2"/>
              <a:buNone/>
            </a:pPr>
            <a:endParaRPr lang="en-US" i="1"/>
          </a:p>
          <a:p>
            <a:pPr algn="just" eaLnBrk="1" hangingPunct="1"/>
            <a:r>
              <a:rPr lang="en-US" b="1" i="1"/>
              <a:t>Information preservation</a:t>
            </a:r>
            <a:r>
              <a:rPr lang="en-US" i="1"/>
              <a:t>:- It </a:t>
            </a:r>
            <a:r>
              <a:rPr lang="en-US"/>
              <a:t>includes attribute types, entity types, and relationship types as well as generalization/specialization relationships, which are described using a model such as the EER model</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p:txBody>
          <a:bodyPr>
            <a:normAutofit fontScale="40000" lnSpcReduction="20000"/>
          </a:bodyPr>
          <a:lstStyle/>
          <a:p>
            <a:pPr>
              <a:defRPr/>
            </a:pPr>
            <a:r>
              <a:rPr lang="en-US"/>
              <a:t>Slide 10- </a:t>
            </a:r>
            <a:fld id="{03510A1E-E2B1-4794-840E-336ABFEB9A56}" type="slidenum">
              <a:rPr lang="en-US"/>
              <a:pPr>
                <a:defRPr/>
              </a:pPr>
              <a:t>60</a:t>
            </a:fld>
            <a:endParaRPr lang="en-CA"/>
          </a:p>
        </p:txBody>
      </p:sp>
      <p:sp>
        <p:nvSpPr>
          <p:cNvPr id="61443" name="Text Box 3" descr="Pink tissue paper"/>
          <p:cNvSpPr txBox="1">
            <a:spLocks noChangeArrowheads="1"/>
          </p:cNvSpPr>
          <p:nvPr/>
        </p:nvSpPr>
        <p:spPr bwMode="auto">
          <a:xfrm>
            <a:off x="381000" y="381000"/>
            <a:ext cx="8001000" cy="579438"/>
          </a:xfrm>
          <a:prstGeom prst="rect">
            <a:avLst/>
          </a:prstGeom>
          <a:noFill/>
          <a:ln w="9525">
            <a:noFill/>
            <a:miter lim="800000"/>
            <a:headEnd/>
            <a:tailEnd/>
          </a:ln>
        </p:spPr>
        <p:txBody>
          <a:bodyPr>
            <a:spAutoFit/>
          </a:bodyPr>
          <a:lstStyle/>
          <a:p>
            <a:pPr>
              <a:spcBef>
                <a:spcPct val="50000"/>
              </a:spcBef>
            </a:pPr>
            <a:r>
              <a:rPr lang="en-US" sz="3200" i="0">
                <a:solidFill>
                  <a:srgbClr val="800000"/>
                </a:solidFill>
              </a:rPr>
              <a:t>Normalizing into 2NF</a:t>
            </a:r>
          </a:p>
        </p:txBody>
      </p:sp>
      <p:pic>
        <p:nvPicPr>
          <p:cNvPr id="61444" name="Picture 5" descr="Pink tissue paper"/>
          <p:cNvPicPr>
            <a:picLocks noChangeAspect="1" noChangeArrowheads="1"/>
          </p:cNvPicPr>
          <p:nvPr/>
        </p:nvPicPr>
        <p:blipFill>
          <a:blip r:embed="rId2"/>
          <a:srcRect/>
          <a:stretch>
            <a:fillRect/>
          </a:stretch>
        </p:blipFill>
        <p:spPr bwMode="auto">
          <a:xfrm>
            <a:off x="200025" y="1676400"/>
            <a:ext cx="8181975" cy="4114800"/>
          </a:xfrm>
          <a:prstGeom prst="rect">
            <a:avLst/>
          </a:prstGeom>
          <a:noFill/>
          <a:ln w="9525">
            <a:noFill/>
            <a:miter lim="800000"/>
            <a:headEnd/>
            <a:tailEnd/>
          </a:ln>
        </p:spPr>
      </p:pic>
      <p:pic>
        <p:nvPicPr>
          <p:cNvPr id="61445" name="Picture 7" descr="Pink tissue paper"/>
          <p:cNvPicPr>
            <a:picLocks noChangeAspect="1" noChangeArrowheads="1"/>
          </p:cNvPicPr>
          <p:nvPr/>
        </p:nvPicPr>
        <p:blipFill>
          <a:blip r:embed="rId3"/>
          <a:srcRect/>
          <a:stretch>
            <a:fillRect/>
          </a:stretch>
        </p:blipFill>
        <p:spPr bwMode="auto">
          <a:xfrm>
            <a:off x="381000" y="5791200"/>
            <a:ext cx="1724025" cy="219075"/>
          </a:xfrm>
          <a:prstGeom prst="rect">
            <a:avLst/>
          </a:prstGeom>
          <a:noFill/>
          <a:ln w="9525">
            <a:noFill/>
            <a:miter lim="800000"/>
            <a:headEnd/>
            <a:tailEnd/>
          </a:ln>
        </p:spPr>
      </p:pic>
      <p:pic>
        <p:nvPicPr>
          <p:cNvPr id="61446" name="Picture 9" descr="Pink tissue paper"/>
          <p:cNvPicPr>
            <a:picLocks noChangeAspect="1" noChangeArrowheads="1"/>
          </p:cNvPicPr>
          <p:nvPr/>
        </p:nvPicPr>
        <p:blipFill>
          <a:blip r:embed="rId4"/>
          <a:srcRect/>
          <a:stretch>
            <a:fillRect/>
          </a:stretch>
        </p:blipFill>
        <p:spPr bwMode="auto">
          <a:xfrm>
            <a:off x="2105025" y="5791200"/>
            <a:ext cx="2562225" cy="238125"/>
          </a:xfrm>
          <a:prstGeom prst="rect">
            <a:avLst/>
          </a:prstGeom>
          <a:noFill/>
          <a:ln w="9525">
            <a:noFill/>
            <a:miter lim="800000"/>
            <a:headEnd/>
            <a:tailEnd/>
          </a:ln>
        </p:spPr>
      </p:pic>
      <p:pic>
        <p:nvPicPr>
          <p:cNvPr id="61447" name="Picture 10" descr="Pink tissue paper"/>
          <p:cNvPicPr>
            <a:picLocks noChangeAspect="1" noChangeArrowheads="1"/>
          </p:cNvPicPr>
          <p:nvPr/>
        </p:nvPicPr>
        <p:blipFill>
          <a:blip r:embed="rId5"/>
          <a:srcRect/>
          <a:stretch>
            <a:fillRect/>
          </a:stretch>
        </p:blipFill>
        <p:spPr bwMode="auto">
          <a:xfrm>
            <a:off x="4667250" y="5810250"/>
            <a:ext cx="1123950" cy="219075"/>
          </a:xfrm>
          <a:prstGeom prst="rect">
            <a:avLst/>
          </a:prstGeom>
          <a:noFill/>
          <a:ln w="9525">
            <a:noFill/>
            <a:miter lim="800000"/>
            <a:headEnd/>
            <a:tailEnd/>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title"/>
          </p:nvPr>
        </p:nvSpPr>
        <p:spPr>
          <a:xfrm>
            <a:off x="612775" y="228600"/>
            <a:ext cx="8153400" cy="990600"/>
          </a:xfrm>
        </p:spPr>
        <p:txBody>
          <a:bodyPr/>
          <a:lstStyle/>
          <a:p>
            <a:pPr eaLnBrk="1" hangingPunct="1"/>
            <a:r>
              <a:rPr lang="en-US"/>
              <a:t>Second Normal Form (2)</a:t>
            </a:r>
          </a:p>
        </p:txBody>
      </p:sp>
      <p:sp>
        <p:nvSpPr>
          <p:cNvPr id="51202" name="Slide Number Placeholder 3"/>
          <p:cNvSpPr>
            <a:spLocks noGrp="1"/>
          </p:cNvSpPr>
          <p:nvPr>
            <p:ph type="sldNum" sz="quarter" idx="12"/>
          </p:nvPr>
        </p:nvSpPr>
        <p:spPr/>
        <p:txBody>
          <a:bodyPr>
            <a:normAutofit fontScale="40000" lnSpcReduction="20000"/>
          </a:bodyPr>
          <a:lstStyle/>
          <a:p>
            <a:pPr>
              <a:defRPr/>
            </a:pPr>
            <a:r>
              <a:rPr lang="en-US"/>
              <a:t>Slide 10- </a:t>
            </a:r>
            <a:fld id="{55E55C88-8EFE-4C6B-B719-17FECDBA6B3A}" type="slidenum">
              <a:rPr lang="en-US"/>
              <a:pPr>
                <a:defRPr/>
              </a:pPr>
              <a:t>61</a:t>
            </a:fld>
            <a:endParaRPr lang="en-CA"/>
          </a:p>
        </p:txBody>
      </p:sp>
      <p:sp>
        <p:nvSpPr>
          <p:cNvPr id="62468" name="Rectangle 7"/>
          <p:cNvSpPr>
            <a:spLocks noGrp="1" noChangeArrowheads="1"/>
          </p:cNvSpPr>
          <p:nvPr>
            <p:ph sz="quarter" idx="1"/>
          </p:nvPr>
        </p:nvSpPr>
        <p:spPr>
          <a:xfrm>
            <a:off x="381000" y="1600200"/>
            <a:ext cx="8385175" cy="4953000"/>
          </a:xfrm>
        </p:spPr>
        <p:txBody>
          <a:bodyPr/>
          <a:lstStyle/>
          <a:p>
            <a:pPr algn="just" eaLnBrk="1" hangingPunct="1"/>
            <a:r>
              <a:rPr lang="en-US"/>
              <a:t>A relation schema R is in </a:t>
            </a:r>
            <a:r>
              <a:rPr lang="en-US" b="1"/>
              <a:t>second normal form (2NF)</a:t>
            </a:r>
            <a:r>
              <a:rPr lang="en-US"/>
              <a:t> if every non-prime attribute A in R is fully functionally dependent on the primary key</a:t>
            </a:r>
          </a:p>
          <a:p>
            <a:pPr algn="just" eaLnBrk="1" hangingPunct="1"/>
            <a:r>
              <a:rPr lang="en-US"/>
              <a:t>R can be decomposed into 2NF relations via the process of 2NF normalization </a:t>
            </a:r>
          </a:p>
          <a:p>
            <a:pPr algn="just" eaLnBrk="1" hangingPunct="1"/>
            <a:r>
              <a:rPr lang="en-US"/>
              <a:t>The test for 2NF involves testing for functional dependencies whose left-hand side attributes are part of the primary key. </a:t>
            </a:r>
          </a:p>
          <a:p>
            <a:pPr algn="just" eaLnBrk="1" hangingPunct="1"/>
            <a:r>
              <a:rPr lang="en-US"/>
              <a:t>If the primary key contains a single attribute, the test need not be applied at all.</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title"/>
          </p:nvPr>
        </p:nvSpPr>
        <p:spPr>
          <a:xfrm>
            <a:off x="612775" y="228600"/>
            <a:ext cx="8153400" cy="990600"/>
          </a:xfrm>
        </p:spPr>
        <p:txBody>
          <a:bodyPr/>
          <a:lstStyle/>
          <a:p>
            <a:pPr eaLnBrk="1" hangingPunct="1"/>
            <a:r>
              <a:rPr lang="en-US"/>
              <a:t>3.4 Third Normal Form (1)</a:t>
            </a:r>
          </a:p>
        </p:txBody>
      </p:sp>
      <p:sp>
        <p:nvSpPr>
          <p:cNvPr id="52226" name="Slide Number Placeholder 3"/>
          <p:cNvSpPr>
            <a:spLocks noGrp="1"/>
          </p:cNvSpPr>
          <p:nvPr>
            <p:ph type="sldNum" sz="quarter" idx="12"/>
          </p:nvPr>
        </p:nvSpPr>
        <p:spPr/>
        <p:txBody>
          <a:bodyPr>
            <a:normAutofit fontScale="40000" lnSpcReduction="20000"/>
          </a:bodyPr>
          <a:lstStyle/>
          <a:p>
            <a:pPr>
              <a:defRPr/>
            </a:pPr>
            <a:r>
              <a:rPr lang="en-US"/>
              <a:t>Slide 10- </a:t>
            </a:r>
            <a:fld id="{C0C3C984-C645-4F13-A9EE-7D2BC031E006}" type="slidenum">
              <a:rPr lang="en-US"/>
              <a:pPr>
                <a:defRPr/>
              </a:pPr>
              <a:t>62</a:t>
            </a:fld>
            <a:endParaRPr lang="en-CA"/>
          </a:p>
        </p:txBody>
      </p:sp>
      <p:sp>
        <p:nvSpPr>
          <p:cNvPr id="63492" name="Rectangle 7"/>
          <p:cNvSpPr>
            <a:spLocks noGrp="1" noChangeArrowheads="1"/>
          </p:cNvSpPr>
          <p:nvPr>
            <p:ph sz="quarter" idx="1"/>
          </p:nvPr>
        </p:nvSpPr>
        <p:spPr>
          <a:xfrm>
            <a:off x="612775" y="1600200"/>
            <a:ext cx="8153400" cy="4495800"/>
          </a:xfrm>
        </p:spPr>
        <p:txBody>
          <a:bodyPr/>
          <a:lstStyle/>
          <a:p>
            <a:pPr eaLnBrk="1" hangingPunct="1">
              <a:lnSpc>
                <a:spcPct val="90000"/>
              </a:lnSpc>
            </a:pPr>
            <a:r>
              <a:rPr lang="en-US" dirty="0"/>
              <a:t>Definition:</a:t>
            </a:r>
          </a:p>
          <a:p>
            <a:pPr lvl="1" eaLnBrk="1" hangingPunct="1">
              <a:lnSpc>
                <a:spcPct val="90000"/>
              </a:lnSpc>
            </a:pPr>
            <a:r>
              <a:rPr lang="en-US" b="1" dirty="0"/>
              <a:t>Transitive functional dependency:</a:t>
            </a:r>
            <a:r>
              <a:rPr lang="en-US" dirty="0"/>
              <a:t> a FD  X </a:t>
            </a:r>
            <a:r>
              <a:rPr lang="en-US" sz="2800" dirty="0"/>
              <a:t>→</a:t>
            </a:r>
            <a:r>
              <a:rPr lang="en-US" dirty="0"/>
              <a:t> Z that can be derived from two FDs   X </a:t>
            </a:r>
            <a:r>
              <a:rPr lang="en-US" sz="2800" dirty="0"/>
              <a:t>→</a:t>
            </a:r>
            <a:r>
              <a:rPr lang="en-US" dirty="0"/>
              <a:t> Y and Y </a:t>
            </a:r>
            <a:r>
              <a:rPr lang="en-US" sz="2800" dirty="0"/>
              <a:t>→</a:t>
            </a:r>
            <a:r>
              <a:rPr lang="en-US" dirty="0"/>
              <a:t> Z </a:t>
            </a:r>
          </a:p>
          <a:p>
            <a:pPr eaLnBrk="1" hangingPunct="1">
              <a:lnSpc>
                <a:spcPct val="90000"/>
              </a:lnSpc>
            </a:pPr>
            <a:r>
              <a:rPr lang="en-US" dirty="0"/>
              <a:t>Examples:</a:t>
            </a:r>
          </a:p>
          <a:p>
            <a:pPr lvl="1" eaLnBrk="1" hangingPunct="1">
              <a:lnSpc>
                <a:spcPct val="90000"/>
              </a:lnSpc>
            </a:pPr>
            <a:r>
              <a:rPr lang="en-US" dirty="0"/>
              <a:t>SSN </a:t>
            </a:r>
            <a:r>
              <a:rPr lang="en-US" sz="2800" dirty="0"/>
              <a:t>→</a:t>
            </a:r>
            <a:r>
              <a:rPr lang="en-US" dirty="0"/>
              <a:t> DMGRSSN is a </a:t>
            </a:r>
            <a:r>
              <a:rPr lang="en-US" b="1" dirty="0"/>
              <a:t>transitive</a:t>
            </a:r>
            <a:r>
              <a:rPr lang="en-US" dirty="0"/>
              <a:t> FD </a:t>
            </a:r>
          </a:p>
          <a:p>
            <a:pPr lvl="2" eaLnBrk="1" hangingPunct="1">
              <a:lnSpc>
                <a:spcPct val="90000"/>
              </a:lnSpc>
            </a:pPr>
            <a:r>
              <a:rPr lang="en-US" dirty="0"/>
              <a:t>Since SSN </a:t>
            </a:r>
            <a:r>
              <a:rPr lang="en-US" sz="2000" dirty="0"/>
              <a:t>→</a:t>
            </a:r>
            <a:r>
              <a:rPr lang="en-US" dirty="0"/>
              <a:t> DNUMBER and DNUMBER </a:t>
            </a:r>
            <a:r>
              <a:rPr lang="en-US" sz="2000" dirty="0"/>
              <a:t>→</a:t>
            </a:r>
            <a:r>
              <a:rPr lang="en-US" dirty="0"/>
              <a:t> DMGRSSN hold </a:t>
            </a:r>
          </a:p>
          <a:p>
            <a:pPr lvl="1" eaLnBrk="1" hangingPunct="1">
              <a:lnSpc>
                <a:spcPct val="90000"/>
              </a:lnSpc>
            </a:pPr>
            <a:r>
              <a:rPr lang="en-US" dirty="0"/>
              <a:t>SSN </a:t>
            </a:r>
            <a:r>
              <a:rPr lang="en-US" sz="2800" dirty="0"/>
              <a:t>→</a:t>
            </a:r>
            <a:r>
              <a:rPr lang="en-US" dirty="0"/>
              <a:t> ENAME is </a:t>
            </a:r>
            <a:r>
              <a:rPr lang="en-US" b="1" dirty="0"/>
              <a:t>non-transitive</a:t>
            </a:r>
          </a:p>
          <a:p>
            <a:pPr lvl="2" eaLnBrk="1" hangingPunct="1">
              <a:lnSpc>
                <a:spcPct val="90000"/>
              </a:lnSpc>
            </a:pPr>
            <a:r>
              <a:rPr lang="en-US" dirty="0"/>
              <a:t>Since there is no set of attributes X where SSN </a:t>
            </a:r>
            <a:r>
              <a:rPr lang="en-US" sz="2000" dirty="0"/>
              <a:t>→</a:t>
            </a:r>
            <a:r>
              <a:rPr lang="en-US" dirty="0"/>
              <a:t> X and X </a:t>
            </a:r>
            <a:r>
              <a:rPr lang="en-US" sz="2000" dirty="0"/>
              <a:t>→</a:t>
            </a:r>
            <a:r>
              <a:rPr lang="en-US" dirty="0"/>
              <a:t> ENAME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title"/>
          </p:nvPr>
        </p:nvSpPr>
        <p:spPr>
          <a:xfrm>
            <a:off x="612775" y="228600"/>
            <a:ext cx="8153400" cy="990600"/>
          </a:xfrm>
        </p:spPr>
        <p:txBody>
          <a:bodyPr/>
          <a:lstStyle/>
          <a:p>
            <a:pPr eaLnBrk="1" hangingPunct="1"/>
            <a:r>
              <a:rPr lang="en-US"/>
              <a:t>Third Normal Form (2)</a:t>
            </a:r>
          </a:p>
        </p:txBody>
      </p:sp>
      <p:sp>
        <p:nvSpPr>
          <p:cNvPr id="53250" name="Slide Number Placeholder 3"/>
          <p:cNvSpPr>
            <a:spLocks noGrp="1"/>
          </p:cNvSpPr>
          <p:nvPr>
            <p:ph type="sldNum" sz="quarter" idx="12"/>
          </p:nvPr>
        </p:nvSpPr>
        <p:spPr/>
        <p:txBody>
          <a:bodyPr>
            <a:normAutofit fontScale="40000" lnSpcReduction="20000"/>
          </a:bodyPr>
          <a:lstStyle/>
          <a:p>
            <a:pPr>
              <a:defRPr/>
            </a:pPr>
            <a:r>
              <a:rPr lang="en-US"/>
              <a:t>Slide 10- </a:t>
            </a:r>
            <a:fld id="{943FD306-CAEF-43D9-B586-BE5F49FCB1B6}" type="slidenum">
              <a:rPr lang="en-US"/>
              <a:pPr>
                <a:defRPr/>
              </a:pPr>
              <a:t>63</a:t>
            </a:fld>
            <a:endParaRPr lang="en-CA"/>
          </a:p>
        </p:txBody>
      </p:sp>
      <p:sp>
        <p:nvSpPr>
          <p:cNvPr id="64516" name="Rectangle 7"/>
          <p:cNvSpPr>
            <a:spLocks noGrp="1" noChangeArrowheads="1"/>
          </p:cNvSpPr>
          <p:nvPr>
            <p:ph sz="quarter" idx="1"/>
          </p:nvPr>
        </p:nvSpPr>
        <p:spPr>
          <a:xfrm>
            <a:off x="612775" y="1600200"/>
            <a:ext cx="8153400" cy="4495800"/>
          </a:xfrm>
        </p:spPr>
        <p:txBody>
          <a:bodyPr/>
          <a:lstStyle/>
          <a:p>
            <a:pPr eaLnBrk="1" hangingPunct="1">
              <a:lnSpc>
                <a:spcPct val="90000"/>
              </a:lnSpc>
            </a:pPr>
            <a:r>
              <a:rPr lang="en-US" sz="2400" dirty="0"/>
              <a:t>A relation schema R is in </a:t>
            </a:r>
            <a:r>
              <a:rPr lang="en-US" sz="2400" b="1" dirty="0"/>
              <a:t>third normal form (3NF)</a:t>
            </a:r>
            <a:r>
              <a:rPr lang="en-US" sz="2400" dirty="0"/>
              <a:t> if it is in 2NF </a:t>
            </a:r>
            <a:r>
              <a:rPr lang="en-US" sz="2400" i="1" dirty="0"/>
              <a:t>and</a:t>
            </a:r>
            <a:r>
              <a:rPr lang="en-US" sz="2400" dirty="0"/>
              <a:t> no non-prime attribute A in R is transitively dependent on the primary key</a:t>
            </a:r>
          </a:p>
          <a:p>
            <a:pPr eaLnBrk="1" hangingPunct="1">
              <a:lnSpc>
                <a:spcPct val="90000"/>
              </a:lnSpc>
            </a:pPr>
            <a:r>
              <a:rPr lang="en-US" sz="2400" dirty="0"/>
              <a:t>R can be decomposed into 3NF relations via the process of 3NF normalization </a:t>
            </a:r>
          </a:p>
          <a:p>
            <a:pPr eaLnBrk="1" hangingPunct="1">
              <a:lnSpc>
                <a:spcPct val="90000"/>
              </a:lnSpc>
            </a:pPr>
            <a:r>
              <a:rPr lang="en-US" sz="2400" dirty="0"/>
              <a:t>NOTE:</a:t>
            </a:r>
          </a:p>
          <a:p>
            <a:pPr lvl="1" eaLnBrk="1" hangingPunct="1">
              <a:lnSpc>
                <a:spcPct val="90000"/>
              </a:lnSpc>
            </a:pPr>
            <a:r>
              <a:rPr lang="en-US" sz="2200" dirty="0"/>
              <a:t>In X </a:t>
            </a:r>
            <a:r>
              <a:rPr lang="en-US" sz="2000" dirty="0"/>
              <a:t>→</a:t>
            </a:r>
            <a:r>
              <a:rPr lang="en-US" sz="2200" dirty="0"/>
              <a:t> Y and Y </a:t>
            </a:r>
            <a:r>
              <a:rPr lang="en-US" sz="2000" dirty="0"/>
              <a:t>→</a:t>
            </a:r>
            <a:r>
              <a:rPr lang="en-US" sz="2200" dirty="0"/>
              <a:t> Z, with X as the primary key, we consider this a problem only if Y is not a candidate key.</a:t>
            </a:r>
          </a:p>
          <a:p>
            <a:pPr lvl="1" eaLnBrk="1" hangingPunct="1">
              <a:lnSpc>
                <a:spcPct val="90000"/>
              </a:lnSpc>
            </a:pPr>
            <a:r>
              <a:rPr lang="en-US" sz="2200" dirty="0"/>
              <a:t>When Y is a candidate key, there is no problem with the transitive dependency .</a:t>
            </a:r>
          </a:p>
          <a:p>
            <a:pPr lvl="1" eaLnBrk="1" hangingPunct="1">
              <a:lnSpc>
                <a:spcPct val="90000"/>
              </a:lnSpc>
            </a:pPr>
            <a:r>
              <a:rPr lang="en-US" sz="2200" dirty="0"/>
              <a:t>E.g., Consider EMP (SSN, </a:t>
            </a:r>
            <a:r>
              <a:rPr lang="en-US" sz="2200" dirty="0" err="1"/>
              <a:t>Emp</a:t>
            </a:r>
            <a:r>
              <a:rPr lang="en-US" sz="2200" dirty="0"/>
              <a:t>#, Salary ). </a:t>
            </a:r>
          </a:p>
          <a:p>
            <a:pPr lvl="2" eaLnBrk="1" hangingPunct="1">
              <a:lnSpc>
                <a:spcPct val="90000"/>
              </a:lnSpc>
            </a:pPr>
            <a:r>
              <a:rPr lang="en-US" sz="2000" dirty="0"/>
              <a:t>Here, SSN -&gt; </a:t>
            </a:r>
            <a:r>
              <a:rPr lang="en-US" sz="2000" dirty="0" err="1"/>
              <a:t>Emp</a:t>
            </a:r>
            <a:r>
              <a:rPr lang="en-US" sz="2000" dirty="0"/>
              <a:t># -&gt; Salary and </a:t>
            </a:r>
            <a:r>
              <a:rPr lang="en-US" sz="2000" dirty="0" err="1"/>
              <a:t>Emp</a:t>
            </a:r>
            <a:r>
              <a:rPr lang="en-US" sz="2000" dirty="0"/>
              <a:t># is a candidate key.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Normalizing into 3NF</a:t>
            </a:r>
            <a:br>
              <a:rPr lang="en-US" dirty="0"/>
            </a:br>
            <a:endParaRPr lang="en-US" dirty="0"/>
          </a:p>
        </p:txBody>
      </p:sp>
      <p:sp>
        <p:nvSpPr>
          <p:cNvPr id="54275" name="Slide Number Placeholder 3"/>
          <p:cNvSpPr>
            <a:spLocks noGrp="1"/>
          </p:cNvSpPr>
          <p:nvPr>
            <p:ph type="sldNum" sz="quarter" idx="12"/>
          </p:nvPr>
        </p:nvSpPr>
        <p:spPr/>
        <p:txBody>
          <a:bodyPr>
            <a:normAutofit fontScale="40000" lnSpcReduction="20000"/>
          </a:bodyPr>
          <a:lstStyle/>
          <a:p>
            <a:pPr>
              <a:defRPr/>
            </a:pPr>
            <a:r>
              <a:rPr lang="en-US"/>
              <a:t>Slide 10- </a:t>
            </a:r>
            <a:fld id="{FDB2CC1E-EC03-45FD-815C-E81FB7DA04B2}" type="slidenum">
              <a:rPr lang="en-US"/>
              <a:pPr>
                <a:defRPr/>
              </a:pPr>
              <a:t>64</a:t>
            </a:fld>
            <a:endParaRPr lang="en-CA"/>
          </a:p>
        </p:txBody>
      </p:sp>
      <p:pic>
        <p:nvPicPr>
          <p:cNvPr id="65540" name="Picture 2" descr="Pink tissue paper"/>
          <p:cNvPicPr>
            <a:picLocks noGrp="1" noChangeAspect="1" noChangeArrowheads="1"/>
          </p:cNvPicPr>
          <p:nvPr>
            <p:ph sz="quarter" idx="1"/>
          </p:nvPr>
        </p:nvPicPr>
        <p:blipFill>
          <a:blip r:embed="rId2"/>
          <a:srcRect/>
          <a:stretch>
            <a:fillRect/>
          </a:stretch>
        </p:blipFill>
        <p:spPr>
          <a:xfrm>
            <a:off x="239713" y="1752600"/>
            <a:ext cx="8294687" cy="3886200"/>
          </a:xfrm>
          <a:noFill/>
        </p:spPr>
      </p:pic>
      <p:pic>
        <p:nvPicPr>
          <p:cNvPr id="65541" name="Picture 3" descr="Pink tissue paper"/>
          <p:cNvPicPr>
            <a:picLocks noChangeAspect="1" noChangeArrowheads="1"/>
          </p:cNvPicPr>
          <p:nvPr/>
        </p:nvPicPr>
        <p:blipFill>
          <a:blip r:embed="rId3"/>
          <a:srcRect/>
          <a:stretch>
            <a:fillRect/>
          </a:stretch>
        </p:blipFill>
        <p:spPr bwMode="auto">
          <a:xfrm>
            <a:off x="685800" y="6153150"/>
            <a:ext cx="3495675" cy="247650"/>
          </a:xfrm>
          <a:prstGeom prst="rect">
            <a:avLst/>
          </a:prstGeom>
          <a:noFill/>
          <a:ln w="9525">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p:txBody>
          <a:bodyPr>
            <a:normAutofit fontScale="40000" lnSpcReduction="20000"/>
          </a:bodyPr>
          <a:lstStyle/>
          <a:p>
            <a:pPr>
              <a:defRPr/>
            </a:pPr>
            <a:r>
              <a:rPr lang="en-US"/>
              <a:t>Slide 10- </a:t>
            </a:r>
            <a:fld id="{FE79C021-ABF5-4FD6-81D1-061ADF25E603}" type="slidenum">
              <a:rPr lang="en-US"/>
              <a:pPr>
                <a:defRPr/>
              </a:pPr>
              <a:t>65</a:t>
            </a:fld>
            <a:endParaRPr lang="en-CA"/>
          </a:p>
        </p:txBody>
      </p:sp>
      <p:pic>
        <p:nvPicPr>
          <p:cNvPr id="66563" name="Picture 2" descr="tbl10_01"/>
          <p:cNvPicPr>
            <a:picLocks noChangeAspect="1" noChangeArrowheads="1"/>
          </p:cNvPicPr>
          <p:nvPr/>
        </p:nvPicPr>
        <p:blipFill>
          <a:blip r:embed="rId2"/>
          <a:srcRect/>
          <a:stretch>
            <a:fillRect/>
          </a:stretch>
        </p:blipFill>
        <p:spPr bwMode="auto">
          <a:xfrm>
            <a:off x="457200" y="1676400"/>
            <a:ext cx="8229600" cy="4392613"/>
          </a:xfrm>
          <a:prstGeom prst="rect">
            <a:avLst/>
          </a:prstGeom>
          <a:noFill/>
          <a:ln w="9525">
            <a:noFill/>
            <a:miter lim="800000"/>
            <a:headEnd/>
            <a:tailEnd/>
          </a:ln>
        </p:spPr>
      </p:pic>
      <p:sp>
        <p:nvSpPr>
          <p:cNvPr id="66564" name="Text Box 3" descr="Pink tissue paper"/>
          <p:cNvSpPr txBox="1">
            <a:spLocks noChangeArrowheads="1"/>
          </p:cNvSpPr>
          <p:nvPr/>
        </p:nvSpPr>
        <p:spPr bwMode="auto">
          <a:xfrm>
            <a:off x="457200" y="306388"/>
            <a:ext cx="6858000" cy="1798637"/>
          </a:xfrm>
          <a:prstGeom prst="rect">
            <a:avLst/>
          </a:prstGeom>
          <a:noFill/>
          <a:ln w="9525">
            <a:noFill/>
            <a:miter lim="800000"/>
            <a:headEnd/>
            <a:tailEnd/>
          </a:ln>
        </p:spPr>
        <p:txBody>
          <a:bodyPr>
            <a:spAutoFit/>
          </a:bodyPr>
          <a:lstStyle/>
          <a:p>
            <a:pPr>
              <a:spcBef>
                <a:spcPct val="50000"/>
              </a:spcBef>
            </a:pPr>
            <a:r>
              <a:rPr lang="en-US" sz="3200" i="0">
                <a:solidFill>
                  <a:srgbClr val="800000"/>
                </a:solidFill>
              </a:rPr>
              <a:t>SUMMARY OF NORMAL FORMS based on Primary Keys</a:t>
            </a:r>
          </a:p>
          <a:p>
            <a:pPr>
              <a:spcBef>
                <a:spcPct val="50000"/>
              </a:spcBef>
            </a:pPr>
            <a:endParaRPr lang="en-US" sz="320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6"/>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3200"/>
              <a:t>4 General Normal Form Definitions (For Multiple Keys) (1)</a:t>
            </a:r>
          </a:p>
        </p:txBody>
      </p:sp>
      <p:sp>
        <p:nvSpPr>
          <p:cNvPr id="56322" name="Slide Number Placeholder 3"/>
          <p:cNvSpPr>
            <a:spLocks noGrp="1"/>
          </p:cNvSpPr>
          <p:nvPr>
            <p:ph type="sldNum" sz="quarter" idx="12"/>
          </p:nvPr>
        </p:nvSpPr>
        <p:spPr/>
        <p:txBody>
          <a:bodyPr>
            <a:normAutofit fontScale="40000" lnSpcReduction="20000"/>
          </a:bodyPr>
          <a:lstStyle/>
          <a:p>
            <a:pPr>
              <a:defRPr/>
            </a:pPr>
            <a:r>
              <a:rPr lang="en-US"/>
              <a:t>Slide 10- </a:t>
            </a:r>
            <a:fld id="{9A52EB8C-3126-439C-9225-E0841F9E48A7}" type="slidenum">
              <a:rPr lang="en-US"/>
              <a:pPr>
                <a:defRPr/>
              </a:pPr>
              <a:t>66</a:t>
            </a:fld>
            <a:endParaRPr lang="en-CA"/>
          </a:p>
        </p:txBody>
      </p:sp>
      <p:sp>
        <p:nvSpPr>
          <p:cNvPr id="67588" name="Rectangle 7"/>
          <p:cNvSpPr>
            <a:spLocks noGrp="1" noChangeArrowheads="1"/>
          </p:cNvSpPr>
          <p:nvPr>
            <p:ph sz="quarter" idx="1"/>
          </p:nvPr>
        </p:nvSpPr>
        <p:spPr>
          <a:xfrm>
            <a:off x="612775" y="1600200"/>
            <a:ext cx="8153400" cy="4495800"/>
          </a:xfrm>
        </p:spPr>
        <p:txBody>
          <a:bodyPr/>
          <a:lstStyle/>
          <a:p>
            <a:pPr eaLnBrk="1" hangingPunct="1"/>
            <a:r>
              <a:rPr lang="en-US"/>
              <a:t>The above definitions consider the primary key only</a:t>
            </a:r>
          </a:p>
          <a:p>
            <a:pPr eaLnBrk="1" hangingPunct="1"/>
            <a:r>
              <a:rPr lang="en-US"/>
              <a:t>The following more general definitions take into account relations with multiple candidate keys</a:t>
            </a:r>
          </a:p>
          <a:p>
            <a:pPr eaLnBrk="1" hangingPunct="1"/>
            <a:r>
              <a:rPr lang="en-US"/>
              <a:t>A relation schema R is in </a:t>
            </a:r>
            <a:r>
              <a:rPr lang="en-US" b="1"/>
              <a:t>second normal form (2NF)</a:t>
            </a:r>
            <a:r>
              <a:rPr lang="en-US"/>
              <a:t> if every non-prime attribute A in R is fully functionally dependent on </a:t>
            </a:r>
            <a:r>
              <a:rPr lang="en-US" i="1"/>
              <a:t>every</a:t>
            </a:r>
            <a:r>
              <a:rPr lang="en-US"/>
              <a:t> key  of R </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6"/>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a:t>General Normal Form Definitions (2)</a:t>
            </a:r>
          </a:p>
        </p:txBody>
      </p:sp>
      <p:sp>
        <p:nvSpPr>
          <p:cNvPr id="57346" name="Slide Number Placeholder 3"/>
          <p:cNvSpPr>
            <a:spLocks noGrp="1"/>
          </p:cNvSpPr>
          <p:nvPr>
            <p:ph type="sldNum" sz="quarter" idx="12"/>
          </p:nvPr>
        </p:nvSpPr>
        <p:spPr/>
        <p:txBody>
          <a:bodyPr>
            <a:normAutofit fontScale="40000" lnSpcReduction="20000"/>
          </a:bodyPr>
          <a:lstStyle/>
          <a:p>
            <a:pPr>
              <a:defRPr/>
            </a:pPr>
            <a:r>
              <a:rPr lang="en-US"/>
              <a:t>Slide 10- </a:t>
            </a:r>
            <a:fld id="{24D9052A-6E7A-4F6A-82EC-23EB4530EDA2}" type="slidenum">
              <a:rPr lang="en-US"/>
              <a:pPr>
                <a:defRPr/>
              </a:pPr>
              <a:t>67</a:t>
            </a:fld>
            <a:endParaRPr lang="en-CA"/>
          </a:p>
        </p:txBody>
      </p:sp>
      <p:sp>
        <p:nvSpPr>
          <p:cNvPr id="68612" name="Rectangle 7"/>
          <p:cNvSpPr>
            <a:spLocks noGrp="1" noChangeArrowheads="1"/>
          </p:cNvSpPr>
          <p:nvPr>
            <p:ph sz="quarter" idx="1"/>
          </p:nvPr>
        </p:nvSpPr>
        <p:spPr>
          <a:xfrm>
            <a:off x="612775" y="1600200"/>
            <a:ext cx="8153400" cy="4495800"/>
          </a:xfrm>
        </p:spPr>
        <p:txBody>
          <a:bodyPr/>
          <a:lstStyle/>
          <a:p>
            <a:pPr eaLnBrk="1" hangingPunct="1"/>
            <a:r>
              <a:rPr lang="en-US" dirty="0"/>
              <a:t>Definition:</a:t>
            </a:r>
          </a:p>
          <a:p>
            <a:pPr lvl="1" eaLnBrk="1" hangingPunct="1"/>
            <a:r>
              <a:rPr lang="en-US" b="1" dirty="0" err="1"/>
              <a:t>Superkey</a:t>
            </a:r>
            <a:r>
              <a:rPr lang="en-US" dirty="0"/>
              <a:t> of relation schema R - a set of attributes S of R that contains a key of R</a:t>
            </a:r>
          </a:p>
          <a:p>
            <a:pPr lvl="1" eaLnBrk="1" hangingPunct="1"/>
            <a:r>
              <a:rPr lang="en-US" dirty="0"/>
              <a:t>A relation schema R is in </a:t>
            </a:r>
            <a:r>
              <a:rPr lang="en-US" b="1" dirty="0"/>
              <a:t>third normal form (3NF)</a:t>
            </a:r>
            <a:r>
              <a:rPr lang="en-US" dirty="0"/>
              <a:t> if whenever a FD X </a:t>
            </a:r>
            <a:r>
              <a:rPr lang="en-US" sz="2800" dirty="0"/>
              <a:t>→</a:t>
            </a:r>
            <a:r>
              <a:rPr lang="en-US" dirty="0"/>
              <a:t> A holds in R, then either: </a:t>
            </a:r>
          </a:p>
          <a:p>
            <a:pPr lvl="2" eaLnBrk="1" hangingPunct="1"/>
            <a:r>
              <a:rPr lang="en-US" dirty="0"/>
              <a:t>(a) X is a </a:t>
            </a:r>
            <a:r>
              <a:rPr lang="en-US" dirty="0" err="1"/>
              <a:t>superkey</a:t>
            </a:r>
            <a:r>
              <a:rPr lang="en-US" dirty="0"/>
              <a:t> of R, or </a:t>
            </a:r>
          </a:p>
          <a:p>
            <a:pPr lvl="2" eaLnBrk="1" hangingPunct="1"/>
            <a:r>
              <a:rPr lang="en-US" dirty="0"/>
              <a:t>(b) A is a prime attribute of R</a:t>
            </a:r>
          </a:p>
          <a:p>
            <a:pPr eaLnBrk="1" hangingPunct="1"/>
            <a:r>
              <a:rPr lang="en-US" dirty="0"/>
              <a:t>NOTE: Boyce-</a:t>
            </a:r>
            <a:r>
              <a:rPr lang="en-US" dirty="0" err="1"/>
              <a:t>Codd</a:t>
            </a:r>
            <a:r>
              <a:rPr lang="en-US" dirty="0"/>
              <a:t> normal form disallows condition (b) above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2"/>
          </p:nvPr>
        </p:nvSpPr>
        <p:spPr/>
        <p:txBody>
          <a:bodyPr>
            <a:normAutofit fontScale="40000" lnSpcReduction="20000"/>
          </a:bodyPr>
          <a:lstStyle/>
          <a:p>
            <a:pPr>
              <a:defRPr/>
            </a:pPr>
            <a:r>
              <a:rPr lang="en-US"/>
              <a:t>Slide 10- </a:t>
            </a:r>
            <a:fld id="{DF257827-38A8-4BEB-8222-34724C0EF76F}" type="slidenum">
              <a:rPr lang="en-US"/>
              <a:pPr>
                <a:defRPr/>
              </a:pPr>
              <a:t>68</a:t>
            </a:fld>
            <a:endParaRPr lang="en-CA"/>
          </a:p>
        </p:txBody>
      </p:sp>
      <p:pic>
        <p:nvPicPr>
          <p:cNvPr id="69635" name="Picture 2" descr="fig10_11"/>
          <p:cNvPicPr>
            <a:picLocks noChangeAspect="1" noChangeArrowheads="1"/>
          </p:cNvPicPr>
          <p:nvPr/>
        </p:nvPicPr>
        <p:blipFill>
          <a:blip r:embed="rId2"/>
          <a:srcRect/>
          <a:stretch>
            <a:fillRect/>
          </a:stretch>
        </p:blipFill>
        <p:spPr bwMode="auto">
          <a:xfrm>
            <a:off x="762000" y="1447800"/>
            <a:ext cx="7543800" cy="5257800"/>
          </a:xfrm>
          <a:prstGeom prst="rect">
            <a:avLst/>
          </a:prstGeom>
          <a:noFill/>
          <a:ln w="9525">
            <a:noFill/>
            <a:miter lim="800000"/>
            <a:headEnd/>
            <a:tailEnd/>
          </a:ln>
        </p:spPr>
      </p:pic>
      <p:sp>
        <p:nvSpPr>
          <p:cNvPr id="69636" name="Text Box 3" descr="Pink tissue paper"/>
          <p:cNvSpPr txBox="1">
            <a:spLocks noChangeArrowheads="1"/>
          </p:cNvSpPr>
          <p:nvPr/>
        </p:nvSpPr>
        <p:spPr bwMode="auto">
          <a:xfrm>
            <a:off x="533400" y="304800"/>
            <a:ext cx="8382000" cy="946150"/>
          </a:xfrm>
          <a:prstGeom prst="rect">
            <a:avLst/>
          </a:prstGeom>
          <a:noFill/>
          <a:ln w="9525">
            <a:noFill/>
            <a:miter lim="800000"/>
            <a:headEnd/>
            <a:tailEnd/>
          </a:ln>
        </p:spPr>
        <p:txBody>
          <a:bodyPr>
            <a:spAutoFit/>
          </a:bodyPr>
          <a:lstStyle/>
          <a:p>
            <a:pPr>
              <a:spcBef>
                <a:spcPct val="50000"/>
              </a:spcBef>
            </a:pPr>
            <a:r>
              <a:rPr lang="en-US" sz="2800" i="0">
                <a:solidFill>
                  <a:srgbClr val="800000"/>
                </a:solidFill>
              </a:rPr>
              <a:t>Successive Normalization of LOTS into 2NF and 3NF</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title"/>
          </p:nvPr>
        </p:nvSpPr>
        <p:spPr>
          <a:xfrm>
            <a:off x="612775" y="228600"/>
            <a:ext cx="8153400" cy="990600"/>
          </a:xfrm>
        </p:spPr>
        <p:txBody>
          <a:bodyPr/>
          <a:lstStyle/>
          <a:p>
            <a:pPr eaLnBrk="1" hangingPunct="1"/>
            <a:r>
              <a:rPr lang="en-US"/>
              <a:t>5 BCNF (Boyce-Codd Normal Form) </a:t>
            </a:r>
          </a:p>
        </p:txBody>
      </p:sp>
      <p:sp>
        <p:nvSpPr>
          <p:cNvPr id="59394" name="Slide Number Placeholder 3"/>
          <p:cNvSpPr>
            <a:spLocks noGrp="1"/>
          </p:cNvSpPr>
          <p:nvPr>
            <p:ph type="sldNum" sz="quarter" idx="12"/>
          </p:nvPr>
        </p:nvSpPr>
        <p:spPr/>
        <p:txBody>
          <a:bodyPr>
            <a:normAutofit fontScale="40000" lnSpcReduction="20000"/>
          </a:bodyPr>
          <a:lstStyle/>
          <a:p>
            <a:pPr>
              <a:defRPr/>
            </a:pPr>
            <a:r>
              <a:rPr lang="en-US"/>
              <a:t>Slide 10- </a:t>
            </a:r>
            <a:fld id="{B99146F8-C676-418B-94AC-10EC7F99A24E}" type="slidenum">
              <a:rPr lang="en-US"/>
              <a:pPr>
                <a:defRPr/>
              </a:pPr>
              <a:t>69</a:t>
            </a:fld>
            <a:endParaRPr lang="en-CA"/>
          </a:p>
        </p:txBody>
      </p:sp>
      <p:sp>
        <p:nvSpPr>
          <p:cNvPr id="70660" name="Rectangle 7"/>
          <p:cNvSpPr>
            <a:spLocks noGrp="1" noChangeArrowheads="1"/>
          </p:cNvSpPr>
          <p:nvPr>
            <p:ph sz="quarter" idx="1"/>
          </p:nvPr>
        </p:nvSpPr>
        <p:spPr>
          <a:xfrm>
            <a:off x="612775" y="1600200"/>
            <a:ext cx="8153400" cy="4495800"/>
          </a:xfrm>
        </p:spPr>
        <p:txBody>
          <a:bodyPr/>
          <a:lstStyle/>
          <a:p>
            <a:pPr eaLnBrk="1" hangingPunct="1"/>
            <a:r>
              <a:rPr lang="en-US" sz="2400" dirty="0"/>
              <a:t>A relation schema R is in </a:t>
            </a:r>
            <a:r>
              <a:rPr lang="en-US" sz="2400" b="1" dirty="0"/>
              <a:t>Boyce-</a:t>
            </a:r>
            <a:r>
              <a:rPr lang="en-US" sz="2400" b="1" dirty="0" err="1"/>
              <a:t>Codd</a:t>
            </a:r>
            <a:r>
              <a:rPr lang="en-US" sz="2400" b="1" dirty="0"/>
              <a:t> Normal Form (BCNF)</a:t>
            </a:r>
            <a:r>
              <a:rPr lang="en-US" sz="2400" dirty="0"/>
              <a:t> if whenever an </a:t>
            </a:r>
            <a:r>
              <a:rPr lang="en-US" sz="2400" b="1" dirty="0"/>
              <a:t>FD X </a:t>
            </a:r>
            <a:r>
              <a:rPr lang="en-US" sz="2400" dirty="0"/>
              <a:t>→</a:t>
            </a:r>
            <a:r>
              <a:rPr lang="en-US" sz="2400" b="1" dirty="0"/>
              <a:t> A</a:t>
            </a:r>
            <a:r>
              <a:rPr lang="en-US" sz="2400" dirty="0"/>
              <a:t> holds in R, then </a:t>
            </a:r>
            <a:r>
              <a:rPr lang="en-US" sz="2400" b="1" dirty="0"/>
              <a:t>X is a super key</a:t>
            </a:r>
            <a:r>
              <a:rPr lang="en-US" sz="2400" dirty="0"/>
              <a:t> of R</a:t>
            </a:r>
          </a:p>
          <a:p>
            <a:pPr eaLnBrk="1" hangingPunct="1"/>
            <a:r>
              <a:rPr lang="en-US" sz="2400" dirty="0"/>
              <a:t>Each normal form is strictly stronger than the previous one</a:t>
            </a:r>
          </a:p>
          <a:p>
            <a:pPr lvl="1" eaLnBrk="1" hangingPunct="1"/>
            <a:r>
              <a:rPr lang="en-US" sz="2200" dirty="0"/>
              <a:t>Every 2NF relation is in 1NF</a:t>
            </a:r>
          </a:p>
          <a:p>
            <a:pPr lvl="1" eaLnBrk="1" hangingPunct="1"/>
            <a:r>
              <a:rPr lang="en-US" sz="2200" dirty="0"/>
              <a:t>Every 3NF relation is in 2NF</a:t>
            </a:r>
          </a:p>
          <a:p>
            <a:pPr lvl="1" eaLnBrk="1" hangingPunct="1"/>
            <a:r>
              <a:rPr lang="en-US" sz="2200" dirty="0"/>
              <a:t>Every BCNF relation is in 3NF</a:t>
            </a:r>
          </a:p>
          <a:p>
            <a:pPr eaLnBrk="1" hangingPunct="1"/>
            <a:r>
              <a:rPr lang="en-US" sz="2400" dirty="0"/>
              <a:t>There exist relations that are in 3NF but not in BCNF</a:t>
            </a:r>
          </a:p>
          <a:p>
            <a:pPr eaLnBrk="1" hangingPunct="1"/>
            <a:r>
              <a:rPr lang="en-US" sz="2400" dirty="0"/>
              <a:t>The goal is to have each relation in BCNF (or 3NF)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2775" y="228600"/>
            <a:ext cx="8153400" cy="990600"/>
          </a:xfrm>
        </p:spPr>
        <p:txBody>
          <a:bodyPr/>
          <a:lstStyle/>
          <a:p>
            <a:pPr eaLnBrk="1" hangingPunct="1"/>
            <a:endParaRPr lang="en-US"/>
          </a:p>
        </p:txBody>
      </p:sp>
      <p:sp>
        <p:nvSpPr>
          <p:cNvPr id="10244" name="Slide Number Placeholder 3"/>
          <p:cNvSpPr>
            <a:spLocks noGrp="1"/>
          </p:cNvSpPr>
          <p:nvPr>
            <p:ph type="sldNum" sz="quarter" idx="12"/>
          </p:nvPr>
        </p:nvSpPr>
        <p:spPr/>
        <p:txBody>
          <a:bodyPr>
            <a:normAutofit fontScale="40000" lnSpcReduction="20000"/>
          </a:bodyPr>
          <a:lstStyle/>
          <a:p>
            <a:pPr>
              <a:defRPr/>
            </a:pPr>
            <a:r>
              <a:rPr lang="en-US"/>
              <a:t>Slide 10- </a:t>
            </a:r>
            <a:fld id="{0AA5CB0E-569A-48E5-8A12-E605A5274D0B}" type="slidenum">
              <a:rPr lang="en-US"/>
              <a:pPr>
                <a:defRPr/>
              </a:pPr>
              <a:t>7</a:t>
            </a:fld>
            <a:endParaRPr lang="en-CA"/>
          </a:p>
        </p:txBody>
      </p:sp>
      <p:sp>
        <p:nvSpPr>
          <p:cNvPr id="19460" name="Content Placeholder 2"/>
          <p:cNvSpPr>
            <a:spLocks noGrp="1"/>
          </p:cNvSpPr>
          <p:nvPr>
            <p:ph sz="quarter" idx="1"/>
          </p:nvPr>
        </p:nvSpPr>
        <p:spPr>
          <a:xfrm>
            <a:off x="612775" y="1600200"/>
            <a:ext cx="8153400" cy="4495800"/>
          </a:xfrm>
        </p:spPr>
        <p:txBody>
          <a:bodyPr/>
          <a:lstStyle/>
          <a:p>
            <a:pPr eaLnBrk="1" hangingPunct="1"/>
            <a:r>
              <a:rPr lang="en-US" b="1" i="1"/>
              <a:t>Minimum redundancy:- </a:t>
            </a:r>
          </a:p>
          <a:p>
            <a:pPr algn="just" eaLnBrk="1" hangingPunct="1">
              <a:buFont typeface="Wingdings" pitchFamily="2" charset="2"/>
              <a:buNone/>
            </a:pPr>
            <a:r>
              <a:rPr lang="en-US" i="1"/>
              <a:t>	M</a:t>
            </a:r>
            <a:r>
              <a:rPr lang="en-US"/>
              <a:t>inimizing redundant storage of the same information and reducing the need for multiple updates to maintain consistency</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2"/>
          </p:nvPr>
        </p:nvSpPr>
        <p:spPr/>
        <p:txBody>
          <a:bodyPr>
            <a:normAutofit fontScale="40000" lnSpcReduction="20000"/>
          </a:bodyPr>
          <a:lstStyle/>
          <a:p>
            <a:pPr>
              <a:defRPr/>
            </a:pPr>
            <a:r>
              <a:rPr lang="en-US"/>
              <a:t>Slide 10- </a:t>
            </a:r>
            <a:fld id="{CF081E84-C793-45D8-9FEB-C66A8B49B1DD}" type="slidenum">
              <a:rPr lang="en-US"/>
              <a:pPr>
                <a:defRPr/>
              </a:pPr>
              <a:t>70</a:t>
            </a:fld>
            <a:endParaRPr lang="en-CA"/>
          </a:p>
        </p:txBody>
      </p:sp>
      <p:pic>
        <p:nvPicPr>
          <p:cNvPr id="71683" name="Picture 2" descr="fig10_12"/>
          <p:cNvPicPr>
            <a:picLocks noChangeAspect="1" noChangeArrowheads="1"/>
          </p:cNvPicPr>
          <p:nvPr/>
        </p:nvPicPr>
        <p:blipFill>
          <a:blip r:embed="rId2"/>
          <a:srcRect/>
          <a:stretch>
            <a:fillRect/>
          </a:stretch>
        </p:blipFill>
        <p:spPr bwMode="auto">
          <a:xfrm>
            <a:off x="685800" y="1524000"/>
            <a:ext cx="7772400" cy="4514850"/>
          </a:xfrm>
          <a:prstGeom prst="rect">
            <a:avLst/>
          </a:prstGeom>
          <a:noFill/>
          <a:ln w="9525">
            <a:noFill/>
            <a:miter lim="800000"/>
            <a:headEnd/>
            <a:tailEnd/>
          </a:ln>
        </p:spPr>
      </p:pic>
      <p:sp>
        <p:nvSpPr>
          <p:cNvPr id="71684" name="Text Box 3" descr="Pink tissue paper"/>
          <p:cNvSpPr txBox="1">
            <a:spLocks noChangeArrowheads="1"/>
          </p:cNvSpPr>
          <p:nvPr/>
        </p:nvSpPr>
        <p:spPr bwMode="auto">
          <a:xfrm>
            <a:off x="685800" y="533400"/>
            <a:ext cx="7467600" cy="641350"/>
          </a:xfrm>
          <a:prstGeom prst="rect">
            <a:avLst/>
          </a:prstGeom>
          <a:noFill/>
          <a:ln w="9525">
            <a:noFill/>
            <a:miter lim="800000"/>
            <a:headEnd/>
            <a:tailEnd/>
          </a:ln>
        </p:spPr>
        <p:txBody>
          <a:bodyPr>
            <a:spAutoFit/>
          </a:bodyPr>
          <a:lstStyle/>
          <a:p>
            <a:pPr>
              <a:spcBef>
                <a:spcPct val="50000"/>
              </a:spcBef>
            </a:pPr>
            <a:r>
              <a:rPr lang="en-US" sz="3600" i="0">
                <a:solidFill>
                  <a:srgbClr val="800000"/>
                </a:solidFill>
              </a:rPr>
              <a:t>Boyce-Codd Normal Form</a:t>
            </a:r>
          </a:p>
        </p:txBody>
      </p:sp>
      <p:sp>
        <p:nvSpPr>
          <p:cNvPr id="71685" name="Rectangle 4"/>
          <p:cNvSpPr>
            <a:spLocks noChangeArrowheads="1"/>
          </p:cNvSpPr>
          <p:nvPr/>
        </p:nvSpPr>
        <p:spPr bwMode="auto">
          <a:xfrm>
            <a:off x="2286000" y="6246813"/>
            <a:ext cx="6553200" cy="307975"/>
          </a:xfrm>
          <a:prstGeom prst="rect">
            <a:avLst/>
          </a:prstGeom>
          <a:noFill/>
          <a:ln w="9525">
            <a:noFill/>
            <a:miter lim="800000"/>
            <a:headEnd/>
            <a:tailEnd/>
          </a:ln>
        </p:spPr>
        <p:txBody>
          <a:bodyPr>
            <a:spAutoFit/>
          </a:bodyPr>
          <a:lstStyle/>
          <a:p>
            <a:r>
              <a:rPr lang="en-US" sz="1400"/>
              <a:t>FD5 satisfies 3NF in LOTS1A because County_name is a prime attribute</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p:txBody>
          <a:bodyPr>
            <a:normAutofit fontScale="40000" lnSpcReduction="20000"/>
          </a:bodyPr>
          <a:lstStyle/>
          <a:p>
            <a:pPr>
              <a:defRPr/>
            </a:pPr>
            <a:r>
              <a:rPr lang="en-US"/>
              <a:t>Slide 10- </a:t>
            </a:r>
            <a:fld id="{A3D9B7A0-7A87-44DC-BC75-78D5BDBEE47F}" type="slidenum">
              <a:rPr lang="en-US"/>
              <a:pPr>
                <a:defRPr/>
              </a:pPr>
              <a:t>71</a:t>
            </a:fld>
            <a:endParaRPr lang="en-CA"/>
          </a:p>
        </p:txBody>
      </p:sp>
      <p:pic>
        <p:nvPicPr>
          <p:cNvPr id="72707" name="Picture 2" descr="fig10_13"/>
          <p:cNvPicPr>
            <a:picLocks noChangeAspect="1" noChangeArrowheads="1"/>
          </p:cNvPicPr>
          <p:nvPr/>
        </p:nvPicPr>
        <p:blipFill>
          <a:blip r:embed="rId2"/>
          <a:srcRect/>
          <a:stretch>
            <a:fillRect/>
          </a:stretch>
        </p:blipFill>
        <p:spPr bwMode="auto">
          <a:xfrm>
            <a:off x="819150" y="1497013"/>
            <a:ext cx="7505700" cy="3863975"/>
          </a:xfrm>
          <a:prstGeom prst="rect">
            <a:avLst/>
          </a:prstGeom>
          <a:noFill/>
          <a:ln w="9525">
            <a:noFill/>
            <a:miter lim="800000"/>
            <a:headEnd/>
            <a:tailEnd/>
          </a:ln>
        </p:spPr>
      </p:pic>
      <p:sp>
        <p:nvSpPr>
          <p:cNvPr id="72708" name="Text Box 4" descr="Pink tissue paper"/>
          <p:cNvSpPr txBox="1">
            <a:spLocks noChangeArrowheads="1"/>
          </p:cNvSpPr>
          <p:nvPr/>
        </p:nvSpPr>
        <p:spPr bwMode="auto">
          <a:xfrm>
            <a:off x="228600" y="228600"/>
            <a:ext cx="8382000" cy="1066800"/>
          </a:xfrm>
          <a:prstGeom prst="rect">
            <a:avLst/>
          </a:prstGeom>
          <a:noFill/>
          <a:ln w="9525">
            <a:noFill/>
            <a:miter lim="800000"/>
            <a:headEnd/>
            <a:tailEnd/>
          </a:ln>
        </p:spPr>
        <p:txBody>
          <a:bodyPr>
            <a:spAutoFit/>
          </a:bodyPr>
          <a:lstStyle/>
          <a:p>
            <a:pPr>
              <a:spcBef>
                <a:spcPct val="50000"/>
              </a:spcBef>
            </a:pPr>
            <a:r>
              <a:rPr lang="en-US" sz="3200" i="0">
                <a:solidFill>
                  <a:srgbClr val="800000"/>
                </a:solidFill>
              </a:rPr>
              <a:t>A relation TEACH that is in 3NF but not in BCNF</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title"/>
          </p:nvPr>
        </p:nvSpPr>
        <p:spPr>
          <a:xfrm>
            <a:off x="612775" y="228600"/>
            <a:ext cx="8153400" cy="990600"/>
          </a:xfrm>
        </p:spPr>
        <p:txBody>
          <a:bodyPr/>
          <a:lstStyle/>
          <a:p>
            <a:pPr eaLnBrk="1" hangingPunct="1"/>
            <a:r>
              <a:rPr lang="en-US" sz="3200"/>
              <a:t>Achieving the BCNF by Decomposition (1)</a:t>
            </a:r>
          </a:p>
        </p:txBody>
      </p:sp>
      <p:sp>
        <p:nvSpPr>
          <p:cNvPr id="62466" name="Slide Number Placeholder 3"/>
          <p:cNvSpPr>
            <a:spLocks noGrp="1"/>
          </p:cNvSpPr>
          <p:nvPr>
            <p:ph type="sldNum" sz="quarter" idx="12"/>
          </p:nvPr>
        </p:nvSpPr>
        <p:spPr/>
        <p:txBody>
          <a:bodyPr>
            <a:normAutofit fontScale="40000" lnSpcReduction="20000"/>
          </a:bodyPr>
          <a:lstStyle/>
          <a:p>
            <a:pPr>
              <a:defRPr/>
            </a:pPr>
            <a:r>
              <a:rPr lang="en-US"/>
              <a:t>Slide 10- </a:t>
            </a:r>
            <a:fld id="{D783075A-7C87-40D1-AFFD-4CFC14284508}" type="slidenum">
              <a:rPr lang="en-US"/>
              <a:pPr>
                <a:defRPr/>
              </a:pPr>
              <a:t>72</a:t>
            </a:fld>
            <a:endParaRPr lang="en-CA"/>
          </a:p>
        </p:txBody>
      </p:sp>
      <p:sp>
        <p:nvSpPr>
          <p:cNvPr id="73732" name="Rectangle 7"/>
          <p:cNvSpPr>
            <a:spLocks noGrp="1" noChangeArrowheads="1"/>
          </p:cNvSpPr>
          <p:nvPr>
            <p:ph sz="quarter" idx="1"/>
          </p:nvPr>
        </p:nvSpPr>
        <p:spPr>
          <a:xfrm>
            <a:off x="612775" y="1600200"/>
            <a:ext cx="8153400" cy="4495800"/>
          </a:xfrm>
        </p:spPr>
        <p:txBody>
          <a:bodyPr/>
          <a:lstStyle/>
          <a:p>
            <a:pPr eaLnBrk="1" hangingPunct="1">
              <a:lnSpc>
                <a:spcPct val="90000"/>
              </a:lnSpc>
            </a:pPr>
            <a:r>
              <a:rPr lang="en-US" sz="2400" dirty="0"/>
              <a:t>Two FDs exist in the relation TEACH:</a:t>
            </a:r>
          </a:p>
          <a:p>
            <a:pPr lvl="1" eaLnBrk="1" hangingPunct="1">
              <a:lnSpc>
                <a:spcPct val="90000"/>
              </a:lnSpc>
            </a:pPr>
            <a:r>
              <a:rPr lang="en-US" sz="2200" dirty="0"/>
              <a:t>fd1: { student, course} </a:t>
            </a:r>
            <a:r>
              <a:rPr lang="en-US" sz="2000" dirty="0"/>
              <a:t>→</a:t>
            </a:r>
            <a:r>
              <a:rPr lang="en-US" sz="2200" dirty="0"/>
              <a:t> instructor</a:t>
            </a:r>
          </a:p>
          <a:p>
            <a:pPr lvl="1" eaLnBrk="1" hangingPunct="1">
              <a:lnSpc>
                <a:spcPct val="90000"/>
              </a:lnSpc>
            </a:pPr>
            <a:r>
              <a:rPr lang="en-US" sz="2200" dirty="0"/>
              <a:t>fd2: instructor </a:t>
            </a:r>
            <a:r>
              <a:rPr lang="en-US" sz="2000" dirty="0"/>
              <a:t>→</a:t>
            </a:r>
            <a:r>
              <a:rPr lang="en-US" sz="2200" dirty="0"/>
              <a:t> course </a:t>
            </a:r>
          </a:p>
          <a:p>
            <a:pPr eaLnBrk="1" hangingPunct="1">
              <a:lnSpc>
                <a:spcPct val="90000"/>
              </a:lnSpc>
            </a:pPr>
            <a:r>
              <a:rPr lang="en-US" sz="2400" dirty="0"/>
              <a:t>{student, course} is a candidate key for this relation and that the dependencies shown follow the pattern in Figure 10.12 (b).</a:t>
            </a:r>
          </a:p>
          <a:p>
            <a:pPr lvl="1" eaLnBrk="1" hangingPunct="1">
              <a:lnSpc>
                <a:spcPct val="90000"/>
              </a:lnSpc>
            </a:pPr>
            <a:r>
              <a:rPr lang="en-US" sz="2200" dirty="0"/>
              <a:t>So this relation is in 3NF </a:t>
            </a:r>
            <a:r>
              <a:rPr lang="en-US" sz="2200" i="1" dirty="0"/>
              <a:t>but not in</a:t>
            </a:r>
            <a:r>
              <a:rPr lang="en-US" sz="2200" dirty="0"/>
              <a:t> BCNF </a:t>
            </a:r>
          </a:p>
          <a:p>
            <a:pPr eaLnBrk="1" hangingPunct="1">
              <a:lnSpc>
                <a:spcPct val="90000"/>
              </a:lnSpc>
            </a:pPr>
            <a:r>
              <a:rPr lang="en-US" sz="2400" dirty="0"/>
              <a:t>A relation </a:t>
            </a:r>
            <a:r>
              <a:rPr lang="en-US" sz="2400" b="1" dirty="0"/>
              <a:t>NOT</a:t>
            </a:r>
            <a:r>
              <a:rPr lang="en-US" sz="2400" dirty="0"/>
              <a:t> in BCNF should be decomposed so as to meet this property, while possibly forgoing the preservation of all functional dependencies in the decomposed relations.</a:t>
            </a:r>
          </a:p>
          <a:p>
            <a:pPr lvl="1" eaLnBrk="1" hangingPunct="1">
              <a:lnSpc>
                <a:spcPct val="90000"/>
              </a:lnSpc>
            </a:pPr>
            <a:r>
              <a:rPr lang="en-US" sz="2200" dirty="0"/>
              <a:t>(See Algorithm 11.3) </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title"/>
          </p:nvPr>
        </p:nvSpPr>
        <p:spPr>
          <a:xfrm>
            <a:off x="612775" y="228600"/>
            <a:ext cx="8153400" cy="990600"/>
          </a:xfrm>
        </p:spPr>
        <p:txBody>
          <a:bodyPr/>
          <a:lstStyle/>
          <a:p>
            <a:pPr eaLnBrk="1" hangingPunct="1"/>
            <a:r>
              <a:rPr lang="en-US" sz="3200"/>
              <a:t>Achieving the BCNF by Decomposition (2)</a:t>
            </a:r>
          </a:p>
        </p:txBody>
      </p:sp>
      <p:sp>
        <p:nvSpPr>
          <p:cNvPr id="63490" name="Slide Number Placeholder 3"/>
          <p:cNvSpPr>
            <a:spLocks noGrp="1"/>
          </p:cNvSpPr>
          <p:nvPr>
            <p:ph type="sldNum" sz="quarter" idx="12"/>
          </p:nvPr>
        </p:nvSpPr>
        <p:spPr/>
        <p:txBody>
          <a:bodyPr>
            <a:normAutofit fontScale="40000" lnSpcReduction="20000"/>
          </a:bodyPr>
          <a:lstStyle/>
          <a:p>
            <a:pPr>
              <a:defRPr/>
            </a:pPr>
            <a:r>
              <a:rPr lang="en-US"/>
              <a:t>Slide 10- </a:t>
            </a:r>
            <a:fld id="{83EF7761-8E1A-487E-A70B-CF459EC569E1}" type="slidenum">
              <a:rPr lang="en-US"/>
              <a:pPr>
                <a:defRPr/>
              </a:pPr>
              <a:t>73</a:t>
            </a:fld>
            <a:endParaRPr lang="en-CA"/>
          </a:p>
        </p:txBody>
      </p:sp>
      <p:sp>
        <p:nvSpPr>
          <p:cNvPr id="74756" name="Rectangle 7"/>
          <p:cNvSpPr>
            <a:spLocks noGrp="1" noChangeArrowheads="1"/>
          </p:cNvSpPr>
          <p:nvPr>
            <p:ph sz="quarter" idx="1"/>
          </p:nvPr>
        </p:nvSpPr>
        <p:spPr>
          <a:xfrm>
            <a:off x="612775" y="1600200"/>
            <a:ext cx="8153400" cy="4495800"/>
          </a:xfrm>
        </p:spPr>
        <p:txBody>
          <a:bodyPr/>
          <a:lstStyle/>
          <a:p>
            <a:pPr eaLnBrk="1" hangingPunct="1">
              <a:lnSpc>
                <a:spcPct val="90000"/>
              </a:lnSpc>
            </a:pPr>
            <a:r>
              <a:rPr lang="en-US" sz="2000"/>
              <a:t>Three possible decompositions for relation TEACH</a:t>
            </a:r>
          </a:p>
          <a:p>
            <a:pPr lvl="1" eaLnBrk="1" hangingPunct="1">
              <a:lnSpc>
                <a:spcPct val="90000"/>
              </a:lnSpc>
            </a:pPr>
            <a:r>
              <a:rPr lang="en-US" sz="2000"/>
              <a:t>{</a:t>
            </a:r>
            <a:r>
              <a:rPr lang="en-US" sz="2000" u="sng"/>
              <a:t>student, instructor</a:t>
            </a:r>
            <a:r>
              <a:rPr lang="en-US" sz="2000"/>
              <a:t>} and {</a:t>
            </a:r>
            <a:r>
              <a:rPr lang="en-US" sz="2000" u="sng"/>
              <a:t>student, course</a:t>
            </a:r>
            <a:r>
              <a:rPr lang="en-US" sz="2000"/>
              <a:t>}</a:t>
            </a:r>
          </a:p>
          <a:p>
            <a:pPr lvl="1" eaLnBrk="1" hangingPunct="1">
              <a:lnSpc>
                <a:spcPct val="90000"/>
              </a:lnSpc>
            </a:pPr>
            <a:r>
              <a:rPr lang="en-US" sz="2000"/>
              <a:t>{course, </a:t>
            </a:r>
            <a:r>
              <a:rPr lang="en-US" sz="2000" u="sng"/>
              <a:t>instructor</a:t>
            </a:r>
            <a:r>
              <a:rPr lang="en-US" sz="2000"/>
              <a:t> } and {</a:t>
            </a:r>
            <a:r>
              <a:rPr lang="en-US" sz="2000" u="sng"/>
              <a:t>course, student</a:t>
            </a:r>
            <a:r>
              <a:rPr lang="en-US" sz="2000"/>
              <a:t>}</a:t>
            </a:r>
          </a:p>
          <a:p>
            <a:pPr lvl="1" eaLnBrk="1" hangingPunct="1">
              <a:lnSpc>
                <a:spcPct val="90000"/>
              </a:lnSpc>
            </a:pPr>
            <a:r>
              <a:rPr lang="en-US" sz="2000"/>
              <a:t>{</a:t>
            </a:r>
            <a:r>
              <a:rPr lang="en-US" sz="2000" u="sng"/>
              <a:t>instructor</a:t>
            </a:r>
            <a:r>
              <a:rPr lang="en-US" sz="2000"/>
              <a:t>, course } and {</a:t>
            </a:r>
            <a:r>
              <a:rPr lang="en-US" sz="2000" u="sng"/>
              <a:t>instructor, student</a:t>
            </a:r>
            <a:r>
              <a:rPr lang="en-US" sz="2000"/>
              <a:t>}</a:t>
            </a:r>
          </a:p>
          <a:p>
            <a:pPr eaLnBrk="1" hangingPunct="1">
              <a:lnSpc>
                <a:spcPct val="90000"/>
              </a:lnSpc>
            </a:pPr>
            <a:r>
              <a:rPr lang="en-US" sz="2000"/>
              <a:t>All three decompositions will lose fd1. </a:t>
            </a:r>
          </a:p>
          <a:p>
            <a:pPr lvl="1" eaLnBrk="1" hangingPunct="1">
              <a:lnSpc>
                <a:spcPct val="90000"/>
              </a:lnSpc>
            </a:pPr>
            <a:r>
              <a:rPr lang="en-US" sz="2000"/>
              <a:t>We have to settle for sacrificing the functional dependency preservation. But we cannot sacrifice the non-additivity property after decomposition.</a:t>
            </a:r>
          </a:p>
          <a:p>
            <a:pPr eaLnBrk="1" hangingPunct="1">
              <a:lnSpc>
                <a:spcPct val="90000"/>
              </a:lnSpc>
            </a:pPr>
            <a:r>
              <a:rPr lang="en-US" sz="2000"/>
              <a:t>Out of the above three, only the 3rd decomposition will not generate spurious tuples after join.(and hence has the non-additivity property).</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612775" y="228600"/>
            <a:ext cx="8153400" cy="990600"/>
          </a:xfrm>
        </p:spPr>
        <p:txBody>
          <a:bodyPr/>
          <a:lstStyle/>
          <a:p>
            <a:r>
              <a:rPr lang="en-US" b="1"/>
              <a:t>Multivalued Dependency</a:t>
            </a:r>
            <a:br>
              <a:rPr lang="en-US" b="1"/>
            </a:br>
            <a:r>
              <a:rPr lang="en-US" b="1"/>
              <a:t>and Fourth Normal Form</a:t>
            </a:r>
            <a:endParaRPr lang="en-US"/>
          </a:p>
        </p:txBody>
      </p:sp>
      <p:sp>
        <p:nvSpPr>
          <p:cNvPr id="75779" name="Content Placeholder 2"/>
          <p:cNvSpPr>
            <a:spLocks noGrp="1"/>
          </p:cNvSpPr>
          <p:nvPr>
            <p:ph sz="quarter" idx="1"/>
          </p:nvPr>
        </p:nvSpPr>
        <p:spPr>
          <a:xfrm>
            <a:off x="304800" y="1600200"/>
            <a:ext cx="8461375" cy="4495800"/>
          </a:xfrm>
        </p:spPr>
        <p:txBody>
          <a:bodyPr/>
          <a:lstStyle/>
          <a:p>
            <a:r>
              <a:rPr lang="en-US" b="1" dirty="0">
                <a:solidFill>
                  <a:srgbClr val="FF0000"/>
                </a:solidFill>
              </a:rPr>
              <a:t>Definition: </a:t>
            </a:r>
            <a:r>
              <a:rPr lang="en-US" dirty="0"/>
              <a:t>A relation is in 4NF, if it is in BCNF and contains no multivalued dependency.</a:t>
            </a:r>
          </a:p>
          <a:p>
            <a:pPr marL="342900" indent="-342900">
              <a:buFont typeface="Wingdings" panose="05000000000000000000" pitchFamily="2" charset="2"/>
              <a:buChar char="Ø"/>
            </a:pPr>
            <a:r>
              <a:rPr lang="en-US" dirty="0"/>
              <a:t>4NF is a level of database normalization where there are non-trivial multivalued dependencies.</a:t>
            </a:r>
          </a:p>
          <a:p>
            <a:pPr marL="342900" indent="-342900">
              <a:buFont typeface="Wingdings" panose="05000000000000000000" pitchFamily="2" charset="2"/>
              <a:buChar char="Ø"/>
            </a:pPr>
            <a:r>
              <a:rPr lang="en-US" dirty="0"/>
              <a:t>If there is a relation R(A,B,C)</a:t>
            </a:r>
          </a:p>
          <a:p>
            <a:pPr marL="0" indent="0">
              <a:buNone/>
            </a:pPr>
            <a:r>
              <a:rPr lang="en-US" dirty="0"/>
              <a:t>     A has multiple values of B, and A has multiple values    of C, but B and C are not related.  A-&gt;&gt;B, A-&gt;&gt;C</a:t>
            </a:r>
          </a:p>
          <a:p>
            <a:pPr>
              <a:buFont typeface="Wingdings" panose="05000000000000000000" pitchFamily="2" charset="2"/>
              <a:buChar char="Ø"/>
            </a:pPr>
            <a:r>
              <a:rPr lang="en-US" dirty="0"/>
              <a:t>As in this table trivial MVD exists so this table is suffering from all </a:t>
            </a:r>
            <a:r>
              <a:rPr lang="en-US" dirty="0" err="1"/>
              <a:t>anamolies</a:t>
            </a:r>
            <a:r>
              <a:rPr lang="en-US" dirty="0"/>
              <a:t>. So splitting of table is required. </a:t>
            </a:r>
          </a:p>
          <a:p>
            <a:pPr marL="0" indent="0">
              <a:buNone/>
            </a:pP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E71672E8-B9CF-4F29-83FA-F3FB37EF0F9A}" type="slidenum">
              <a:rPr lang="en-US" smtClean="0"/>
              <a:pPr>
                <a:defRPr/>
              </a:pPr>
              <a:t>74</a:t>
            </a:fld>
            <a:endParaRPr lang="en-CA"/>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2"/>
          <p:cNvSpPr>
            <a:spLocks noGrp="1"/>
          </p:cNvSpPr>
          <p:nvPr>
            <p:ph type="sldNum" sz="quarter" idx="12"/>
          </p:nvPr>
        </p:nvSpPr>
        <p:spPr bwMode="auto">
          <a:xfrm>
            <a:off x="6096000" y="6248400"/>
            <a:ext cx="2667000" cy="365125"/>
          </a:xfrm>
          <a:noFill/>
          <a:ln>
            <a:miter lim="800000"/>
            <a:headEnd/>
            <a:tailEnd/>
          </a:ln>
        </p:spPr>
        <p:txBody>
          <a:bodyPr wrap="square" lIns="91440" tIns="45720" rIns="91440" bIns="45720" numCol="1" compatLnSpc="1">
            <a:prstTxWarp prst="textNoShape">
              <a:avLst/>
            </a:prstTxWarp>
          </a:bodyPr>
          <a:lstStyle/>
          <a:p>
            <a:pPr algn="l"/>
            <a:r>
              <a:rPr lang="en-US" b="0">
                <a:solidFill>
                  <a:schemeClr val="tx2"/>
                </a:solidFill>
                <a:latin typeface="Arial" pitchFamily="34" charset="0"/>
              </a:rPr>
              <a:t>Slide 11- </a:t>
            </a:r>
            <a:fld id="{F26DF652-44A3-4496-A5B5-6527B8826767}" type="slidenum">
              <a:rPr lang="en-US" b="0" smtClean="0">
                <a:solidFill>
                  <a:schemeClr val="tx2"/>
                </a:solidFill>
                <a:latin typeface="Arial" pitchFamily="34" charset="0"/>
              </a:rPr>
              <a:pPr algn="l"/>
              <a:t>75</a:t>
            </a:fld>
            <a:endParaRPr lang="en-CA" b="0">
              <a:solidFill>
                <a:schemeClr val="tx2"/>
              </a:solidFill>
              <a:latin typeface="Arial" pitchFamily="34" charset="0"/>
            </a:endParaRPr>
          </a:p>
        </p:txBody>
      </p:sp>
      <p:sp>
        <p:nvSpPr>
          <p:cNvPr id="76803" name="Rectangle 6"/>
          <p:cNvSpPr>
            <a:spLocks noGrp="1" noChangeArrowheads="1"/>
          </p:cNvSpPr>
          <p:nvPr>
            <p:ph type="title"/>
          </p:nvPr>
        </p:nvSpPr>
        <p:spPr>
          <a:xfrm>
            <a:off x="609600" y="228600"/>
            <a:ext cx="8153400" cy="762000"/>
          </a:xfrm>
        </p:spPr>
        <p:txBody>
          <a:bodyPr/>
          <a:lstStyle/>
          <a:p>
            <a:pPr eaLnBrk="1" hangingPunct="1"/>
            <a:r>
              <a:rPr lang="en-US" sz="3200" dirty="0"/>
              <a:t>3. Multivalued Dependencies and Fourth Normal Form (1)</a:t>
            </a:r>
            <a:endParaRPr lang="en-US" sz="3200" dirty="0">
              <a:sym typeface="Symbol" pitchFamily="18" charset="2"/>
            </a:endParaRPr>
          </a:p>
        </p:txBody>
      </p:sp>
      <p:pic>
        <p:nvPicPr>
          <p:cNvPr id="76804" name="Picture 3"/>
          <p:cNvPicPr>
            <a:picLocks noChangeAspect="1" noChangeArrowheads="1"/>
          </p:cNvPicPr>
          <p:nvPr/>
        </p:nvPicPr>
        <p:blipFill>
          <a:blip r:embed="rId3"/>
          <a:srcRect/>
          <a:stretch>
            <a:fillRect/>
          </a:stretch>
        </p:blipFill>
        <p:spPr bwMode="auto">
          <a:xfrm>
            <a:off x="1828800" y="2947988"/>
            <a:ext cx="5822950" cy="3681412"/>
          </a:xfrm>
          <a:prstGeom prst="rect">
            <a:avLst/>
          </a:prstGeom>
          <a:noFill/>
          <a:ln w="9525">
            <a:noFill/>
            <a:miter lim="800000"/>
            <a:headEnd/>
            <a:tailEnd/>
          </a:ln>
        </p:spPr>
      </p:pic>
      <p:sp>
        <p:nvSpPr>
          <p:cNvPr id="76805" name="Text Box 4"/>
          <p:cNvSpPr txBox="1">
            <a:spLocks noChangeArrowheads="1"/>
          </p:cNvSpPr>
          <p:nvPr/>
        </p:nvSpPr>
        <p:spPr bwMode="auto">
          <a:xfrm>
            <a:off x="762000" y="1600200"/>
            <a:ext cx="8001000" cy="1323439"/>
          </a:xfrm>
          <a:prstGeom prst="rect">
            <a:avLst/>
          </a:prstGeom>
          <a:solidFill>
            <a:srgbClr val="FFFF00"/>
          </a:solidFill>
          <a:ln w="9525" algn="ctr">
            <a:solidFill>
              <a:schemeClr val="hlink"/>
            </a:solidFill>
            <a:miter lim="800000"/>
            <a:headEnd/>
            <a:tailEnd/>
          </a:ln>
        </p:spPr>
        <p:txBody>
          <a:bodyPr>
            <a:spAutoFit/>
          </a:bodyPr>
          <a:lstStyle/>
          <a:p>
            <a:pPr marL="457200" indent="-457200">
              <a:buFontTx/>
              <a:buAutoNum type="alphaLcParenBoth"/>
            </a:pPr>
            <a:r>
              <a:rPr lang="en-US" sz="2000" dirty="0">
                <a:solidFill>
                  <a:schemeClr val="tx2"/>
                </a:solidFill>
              </a:rPr>
              <a:t>The EMP relation with two MVDs: ENAME —&gt;&gt; PNAME and ENAME —&gt;&gt; DNAME.</a:t>
            </a:r>
          </a:p>
          <a:p>
            <a:pPr marL="457200" indent="-457200">
              <a:buFontTx/>
              <a:buAutoNum type="alphaLcParenBoth"/>
            </a:pPr>
            <a:r>
              <a:rPr lang="en-US" sz="2000" dirty="0">
                <a:solidFill>
                  <a:schemeClr val="tx2"/>
                </a:solidFill>
              </a:rPr>
              <a:t>Decomposing the EMP relation into two 4NF relations EMP_PROJECTS and EMP_DEPENDENTS.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2"/>
          </p:nvPr>
        </p:nvSpPr>
        <p:spPr bwMode="auto">
          <a:xfrm>
            <a:off x="6096000" y="6248400"/>
            <a:ext cx="2667000" cy="365125"/>
          </a:xfrm>
          <a:noFill/>
          <a:ln>
            <a:miter lim="800000"/>
            <a:headEnd/>
            <a:tailEnd/>
          </a:ln>
        </p:spPr>
        <p:txBody>
          <a:bodyPr wrap="square" lIns="91440" tIns="45720" rIns="91440" bIns="45720" numCol="1" compatLnSpc="1">
            <a:prstTxWarp prst="textNoShape">
              <a:avLst/>
            </a:prstTxWarp>
          </a:bodyPr>
          <a:lstStyle/>
          <a:p>
            <a:pPr algn="l"/>
            <a:r>
              <a:rPr lang="en-US" b="0">
                <a:solidFill>
                  <a:schemeClr val="tx2"/>
                </a:solidFill>
                <a:latin typeface="Arial" pitchFamily="34" charset="0"/>
              </a:rPr>
              <a:t>Slide 11- </a:t>
            </a:r>
            <a:fld id="{540B6641-8AD5-43E9-BF46-4E1E00C89805}" type="slidenum">
              <a:rPr lang="en-US" b="0" smtClean="0">
                <a:solidFill>
                  <a:schemeClr val="tx2"/>
                </a:solidFill>
                <a:latin typeface="Arial" pitchFamily="34" charset="0"/>
              </a:rPr>
              <a:pPr algn="l"/>
              <a:t>76</a:t>
            </a:fld>
            <a:endParaRPr lang="en-CA" b="0">
              <a:solidFill>
                <a:schemeClr val="tx2"/>
              </a:solidFill>
              <a:latin typeface="Arial" pitchFamily="34" charset="0"/>
            </a:endParaRPr>
          </a:p>
        </p:txBody>
      </p:sp>
      <p:sp>
        <p:nvSpPr>
          <p:cNvPr id="77827" name="Rectangle 2"/>
          <p:cNvSpPr>
            <a:spLocks noGrp="1" noChangeArrowheads="1"/>
          </p:cNvSpPr>
          <p:nvPr>
            <p:ph type="title"/>
          </p:nvPr>
        </p:nvSpPr>
        <p:spPr>
          <a:xfrm>
            <a:off x="254000" y="215900"/>
            <a:ext cx="8712200" cy="1143000"/>
          </a:xfrm>
          <a:noFill/>
        </p:spPr>
        <p:txBody>
          <a:bodyPr/>
          <a:lstStyle/>
          <a:p>
            <a:pPr eaLnBrk="1" hangingPunct="1"/>
            <a:r>
              <a:rPr lang="en-US" sz="3200">
                <a:cs typeface="Times New Roman" pitchFamily="18" charset="0"/>
              </a:rPr>
              <a:t>Multivalued Dependencies and Fourth Normal Form (2)</a:t>
            </a:r>
          </a:p>
        </p:txBody>
      </p:sp>
      <p:sp>
        <p:nvSpPr>
          <p:cNvPr id="32772" name="Rectangle 3"/>
          <p:cNvSpPr>
            <a:spLocks noGrp="1" noChangeArrowheads="1"/>
          </p:cNvSpPr>
          <p:nvPr>
            <p:ph type="body" idx="1"/>
          </p:nvPr>
        </p:nvSpPr>
        <p:spPr>
          <a:xfrm>
            <a:off x="254000" y="1574800"/>
            <a:ext cx="8356600" cy="4749800"/>
          </a:xfrm>
        </p:spPr>
        <p:txBody>
          <a:bodyPr/>
          <a:lstStyle/>
          <a:p>
            <a:pPr marL="609600" indent="-609600" algn="just" eaLnBrk="1" hangingPunct="1">
              <a:lnSpc>
                <a:spcPct val="90000"/>
              </a:lnSpc>
              <a:buFont typeface="Wingdings" pitchFamily="2" charset="2"/>
              <a:buNone/>
              <a:defRPr/>
            </a:pPr>
            <a:r>
              <a:rPr lang="en-US" sz="2000" b="1" u="sng" dirty="0">
                <a:cs typeface="Times New Roman" pitchFamily="18" charset="0"/>
              </a:rPr>
              <a:t>Definition:</a:t>
            </a:r>
            <a:r>
              <a:rPr lang="en-US" sz="2000" b="1" dirty="0">
                <a:cs typeface="Times New Roman" pitchFamily="18" charset="0"/>
              </a:rPr>
              <a:t> </a:t>
            </a:r>
          </a:p>
          <a:p>
            <a:pPr marL="609600" indent="-609600" algn="just" eaLnBrk="1" hangingPunct="1">
              <a:lnSpc>
                <a:spcPct val="120000"/>
              </a:lnSpc>
              <a:defRPr/>
            </a:pPr>
            <a:r>
              <a:rPr lang="en-US" sz="2000" dirty="0">
                <a:cs typeface="Times New Roman" pitchFamily="18" charset="0"/>
              </a:rPr>
              <a:t>A </a:t>
            </a:r>
            <a:r>
              <a:rPr lang="en-US" sz="2000" b="1" dirty="0" err="1">
                <a:cs typeface="Times New Roman" pitchFamily="18" charset="0"/>
              </a:rPr>
              <a:t>multivalued</a:t>
            </a:r>
            <a:r>
              <a:rPr lang="en-US" sz="2000" b="1" dirty="0">
                <a:cs typeface="Times New Roman" pitchFamily="18" charset="0"/>
              </a:rPr>
              <a:t> dependency </a:t>
            </a:r>
            <a:r>
              <a:rPr lang="en-US" sz="2000" dirty="0">
                <a:cs typeface="Times New Roman" pitchFamily="18" charset="0"/>
              </a:rPr>
              <a:t>(</a:t>
            </a:r>
            <a:r>
              <a:rPr lang="en-US" sz="2000" b="1" dirty="0">
                <a:cs typeface="Times New Roman" pitchFamily="18" charset="0"/>
              </a:rPr>
              <a:t>MVD</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Times New Roman" pitchFamily="18" charset="0"/>
                <a:cs typeface="Times New Roman" pitchFamily="18" charset="0"/>
              </a:rPr>
              <a:t>—</a:t>
            </a:r>
            <a:r>
              <a:rPr lang="en-US" sz="2000" dirty="0">
                <a:cs typeface="Times New Roman" pitchFamily="18" charset="0"/>
              </a:rPr>
              <a:t>&gt;&gt;</a:t>
            </a:r>
            <a:r>
              <a:rPr lang="en-US" sz="2000" i="1" dirty="0">
                <a:cs typeface="Times New Roman" pitchFamily="18" charset="0"/>
              </a:rPr>
              <a:t> Y</a:t>
            </a:r>
            <a:r>
              <a:rPr lang="en-US" sz="2000" dirty="0">
                <a:cs typeface="Times New Roman" pitchFamily="18" charset="0"/>
              </a:rPr>
              <a:t> specified on relation schema </a:t>
            </a:r>
            <a:r>
              <a:rPr lang="en-US" sz="2000" i="1" dirty="0">
                <a:cs typeface="Times New Roman" pitchFamily="18" charset="0"/>
              </a:rPr>
              <a:t>R</a:t>
            </a:r>
            <a:r>
              <a:rPr lang="en-US" sz="2000" dirty="0">
                <a:cs typeface="Times New Roman" pitchFamily="18" charset="0"/>
              </a:rPr>
              <a:t>, where </a:t>
            </a:r>
            <a:r>
              <a:rPr lang="en-US" sz="2000" i="1" dirty="0">
                <a:cs typeface="Times New Roman" pitchFamily="18" charset="0"/>
              </a:rPr>
              <a:t>X</a:t>
            </a:r>
            <a:r>
              <a:rPr lang="en-US" sz="2000" dirty="0">
                <a:cs typeface="Times New Roman" pitchFamily="18" charset="0"/>
              </a:rPr>
              <a:t> and </a:t>
            </a:r>
            <a:r>
              <a:rPr lang="en-US" sz="2000" i="1" dirty="0">
                <a:cs typeface="Times New Roman" pitchFamily="18" charset="0"/>
              </a:rPr>
              <a:t>Y</a:t>
            </a:r>
            <a:r>
              <a:rPr lang="en-US" sz="2000" dirty="0">
                <a:cs typeface="Times New Roman" pitchFamily="18" charset="0"/>
              </a:rPr>
              <a:t> are both subsets of </a:t>
            </a:r>
            <a:r>
              <a:rPr lang="en-US" sz="2000" i="1" dirty="0">
                <a:cs typeface="Times New Roman" pitchFamily="18" charset="0"/>
              </a:rPr>
              <a:t>R</a:t>
            </a:r>
            <a:r>
              <a:rPr lang="en-US" sz="2000" dirty="0">
                <a:cs typeface="Times New Roman" pitchFamily="18" charset="0"/>
              </a:rPr>
              <a:t>, specifies the following constraint on any relation state </a:t>
            </a:r>
            <a:r>
              <a:rPr lang="en-US" sz="2000" i="1" dirty="0">
                <a:cs typeface="Times New Roman" pitchFamily="18" charset="0"/>
              </a:rPr>
              <a:t>r</a:t>
            </a:r>
            <a:r>
              <a:rPr lang="en-US" sz="2000" dirty="0">
                <a:cs typeface="Times New Roman" pitchFamily="18" charset="0"/>
              </a:rPr>
              <a:t> of </a:t>
            </a:r>
            <a:r>
              <a:rPr lang="en-US" sz="2000" i="1" dirty="0">
                <a:cs typeface="Times New Roman" pitchFamily="18" charset="0"/>
              </a:rPr>
              <a:t>R</a:t>
            </a:r>
            <a:r>
              <a:rPr lang="en-US" sz="2000" dirty="0">
                <a:cs typeface="Times New Roman" pitchFamily="18" charset="0"/>
              </a:rPr>
              <a:t>: If two </a:t>
            </a:r>
            <a:r>
              <a:rPr lang="en-US" sz="2000" dirty="0" err="1">
                <a:cs typeface="Times New Roman" pitchFamily="18" charset="0"/>
              </a:rPr>
              <a:t>tuples</a:t>
            </a:r>
            <a:r>
              <a:rPr lang="en-US" sz="2000" dirty="0">
                <a:cs typeface="Times New Roman" pitchFamily="18" charset="0"/>
              </a:rPr>
              <a:t>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 exist in </a:t>
            </a:r>
            <a:r>
              <a:rPr lang="en-US" sz="2000" i="1" dirty="0">
                <a:cs typeface="Times New Roman" pitchFamily="18" charset="0"/>
              </a:rPr>
              <a:t>r</a:t>
            </a:r>
            <a:r>
              <a:rPr lang="en-US" sz="2000" dirty="0">
                <a:cs typeface="Times New Roman" pitchFamily="18" charset="0"/>
              </a:rPr>
              <a:t> such that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then two </a:t>
            </a:r>
            <a:r>
              <a:rPr lang="en-US" sz="2000" dirty="0" err="1">
                <a:cs typeface="Times New Roman" pitchFamily="18" charset="0"/>
              </a:rPr>
              <a:t>tuples</a:t>
            </a:r>
            <a:r>
              <a:rPr lang="en-US" sz="2000" dirty="0">
                <a:cs typeface="Times New Roman" pitchFamily="18" charset="0"/>
              </a:rPr>
              <a:t> </a:t>
            </a: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 should also exist in </a:t>
            </a:r>
            <a:r>
              <a:rPr lang="en-US" sz="2000" i="1" dirty="0">
                <a:cs typeface="Times New Roman" pitchFamily="18" charset="0"/>
              </a:rPr>
              <a:t>r</a:t>
            </a:r>
            <a:r>
              <a:rPr lang="en-US" sz="2000" dirty="0">
                <a:cs typeface="Times New Roman" pitchFamily="18" charset="0"/>
              </a:rPr>
              <a:t> with the following properties, where we use </a:t>
            </a:r>
            <a:r>
              <a:rPr lang="en-US" sz="2000" i="1" dirty="0">
                <a:cs typeface="Times New Roman" pitchFamily="18" charset="0"/>
              </a:rPr>
              <a:t>Z</a:t>
            </a:r>
            <a:r>
              <a:rPr lang="en-US" sz="2000" dirty="0">
                <a:cs typeface="Times New Roman" pitchFamily="18" charset="0"/>
              </a:rPr>
              <a:t> to denote (</a:t>
            </a:r>
            <a:r>
              <a:rPr lang="en-US" sz="2000" i="1" dirty="0">
                <a:cs typeface="Times New Roman" pitchFamily="18" charset="0"/>
              </a:rPr>
              <a:t>R </a:t>
            </a:r>
            <a:r>
              <a:rPr lang="en-US" sz="1800" i="1" dirty="0">
                <a:latin typeface="MathematicalPi 1" pitchFamily="82" charset="0"/>
                <a:cs typeface="Times New Roman" pitchFamily="18" charset="0"/>
              </a:rPr>
              <a:t>--</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Lucida Grande" pitchFamily="1" charset="0"/>
                <a:cs typeface="Arial" pitchFamily="34" charset="0"/>
              </a:rPr>
              <a:t>υ</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a:t>
            </a:r>
          </a:p>
          <a:p>
            <a:pPr marL="990600" lvl="1" indent="-533400" algn="just" eaLnBrk="1" hangingPunct="1">
              <a:lnSpc>
                <a:spcPct val="120000"/>
              </a:lnSpc>
              <a:defRPr/>
            </a:pPr>
            <a:r>
              <a:rPr lang="en-US" sz="2000" dirty="0">
                <a:cs typeface="Times New Roman" pitchFamily="18" charset="0"/>
              </a:rPr>
              <a:t> </a:t>
            </a: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a:t>
            </a:r>
          </a:p>
          <a:p>
            <a:pPr marL="990600" lvl="1" indent="-533400" algn="just" eaLnBrk="1" hangingPunct="1">
              <a:lnSpc>
                <a:spcPct val="120000"/>
              </a:lnSpc>
              <a:defRPr/>
            </a:pP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a:t>
            </a:r>
          </a:p>
          <a:p>
            <a:pPr marL="990600" lvl="1" indent="-533400" algn="just" eaLnBrk="1" hangingPunct="1">
              <a:lnSpc>
                <a:spcPct val="120000"/>
              </a:lnSpc>
              <a:defRPr/>
            </a:pP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a:t>
            </a:r>
          </a:p>
          <a:p>
            <a:pPr marL="609600" indent="-609600" algn="just" eaLnBrk="1" hangingPunct="1">
              <a:lnSpc>
                <a:spcPct val="90000"/>
              </a:lnSpc>
              <a:defRPr/>
            </a:pPr>
            <a:r>
              <a:rPr lang="en-US" sz="2000" dirty="0">
                <a:cs typeface="Times New Roman" pitchFamily="18" charset="0"/>
              </a:rPr>
              <a:t>An MVD </a:t>
            </a:r>
            <a:r>
              <a:rPr lang="en-US" sz="2000" i="1" dirty="0">
                <a:cs typeface="Times New Roman" pitchFamily="18" charset="0"/>
              </a:rPr>
              <a:t>X</a:t>
            </a:r>
            <a:r>
              <a:rPr lang="en-US" sz="2000" dirty="0">
                <a:cs typeface="Times New Roman" pitchFamily="18" charset="0"/>
              </a:rPr>
              <a:t> </a:t>
            </a:r>
            <a:r>
              <a:rPr lang="en-US" sz="1800" dirty="0">
                <a:latin typeface="Times New Roman" pitchFamily="18" charset="0"/>
                <a:cs typeface="Times New Roman" pitchFamily="18" charset="0"/>
              </a:rPr>
              <a:t>—</a:t>
            </a:r>
            <a:r>
              <a:rPr lang="en-US" sz="1800" dirty="0">
                <a:cs typeface="Times New Roman" pitchFamily="18" charset="0"/>
              </a:rPr>
              <a:t>&gt;&gt;</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 in </a:t>
            </a:r>
            <a:r>
              <a:rPr lang="en-US" sz="2000" i="1" dirty="0">
                <a:cs typeface="Times New Roman" pitchFamily="18" charset="0"/>
              </a:rPr>
              <a:t>R</a:t>
            </a:r>
            <a:r>
              <a:rPr lang="en-US" sz="2000" dirty="0">
                <a:cs typeface="Times New Roman" pitchFamily="18" charset="0"/>
              </a:rPr>
              <a:t> is called a </a:t>
            </a:r>
            <a:r>
              <a:rPr lang="en-US" sz="2000" b="1" dirty="0">
                <a:cs typeface="Times New Roman" pitchFamily="18" charset="0"/>
              </a:rPr>
              <a:t>trivial MVD</a:t>
            </a:r>
            <a:r>
              <a:rPr lang="en-US" sz="2000" dirty="0">
                <a:cs typeface="Times New Roman" pitchFamily="18" charset="0"/>
              </a:rPr>
              <a:t> if (a) </a:t>
            </a:r>
            <a:r>
              <a:rPr lang="en-US" sz="2000" i="1" dirty="0">
                <a:cs typeface="Times New Roman" pitchFamily="18" charset="0"/>
              </a:rPr>
              <a:t>Y</a:t>
            </a:r>
            <a:r>
              <a:rPr lang="en-US" sz="2000" dirty="0">
                <a:cs typeface="Times New Roman" pitchFamily="18" charset="0"/>
              </a:rPr>
              <a:t> is a subset of </a:t>
            </a:r>
            <a:r>
              <a:rPr lang="en-US" sz="2000" i="1" dirty="0">
                <a:cs typeface="Times New Roman" pitchFamily="18" charset="0"/>
              </a:rPr>
              <a:t>X</a:t>
            </a:r>
            <a:r>
              <a:rPr lang="en-US" sz="2000" dirty="0">
                <a:cs typeface="Times New Roman" pitchFamily="18" charset="0"/>
              </a:rPr>
              <a:t>, or (b) </a:t>
            </a:r>
            <a:r>
              <a:rPr lang="en-US" sz="2000" i="1" dirty="0">
                <a:cs typeface="Times New Roman" pitchFamily="18" charset="0"/>
              </a:rPr>
              <a:t>X</a:t>
            </a:r>
            <a:r>
              <a:rPr lang="en-US" sz="2000" dirty="0">
                <a:cs typeface="Times New Roman" pitchFamily="18" charset="0"/>
              </a:rPr>
              <a:t> </a:t>
            </a:r>
            <a:r>
              <a:rPr lang="en-US" sz="2000" dirty="0">
                <a:latin typeface="Lucida Grande" pitchFamily="1" charset="0"/>
                <a:cs typeface="Arial" pitchFamily="34" charset="0"/>
              </a:rPr>
              <a:t>υ</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 = </a:t>
            </a:r>
            <a:r>
              <a:rPr lang="en-US" sz="2000" i="1" dirty="0">
                <a:cs typeface="Times New Roman" pitchFamily="18" charset="0"/>
              </a:rPr>
              <a:t>R</a:t>
            </a:r>
            <a:r>
              <a:rPr lang="en-US" sz="2000" dirty="0">
                <a:cs typeface="Times New Roman" pitchFamily="18" charset="0"/>
              </a:rPr>
              <a:t>.</a:t>
            </a:r>
          </a:p>
          <a:p>
            <a:pPr>
              <a:defRPr/>
            </a:pPr>
            <a:r>
              <a:rPr lang="en-US" sz="2000" dirty="0"/>
              <a:t>Informally, whenever two </a:t>
            </a:r>
            <a:r>
              <a:rPr lang="en-US" sz="2000" i="1" dirty="0"/>
              <a:t>independent 1:N relationships A:B and A:C are </a:t>
            </a:r>
            <a:r>
              <a:rPr lang="en-US" sz="2000" dirty="0"/>
              <a:t>mixed in the same relation, </a:t>
            </a:r>
            <a:r>
              <a:rPr lang="en-US" sz="2000" i="1" dirty="0"/>
              <a:t>R(A, B, C), an MVD may arise.</a:t>
            </a:r>
            <a:r>
              <a:rPr lang="en-US" sz="2000" dirty="0">
                <a:cs typeface="Times New Roman" pitchFamily="18" charset="0"/>
              </a:rPr>
              <a:t> </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77</a:t>
            </a:fld>
            <a:endParaRPr lang="en-CA"/>
          </a:p>
        </p:txBody>
      </p:sp>
    </p:spTree>
    <p:extLst>
      <p:ext uri="{BB962C8B-B14F-4D97-AF65-F5344CB8AC3E}">
        <p14:creationId xmlns:p14="http://schemas.microsoft.com/office/powerpoint/2010/main" val="40191039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2"/>
          </p:nvPr>
        </p:nvSpPr>
        <p:spPr bwMode="auto">
          <a:xfrm>
            <a:off x="6096000" y="6248400"/>
            <a:ext cx="2667000" cy="365125"/>
          </a:xfrm>
          <a:noFill/>
          <a:ln>
            <a:miter lim="800000"/>
            <a:headEnd/>
            <a:tailEnd/>
          </a:ln>
        </p:spPr>
        <p:txBody>
          <a:bodyPr wrap="square" lIns="91440" tIns="45720" rIns="91440" bIns="45720" numCol="1" compatLnSpc="1">
            <a:prstTxWarp prst="textNoShape">
              <a:avLst/>
            </a:prstTxWarp>
          </a:bodyPr>
          <a:lstStyle/>
          <a:p>
            <a:pPr algn="l"/>
            <a:r>
              <a:rPr lang="en-US" b="0">
                <a:solidFill>
                  <a:schemeClr val="tx2"/>
                </a:solidFill>
                <a:latin typeface="Arial" pitchFamily="34" charset="0"/>
              </a:rPr>
              <a:t>Slide 11- </a:t>
            </a:r>
            <a:fld id="{540B6641-8AD5-43E9-BF46-4E1E00C89805}" type="slidenum">
              <a:rPr lang="en-US" b="0" smtClean="0">
                <a:solidFill>
                  <a:schemeClr val="tx2"/>
                </a:solidFill>
                <a:latin typeface="Arial" pitchFamily="34" charset="0"/>
              </a:rPr>
              <a:pPr algn="l"/>
              <a:t>78</a:t>
            </a:fld>
            <a:endParaRPr lang="en-CA" b="0">
              <a:solidFill>
                <a:schemeClr val="tx2"/>
              </a:solidFill>
              <a:latin typeface="Arial" pitchFamily="34" charset="0"/>
            </a:endParaRPr>
          </a:p>
        </p:txBody>
      </p:sp>
      <p:sp>
        <p:nvSpPr>
          <p:cNvPr id="77827" name="Rectangle 2"/>
          <p:cNvSpPr>
            <a:spLocks noGrp="1" noChangeArrowheads="1"/>
          </p:cNvSpPr>
          <p:nvPr>
            <p:ph type="title"/>
          </p:nvPr>
        </p:nvSpPr>
        <p:spPr>
          <a:xfrm>
            <a:off x="254000" y="215900"/>
            <a:ext cx="8712200" cy="1143000"/>
          </a:xfrm>
          <a:noFill/>
        </p:spPr>
        <p:txBody>
          <a:bodyPr/>
          <a:lstStyle/>
          <a:p>
            <a:pPr eaLnBrk="1" hangingPunct="1"/>
            <a:r>
              <a:rPr lang="en-US" sz="3200">
                <a:cs typeface="Times New Roman" pitchFamily="18" charset="0"/>
              </a:rPr>
              <a:t>Multivalued Dependencies and Fourth Normal Form (2)</a:t>
            </a:r>
          </a:p>
        </p:txBody>
      </p:sp>
      <p:sp>
        <p:nvSpPr>
          <p:cNvPr id="32772" name="Rectangle 3"/>
          <p:cNvSpPr>
            <a:spLocks noGrp="1" noChangeArrowheads="1"/>
          </p:cNvSpPr>
          <p:nvPr>
            <p:ph type="body" idx="1"/>
          </p:nvPr>
        </p:nvSpPr>
        <p:spPr>
          <a:xfrm>
            <a:off x="254000" y="1574800"/>
            <a:ext cx="8356600" cy="4749800"/>
          </a:xfrm>
        </p:spPr>
        <p:txBody>
          <a:bodyPr/>
          <a:lstStyle/>
          <a:p>
            <a:pPr marL="609600" indent="-609600" algn="just" eaLnBrk="1" hangingPunct="1">
              <a:lnSpc>
                <a:spcPct val="90000"/>
              </a:lnSpc>
              <a:buFont typeface="Wingdings" pitchFamily="2" charset="2"/>
              <a:buNone/>
              <a:defRPr/>
            </a:pPr>
            <a:endParaRPr lang="en-US" sz="2000" dirty="0">
              <a:cs typeface="Times New Roman" pitchFamily="18" charset="0"/>
            </a:endParaRPr>
          </a:p>
        </p:txBody>
      </p:sp>
      <p:pic>
        <p:nvPicPr>
          <p:cNvPr id="2" name="Picture 2"/>
          <p:cNvPicPr>
            <a:picLocks noChangeAspect="1" noChangeArrowheads="1"/>
          </p:cNvPicPr>
          <p:nvPr/>
        </p:nvPicPr>
        <p:blipFill>
          <a:blip r:embed="rId3"/>
          <a:srcRect/>
          <a:stretch>
            <a:fillRect/>
          </a:stretch>
        </p:blipFill>
        <p:spPr bwMode="auto">
          <a:xfrm>
            <a:off x="304800" y="2400300"/>
            <a:ext cx="8086725" cy="3314700"/>
          </a:xfrm>
          <a:prstGeom prst="rect">
            <a:avLst/>
          </a:prstGeom>
          <a:noFill/>
          <a:ln w="9525">
            <a:noFill/>
            <a:miter lim="800000"/>
            <a:headEnd/>
            <a:tailEnd/>
          </a:ln>
          <a:effec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2"/>
          </p:nvPr>
        </p:nvSpPr>
        <p:spPr bwMode="auto">
          <a:xfrm>
            <a:off x="6096000" y="6248400"/>
            <a:ext cx="2667000" cy="365125"/>
          </a:xfrm>
          <a:noFill/>
          <a:ln>
            <a:miter lim="800000"/>
            <a:headEnd/>
            <a:tailEnd/>
          </a:ln>
        </p:spPr>
        <p:txBody>
          <a:bodyPr wrap="square" lIns="91440" tIns="45720" rIns="91440" bIns="45720" numCol="1" compatLnSpc="1">
            <a:prstTxWarp prst="textNoShape">
              <a:avLst/>
            </a:prstTxWarp>
          </a:bodyPr>
          <a:lstStyle/>
          <a:p>
            <a:pPr algn="l"/>
            <a:r>
              <a:rPr lang="en-US" b="0">
                <a:solidFill>
                  <a:schemeClr val="tx2"/>
                </a:solidFill>
                <a:latin typeface="Arial" pitchFamily="34" charset="0"/>
              </a:rPr>
              <a:t>Slide 11- </a:t>
            </a:r>
            <a:fld id="{F890DAA9-CCBA-427E-AD1C-8AD421FF0E9F}" type="slidenum">
              <a:rPr lang="en-US" b="0" smtClean="0">
                <a:solidFill>
                  <a:schemeClr val="tx2"/>
                </a:solidFill>
                <a:latin typeface="Arial" pitchFamily="34" charset="0"/>
              </a:rPr>
              <a:pPr algn="l"/>
              <a:t>79</a:t>
            </a:fld>
            <a:endParaRPr lang="en-CA" b="0">
              <a:solidFill>
                <a:schemeClr val="tx2"/>
              </a:solidFill>
              <a:latin typeface="Arial" pitchFamily="34" charset="0"/>
            </a:endParaRPr>
          </a:p>
        </p:txBody>
      </p:sp>
      <p:sp>
        <p:nvSpPr>
          <p:cNvPr id="78851" name="Rectangle 2"/>
          <p:cNvSpPr>
            <a:spLocks noGrp="1" noChangeArrowheads="1"/>
          </p:cNvSpPr>
          <p:nvPr>
            <p:ph type="title"/>
          </p:nvPr>
        </p:nvSpPr>
        <p:spPr>
          <a:xfrm>
            <a:off x="254000" y="215900"/>
            <a:ext cx="8712200" cy="1143000"/>
          </a:xfrm>
          <a:noFill/>
        </p:spPr>
        <p:txBody>
          <a:bodyPr/>
          <a:lstStyle/>
          <a:p>
            <a:pPr eaLnBrk="1" hangingPunct="1"/>
            <a:r>
              <a:rPr lang="en-US" sz="3200">
                <a:cs typeface="Times New Roman" pitchFamily="18" charset="0"/>
              </a:rPr>
              <a:t>Multivalued Dependencies and Fourth Normal Form (4)</a:t>
            </a:r>
          </a:p>
        </p:txBody>
      </p:sp>
      <p:sp>
        <p:nvSpPr>
          <p:cNvPr id="78852" name="Rectangle 3"/>
          <p:cNvSpPr>
            <a:spLocks noGrp="1" noChangeArrowheads="1"/>
          </p:cNvSpPr>
          <p:nvPr>
            <p:ph type="body" idx="1"/>
          </p:nvPr>
        </p:nvSpPr>
        <p:spPr>
          <a:xfrm>
            <a:off x="254000" y="1574800"/>
            <a:ext cx="8204200" cy="4749800"/>
          </a:xfrm>
        </p:spPr>
        <p:txBody>
          <a:bodyPr/>
          <a:lstStyle/>
          <a:p>
            <a:pPr marL="609600" indent="-609600" algn="just" eaLnBrk="1" hangingPunct="1">
              <a:lnSpc>
                <a:spcPct val="90000"/>
              </a:lnSpc>
              <a:buFont typeface="Wingdings" pitchFamily="2" charset="2"/>
              <a:buNone/>
            </a:pPr>
            <a:r>
              <a:rPr lang="en-US" sz="2400" b="1" u="sng">
                <a:cs typeface="Times New Roman" pitchFamily="18" charset="0"/>
              </a:rPr>
              <a:t>Definition:</a:t>
            </a:r>
            <a:r>
              <a:rPr lang="en-US" sz="2000" b="1">
                <a:cs typeface="Times New Roman" pitchFamily="18" charset="0"/>
              </a:rPr>
              <a:t> </a:t>
            </a:r>
          </a:p>
          <a:p>
            <a:pPr marL="609600" indent="-609600" algn="just" eaLnBrk="1" hangingPunct="1">
              <a:lnSpc>
                <a:spcPct val="90000"/>
              </a:lnSpc>
            </a:pPr>
            <a:r>
              <a:rPr lang="en-US" sz="2400">
                <a:cs typeface="Times New Roman" pitchFamily="18" charset="0"/>
              </a:rPr>
              <a:t>A relation schema </a:t>
            </a:r>
            <a:r>
              <a:rPr lang="en-US" sz="2400" i="1">
                <a:cs typeface="Times New Roman" pitchFamily="18" charset="0"/>
              </a:rPr>
              <a:t>R</a:t>
            </a:r>
            <a:r>
              <a:rPr lang="en-US" sz="2400">
                <a:cs typeface="Times New Roman" pitchFamily="18" charset="0"/>
              </a:rPr>
              <a:t> is in </a:t>
            </a:r>
            <a:r>
              <a:rPr lang="en-US" sz="2400" b="1">
                <a:cs typeface="Times New Roman" pitchFamily="18" charset="0"/>
              </a:rPr>
              <a:t>4NF</a:t>
            </a:r>
            <a:r>
              <a:rPr lang="en-US" sz="2400">
                <a:cs typeface="Times New Roman" pitchFamily="18" charset="0"/>
              </a:rPr>
              <a:t> with respect to a set of dependencies </a:t>
            </a:r>
            <a:r>
              <a:rPr lang="en-US" sz="2400" i="1">
                <a:cs typeface="Times New Roman" pitchFamily="18" charset="0"/>
              </a:rPr>
              <a:t>F</a:t>
            </a:r>
            <a:r>
              <a:rPr lang="en-US" sz="2400">
                <a:cs typeface="Times New Roman" pitchFamily="18" charset="0"/>
              </a:rPr>
              <a:t> (that includes functional dependencies and multivalued dependencies) if, for every </a:t>
            </a:r>
            <a:r>
              <a:rPr lang="en-US" sz="2400" i="1">
                <a:cs typeface="Times New Roman" pitchFamily="18" charset="0"/>
              </a:rPr>
              <a:t>nontrivial</a:t>
            </a:r>
            <a:r>
              <a:rPr lang="en-US" sz="2400">
                <a:cs typeface="Times New Roman" pitchFamily="18" charset="0"/>
              </a:rPr>
              <a:t> multivalued dependency </a:t>
            </a:r>
            <a:r>
              <a:rPr lang="en-US" sz="2400" i="1">
                <a:cs typeface="Times New Roman" pitchFamily="18" charset="0"/>
              </a:rPr>
              <a:t>X</a:t>
            </a:r>
            <a:r>
              <a:rPr lang="en-US" sz="2400">
                <a:cs typeface="Times New Roman" pitchFamily="18" charset="0"/>
              </a:rPr>
              <a:t> </a:t>
            </a:r>
            <a:r>
              <a:rPr lang="en-US" sz="1800">
                <a:latin typeface="Times New Roman" pitchFamily="18" charset="0"/>
                <a:cs typeface="Times New Roman" pitchFamily="18" charset="0"/>
              </a:rPr>
              <a:t>—</a:t>
            </a:r>
            <a:r>
              <a:rPr lang="en-US" sz="1800">
                <a:cs typeface="Times New Roman" pitchFamily="18" charset="0"/>
              </a:rPr>
              <a:t>&gt;&gt;</a:t>
            </a:r>
            <a:r>
              <a:rPr lang="en-US" sz="2400" i="1">
                <a:cs typeface="Times New Roman" pitchFamily="18" charset="0"/>
              </a:rPr>
              <a:t> Y</a:t>
            </a:r>
            <a:r>
              <a:rPr lang="en-US" sz="2400">
                <a:cs typeface="Times New Roman" pitchFamily="18" charset="0"/>
              </a:rPr>
              <a:t> in </a:t>
            </a:r>
            <a:r>
              <a:rPr lang="en-US" sz="2400" i="1">
                <a:cs typeface="Times New Roman" pitchFamily="18" charset="0"/>
              </a:rPr>
              <a:t>F</a:t>
            </a:r>
            <a:r>
              <a:rPr lang="en-US" sz="2400" baseline="30000">
                <a:cs typeface="Times New Roman" pitchFamily="18" charset="0"/>
              </a:rPr>
              <a:t>+</a:t>
            </a:r>
            <a:r>
              <a:rPr lang="en-US" sz="2400">
                <a:cs typeface="Times New Roman" pitchFamily="18" charset="0"/>
              </a:rPr>
              <a:t>, </a:t>
            </a:r>
            <a:r>
              <a:rPr lang="en-US" sz="2400" i="1">
                <a:cs typeface="Times New Roman" pitchFamily="18" charset="0"/>
              </a:rPr>
              <a:t>X</a:t>
            </a:r>
            <a:r>
              <a:rPr lang="en-US" sz="2400">
                <a:cs typeface="Times New Roman" pitchFamily="18" charset="0"/>
              </a:rPr>
              <a:t> is a superkey for R.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6"/>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3200"/>
              <a:t>Informal Design Guidelines for Relational Databases </a:t>
            </a:r>
          </a:p>
        </p:txBody>
      </p:sp>
      <p:sp>
        <p:nvSpPr>
          <p:cNvPr id="11266" name="Slide Number Placeholder 3"/>
          <p:cNvSpPr>
            <a:spLocks noGrp="1"/>
          </p:cNvSpPr>
          <p:nvPr>
            <p:ph type="sldNum" sz="quarter" idx="12"/>
          </p:nvPr>
        </p:nvSpPr>
        <p:spPr/>
        <p:txBody>
          <a:bodyPr>
            <a:normAutofit fontScale="40000" lnSpcReduction="20000"/>
          </a:bodyPr>
          <a:lstStyle/>
          <a:p>
            <a:pPr>
              <a:defRPr/>
            </a:pPr>
            <a:r>
              <a:rPr lang="en-US"/>
              <a:t>Slide 10- </a:t>
            </a:r>
            <a:fld id="{4152AE23-E192-48F0-A6A9-A4E46157C76B}" type="slidenum">
              <a:rPr lang="en-US"/>
              <a:pPr>
                <a:defRPr/>
              </a:pPr>
              <a:t>8</a:t>
            </a:fld>
            <a:endParaRPr lang="en-CA"/>
          </a:p>
        </p:txBody>
      </p:sp>
      <p:sp>
        <p:nvSpPr>
          <p:cNvPr id="20484" name="Rectangle 7"/>
          <p:cNvSpPr>
            <a:spLocks noGrp="1" noChangeArrowheads="1"/>
          </p:cNvSpPr>
          <p:nvPr>
            <p:ph sz="quarter" idx="1"/>
          </p:nvPr>
        </p:nvSpPr>
        <p:spPr>
          <a:xfrm>
            <a:off x="304800" y="1600200"/>
            <a:ext cx="8461375" cy="4495800"/>
          </a:xfrm>
        </p:spPr>
        <p:txBody>
          <a:bodyPr/>
          <a:lstStyle/>
          <a:p>
            <a:pPr eaLnBrk="1" hangingPunct="1"/>
            <a:r>
              <a:rPr lang="en-US" sz="2400"/>
              <a:t>We first discuss informal guidelines for good relational design</a:t>
            </a:r>
          </a:p>
          <a:p>
            <a:pPr eaLnBrk="1" hangingPunct="1"/>
            <a:endParaRPr lang="en-US" sz="2400"/>
          </a:p>
          <a:p>
            <a:pPr eaLnBrk="1" hangingPunct="1"/>
            <a:r>
              <a:rPr lang="en-US" sz="2400"/>
              <a:t>Informal Design Guidelines for Relational Databases</a:t>
            </a:r>
          </a:p>
          <a:p>
            <a:pPr eaLnBrk="1" hangingPunct="1"/>
            <a:endParaRPr lang="en-US" sz="2400"/>
          </a:p>
          <a:p>
            <a:pPr lvl="1" eaLnBrk="1" hangingPunct="1"/>
            <a:r>
              <a:rPr lang="en-US" sz="2200"/>
              <a:t>Semantics of the Relation Attributes</a:t>
            </a:r>
          </a:p>
          <a:p>
            <a:pPr lvl="1" eaLnBrk="1" hangingPunct="1"/>
            <a:r>
              <a:rPr lang="en-US" sz="2200"/>
              <a:t>Reducing the redundant Information in Tuples and Update Anomalies</a:t>
            </a:r>
          </a:p>
          <a:p>
            <a:pPr lvl="1" eaLnBrk="1" hangingPunct="1"/>
            <a:r>
              <a:rPr lang="en-US" sz="2200"/>
              <a:t>Reducing Null Values in Tuples</a:t>
            </a:r>
          </a:p>
          <a:p>
            <a:pPr lvl="1" eaLnBrk="1" hangingPunct="1"/>
            <a:r>
              <a:rPr lang="en-US" sz="2200"/>
              <a:t>Disallowing the possibility of generating Spurious Tuples.</a:t>
            </a:r>
          </a:p>
          <a:p>
            <a:pPr eaLnBrk="1" hangingPunct="1"/>
            <a:endParaRPr lang="en-US" sz="240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2"/>
          </p:nvPr>
        </p:nvSpPr>
        <p:spPr bwMode="auto">
          <a:xfrm>
            <a:off x="6096000" y="6248400"/>
            <a:ext cx="2667000" cy="365125"/>
          </a:xfrm>
          <a:noFill/>
          <a:ln>
            <a:miter lim="800000"/>
            <a:headEnd/>
            <a:tailEnd/>
          </a:ln>
        </p:spPr>
        <p:txBody>
          <a:bodyPr wrap="square" lIns="91440" tIns="45720" rIns="91440" bIns="45720" numCol="1" compatLnSpc="1">
            <a:prstTxWarp prst="textNoShape">
              <a:avLst/>
            </a:prstTxWarp>
          </a:bodyPr>
          <a:lstStyle/>
          <a:p>
            <a:pPr algn="l"/>
            <a:r>
              <a:rPr lang="en-US" b="0">
                <a:solidFill>
                  <a:schemeClr val="tx2"/>
                </a:solidFill>
                <a:latin typeface="Arial" pitchFamily="34" charset="0"/>
              </a:rPr>
              <a:t>Slide 11- </a:t>
            </a:r>
            <a:fld id="{F890DAA9-CCBA-427E-AD1C-8AD421FF0E9F}" type="slidenum">
              <a:rPr lang="en-US" b="0" smtClean="0">
                <a:solidFill>
                  <a:schemeClr val="tx2"/>
                </a:solidFill>
                <a:latin typeface="Arial" pitchFamily="34" charset="0"/>
              </a:rPr>
              <a:pPr algn="l"/>
              <a:t>80</a:t>
            </a:fld>
            <a:endParaRPr lang="en-CA" b="0">
              <a:solidFill>
                <a:schemeClr val="tx2"/>
              </a:solidFill>
              <a:latin typeface="Arial" pitchFamily="34" charset="0"/>
            </a:endParaRPr>
          </a:p>
        </p:txBody>
      </p:sp>
      <p:sp>
        <p:nvSpPr>
          <p:cNvPr id="78851" name="Rectangle 2"/>
          <p:cNvSpPr>
            <a:spLocks noGrp="1" noChangeArrowheads="1"/>
          </p:cNvSpPr>
          <p:nvPr>
            <p:ph type="title"/>
          </p:nvPr>
        </p:nvSpPr>
        <p:spPr>
          <a:xfrm>
            <a:off x="254000" y="215900"/>
            <a:ext cx="8712200" cy="1143000"/>
          </a:xfrm>
          <a:noFill/>
        </p:spPr>
        <p:txBody>
          <a:bodyPr/>
          <a:lstStyle/>
          <a:p>
            <a:pPr eaLnBrk="1" hangingPunct="1"/>
            <a:r>
              <a:rPr lang="en-US" sz="3200">
                <a:cs typeface="Times New Roman" pitchFamily="18" charset="0"/>
              </a:rPr>
              <a:t>Multivalued Dependencies and Fourth Normal Form (4)</a:t>
            </a:r>
          </a:p>
        </p:txBody>
      </p:sp>
      <p:sp>
        <p:nvSpPr>
          <p:cNvPr id="78852" name="Rectangle 3"/>
          <p:cNvSpPr>
            <a:spLocks noGrp="1" noChangeArrowheads="1"/>
          </p:cNvSpPr>
          <p:nvPr>
            <p:ph type="body" idx="1"/>
          </p:nvPr>
        </p:nvSpPr>
        <p:spPr>
          <a:xfrm>
            <a:off x="254000" y="1574800"/>
            <a:ext cx="8204200" cy="4749800"/>
          </a:xfrm>
        </p:spPr>
        <p:txBody>
          <a:bodyPr/>
          <a:lstStyle/>
          <a:p>
            <a:pPr marL="609600" indent="-609600" algn="just" eaLnBrk="1" hangingPunct="1">
              <a:lnSpc>
                <a:spcPct val="90000"/>
              </a:lnSpc>
              <a:buFont typeface="Wingdings" pitchFamily="2" charset="2"/>
              <a:buNone/>
            </a:pPr>
            <a:endParaRPr lang="en-US" sz="2400" dirty="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228600" y="1676400"/>
            <a:ext cx="7600950" cy="2162175"/>
          </a:xfrm>
          <a:prstGeom prst="rect">
            <a:avLst/>
          </a:prstGeom>
          <a:noFill/>
          <a:ln w="9525">
            <a:noFill/>
            <a:miter lim="800000"/>
            <a:headEnd/>
            <a:tailEnd/>
          </a:ln>
          <a:effectLst/>
        </p:spPr>
      </p:pic>
      <p:pic>
        <p:nvPicPr>
          <p:cNvPr id="2" name="Picture 3"/>
          <p:cNvPicPr>
            <a:picLocks noChangeAspect="1" noChangeArrowheads="1"/>
          </p:cNvPicPr>
          <p:nvPr/>
        </p:nvPicPr>
        <p:blipFill>
          <a:blip r:embed="rId4"/>
          <a:srcRect/>
          <a:stretch>
            <a:fillRect/>
          </a:stretch>
        </p:blipFill>
        <p:spPr bwMode="auto">
          <a:xfrm>
            <a:off x="304800" y="3810000"/>
            <a:ext cx="7915275" cy="2724150"/>
          </a:xfrm>
          <a:prstGeom prst="rect">
            <a:avLst/>
          </a:prstGeom>
          <a:noFill/>
          <a:ln w="9525">
            <a:noFill/>
            <a:miter lim="800000"/>
            <a:headEnd/>
            <a:tailEnd/>
          </a:ln>
          <a:effectLst/>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2"/>
          </p:nvPr>
        </p:nvSpPr>
        <p:spPr bwMode="auto">
          <a:xfrm>
            <a:off x="6096000" y="6248400"/>
            <a:ext cx="2667000" cy="365125"/>
          </a:xfrm>
          <a:noFill/>
          <a:ln>
            <a:miter lim="800000"/>
            <a:headEnd/>
            <a:tailEnd/>
          </a:ln>
        </p:spPr>
        <p:txBody>
          <a:bodyPr wrap="square" lIns="91440" tIns="45720" rIns="91440" bIns="45720" numCol="1" compatLnSpc="1">
            <a:prstTxWarp prst="textNoShape">
              <a:avLst/>
            </a:prstTxWarp>
          </a:bodyPr>
          <a:lstStyle/>
          <a:p>
            <a:pPr algn="l"/>
            <a:r>
              <a:rPr lang="en-US" b="0">
                <a:solidFill>
                  <a:schemeClr val="tx2"/>
                </a:solidFill>
                <a:latin typeface="Arial" pitchFamily="34" charset="0"/>
              </a:rPr>
              <a:t>Slide 11- </a:t>
            </a:r>
            <a:fld id="{E794414E-600D-4C0E-B4D6-0B239D8C7DEC}" type="slidenum">
              <a:rPr lang="en-US" b="0" smtClean="0">
                <a:solidFill>
                  <a:schemeClr val="tx2"/>
                </a:solidFill>
                <a:latin typeface="Arial" pitchFamily="34" charset="0"/>
              </a:rPr>
              <a:pPr algn="l"/>
              <a:t>81</a:t>
            </a:fld>
            <a:endParaRPr lang="en-CA" b="0">
              <a:solidFill>
                <a:schemeClr val="tx2"/>
              </a:solidFill>
              <a:latin typeface="Arial" pitchFamily="34" charset="0"/>
            </a:endParaRPr>
          </a:p>
        </p:txBody>
      </p:sp>
      <p:sp>
        <p:nvSpPr>
          <p:cNvPr id="80899" name="Rectangle 2"/>
          <p:cNvSpPr>
            <a:spLocks noGrp="1" noChangeArrowheads="1"/>
          </p:cNvSpPr>
          <p:nvPr>
            <p:ph type="title"/>
          </p:nvPr>
        </p:nvSpPr>
        <p:spPr>
          <a:xfrm>
            <a:off x="254000" y="215900"/>
            <a:ext cx="8712200" cy="1143000"/>
          </a:xfrm>
          <a:noFill/>
        </p:spPr>
        <p:txBody>
          <a:bodyPr/>
          <a:lstStyle/>
          <a:p>
            <a:pPr eaLnBrk="1" hangingPunct="1"/>
            <a:r>
              <a:rPr lang="en-US" sz="2800">
                <a:cs typeface="Times New Roman" pitchFamily="18" charset="0"/>
              </a:rPr>
              <a:t>Multivalued Dependencies and Fourth Normal Form (6)</a:t>
            </a:r>
          </a:p>
        </p:txBody>
      </p:sp>
      <p:sp>
        <p:nvSpPr>
          <p:cNvPr id="80900" name="Rectangle 3"/>
          <p:cNvSpPr>
            <a:spLocks noGrp="1" noChangeArrowheads="1"/>
          </p:cNvSpPr>
          <p:nvPr>
            <p:ph type="body" idx="1"/>
          </p:nvPr>
        </p:nvSpPr>
        <p:spPr>
          <a:xfrm>
            <a:off x="254000" y="1651000"/>
            <a:ext cx="8204200" cy="4673600"/>
          </a:xfrm>
        </p:spPr>
        <p:txBody>
          <a:bodyPr/>
          <a:lstStyle/>
          <a:p>
            <a:pPr marL="609600" indent="-609600" algn="just" eaLnBrk="1" hangingPunct="1">
              <a:buFont typeface="Wingdings" pitchFamily="2" charset="2"/>
              <a:buNone/>
            </a:pPr>
            <a:r>
              <a:rPr lang="en-US" b="1">
                <a:cs typeface="Times New Roman" pitchFamily="18" charset="0"/>
              </a:rPr>
              <a:t>Lossless (Non-additive) Join Decomposition into 4NF Relations:</a:t>
            </a:r>
          </a:p>
          <a:p>
            <a:pPr marL="609600" indent="-609600" algn="just" eaLnBrk="1" hangingPunct="1"/>
            <a:r>
              <a:rPr lang="en-US" b="1">
                <a:latin typeface="Bodega Sans" charset="0"/>
                <a:cs typeface="Times New Roman" pitchFamily="18" charset="0"/>
              </a:rPr>
              <a:t>PROPERTY LJ1</a:t>
            </a:r>
            <a:r>
              <a:rPr lang="en-US" b="1">
                <a:latin typeface="MathematicalPi 4" pitchFamily="82" charset="0"/>
                <a:cs typeface="Times New Roman" pitchFamily="18" charset="0"/>
              </a:rPr>
              <a:t>’</a:t>
            </a:r>
            <a:endParaRPr lang="en-US">
              <a:latin typeface="Bodega Sans" charset="0"/>
              <a:cs typeface="Times New Roman" pitchFamily="18" charset="0"/>
            </a:endParaRPr>
          </a:p>
          <a:p>
            <a:pPr marL="990600" lvl="1" indent="-533400" algn="just" eaLnBrk="1" hangingPunct="1"/>
            <a:r>
              <a:rPr lang="en-US" sz="2400">
                <a:cs typeface="Times New Roman" pitchFamily="18" charset="0"/>
              </a:rPr>
              <a:t>The relation schemas </a:t>
            </a:r>
            <a:r>
              <a:rPr lang="en-US" sz="2400" i="1">
                <a:cs typeface="Times New Roman" pitchFamily="18" charset="0"/>
              </a:rPr>
              <a:t>R</a:t>
            </a:r>
            <a:r>
              <a:rPr lang="en-US" sz="2400" baseline="-30000">
                <a:cs typeface="Times New Roman" pitchFamily="18" charset="0"/>
              </a:rPr>
              <a:t>1</a:t>
            </a:r>
            <a:r>
              <a:rPr lang="en-US" sz="2400">
                <a:cs typeface="Times New Roman" pitchFamily="18" charset="0"/>
              </a:rPr>
              <a:t> and </a:t>
            </a:r>
            <a:r>
              <a:rPr lang="en-US" sz="2400" i="1">
                <a:cs typeface="Times New Roman" pitchFamily="18" charset="0"/>
              </a:rPr>
              <a:t>R</a:t>
            </a:r>
            <a:r>
              <a:rPr lang="en-US" sz="2400" baseline="-30000">
                <a:cs typeface="Times New Roman" pitchFamily="18" charset="0"/>
              </a:rPr>
              <a:t>2</a:t>
            </a:r>
            <a:r>
              <a:rPr lang="en-US" sz="2400">
                <a:cs typeface="Times New Roman" pitchFamily="18" charset="0"/>
              </a:rPr>
              <a:t> form a lossless (non-additive) join decomposition of </a:t>
            </a:r>
            <a:r>
              <a:rPr lang="en-US" sz="2400" i="1">
                <a:cs typeface="Times New Roman" pitchFamily="18" charset="0"/>
              </a:rPr>
              <a:t>R</a:t>
            </a:r>
            <a:r>
              <a:rPr lang="en-US" sz="2400">
                <a:cs typeface="Times New Roman" pitchFamily="18" charset="0"/>
              </a:rPr>
              <a:t> with respect to a set F of functional </a:t>
            </a:r>
            <a:r>
              <a:rPr lang="en-US" sz="2400" i="1">
                <a:cs typeface="Times New Roman" pitchFamily="18" charset="0"/>
              </a:rPr>
              <a:t>and </a:t>
            </a:r>
            <a:r>
              <a:rPr lang="en-US" sz="2400">
                <a:cs typeface="Times New Roman" pitchFamily="18" charset="0"/>
              </a:rPr>
              <a:t>multivalued dependencies if and only if </a:t>
            </a:r>
          </a:p>
          <a:p>
            <a:pPr marL="1371600" lvl="2" indent="-457200" algn="just" eaLnBrk="1" hangingPunct="1"/>
            <a:r>
              <a:rPr lang="en-US" sz="2000">
                <a:cs typeface="Times New Roman" pitchFamily="18" charset="0"/>
              </a:rPr>
              <a:t>(</a:t>
            </a:r>
            <a:r>
              <a:rPr lang="en-US" sz="2000" i="1">
                <a:cs typeface="Times New Roman" pitchFamily="18" charset="0"/>
              </a:rPr>
              <a:t>R</a:t>
            </a:r>
            <a:r>
              <a:rPr lang="en-US" sz="2000" baseline="-30000">
                <a:cs typeface="Times New Roman" pitchFamily="18" charset="0"/>
              </a:rPr>
              <a:t>1 </a:t>
            </a:r>
            <a:r>
              <a:rPr lang="en-US" sz="1800">
                <a:ea typeface="ヒラギノ角ゴ Pro W3" pitchFamily="1" charset="-128"/>
              </a:rPr>
              <a:t>∩</a:t>
            </a:r>
            <a:r>
              <a:rPr lang="en-US" sz="2000">
                <a:cs typeface="Times New Roman" pitchFamily="18" charset="0"/>
              </a:rPr>
              <a:t>  </a:t>
            </a:r>
            <a:r>
              <a:rPr lang="en-US" sz="2000" i="1">
                <a:cs typeface="Times New Roman" pitchFamily="18" charset="0"/>
              </a:rPr>
              <a:t>R</a:t>
            </a:r>
            <a:r>
              <a:rPr lang="en-US" sz="2000" baseline="-30000">
                <a:cs typeface="Times New Roman" pitchFamily="18" charset="0"/>
              </a:rPr>
              <a:t>2</a:t>
            </a:r>
            <a:r>
              <a:rPr lang="en-US" sz="2000">
                <a:cs typeface="Times New Roman" pitchFamily="18" charset="0"/>
              </a:rPr>
              <a:t>) </a:t>
            </a:r>
            <a:r>
              <a:rPr lang="en-US" sz="2000">
                <a:latin typeface="Times New Roman" pitchFamily="18" charset="0"/>
                <a:cs typeface="Times New Roman" pitchFamily="18" charset="0"/>
              </a:rPr>
              <a:t>—</a:t>
            </a:r>
            <a:r>
              <a:rPr lang="en-US" sz="2000">
                <a:cs typeface="Times New Roman" pitchFamily="18" charset="0"/>
              </a:rPr>
              <a:t>&gt;&gt; (</a:t>
            </a:r>
            <a:r>
              <a:rPr lang="en-US" sz="2000" i="1">
                <a:cs typeface="Times New Roman" pitchFamily="18" charset="0"/>
              </a:rPr>
              <a:t>R</a:t>
            </a:r>
            <a:r>
              <a:rPr lang="en-US" sz="2000" baseline="-30000">
                <a:cs typeface="Times New Roman" pitchFamily="18" charset="0"/>
              </a:rPr>
              <a:t>1</a:t>
            </a:r>
            <a:r>
              <a:rPr lang="en-US" sz="2000">
                <a:cs typeface="Times New Roman" pitchFamily="18" charset="0"/>
              </a:rPr>
              <a:t> - </a:t>
            </a:r>
            <a:r>
              <a:rPr lang="en-US" sz="2000" i="1">
                <a:cs typeface="Times New Roman" pitchFamily="18" charset="0"/>
              </a:rPr>
              <a:t>R</a:t>
            </a:r>
            <a:r>
              <a:rPr lang="en-US" sz="2000" baseline="-30000">
                <a:cs typeface="Times New Roman" pitchFamily="18" charset="0"/>
              </a:rPr>
              <a:t>2</a:t>
            </a:r>
            <a:r>
              <a:rPr lang="en-US" sz="2000">
                <a:cs typeface="Times New Roman" pitchFamily="18" charset="0"/>
              </a:rPr>
              <a:t>)</a:t>
            </a:r>
          </a:p>
          <a:p>
            <a:pPr marL="990600" lvl="1" indent="-533400" algn="just" eaLnBrk="1" hangingPunct="1"/>
            <a:r>
              <a:rPr lang="en-US" sz="2400">
                <a:cs typeface="Times New Roman" pitchFamily="18" charset="0"/>
              </a:rPr>
              <a:t>or by symmetry, if and only if </a:t>
            </a:r>
          </a:p>
          <a:p>
            <a:pPr marL="1371600" lvl="2" indent="-457200" algn="just" eaLnBrk="1" hangingPunct="1"/>
            <a:r>
              <a:rPr lang="en-US" sz="2000">
                <a:cs typeface="Times New Roman" pitchFamily="18" charset="0"/>
              </a:rPr>
              <a:t>(</a:t>
            </a:r>
            <a:r>
              <a:rPr lang="en-US" sz="2000" i="1">
                <a:cs typeface="Times New Roman" pitchFamily="18" charset="0"/>
              </a:rPr>
              <a:t>R</a:t>
            </a:r>
            <a:r>
              <a:rPr lang="en-US" sz="2000" baseline="-30000">
                <a:cs typeface="Times New Roman" pitchFamily="18" charset="0"/>
              </a:rPr>
              <a:t>1</a:t>
            </a:r>
            <a:r>
              <a:rPr lang="en-US" sz="2000">
                <a:cs typeface="Times New Roman" pitchFamily="18" charset="0"/>
              </a:rPr>
              <a:t> </a:t>
            </a:r>
            <a:r>
              <a:rPr lang="en-US" sz="1800">
                <a:ea typeface="ヒラギノ角ゴ Pro W3" pitchFamily="1" charset="-128"/>
              </a:rPr>
              <a:t>∩</a:t>
            </a:r>
            <a:r>
              <a:rPr lang="en-US" sz="2000">
                <a:cs typeface="Times New Roman" pitchFamily="18" charset="0"/>
              </a:rPr>
              <a:t> </a:t>
            </a:r>
            <a:r>
              <a:rPr lang="en-US" sz="2000" i="1">
                <a:cs typeface="Times New Roman" pitchFamily="18" charset="0"/>
              </a:rPr>
              <a:t>R</a:t>
            </a:r>
            <a:r>
              <a:rPr lang="en-US" sz="2000" baseline="-30000">
                <a:cs typeface="Times New Roman" pitchFamily="18" charset="0"/>
              </a:rPr>
              <a:t>2</a:t>
            </a:r>
            <a:r>
              <a:rPr lang="en-US" sz="2000">
                <a:cs typeface="Times New Roman" pitchFamily="18" charset="0"/>
              </a:rPr>
              <a:t>) </a:t>
            </a:r>
            <a:r>
              <a:rPr lang="en-US" sz="2000">
                <a:latin typeface="Times New Roman" pitchFamily="18" charset="0"/>
                <a:cs typeface="Times New Roman" pitchFamily="18" charset="0"/>
              </a:rPr>
              <a:t>—</a:t>
            </a:r>
            <a:r>
              <a:rPr lang="en-US" sz="2000">
                <a:cs typeface="Times New Roman" pitchFamily="18" charset="0"/>
              </a:rPr>
              <a:t>&gt;&gt; (</a:t>
            </a:r>
            <a:r>
              <a:rPr lang="en-US" sz="2000" i="1">
                <a:cs typeface="Times New Roman" pitchFamily="18" charset="0"/>
              </a:rPr>
              <a:t>R</a:t>
            </a:r>
            <a:r>
              <a:rPr lang="en-US" sz="2000" baseline="-30000">
                <a:cs typeface="Times New Roman" pitchFamily="18" charset="0"/>
              </a:rPr>
              <a:t>2</a:t>
            </a:r>
            <a:r>
              <a:rPr lang="en-US" sz="2000">
                <a:cs typeface="Times New Roman" pitchFamily="18" charset="0"/>
              </a:rPr>
              <a:t> - </a:t>
            </a:r>
            <a:r>
              <a:rPr lang="en-US" sz="2000" i="1">
                <a:cs typeface="Times New Roman" pitchFamily="18" charset="0"/>
              </a:rPr>
              <a:t>R</a:t>
            </a:r>
            <a:r>
              <a:rPr lang="en-US" sz="2000" baseline="-30000">
                <a:cs typeface="Times New Roman" pitchFamily="18" charset="0"/>
              </a:rPr>
              <a:t>1</a:t>
            </a:r>
            <a:r>
              <a:rPr lang="en-US" sz="2000">
                <a:cs typeface="Times New Roman" pitchFamily="18" charset="0"/>
              </a:rPr>
              <a:t>)).</a:t>
            </a:r>
            <a:r>
              <a:rPr lang="en-US">
                <a:cs typeface="Times New Roman" pitchFamily="18" charset="0"/>
              </a:rPr>
              <a:t> </a:t>
            </a:r>
            <a:r>
              <a:rPr lang="en-US" b="1">
                <a:cs typeface="Times New Roman" pitchFamily="18" charset="0"/>
              </a:rPr>
              <a:t> </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Fifth Normal Form/ Project-Join Normal form</a:t>
            </a:r>
          </a:p>
        </p:txBody>
      </p:sp>
      <p:sp>
        <p:nvSpPr>
          <p:cNvPr id="3" name="Content Placeholder 2"/>
          <p:cNvSpPr>
            <a:spLocks noGrp="1"/>
          </p:cNvSpPr>
          <p:nvPr>
            <p:ph sz="quarter" idx="1"/>
          </p:nvPr>
        </p:nvSpPr>
        <p:spPr/>
        <p:txBody>
          <a:bodyPr/>
          <a:lstStyle/>
          <a:p>
            <a:r>
              <a:rPr lang="en-US" sz="2000" dirty="0"/>
              <a:t>A relation R is in Fifth Normal Form (5NF) if and only if the following conditions are satisfied simultaneously:</a:t>
            </a:r>
            <a:br>
              <a:rPr lang="en-US" sz="2000" dirty="0"/>
            </a:br>
            <a:r>
              <a:rPr lang="en-US" sz="2000" dirty="0"/>
              <a:t>1. R is already in 4NF.</a:t>
            </a:r>
            <a:br>
              <a:rPr lang="en-US" sz="2000" dirty="0"/>
            </a:br>
            <a:r>
              <a:rPr lang="en-US" sz="2000" dirty="0"/>
              <a:t>2. Not contains any join dependencies and joining should be lossless</a:t>
            </a:r>
          </a:p>
          <a:p>
            <a:pPr>
              <a:tabLst>
                <a:tab pos="7143750" algn="l"/>
              </a:tabLst>
            </a:pPr>
            <a:r>
              <a:rPr lang="en-US" sz="2000" dirty="0"/>
              <a:t>5NF is of little practical use to  the </a:t>
            </a:r>
            <a:r>
              <a:rPr lang="en-US" sz="2000" dirty="0">
                <a:hlinkClick r:id="rId2"/>
              </a:rPr>
              <a:t>database</a:t>
            </a:r>
            <a:r>
              <a:rPr lang="en-US" sz="2000" dirty="0"/>
              <a:t> designer</a:t>
            </a:r>
          </a:p>
          <a:p>
            <a:pPr>
              <a:tabLst>
                <a:tab pos="7143750" algn="l"/>
              </a:tabLst>
            </a:pPr>
            <a:r>
              <a:rPr lang="en-US" sz="2000" dirty="0"/>
              <a:t>In considering 5NF, consideration must be given to tables where this non-loss decomposition can only be achieved by decomposition into three or more separate tables.</a:t>
            </a:r>
          </a:p>
        </p:txBody>
      </p:sp>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82</a:t>
            </a:fld>
            <a:endParaRPr lang="en-CA"/>
          </a:p>
        </p:txBody>
      </p:sp>
    </p:spTree>
    <p:extLst>
      <p:ext uri="{BB962C8B-B14F-4D97-AF65-F5344CB8AC3E}">
        <p14:creationId xmlns:p14="http://schemas.microsoft.com/office/powerpoint/2010/main" val="27073598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
          </p:nvPr>
        </p:nvPicPr>
        <p:blipFill>
          <a:blip r:embed="rId2"/>
          <a:stretch>
            <a:fillRect/>
          </a:stretch>
        </p:blipFill>
        <p:spPr>
          <a:xfrm>
            <a:off x="1600200" y="2438400"/>
            <a:ext cx="5515080" cy="1900535"/>
          </a:xfrm>
          <a:prstGeom prst="rect">
            <a:avLst/>
          </a:prstGeom>
        </p:spPr>
      </p:pic>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83</a:t>
            </a:fld>
            <a:endParaRPr lang="en-CA"/>
          </a:p>
        </p:txBody>
      </p:sp>
      <p:sp>
        <p:nvSpPr>
          <p:cNvPr id="6" name="TextBox 5"/>
          <p:cNvSpPr txBox="1"/>
          <p:nvPr/>
        </p:nvSpPr>
        <p:spPr>
          <a:xfrm>
            <a:off x="838200" y="1676400"/>
            <a:ext cx="5334000" cy="461665"/>
          </a:xfrm>
          <a:prstGeom prst="rect">
            <a:avLst/>
          </a:prstGeom>
          <a:noFill/>
        </p:spPr>
        <p:txBody>
          <a:bodyPr wrap="square" rtlCol="0">
            <a:spAutoFit/>
          </a:bodyPr>
          <a:lstStyle/>
          <a:p>
            <a:r>
              <a:rPr lang="en-US" dirty="0" err="1"/>
              <a:t>Agent_Company_Product</a:t>
            </a:r>
            <a:r>
              <a:rPr lang="en-US" dirty="0"/>
              <a:t> Name</a:t>
            </a:r>
          </a:p>
        </p:txBody>
      </p:sp>
      <p:pic>
        <p:nvPicPr>
          <p:cNvPr id="7" name="Picture 6"/>
          <p:cNvPicPr>
            <a:picLocks noChangeAspect="1"/>
          </p:cNvPicPr>
          <p:nvPr/>
        </p:nvPicPr>
        <p:blipFill>
          <a:blip r:embed="rId3"/>
          <a:stretch>
            <a:fillRect/>
          </a:stretch>
        </p:blipFill>
        <p:spPr>
          <a:xfrm>
            <a:off x="1600200" y="4419600"/>
            <a:ext cx="5943600" cy="2235272"/>
          </a:xfrm>
          <a:prstGeom prst="rect">
            <a:avLst/>
          </a:prstGeom>
        </p:spPr>
      </p:pic>
    </p:spTree>
    <p:extLst>
      <p:ext uri="{BB962C8B-B14F-4D97-AF65-F5344CB8AC3E}">
        <p14:creationId xmlns:p14="http://schemas.microsoft.com/office/powerpoint/2010/main" val="14374052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
          </p:nvPr>
        </p:nvPicPr>
        <p:blipFill>
          <a:blip r:embed="rId2"/>
          <a:stretch>
            <a:fillRect/>
          </a:stretch>
        </p:blipFill>
        <p:spPr>
          <a:xfrm>
            <a:off x="1281793" y="1600200"/>
            <a:ext cx="5546835" cy="2381372"/>
          </a:xfrm>
          <a:prstGeom prst="rect">
            <a:avLst/>
          </a:prstGeom>
        </p:spPr>
      </p:pic>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84</a:t>
            </a:fld>
            <a:endParaRPr lang="en-CA"/>
          </a:p>
        </p:txBody>
      </p:sp>
      <p:sp>
        <p:nvSpPr>
          <p:cNvPr id="6" name="TextBox 5"/>
          <p:cNvSpPr txBox="1"/>
          <p:nvPr/>
        </p:nvSpPr>
        <p:spPr>
          <a:xfrm>
            <a:off x="1281793" y="4114800"/>
            <a:ext cx="5546835" cy="461665"/>
          </a:xfrm>
          <a:prstGeom prst="rect">
            <a:avLst/>
          </a:prstGeom>
          <a:noFill/>
        </p:spPr>
        <p:txBody>
          <a:bodyPr wrap="square" rtlCol="0">
            <a:spAutoFit/>
          </a:bodyPr>
          <a:lstStyle/>
          <a:p>
            <a:r>
              <a:rPr lang="en-US" dirty="0"/>
              <a:t>Spurious Tuples</a:t>
            </a:r>
          </a:p>
        </p:txBody>
      </p:sp>
    </p:spTree>
    <p:extLst>
      <p:ext uri="{BB962C8B-B14F-4D97-AF65-F5344CB8AC3E}">
        <p14:creationId xmlns:p14="http://schemas.microsoft.com/office/powerpoint/2010/main" val="11593661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2000" dirty="0"/>
              <a:t>If a join is taken of all three projections, first of PI and P2 with the (spurious) result shown above, and then of this result with P3 over the ‘Company’ and ‘Product name’ column, the following table is obtained:</a:t>
            </a:r>
          </a:p>
        </p:txBody>
      </p:sp>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85</a:t>
            </a:fld>
            <a:endParaRPr lang="en-CA"/>
          </a:p>
        </p:txBody>
      </p:sp>
      <p:pic>
        <p:nvPicPr>
          <p:cNvPr id="5" name="Picture 4"/>
          <p:cNvPicPr>
            <a:picLocks noChangeAspect="1"/>
          </p:cNvPicPr>
          <p:nvPr/>
        </p:nvPicPr>
        <p:blipFill>
          <a:blip r:embed="rId2"/>
          <a:stretch>
            <a:fillRect/>
          </a:stretch>
        </p:blipFill>
        <p:spPr>
          <a:xfrm>
            <a:off x="1600200" y="2895600"/>
            <a:ext cx="5289822" cy="1752690"/>
          </a:xfrm>
          <a:prstGeom prst="rect">
            <a:avLst/>
          </a:prstGeom>
        </p:spPr>
      </p:pic>
      <p:sp>
        <p:nvSpPr>
          <p:cNvPr id="6" name="TextBox 5"/>
          <p:cNvSpPr txBox="1"/>
          <p:nvPr/>
        </p:nvSpPr>
        <p:spPr>
          <a:xfrm>
            <a:off x="1981200" y="4800600"/>
            <a:ext cx="4572000" cy="461665"/>
          </a:xfrm>
          <a:prstGeom prst="rect">
            <a:avLst/>
          </a:prstGeom>
          <a:noFill/>
        </p:spPr>
        <p:txBody>
          <a:bodyPr wrap="square" rtlCol="0">
            <a:spAutoFit/>
          </a:bodyPr>
          <a:lstStyle/>
          <a:p>
            <a:r>
              <a:rPr lang="en-US" dirty="0"/>
              <a:t>Still spurious Tuple</a:t>
            </a:r>
          </a:p>
        </p:txBody>
      </p:sp>
    </p:spTree>
    <p:extLst>
      <p:ext uri="{BB962C8B-B14F-4D97-AF65-F5344CB8AC3E}">
        <p14:creationId xmlns:p14="http://schemas.microsoft.com/office/powerpoint/2010/main" val="9171931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pic>
        <p:nvPicPr>
          <p:cNvPr id="5" name="Content Placeholder 4"/>
          <p:cNvPicPr>
            <a:picLocks noGrp="1" noChangeAspect="1"/>
          </p:cNvPicPr>
          <p:nvPr>
            <p:ph sz="quarter" idx="1"/>
          </p:nvPr>
        </p:nvPicPr>
        <p:blipFill>
          <a:blip r:embed="rId2"/>
          <a:stretch>
            <a:fillRect/>
          </a:stretch>
        </p:blipFill>
        <p:spPr>
          <a:xfrm>
            <a:off x="1295400" y="2209800"/>
            <a:ext cx="4788146" cy="1816193"/>
          </a:xfrm>
          <a:prstGeom prst="rect">
            <a:avLst/>
          </a:prstGeom>
        </p:spPr>
      </p:pic>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86</a:t>
            </a:fld>
            <a:endParaRPr lang="en-CA"/>
          </a:p>
        </p:txBody>
      </p:sp>
      <p:sp>
        <p:nvSpPr>
          <p:cNvPr id="7" name="TextBox 6"/>
          <p:cNvSpPr txBox="1"/>
          <p:nvPr/>
        </p:nvSpPr>
        <p:spPr>
          <a:xfrm>
            <a:off x="1524000" y="1828800"/>
            <a:ext cx="5257800" cy="461665"/>
          </a:xfrm>
          <a:prstGeom prst="rect">
            <a:avLst/>
          </a:prstGeom>
          <a:noFill/>
        </p:spPr>
        <p:txBody>
          <a:bodyPr wrap="square" rtlCol="0">
            <a:spAutoFit/>
          </a:bodyPr>
          <a:lstStyle/>
          <a:p>
            <a:r>
              <a:rPr lang="en-US" dirty="0"/>
              <a:t>Agent_Company_productName1</a:t>
            </a:r>
          </a:p>
        </p:txBody>
      </p:sp>
      <p:pic>
        <p:nvPicPr>
          <p:cNvPr id="8" name="Picture 7"/>
          <p:cNvPicPr>
            <a:picLocks noChangeAspect="1"/>
          </p:cNvPicPr>
          <p:nvPr/>
        </p:nvPicPr>
        <p:blipFill>
          <a:blip r:embed="rId3"/>
          <a:stretch>
            <a:fillRect/>
          </a:stretch>
        </p:blipFill>
        <p:spPr>
          <a:xfrm>
            <a:off x="1447800" y="3886201"/>
            <a:ext cx="6248400" cy="2514600"/>
          </a:xfrm>
          <a:prstGeom prst="rect">
            <a:avLst/>
          </a:prstGeom>
        </p:spPr>
      </p:pic>
    </p:spTree>
    <p:extLst>
      <p:ext uri="{BB962C8B-B14F-4D97-AF65-F5344CB8AC3E}">
        <p14:creationId xmlns:p14="http://schemas.microsoft.com/office/powerpoint/2010/main" val="27400567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87</a:t>
            </a:fld>
            <a:endParaRPr lang="en-CA"/>
          </a:p>
        </p:txBody>
      </p:sp>
      <p:pic>
        <p:nvPicPr>
          <p:cNvPr id="7" name="Picture 6"/>
          <p:cNvPicPr>
            <a:picLocks noChangeAspect="1"/>
          </p:cNvPicPr>
          <p:nvPr/>
        </p:nvPicPr>
        <p:blipFill>
          <a:blip r:embed="rId2"/>
          <a:stretch>
            <a:fillRect/>
          </a:stretch>
        </p:blipFill>
        <p:spPr>
          <a:xfrm>
            <a:off x="1447800" y="1516063"/>
            <a:ext cx="6172200" cy="4732337"/>
          </a:xfrm>
          <a:prstGeom prst="rect">
            <a:avLst/>
          </a:prstGeom>
        </p:spPr>
      </p:pic>
    </p:spTree>
    <p:extLst>
      <p:ext uri="{BB962C8B-B14F-4D97-AF65-F5344CB8AC3E}">
        <p14:creationId xmlns:p14="http://schemas.microsoft.com/office/powerpoint/2010/main" val="1519735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2000" dirty="0"/>
              <a:t>This is a correct de-composition of the original table and no loss decomposition into the three projections was achieved. </a:t>
            </a:r>
          </a:p>
          <a:p>
            <a:r>
              <a:rPr lang="en-US" sz="2000" dirty="0"/>
              <a:t>Again, the order in which the joins are performed does not affect the final result. </a:t>
            </a:r>
          </a:p>
          <a:p>
            <a:r>
              <a:rPr lang="en-US" sz="2000" dirty="0"/>
              <a:t>The original table, therefore, violated 5NF simply because it was lossless decomposable into its three projections.</a:t>
            </a:r>
          </a:p>
          <a:p>
            <a:r>
              <a:rPr lang="en-US" sz="2000" dirty="0"/>
              <a:t>Detecting that a table violates 5 NF is very difficult in practice and for this reason this normal form has little in any practical application. </a:t>
            </a:r>
          </a:p>
        </p:txBody>
      </p:sp>
      <p:sp>
        <p:nvSpPr>
          <p:cNvPr id="4" name="Slide Number Placeholder 3"/>
          <p:cNvSpPr>
            <a:spLocks noGrp="1"/>
          </p:cNvSpPr>
          <p:nvPr>
            <p:ph type="sldNum" sz="quarter" idx="12"/>
          </p:nvPr>
        </p:nvSpPr>
        <p:spPr/>
        <p:txBody>
          <a:bodyPr>
            <a:normAutofit fontScale="40000" lnSpcReduction="20000"/>
          </a:bodyPr>
          <a:lstStyle/>
          <a:p>
            <a:pPr>
              <a:defRPr/>
            </a:pPr>
            <a:r>
              <a:rPr lang="en-US"/>
              <a:t>Slide 10- </a:t>
            </a:r>
            <a:fld id="{A61EDC56-AB72-4723-9005-6C6B1BA3C4C5}" type="slidenum">
              <a:rPr lang="en-US" smtClean="0"/>
              <a:pPr>
                <a:defRPr/>
              </a:pPr>
              <a:t>88</a:t>
            </a:fld>
            <a:endParaRPr lang="en-CA"/>
          </a:p>
        </p:txBody>
      </p:sp>
    </p:spTree>
    <p:extLst>
      <p:ext uri="{BB962C8B-B14F-4D97-AF65-F5344CB8AC3E}">
        <p14:creationId xmlns:p14="http://schemas.microsoft.com/office/powerpoint/2010/main" val="105882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a:xfrm>
            <a:off x="612775" y="228600"/>
            <a:ext cx="8153400" cy="990600"/>
          </a:xfrm>
        </p:spPr>
        <p:txBody>
          <a:bodyPr/>
          <a:lstStyle/>
          <a:p>
            <a:pPr eaLnBrk="1" hangingPunct="1"/>
            <a:r>
              <a:rPr lang="en-US" sz="3200"/>
              <a:t>1.1	Semantics of the Relation Attributes </a:t>
            </a:r>
          </a:p>
        </p:txBody>
      </p:sp>
      <p:sp>
        <p:nvSpPr>
          <p:cNvPr id="12290" name="Slide Number Placeholder 3"/>
          <p:cNvSpPr>
            <a:spLocks noGrp="1"/>
          </p:cNvSpPr>
          <p:nvPr>
            <p:ph type="sldNum" sz="quarter" idx="12"/>
          </p:nvPr>
        </p:nvSpPr>
        <p:spPr/>
        <p:txBody>
          <a:bodyPr>
            <a:normAutofit fontScale="40000" lnSpcReduction="20000"/>
          </a:bodyPr>
          <a:lstStyle/>
          <a:p>
            <a:pPr>
              <a:defRPr/>
            </a:pPr>
            <a:r>
              <a:rPr lang="en-US"/>
              <a:t>Slide 10- </a:t>
            </a:r>
            <a:fld id="{3941BFC1-399A-416E-9489-F41AD57EE4B4}" type="slidenum">
              <a:rPr lang="en-US"/>
              <a:pPr>
                <a:defRPr/>
              </a:pPr>
              <a:t>9</a:t>
            </a:fld>
            <a:endParaRPr lang="en-CA"/>
          </a:p>
        </p:txBody>
      </p:sp>
      <p:sp>
        <p:nvSpPr>
          <p:cNvPr id="21508" name="Rectangle 7"/>
          <p:cNvSpPr>
            <a:spLocks noGrp="1" noChangeArrowheads="1"/>
          </p:cNvSpPr>
          <p:nvPr>
            <p:ph sz="quarter" idx="1"/>
          </p:nvPr>
        </p:nvSpPr>
        <p:spPr>
          <a:xfrm>
            <a:off x="612775" y="1600200"/>
            <a:ext cx="8153400" cy="4800600"/>
          </a:xfrm>
        </p:spPr>
        <p:txBody>
          <a:bodyPr/>
          <a:lstStyle/>
          <a:p>
            <a:pPr algn="just" eaLnBrk="1" hangingPunct="1">
              <a:spcBef>
                <a:spcPts val="1200"/>
              </a:spcBef>
            </a:pPr>
            <a:r>
              <a:rPr lang="en-US" sz="2400"/>
              <a:t>Whenever we group attributes to form a relation schema, we assume that attributes belonging to one relation have certain real-world meaning and a proper interpretation associated with them. </a:t>
            </a:r>
          </a:p>
          <a:p>
            <a:pPr algn="just" eaLnBrk="1" hangingPunct="1">
              <a:spcBef>
                <a:spcPts val="1200"/>
              </a:spcBef>
            </a:pPr>
            <a:r>
              <a:rPr lang="en-US" sz="2400"/>
              <a:t>The </a:t>
            </a:r>
            <a:r>
              <a:rPr lang="en-US" sz="2400" b="1"/>
              <a:t>semantics</a:t>
            </a:r>
            <a:r>
              <a:rPr lang="en-US" sz="2400"/>
              <a:t> of a relation refers to its meaning resulting from the interpretation of attribute values in a tuple.</a:t>
            </a:r>
          </a:p>
          <a:p>
            <a:pPr algn="just" eaLnBrk="1" hangingPunct="1">
              <a:spcBef>
                <a:spcPts val="1200"/>
              </a:spcBef>
            </a:pPr>
            <a:endParaRPr lang="en-US" sz="2400"/>
          </a:p>
          <a:p>
            <a:pPr algn="just" eaLnBrk="1" hangingPunct="1">
              <a:buFont typeface="Wingdings" pitchFamily="2" charset="2"/>
              <a:buNone/>
            </a:pPr>
            <a:r>
              <a:rPr lang="en-US" sz="2400"/>
              <a:t>Ex: In EMPLOYEE relation schema Each tuple represents  with values for the employee’s name (Ename), Social Security number (Ssn), birth date (Bdate), and address (Address), and the number of the department that the employee works for (Dnumber)</a:t>
            </a:r>
          </a:p>
          <a:p>
            <a:pPr eaLnBrk="1" hangingPunct="1">
              <a:buFont typeface="Wingdings" pitchFamily="2" charset="2"/>
              <a:buNone/>
            </a:pPr>
            <a:r>
              <a:rPr lang="en-US" sz="2400" i="1"/>
              <a:t> </a:t>
            </a:r>
          </a:p>
        </p:txBody>
      </p:sp>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2633</TotalTime>
  <Words>5554</Words>
  <Application>Microsoft Office PowerPoint</Application>
  <PresentationFormat>Letter Paper (8.5x11 in)</PresentationFormat>
  <Paragraphs>594</Paragraphs>
  <Slides>88</Slides>
  <Notes>47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88</vt:i4>
      </vt:variant>
    </vt:vector>
  </HeadingPairs>
  <TitlesOfParts>
    <vt:vector size="100" baseType="lpstr">
      <vt:lpstr>Arial</vt:lpstr>
      <vt:lpstr>Bodega Sans</vt:lpstr>
      <vt:lpstr>Calibri</vt:lpstr>
      <vt:lpstr>Lucida Grande</vt:lpstr>
      <vt:lpstr>MathematicalPi 1</vt:lpstr>
      <vt:lpstr>MathematicalPi 4</vt:lpstr>
      <vt:lpstr>Tahoma</vt:lpstr>
      <vt:lpstr>Times New Roman</vt:lpstr>
      <vt:lpstr>Tw Cen MT</vt:lpstr>
      <vt:lpstr>Wingdings</vt:lpstr>
      <vt:lpstr>Wingdings 2</vt:lpstr>
      <vt:lpstr>Median</vt:lpstr>
      <vt:lpstr>PowerPoint Presentation</vt:lpstr>
      <vt:lpstr>Chapter Outline</vt:lpstr>
      <vt:lpstr>Chapter Outline</vt:lpstr>
      <vt:lpstr>Goodness of relation schemas</vt:lpstr>
      <vt:lpstr>Database design approaches</vt:lpstr>
      <vt:lpstr>Implicit goals of the design</vt:lpstr>
      <vt:lpstr>PowerPoint Presentation</vt:lpstr>
      <vt:lpstr>Informal Design Guidelines for Relational Databases </vt:lpstr>
      <vt:lpstr>1.1 Semantics of the Relation Attributes </vt:lpstr>
      <vt:lpstr>PowerPoint Presentation</vt:lpstr>
      <vt:lpstr>PowerPoint Presentation</vt:lpstr>
      <vt:lpstr>PowerPoint Presentation</vt:lpstr>
      <vt:lpstr>Example of violating guideline 1</vt:lpstr>
      <vt:lpstr>1.2 Reducing the redundant Information in Tuples and Update Anomalies </vt:lpstr>
      <vt:lpstr>EXAMPLE OF AN UPDATE ANOMALY</vt:lpstr>
      <vt:lpstr>EXAMPLE OF AN INSERT ANOMALY</vt:lpstr>
      <vt:lpstr>EXAMPLE OF AN DELETE ANOMALY</vt:lpstr>
      <vt:lpstr>PowerPoint Presentation</vt:lpstr>
      <vt:lpstr>PowerPoint Presentation</vt:lpstr>
      <vt:lpstr>Guideline to Redundant Information in Tuples and Update Anomalies</vt:lpstr>
      <vt:lpstr>1.3 Null Values in Tuples </vt:lpstr>
      <vt:lpstr>1.4 Spurious Tuples </vt:lpstr>
      <vt:lpstr>PowerPoint Presentation</vt:lpstr>
      <vt:lpstr>PowerPoint Presentation</vt:lpstr>
      <vt:lpstr>PowerPoint Presentation</vt:lpstr>
      <vt:lpstr>PowerPoint Presentation</vt:lpstr>
      <vt:lpstr>Spurious Tuples (2)</vt:lpstr>
      <vt:lpstr>2.1  Functional Dependencies</vt:lpstr>
      <vt:lpstr>Example</vt:lpstr>
      <vt:lpstr>2.1  Functional Dependencies (1) </vt:lpstr>
      <vt:lpstr>Functional Dependencies (2)</vt:lpstr>
      <vt:lpstr>Examples of FD constraints (1) </vt:lpstr>
      <vt:lpstr>Examples of FD constraints (2)</vt:lpstr>
      <vt:lpstr>PowerPoint Presentation</vt:lpstr>
      <vt:lpstr>PowerPoint Presentation</vt:lpstr>
      <vt:lpstr>2.2 Inference Rules for FDs (1) </vt:lpstr>
      <vt:lpstr>Inference Rules for FDs (2)</vt:lpstr>
      <vt:lpstr>Closure</vt:lpstr>
      <vt:lpstr>Closure</vt:lpstr>
      <vt:lpstr>2.3 Equivalence of Sets of FDs </vt:lpstr>
      <vt:lpstr>2.4 Minimal Sets of FDs (1)</vt:lpstr>
      <vt:lpstr>Minimal Sets of FDs (2)</vt:lpstr>
      <vt:lpstr>Minimal Cover</vt:lpstr>
      <vt:lpstr>Computing the Minimal Sets of FDs</vt:lpstr>
      <vt:lpstr>3 Normal Forms Based on Primary Keys </vt:lpstr>
      <vt:lpstr>3.1 Normalization of Relations (1)</vt:lpstr>
      <vt:lpstr>Normalization of Relations (2)</vt:lpstr>
      <vt:lpstr>3.2 Practical Use of Normal Forms</vt:lpstr>
      <vt:lpstr>3.3 Definitions of Keys and Attributes  Participating in Keys (1)</vt:lpstr>
      <vt:lpstr>Definitions of Keys and Attributes Participating in Keys (2)</vt:lpstr>
      <vt:lpstr>3.2 First Normal Form </vt:lpstr>
      <vt:lpstr>PowerPoint Presentation</vt:lpstr>
      <vt:lpstr>Normalization of multivalued attributes into 1NF</vt:lpstr>
      <vt:lpstr>Normalization of multivalued attributes into 1NF</vt:lpstr>
      <vt:lpstr>Normalization of multivalued attributes into 1NF </vt:lpstr>
      <vt:lpstr>PowerPoint Presentation</vt:lpstr>
      <vt:lpstr>Normalization into 1NF</vt:lpstr>
      <vt:lpstr>3.3 Second Normal Form </vt:lpstr>
      <vt:lpstr>Partial Dependency</vt:lpstr>
      <vt:lpstr>PowerPoint Presentation</vt:lpstr>
      <vt:lpstr>Second Normal Form (2)</vt:lpstr>
      <vt:lpstr>3.4 Third Normal Form (1)</vt:lpstr>
      <vt:lpstr>Third Normal Form (2)</vt:lpstr>
      <vt:lpstr>                                                               Normalizing into 3NF </vt:lpstr>
      <vt:lpstr>PowerPoint Presentation</vt:lpstr>
      <vt:lpstr>4 General Normal Form Definitions (For Multiple Keys) (1)</vt:lpstr>
      <vt:lpstr>General Normal Form Definitions (2)</vt:lpstr>
      <vt:lpstr>PowerPoint Presentation</vt:lpstr>
      <vt:lpstr>5 BCNF (Boyce-Codd Normal Form) </vt:lpstr>
      <vt:lpstr>PowerPoint Presentation</vt:lpstr>
      <vt:lpstr>PowerPoint Presentation</vt:lpstr>
      <vt:lpstr>Achieving the BCNF by Decomposition (1)</vt:lpstr>
      <vt:lpstr>Achieving the BCNF by Decomposition (2)</vt:lpstr>
      <vt:lpstr>Multivalued Dependency and Fourth Normal Form</vt:lpstr>
      <vt:lpstr>3. Multivalued Dependencies and Fourth Normal Form (1)</vt:lpstr>
      <vt:lpstr>Multivalued Dependencies and Fourth Normal Form (2)</vt:lpstr>
      <vt:lpstr>PowerPoint Presentation</vt:lpstr>
      <vt:lpstr>Multivalued Dependencies and Fourth Normal Form (2)</vt:lpstr>
      <vt:lpstr>Multivalued Dependencies and Fourth Normal Form (4)</vt:lpstr>
      <vt:lpstr>Multivalued Dependencies and Fourth Normal Form (4)</vt:lpstr>
      <vt:lpstr>Multivalued Dependencies and Fourth Normal Form (6)</vt:lpstr>
      <vt:lpstr>Fifth Normal Form/ Project-Join Normal form</vt:lpstr>
      <vt:lpstr>PowerPoint Presentation</vt:lpstr>
      <vt:lpstr>PowerPoint Presentation</vt:lpstr>
      <vt:lpstr>PowerPoint Presentation</vt:lpstr>
      <vt:lpstr>Another Example</vt:lpstr>
      <vt:lpstr>PowerPoint Presentation</vt:lpstr>
      <vt:lpstr>PowerPoint Presentation</vt:lpstr>
    </vt:vector>
  </TitlesOfParts>
  <Company>Addison 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Salman Azhar</dc:creator>
  <cp:lastModifiedBy>Bhimani Praveena</cp:lastModifiedBy>
  <cp:revision>251</cp:revision>
  <cp:lastPrinted>2001-11-04T00:51:13Z</cp:lastPrinted>
  <dcterms:created xsi:type="dcterms:W3CDTF">2005-02-25T19:46:41Z</dcterms:created>
  <dcterms:modified xsi:type="dcterms:W3CDTF">2022-09-13T17:07:13Z</dcterms:modified>
</cp:coreProperties>
</file>