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7"/>
  </p:notesMasterIdLst>
  <p:handoutMasterIdLst>
    <p:handoutMasterId r:id="rId48"/>
  </p:handoutMasterIdLst>
  <p:sldIdLst>
    <p:sldId id="320" r:id="rId2"/>
    <p:sldId id="256" r:id="rId3"/>
    <p:sldId id="381" r:id="rId4"/>
    <p:sldId id="382" r:id="rId5"/>
    <p:sldId id="257" r:id="rId6"/>
    <p:sldId id="258" r:id="rId7"/>
    <p:sldId id="259" r:id="rId8"/>
    <p:sldId id="345" r:id="rId9"/>
    <p:sldId id="260" r:id="rId10"/>
    <p:sldId id="383" r:id="rId11"/>
    <p:sldId id="386" r:id="rId12"/>
    <p:sldId id="384" r:id="rId13"/>
    <p:sldId id="385" r:id="rId14"/>
    <p:sldId id="261" r:id="rId15"/>
    <p:sldId id="262" r:id="rId16"/>
    <p:sldId id="387" r:id="rId17"/>
    <p:sldId id="265" r:id="rId18"/>
    <p:sldId id="266" r:id="rId19"/>
    <p:sldId id="267" r:id="rId20"/>
    <p:sldId id="376" r:id="rId21"/>
    <p:sldId id="268" r:id="rId22"/>
    <p:sldId id="269" r:id="rId23"/>
    <p:sldId id="270" r:id="rId24"/>
    <p:sldId id="373" r:id="rId25"/>
    <p:sldId id="271" r:id="rId26"/>
    <p:sldId id="272" r:id="rId27"/>
    <p:sldId id="273" r:id="rId28"/>
    <p:sldId id="325" r:id="rId29"/>
    <p:sldId id="326" r:id="rId30"/>
    <p:sldId id="329" r:id="rId31"/>
    <p:sldId id="391" r:id="rId32"/>
    <p:sldId id="392" r:id="rId33"/>
    <p:sldId id="393" r:id="rId34"/>
    <p:sldId id="276" r:id="rId35"/>
    <p:sldId id="388" r:id="rId36"/>
    <p:sldId id="390" r:id="rId37"/>
    <p:sldId id="278" r:id="rId38"/>
    <p:sldId id="279" r:id="rId39"/>
    <p:sldId id="332" r:id="rId40"/>
    <p:sldId id="375" r:id="rId41"/>
    <p:sldId id="334" r:id="rId42"/>
    <p:sldId id="377" r:id="rId43"/>
    <p:sldId id="282" r:id="rId44"/>
    <p:sldId id="281" r:id="rId45"/>
    <p:sldId id="380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i Praveena" userId="6f7251ed5eb48084" providerId="LiveId" clId="{24290021-412C-4B48-AC1F-90C5858514A4}"/>
    <pc:docChg chg="custSel modSld">
      <pc:chgData name="Bhimani Praveena" userId="6f7251ed5eb48084" providerId="LiveId" clId="{24290021-412C-4B48-AC1F-90C5858514A4}" dt="2022-10-11T10:23:42.983" v="92" actId="20577"/>
      <pc:docMkLst>
        <pc:docMk/>
      </pc:docMkLst>
      <pc:sldChg chg="modNotesTx">
        <pc:chgData name="Bhimani Praveena" userId="6f7251ed5eb48084" providerId="LiveId" clId="{24290021-412C-4B48-AC1F-90C5858514A4}" dt="2022-10-11T10:23:42.983" v="92" actId="20577"/>
        <pc:sldMkLst>
          <pc:docMk/>
          <pc:sldMk cId="0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72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96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38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8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1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5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8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1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26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7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88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7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65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52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5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2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1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2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29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37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86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84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0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9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8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6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8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9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727075"/>
            <a:ext cx="8408126" cy="5367972"/>
          </a:xfrm>
        </p:spPr>
        <p:txBody>
          <a:bodyPr/>
          <a:lstStyle/>
          <a:p>
            <a:r>
              <a:rPr lang="en-US" sz="2400" b="1" dirty="0"/>
              <a:t>Volatile storage: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Information residing in volatile storage does not usually</a:t>
            </a:r>
          </a:p>
          <a:p>
            <a:pPr marL="0" indent="0">
              <a:buNone/>
            </a:pPr>
            <a:r>
              <a:rPr lang="en-US" sz="2000" dirty="0"/>
              <a:t>    survive system crashes.      Ex: main memory, cache memory: </a:t>
            </a:r>
          </a:p>
          <a:p>
            <a:r>
              <a:rPr lang="en-US" sz="2000" dirty="0"/>
              <a:t>Access to volatile storage is extremely fast, because it is possible to access any data item in volatile storage directly.</a:t>
            </a:r>
            <a:endParaRPr lang="en-US" sz="2000" b="1" dirty="0"/>
          </a:p>
          <a:p>
            <a:r>
              <a:rPr lang="en-US" sz="2000" b="1" dirty="0"/>
              <a:t>Nonvolatile storage: </a:t>
            </a:r>
            <a:r>
              <a:rPr lang="en-US" sz="2000" dirty="0"/>
              <a:t>Information residing in nonvolatile storage survives system crashes. secondary storage</a:t>
            </a:r>
          </a:p>
          <a:p>
            <a:r>
              <a:rPr lang="en-US" sz="2000" dirty="0"/>
              <a:t>devices such as magnetic disk and flash storage, used for online storage, and tertiary storage devices such as optical media, and magnetic tapes, used for archival storage.</a:t>
            </a:r>
          </a:p>
          <a:p>
            <a:r>
              <a:rPr lang="en-US" sz="2000" dirty="0"/>
              <a:t>At the current state of technology, nonvolatile storage is slower than volatile storage, particularly for random access. </a:t>
            </a:r>
          </a:p>
          <a:p>
            <a:r>
              <a:rPr lang="en-US" sz="2000" dirty="0"/>
              <a:t>Both secondary and tertiary storage devices, however, are susceptible to failure which may result in loss of information.</a:t>
            </a:r>
            <a:endParaRPr lang="en-US" sz="2000" b="1" dirty="0"/>
          </a:p>
          <a:p>
            <a:r>
              <a:rPr lang="en-US" sz="2000" b="1" dirty="0"/>
              <a:t>Stable storage</a:t>
            </a:r>
            <a:r>
              <a:rPr lang="en-US" sz="2000" dirty="0"/>
              <a:t>: Information residing in stable storage is </a:t>
            </a:r>
            <a:r>
              <a:rPr lang="en-US" sz="2000" i="1" dirty="0"/>
              <a:t>never </a:t>
            </a:r>
            <a:r>
              <a:rPr lang="en-US" sz="2000" dirty="0"/>
              <a:t>lost </a:t>
            </a:r>
            <a:r>
              <a:rPr lang="en-US" sz="2000" dirty="0" err="1"/>
              <a:t>Eg</a:t>
            </a:r>
            <a:r>
              <a:rPr lang="en-US" sz="2000" dirty="0"/>
              <a:t>: RAID</a:t>
            </a:r>
          </a:p>
        </p:txBody>
      </p:sp>
    </p:spTree>
    <p:extLst>
      <p:ext uri="{BB962C8B-B14F-4D97-AF65-F5344CB8AC3E}">
        <p14:creationId xmlns:p14="http://schemas.microsoft.com/office/powerpoint/2010/main" val="168675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a transaction to be durable, its changes need to be written to stable storage.</a:t>
            </a:r>
          </a:p>
          <a:p>
            <a:r>
              <a:rPr lang="en-US" sz="2000" dirty="0"/>
              <a:t>Similarly, for a transaction to be atomic, log records need to be written to stable storage before any changes are made to the database on disk.</a:t>
            </a:r>
          </a:p>
          <a:p>
            <a:r>
              <a:rPr lang="en-US" sz="2000" dirty="0"/>
              <a:t>the degree to which a system ensures durability and atomicity depends on how stable its implementation of stable storage really is.</a:t>
            </a:r>
          </a:p>
        </p:txBody>
      </p:sp>
    </p:spTree>
    <p:extLst>
      <p:ext uri="{BB962C8B-B14F-4D97-AF65-F5344CB8AC3E}">
        <p14:creationId xmlns:p14="http://schemas.microsoft.com/office/powerpoint/2010/main" val="297390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Atomicity and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Aborted:</a:t>
            </a:r>
            <a:r>
              <a:rPr lang="en-US" b="1" dirty="0"/>
              <a:t>  </a:t>
            </a:r>
            <a:r>
              <a:rPr lang="en-US" sz="1800" dirty="0"/>
              <a:t>A transaction may not always complete its execution successfully. Such a transaction is called aborted transaction.</a:t>
            </a:r>
          </a:p>
          <a:p>
            <a:r>
              <a:rPr lang="en-US" sz="1800" dirty="0"/>
              <a:t>If we are to ensure the atomicity property, an aborted transaction must have no effect on the state of the database.</a:t>
            </a:r>
          </a:p>
          <a:p>
            <a:r>
              <a:rPr lang="en-US" sz="1800" dirty="0"/>
              <a:t>Thus, any changes that the aborted transaction made to the database must be undone.</a:t>
            </a:r>
          </a:p>
          <a:p>
            <a:r>
              <a:rPr lang="en-US" sz="1800" dirty="0"/>
              <a:t> Once the changes caused by an aborted transaction have been undone,</a:t>
            </a:r>
          </a:p>
          <a:p>
            <a:pPr marL="0" indent="0">
              <a:buNone/>
            </a:pPr>
            <a:r>
              <a:rPr lang="en-US" sz="1800" dirty="0"/>
              <a:t>     we say that the transaction has been </a:t>
            </a:r>
            <a:r>
              <a:rPr lang="en-US" sz="1800" b="1" dirty="0">
                <a:solidFill>
                  <a:srgbClr val="FF0000"/>
                </a:solidFill>
              </a:rPr>
              <a:t>rolled back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Log: </a:t>
            </a:r>
            <a:r>
              <a:rPr lang="en-US" sz="1800" dirty="0"/>
              <a:t>It is part of the responsibility of the recovery scheme to manage transaction aborts. This is done typically by maintaining a </a:t>
            </a:r>
            <a:r>
              <a:rPr lang="en-US" sz="1800" b="1" dirty="0"/>
              <a:t>log</a:t>
            </a:r>
            <a:r>
              <a:rPr lang="en-US" sz="1800" dirty="0"/>
              <a:t>.</a:t>
            </a:r>
          </a:p>
          <a:p>
            <a:r>
              <a:rPr lang="en-US" sz="1800" dirty="0"/>
              <a:t>We record the identifier of the transaction performing the modification,</a:t>
            </a:r>
          </a:p>
          <a:p>
            <a:pPr marL="0" indent="0">
              <a:buNone/>
            </a:pPr>
            <a:r>
              <a:rPr lang="en-US" sz="1800" dirty="0"/>
              <a:t>      the identifier of the data item being modified, and both the old value (prior to</a:t>
            </a:r>
          </a:p>
          <a:p>
            <a:pPr marL="0" indent="0">
              <a:buNone/>
            </a:pPr>
            <a:r>
              <a:rPr lang="en-US" sz="1800" dirty="0"/>
              <a:t>       modification) and the new value (after modification) of the data item.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dirty="0"/>
              <a:t>Maintaining a log provides the possibility of redoing a modification to ensure atomicity and durability as well as the possibility of undoing a modification to ensure atomicity in case of a failure during transaction execution.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Log Based Recovery:</a:t>
            </a:r>
          </a:p>
        </p:txBody>
      </p:sp>
    </p:spTree>
    <p:extLst>
      <p:ext uri="{BB962C8B-B14F-4D97-AF65-F5344CB8AC3E}">
        <p14:creationId xmlns:p14="http://schemas.microsoft.com/office/powerpoint/2010/main" val="387172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Committed: </a:t>
            </a:r>
            <a:r>
              <a:rPr lang="en-US" sz="2000" dirty="0"/>
              <a:t>A transaction that completes its execution successfully is said to be </a:t>
            </a:r>
            <a:r>
              <a:rPr lang="en-US" sz="2000" b="1" dirty="0"/>
              <a:t>committed</a:t>
            </a:r>
            <a:r>
              <a:rPr lang="en-US" sz="2000" dirty="0"/>
              <a:t>.</a:t>
            </a:r>
          </a:p>
          <a:p>
            <a:r>
              <a:rPr lang="en-US" sz="2000" dirty="0"/>
              <a:t>A committed transaction that has performed updates transforms the database into a new consistent state, which must persist even if there is a system   failure.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ompensating transaction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Once a transaction has committed, we cannot undo its effects by aborting 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only way to undo the effects of a committed transaction is to execute a </a:t>
            </a:r>
            <a:r>
              <a:rPr lang="en-US" sz="2000" b="1" dirty="0"/>
              <a:t>compensating transaction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1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Restart the transaction</a:t>
            </a:r>
          </a:p>
          <a:p>
            <a:pPr lvl="2"/>
            <a:r>
              <a:rPr lang="en-US" altLang="en-US" dirty="0"/>
              <a:t> Can be done only if no internal logical error</a:t>
            </a:r>
          </a:p>
          <a:p>
            <a:pPr lvl="1"/>
            <a:r>
              <a:rPr lang="en-US" altLang="en-US" dirty="0"/>
              <a:t>Kill 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multiple transactions to update data concurrently causes</a:t>
            </a:r>
          </a:p>
          <a:p>
            <a:pPr marL="0" indent="0">
              <a:buNone/>
            </a:pPr>
            <a:r>
              <a:rPr lang="en-US" dirty="0"/>
              <a:t>      several complications with consistency of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far easier to insist that transactions run </a:t>
            </a:r>
            <a:r>
              <a:rPr lang="en-US" b="1" dirty="0"/>
              <a:t>serially.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5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Improved Throughput and Resource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E.g.,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FF0000"/>
                </a:solidFill>
              </a:rPr>
              <a:t>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</a:t>
            </a:r>
            <a:r>
              <a:rPr lang="en-US" altLang="en-US" dirty="0">
                <a:solidFill>
                  <a:srgbClr val="FF0000"/>
                </a:solidFill>
              </a:rPr>
              <a:t>commit</a:t>
            </a:r>
            <a:r>
              <a:rPr lang="en-US" altLang="en-US" dirty="0"/>
              <a:t> instruction as its last step</a:t>
            </a:r>
          </a:p>
          <a:p>
            <a:r>
              <a:rPr lang="en-US" altLang="en-US" dirty="0"/>
              <a:t>A transaction that fails to successfully complete its execution will have an </a:t>
            </a:r>
            <a:r>
              <a:rPr lang="en-US" altLang="en-US" dirty="0">
                <a:solidFill>
                  <a:srgbClr val="FF0000"/>
                </a:solidFill>
              </a:rPr>
              <a:t>abort </a:t>
            </a:r>
            <a:r>
              <a:rPr lang="en-US" altLang="en-US" dirty="0"/>
              <a:t>instruction as the last statement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88" y="2324500"/>
            <a:ext cx="4192438" cy="30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1653" y="5633049"/>
            <a:ext cx="711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values of accounts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after the execution takes place, are $855 and $2145, respectively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0" y="1738312"/>
            <a:ext cx="3735238" cy="346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0060" y="5546785"/>
            <a:ext cx="702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as expected, the sum </a:t>
            </a:r>
            <a:r>
              <a:rPr lang="en-US" i="1" dirty="0"/>
              <a:t>A </a:t>
            </a:r>
            <a:r>
              <a:rPr lang="en-US" dirty="0"/>
              <a:t>+ </a:t>
            </a:r>
            <a:r>
              <a:rPr lang="en-US" i="1" dirty="0"/>
              <a:t>B </a:t>
            </a:r>
            <a:r>
              <a:rPr lang="en-US" dirty="0"/>
              <a:t>is preserved, and the final values of accounts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$850 and $2150, respectively.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>
                <a:latin typeface="Arial" panose="020B0604020202020204" pitchFamily="34" charset="0"/>
              </a:rPr>
              <a:t>In Schedules 1, 2 and 3, the sum A + B is preserved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dirty="0"/>
              <a:t>a concurrent schedule resulting in an inconsistent state</a:t>
            </a:r>
            <a:r>
              <a:rPr lang="en-US" altLang="en-US" dirty="0"/>
              <a:t>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45" y="2242835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947" y="1102497"/>
            <a:ext cx="8405603" cy="5367972"/>
          </a:xfrm>
        </p:spPr>
        <p:txBody>
          <a:bodyPr/>
          <a:lstStyle/>
          <a:p>
            <a:r>
              <a:rPr lang="en-US" sz="1800" dirty="0"/>
              <a:t> Certainly, serial schedules are </a:t>
            </a:r>
            <a:r>
              <a:rPr lang="en-US" sz="1800" dirty="0" err="1"/>
              <a:t>serializable</a:t>
            </a:r>
            <a:r>
              <a:rPr lang="en-US" sz="1800" dirty="0"/>
              <a:t>, but if steps of multiple</a:t>
            </a:r>
          </a:p>
          <a:p>
            <a:pPr marL="396875" indent="-396875">
              <a:buNone/>
            </a:pPr>
            <a:r>
              <a:rPr lang="en-US" sz="1800" dirty="0"/>
              <a:t>      transactions are interleaved, it is harder to determine whether a  schedule is </a:t>
            </a:r>
            <a:r>
              <a:rPr lang="en-US" sz="1800" dirty="0" err="1"/>
              <a:t>serializable</a:t>
            </a:r>
            <a:r>
              <a:rPr lang="en-US" sz="1800" dirty="0"/>
              <a:t>.</a:t>
            </a:r>
          </a:p>
          <a:p>
            <a:pPr marL="396875" indent="-396875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/>
              <a:t>Basic Assumption</a:t>
            </a:r>
            <a:r>
              <a:rPr lang="en-US" altLang="en-US" sz="1800" dirty="0"/>
              <a:t> – Each transaction preserves database consistency.</a:t>
            </a:r>
          </a:p>
          <a:p>
            <a:r>
              <a:rPr lang="en-US" altLang="en-US" sz="1800" dirty="0"/>
              <a:t>Thus, serial execution of a set of transactions preserves database consistency.</a:t>
            </a:r>
          </a:p>
          <a:p>
            <a:r>
              <a:rPr lang="en-US" altLang="en-US" sz="1800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/>
              <a:t>1.	</a:t>
            </a:r>
            <a:r>
              <a:rPr lang="en-US" altLang="en-US" sz="1800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/>
              <a:t>2.	</a:t>
            </a:r>
            <a:r>
              <a:rPr lang="en-US" altLang="en-US" sz="1800" b="1" dirty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458" y="652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/ Determining the conflict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a 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490028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/>
              <a:t>of a precedence graph</a:t>
            </a: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05" y="4174014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dirty="0"/>
              <a:t>Because SQL is a powerful and complex language, we begin our study of transactions with a simple database language that focuses on when data are moved from disk to main memory and from main memory to disk.</a:t>
            </a:r>
          </a:p>
          <a:p>
            <a:r>
              <a:rPr lang="en-US" dirty="0"/>
              <a:t>we ignore SQL </a:t>
            </a:r>
            <a:r>
              <a:rPr lang="en-US" b="1" dirty="0"/>
              <a:t>insert </a:t>
            </a:r>
            <a:r>
              <a:rPr lang="en-US" dirty="0"/>
              <a:t>and </a:t>
            </a:r>
            <a:r>
              <a:rPr lang="en-US" b="1" dirty="0"/>
              <a:t>delete </a:t>
            </a:r>
            <a:r>
              <a:rPr lang="en-US" dirty="0"/>
              <a:t>operations, and defer considering them until Section 15.8.</a:t>
            </a:r>
          </a:p>
          <a:p>
            <a:r>
              <a:rPr lang="en-US" dirty="0"/>
              <a:t>The only actual operations on the data are restricted in our simple language to</a:t>
            </a:r>
          </a:p>
          <a:p>
            <a:pPr marL="0" indent="0">
              <a:buNone/>
            </a:pPr>
            <a:r>
              <a:rPr lang="en-US" dirty="0"/>
              <a:t>     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85504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test for conflict </a:t>
            </a:r>
            <a:r>
              <a:rPr lang="en-US" sz="2000" dirty="0" err="1"/>
              <a:t>serializability</a:t>
            </a:r>
            <a:r>
              <a:rPr lang="en-US" sz="2000" dirty="0"/>
              <a:t>, we need to construct the precedence</a:t>
            </a:r>
          </a:p>
          <a:p>
            <a:pPr marL="0" indent="0">
              <a:buNone/>
            </a:pPr>
            <a:r>
              <a:rPr lang="en-US" sz="2000" dirty="0"/>
              <a:t>      graph and to invoke a cycle-detection algorithm.</a:t>
            </a:r>
          </a:p>
          <a:p>
            <a:r>
              <a:rPr lang="en-US" sz="2000" dirty="0"/>
              <a:t>The precedence graphs for schedules 1 and 2, indeed do not contain cycles. </a:t>
            </a:r>
          </a:p>
          <a:p>
            <a:r>
              <a:rPr lang="en-US" sz="2000" dirty="0"/>
              <a:t>The precedence graph for schedule 4 (Figure 14.11), on the other hand, contains a cycle, indicating that this schedule is not conflict </a:t>
            </a:r>
            <a:r>
              <a:rPr lang="en-US" sz="2000" dirty="0" err="1"/>
              <a:t>serializable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743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39041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6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 Isolation and Atomicity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2592675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606667" y="1071765"/>
            <a:ext cx="8100204" cy="46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/>
              <a:t>Need to address the effect of transaction failures on concurrently </a:t>
            </a:r>
            <a:br>
              <a:rPr lang="en-US" altLang="en-US" sz="2000" dirty="0"/>
            </a:br>
            <a:r>
              <a:rPr lang="en-US" altLang="en-US" sz="2000" dirty="0"/>
              <a:t>running transactions.</a:t>
            </a:r>
          </a:p>
          <a:p>
            <a:pPr>
              <a:spcBef>
                <a:spcPct val="50000"/>
              </a:spcBef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a transaction </a:t>
            </a:r>
            <a:r>
              <a:rPr lang="en-US" sz="2000" i="1" dirty="0" err="1"/>
              <a:t>Ti</a:t>
            </a:r>
            <a:r>
              <a:rPr lang="en-US" sz="2000" i="1" dirty="0"/>
              <a:t> </a:t>
            </a:r>
            <a:r>
              <a:rPr lang="en-US" sz="2000" dirty="0"/>
              <a:t>fails, for whatever reason, we need to undo the effect of this transaction to ensure the atomicity property of the transaction.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a system that allows concurrent execution, the atomicity property requires that any transaction </a:t>
            </a:r>
            <a:r>
              <a:rPr lang="en-US" sz="2000" i="1" dirty="0" err="1"/>
              <a:t>Tj</a:t>
            </a:r>
            <a:r>
              <a:rPr lang="en-US" sz="2000" i="1" dirty="0"/>
              <a:t> </a:t>
            </a:r>
            <a:r>
              <a:rPr lang="en-US" sz="2000" dirty="0"/>
              <a:t>that is dependent on </a:t>
            </a:r>
            <a:r>
              <a:rPr lang="en-US" sz="2000" i="1" dirty="0" err="1"/>
              <a:t>Ti</a:t>
            </a:r>
            <a:r>
              <a:rPr lang="en-US" sz="2000" i="1" dirty="0"/>
              <a:t> </a:t>
            </a:r>
            <a:r>
              <a:rPr lang="en-US" sz="2000" dirty="0"/>
              <a:t>(that is, </a:t>
            </a:r>
            <a:r>
              <a:rPr lang="en-US" sz="2000" i="1" dirty="0" err="1"/>
              <a:t>Tj</a:t>
            </a:r>
            <a:r>
              <a:rPr lang="en-US" sz="2000" i="1" dirty="0"/>
              <a:t> </a:t>
            </a:r>
            <a:r>
              <a:rPr lang="en-US" sz="2000" dirty="0"/>
              <a:t>has read data written by </a:t>
            </a:r>
            <a:r>
              <a:rPr lang="en-US" sz="2000" i="1" dirty="0" err="1"/>
              <a:t>Ti</a:t>
            </a:r>
            <a:r>
              <a:rPr lang="en-US" sz="2000" dirty="0"/>
              <a:t>) is also aborted.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achieve this, we need to place restrictions on the type of schedules permitted in the system.</a:t>
            </a:r>
            <a:endParaRPr lang="en-US" altLang="en-US" sz="2000" dirty="0"/>
          </a:p>
          <a:p>
            <a:pPr>
              <a:spcBef>
                <a:spcPct val="50000"/>
              </a:spcBef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7401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99"/>
                </a:solidFill>
              </a:rPr>
              <a:t>Recoverable</a:t>
            </a:r>
            <a:r>
              <a:rPr lang="en-US" altLang="en-US" i="1" dirty="0">
                <a:solidFill>
                  <a:srgbClr val="000099"/>
                </a:solidFill>
              </a:rPr>
              <a:t> </a:t>
            </a:r>
            <a:r>
              <a:rPr lang="en-US" altLang="en-US" dirty="0">
                <a:solidFill>
                  <a:srgbClr val="000099"/>
                </a:solidFill>
              </a:rPr>
              <a:t>schedule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5676" y="1115660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 appears before the commit operation of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</a:t>
            </a:r>
            <a:r>
              <a:rPr lang="en-US" altLang="en-US" dirty="0">
                <a:solidFill>
                  <a:srgbClr val="FF0000"/>
                </a:solidFill>
              </a:rPr>
              <a:t>not recoverable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06" y="2842211"/>
            <a:ext cx="4019909" cy="19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772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endParaRPr lang="en-US" altLang="en-US" b="1" dirty="0">
              <a:solidFill>
                <a:srgbClr val="000099"/>
              </a:solidFill>
            </a:endParaRPr>
          </a:p>
          <a:p>
            <a:r>
              <a:rPr lang="en-US" dirty="0"/>
              <a:t>Cascading rollback is undesirable, since it leads to the undoing of a significant amount of work.</a:t>
            </a:r>
          </a:p>
          <a:p>
            <a:r>
              <a:rPr lang="en-US" dirty="0"/>
              <a:t>It is desirable to restrict the schedules to those where cascading</a:t>
            </a:r>
          </a:p>
          <a:p>
            <a:r>
              <a:rPr lang="en-US" dirty="0"/>
              <a:t>rollbacks cannot occur.</a:t>
            </a:r>
          </a:p>
          <a:p>
            <a:r>
              <a:rPr lang="en-US" dirty="0"/>
              <a:t>Such schedules are called </a:t>
            </a:r>
            <a:r>
              <a:rPr lang="en-US" i="1" dirty="0"/>
              <a:t>cascade-less </a:t>
            </a:r>
            <a:r>
              <a:rPr lang="en-US" dirty="0"/>
              <a:t>schedules</a:t>
            </a:r>
            <a:endParaRPr lang="en-US" altLang="en-US" b="1" dirty="0">
              <a:solidFill>
                <a:srgbClr val="000099"/>
              </a:solidFill>
            </a:endParaRPr>
          </a:p>
          <a:p>
            <a:r>
              <a:rPr lang="en-US" altLang="en-US" b="1" dirty="0">
                <a:solidFill>
                  <a:srgbClr val="000099"/>
                </a:solidFill>
              </a:rPr>
              <a:t>Cascade-less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the commit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 appears before the read operation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j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en-US" dirty="0"/>
              <a:t>Every Cascadeless 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 / cascade less?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Illustrate the transaction concept using a simple bank application consisting of several accounts and a set of transactions that access and update</a:t>
            </a:r>
          </a:p>
          <a:p>
            <a:pPr marL="0" indent="0">
              <a:buNone/>
            </a:pPr>
            <a:r>
              <a:rPr lang="en-US" sz="2000" dirty="0"/>
              <a:t>     those accounts. </a:t>
            </a:r>
          </a:p>
          <a:p>
            <a:r>
              <a:rPr lang="en-US" sz="2000" dirty="0"/>
              <a:t>Transactions access data using two operations: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2000" dirty="0"/>
              <a:t>read(</a:t>
            </a:r>
            <a:r>
              <a:rPr lang="en-US" sz="2000" i="1" dirty="0"/>
              <a:t>X</a:t>
            </a:r>
            <a:r>
              <a:rPr lang="en-US" sz="2000" dirty="0"/>
              <a:t>), which transfers the data item </a:t>
            </a:r>
            <a:r>
              <a:rPr lang="en-US" sz="2000" i="1" dirty="0"/>
              <a:t>X </a:t>
            </a:r>
            <a:r>
              <a:rPr lang="en-US" sz="2000" dirty="0"/>
              <a:t>from the database to a variable.</a:t>
            </a:r>
          </a:p>
          <a:p>
            <a:pPr indent="114300">
              <a:buFont typeface="Wingdings" panose="05000000000000000000" pitchFamily="2" charset="2"/>
              <a:buChar char="Ø"/>
            </a:pPr>
            <a:r>
              <a:rPr lang="en-US" sz="2000" dirty="0"/>
              <a:t>    write(</a:t>
            </a:r>
            <a:r>
              <a:rPr lang="en-US" sz="2000" i="1" dirty="0"/>
              <a:t>X</a:t>
            </a:r>
            <a:r>
              <a:rPr lang="en-US" sz="2000" dirty="0"/>
              <a:t>), which transfers the value in the variable </a:t>
            </a:r>
            <a:r>
              <a:rPr lang="en-US" sz="2000" i="1" dirty="0"/>
              <a:t>X </a:t>
            </a:r>
            <a:r>
              <a:rPr lang="en-US" sz="2000" dirty="0"/>
              <a:t>in the main-memory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2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824" y="49289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Isolation Levels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Levels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dirty="0"/>
              <a:t>The transaction consists of all operations executed between the </a:t>
            </a:r>
            <a:r>
              <a:rPr lang="en-US" b="1" dirty="0"/>
              <a:t>begin transaction </a:t>
            </a:r>
            <a:r>
              <a:rPr lang="en-US" dirty="0"/>
              <a:t>and </a:t>
            </a:r>
            <a:r>
              <a:rPr lang="en-US" b="1" dirty="0"/>
              <a:t>end transaction</a:t>
            </a:r>
            <a:r>
              <a:rPr lang="en-US" dirty="0"/>
              <a:t>.</a:t>
            </a:r>
            <a:endParaRPr lang="en-US" altLang="en-US" dirty="0"/>
          </a:p>
          <a:p>
            <a:r>
              <a:rPr lang="en-US" altLang="en-US" dirty="0"/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items. To preserve the integrity of data the database system must ensure: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55945</TotalTime>
  <Words>3815</Words>
  <Application>Microsoft Office PowerPoint</Application>
  <PresentationFormat>On-screen Show (4:3)</PresentationFormat>
  <Paragraphs>354</Paragraphs>
  <Slides>45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Module 17: Transactions </vt:lpstr>
      <vt:lpstr>Outline</vt:lpstr>
      <vt:lpstr>PowerPoint Presentation</vt:lpstr>
      <vt:lpstr>PowerPoint Presentation</vt:lpstr>
      <vt:lpstr>Transaction Concept</vt:lpstr>
      <vt:lpstr>ACID Properties</vt:lpstr>
      <vt:lpstr>Example of Fund Transfer</vt:lpstr>
      <vt:lpstr>Example of Fund Transfer (Cont.)</vt:lpstr>
      <vt:lpstr>Example of Fund Transfer (Cont.)</vt:lpstr>
      <vt:lpstr>Storage Structure</vt:lpstr>
      <vt:lpstr>PowerPoint Presentation</vt:lpstr>
      <vt:lpstr>Transaction Atomicity and Durability</vt:lpstr>
      <vt:lpstr>PowerPoint Presentation</vt:lpstr>
      <vt:lpstr>Transaction State</vt:lpstr>
      <vt:lpstr>Transaction State (Cont.)</vt:lpstr>
      <vt:lpstr>Transaction Isolation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Testing for Serializability / Determining the conflict serializability of a schedule</vt:lpstr>
      <vt:lpstr>Test for Conflict Serializability</vt:lpstr>
      <vt:lpstr>PowerPoint Presentation</vt:lpstr>
      <vt:lpstr>View Serializability</vt:lpstr>
      <vt:lpstr>View Serializability (Cont.)</vt:lpstr>
      <vt:lpstr>Other Notions of Serializability</vt:lpstr>
      <vt:lpstr>Transaction Isolation and Atomicity</vt:lpstr>
      <vt:lpstr>Recoverable schedule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Transaction Isolation Levels Levels of Consistency in SQL-92</vt:lpstr>
      <vt:lpstr>Levels of Consistency</vt:lpstr>
      <vt:lpstr>Transaction Definition in SQL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Bhimani Praveena</cp:lastModifiedBy>
  <cp:revision>640</cp:revision>
  <cp:lastPrinted>1999-06-28T19:27:31Z</cp:lastPrinted>
  <dcterms:created xsi:type="dcterms:W3CDTF">2009-12-21T15:40:23Z</dcterms:created>
  <dcterms:modified xsi:type="dcterms:W3CDTF">2022-10-11T18:29:38Z</dcterms:modified>
</cp:coreProperties>
</file>