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66"/>
  </p:notesMasterIdLst>
  <p:handoutMasterIdLst>
    <p:handoutMasterId r:id="rId67"/>
  </p:handoutMasterIdLst>
  <p:sldIdLst>
    <p:sldId id="332" r:id="rId2"/>
    <p:sldId id="256" r:id="rId3"/>
    <p:sldId id="257" r:id="rId4"/>
    <p:sldId id="258" r:id="rId5"/>
    <p:sldId id="259" r:id="rId6"/>
    <p:sldId id="425" r:id="rId7"/>
    <p:sldId id="455" r:id="rId8"/>
    <p:sldId id="454" r:id="rId9"/>
    <p:sldId id="260" r:id="rId10"/>
    <p:sldId id="261" r:id="rId11"/>
    <p:sldId id="262" r:id="rId12"/>
    <p:sldId id="456" r:id="rId13"/>
    <p:sldId id="263" r:id="rId14"/>
    <p:sldId id="45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381" r:id="rId23"/>
    <p:sldId id="382" r:id="rId24"/>
    <p:sldId id="383" r:id="rId25"/>
    <p:sldId id="384" r:id="rId26"/>
    <p:sldId id="416" r:id="rId27"/>
    <p:sldId id="387" r:id="rId28"/>
    <p:sldId id="343" r:id="rId29"/>
    <p:sldId id="451" r:id="rId30"/>
    <p:sldId id="345" r:id="rId31"/>
    <p:sldId id="346" r:id="rId32"/>
    <p:sldId id="347" r:id="rId33"/>
    <p:sldId id="427" r:id="rId34"/>
    <p:sldId id="271" r:id="rId35"/>
    <p:sldId id="435" r:id="rId36"/>
    <p:sldId id="272" r:id="rId37"/>
    <p:sldId id="273" r:id="rId38"/>
    <p:sldId id="428" r:id="rId39"/>
    <p:sldId id="400" r:id="rId40"/>
    <p:sldId id="380" r:id="rId41"/>
    <p:sldId id="419" r:id="rId42"/>
    <p:sldId id="277" r:id="rId43"/>
    <p:sldId id="458" r:id="rId44"/>
    <p:sldId id="436" r:id="rId45"/>
    <p:sldId id="278" r:id="rId46"/>
    <p:sldId id="279" r:id="rId47"/>
    <p:sldId id="280" r:id="rId48"/>
    <p:sldId id="281" r:id="rId49"/>
    <p:sldId id="446" r:id="rId50"/>
    <p:sldId id="287" r:id="rId51"/>
    <p:sldId id="288" r:id="rId52"/>
    <p:sldId id="289" r:id="rId53"/>
    <p:sldId id="290" r:id="rId54"/>
    <p:sldId id="291" r:id="rId55"/>
    <p:sldId id="393" r:id="rId56"/>
    <p:sldId id="394" r:id="rId57"/>
    <p:sldId id="408" r:id="rId58"/>
    <p:sldId id="409" r:id="rId59"/>
    <p:sldId id="395" r:id="rId60"/>
    <p:sldId id="396" r:id="rId61"/>
    <p:sldId id="410" r:id="rId62"/>
    <p:sldId id="438" r:id="rId63"/>
    <p:sldId id="398" r:id="rId64"/>
    <p:sldId id="412" r:id="rId6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50" y="43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620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7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5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6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2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1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5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9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42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97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6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57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06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7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06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88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17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08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81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1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51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38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07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11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56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0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59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11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43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67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37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52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99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30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27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29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25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761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79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917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2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082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14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2050BF-7294-450A-AF0E-EBA11DA1F1FA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918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E2F6F-722C-4531-8888-ED2072BC3FC0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14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DB34445-DC80-4C9B-AA91-FDDF5BC17F22}" type="slidenum">
              <a:rPr lang="en-US" altLang="en-US" sz="1200">
                <a:latin typeface="Times New Roman" panose="02020603050405020304" pitchFamily="18" charset="0"/>
              </a:rPr>
              <a:pPr algn="r"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3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2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4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4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  <a:p>
            <a:r>
              <a:rPr lang="en-US" dirty="0"/>
              <a:t>If we do not use locking, or if we unlock data items too soon after reading</a:t>
            </a:r>
          </a:p>
          <a:p>
            <a:pPr marL="284163" indent="-284163">
              <a:buNone/>
            </a:pPr>
            <a:r>
              <a:rPr lang="en-US" dirty="0"/>
              <a:t>     or writing them, we may get inconsistent states. On the other hand, if we do not unlock a data item before requesting a lock on another data item, deadlocks may occur.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4" y="1102497"/>
            <a:ext cx="8042461" cy="5367972"/>
          </a:xfrm>
        </p:spPr>
        <p:txBody>
          <a:bodyPr/>
          <a:lstStyle/>
          <a:p>
            <a:r>
              <a:rPr lang="en-US" sz="2000" dirty="0"/>
              <a:t>One protocol that ensures </a:t>
            </a:r>
            <a:r>
              <a:rPr lang="en-US" sz="2000" dirty="0" err="1">
                <a:solidFill>
                  <a:srgbClr val="FF0000"/>
                </a:solidFill>
              </a:rPr>
              <a:t>serializability</a:t>
            </a:r>
            <a:r>
              <a:rPr lang="en-US" sz="2000" dirty="0">
                <a:solidFill>
                  <a:srgbClr val="FF0000"/>
                </a:solidFill>
              </a:rPr>
              <a:t> is the </a:t>
            </a:r>
            <a:r>
              <a:rPr lang="en-US" sz="2000" b="1" dirty="0">
                <a:solidFill>
                  <a:srgbClr val="FF0000"/>
                </a:solidFill>
              </a:rPr>
              <a:t>two-phase locking protocol</a:t>
            </a:r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000" dirty="0"/>
              <a:t>Phase 1: </a:t>
            </a:r>
            <a:r>
              <a:rPr lang="en-US" altLang="en-US" sz="2000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sz="2000" dirty="0"/>
              <a:t>Transaction may obtain locks </a:t>
            </a:r>
          </a:p>
          <a:p>
            <a:pPr lvl="1"/>
            <a:r>
              <a:rPr lang="en-US" altLang="en-US" sz="2000" dirty="0"/>
              <a:t>Transaction may not release locks</a:t>
            </a:r>
          </a:p>
          <a:p>
            <a:r>
              <a:rPr lang="en-US" altLang="en-US" sz="2000" dirty="0"/>
              <a:t>Phase 2: </a:t>
            </a:r>
            <a:r>
              <a:rPr lang="en-US" altLang="en-US" sz="2000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sz="2000" dirty="0"/>
              <a:t>Transaction may release locks</a:t>
            </a:r>
          </a:p>
          <a:p>
            <a:pPr lvl="1"/>
            <a:r>
              <a:rPr lang="en-US" altLang="en-US" sz="2000" dirty="0"/>
              <a:t>Transaction may not obtain locks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2000" dirty="0"/>
              <a:t>Initially, a transaction is in the growing phase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Transactions T1 and T2 are not in the two-phase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 protocol assures serializability. It can be proved that the transactions can be serialized in the order of their lock points  (i.e., the point where a transaction acquired its final lock).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Two-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3:</a:t>
            </a:r>
            <a:r>
              <a:rPr lang="en-US" sz="2000" dirty="0"/>
              <a:t> 	lock-X(</a:t>
            </a:r>
            <a:r>
              <a:rPr lang="en-US" sz="2000" i="1" dirty="0"/>
              <a:t>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read(</a:t>
            </a:r>
            <a:r>
              <a:rPr lang="en-US" sz="2000" i="1" dirty="0"/>
              <a:t>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i="1" dirty="0"/>
              <a:t>	B </a:t>
            </a:r>
            <a:r>
              <a:rPr lang="en-US" sz="2000" dirty="0"/>
              <a:t>:= </a:t>
            </a:r>
            <a:r>
              <a:rPr lang="en-US" sz="2000" i="1" dirty="0"/>
              <a:t>B </a:t>
            </a:r>
            <a:r>
              <a:rPr lang="en-US" sz="2000" dirty="0"/>
              <a:t>− 50;</a:t>
            </a:r>
          </a:p>
          <a:p>
            <a:pPr marL="0" indent="0">
              <a:buNone/>
            </a:pPr>
            <a:r>
              <a:rPr lang="en-US" sz="2000" dirty="0"/>
              <a:t>	write(</a:t>
            </a:r>
            <a:r>
              <a:rPr lang="en-US" sz="2000" i="1" dirty="0"/>
              <a:t>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lock-X(</a:t>
            </a:r>
            <a:r>
              <a:rPr lang="en-US" sz="2000" i="1" dirty="0"/>
              <a:t>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read(</a:t>
            </a:r>
            <a:r>
              <a:rPr lang="en-US" sz="2000" i="1" dirty="0"/>
              <a:t>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i="1" dirty="0"/>
              <a:t>	A </a:t>
            </a:r>
            <a:r>
              <a:rPr lang="en-US" sz="2000" dirty="0"/>
              <a:t>:= </a:t>
            </a:r>
            <a:r>
              <a:rPr lang="en-US" sz="2000" i="1" dirty="0"/>
              <a:t>A </a:t>
            </a:r>
            <a:r>
              <a:rPr lang="en-US" sz="2000" dirty="0"/>
              <a:t>+ 50;</a:t>
            </a:r>
          </a:p>
          <a:p>
            <a:pPr marL="0" indent="0">
              <a:buNone/>
            </a:pPr>
            <a:r>
              <a:rPr lang="en-US" sz="2000" dirty="0"/>
              <a:t>	write(</a:t>
            </a:r>
            <a:r>
              <a:rPr lang="en-US" sz="2000" i="1" dirty="0"/>
              <a:t>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unlock(</a:t>
            </a:r>
            <a:r>
              <a:rPr lang="en-US" sz="2000" i="1" dirty="0"/>
              <a:t>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unlock(</a:t>
            </a:r>
            <a:r>
              <a:rPr lang="en-US" sz="2000" i="1" dirty="0"/>
              <a:t>A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950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6"/>
            <a:ext cx="8077200" cy="30197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5" y="500332"/>
            <a:ext cx="8011343" cy="5970137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r>
              <a:rPr lang="en-US" dirty="0"/>
              <a:t>In addition to being </a:t>
            </a:r>
            <a:r>
              <a:rPr lang="en-US" dirty="0" err="1"/>
              <a:t>serializable</a:t>
            </a:r>
            <a:r>
              <a:rPr lang="en-US" dirty="0"/>
              <a:t>, schedules should be </a:t>
            </a:r>
            <a:r>
              <a:rPr lang="en-US" dirty="0" err="1"/>
              <a:t>cascadeless</a:t>
            </a:r>
            <a:r>
              <a:rPr lang="en-US" dirty="0"/>
              <a:t>. </a:t>
            </a:r>
          </a:p>
          <a:p>
            <a:r>
              <a:rPr lang="en-US" dirty="0"/>
              <a:t>Cascading rollback may occur under two-phase locking. failure of </a:t>
            </a:r>
            <a:r>
              <a:rPr lang="en-US" i="1" dirty="0"/>
              <a:t>T</a:t>
            </a:r>
            <a:r>
              <a:rPr lang="en-US" dirty="0"/>
              <a:t>5 after the read(A) step of </a:t>
            </a:r>
            <a:r>
              <a:rPr lang="en-US" i="1" dirty="0"/>
              <a:t>T </a:t>
            </a:r>
            <a:r>
              <a:rPr lang="en-US" dirty="0"/>
              <a:t>7 leads to cascading rollback of </a:t>
            </a:r>
            <a:r>
              <a:rPr lang="en-US" i="1" dirty="0"/>
              <a:t>T</a:t>
            </a:r>
            <a:r>
              <a:rPr lang="en-US" dirty="0"/>
              <a:t>6 and </a:t>
            </a:r>
            <a:r>
              <a:rPr lang="en-US" i="1" dirty="0"/>
              <a:t>T </a:t>
            </a:r>
            <a:r>
              <a:rPr lang="en-US" dirty="0"/>
              <a:t>7.</a:t>
            </a:r>
          </a:p>
          <a:p>
            <a:endParaRPr lang="en-US" alt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6882" y="776377"/>
            <a:ext cx="2737725" cy="2173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166" y="3752492"/>
            <a:ext cx="4769095" cy="28387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</a:t>
            </a:r>
            <a:r>
              <a:rPr lang="en-US" altLang="en-US" dirty="0">
                <a:solidFill>
                  <a:srgbClr val="FF0000"/>
                </a:solidFill>
              </a:rPr>
              <a:t>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Deadlock handling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Protocols</a:t>
            </a:r>
          </a:p>
          <a:p>
            <a:r>
              <a:rPr lang="en-US" altLang="en-US" dirty="0"/>
              <a:t>Multiple Granularity</a:t>
            </a:r>
          </a:p>
          <a:p>
            <a:r>
              <a:rPr lang="en-US" altLang="en-US" dirty="0" err="1"/>
              <a:t>Multiversion</a:t>
            </a:r>
            <a:r>
              <a:rPr lang="en-US" altLang="en-US" dirty="0"/>
              <a:t> Schemes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sz="2000" dirty="0"/>
              <a:t>A lock is a mechanism to control concurrent access to a data item</a:t>
            </a:r>
          </a:p>
          <a:p>
            <a:r>
              <a:rPr lang="en-US" altLang="en-US" sz="2000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1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exclusive</a:t>
            </a:r>
            <a:r>
              <a:rPr lang="en-US" altLang="en-US" sz="2000" i="1" dirty="0"/>
              <a:t> (X) mode</a:t>
            </a:r>
            <a:r>
              <a:rPr lang="en-US" altLang="en-US" sz="2000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written. X-lock is requested using </a:t>
            </a:r>
            <a:r>
              <a:rPr lang="en-US" altLang="en-US" sz="2000" b="1" dirty="0"/>
              <a:t> lock-X</a:t>
            </a:r>
            <a:r>
              <a:rPr lang="en-US" altLang="en-US" sz="2000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2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shared</a:t>
            </a:r>
            <a:r>
              <a:rPr lang="en-US" altLang="en-US" sz="2000" i="1" dirty="0"/>
              <a:t> (S) mode</a:t>
            </a:r>
            <a:r>
              <a:rPr lang="en-US" altLang="en-US" sz="2000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requested using </a:t>
            </a:r>
            <a:r>
              <a:rPr lang="en-US" altLang="en-US" sz="2000" b="1" dirty="0"/>
              <a:t> lock-S</a:t>
            </a:r>
            <a:r>
              <a:rPr lang="en-US" altLang="en-US" sz="2000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 dirty="0"/>
              <a:t>intention-shared</a:t>
            </a:r>
            <a:r>
              <a:rPr lang="en-US" altLang="en-US" dirty="0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 dirty="0"/>
              <a:t>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(IX): Indicates explicit locking at a lower level with exclusive or shared locks</a:t>
            </a:r>
          </a:p>
          <a:p>
            <a:pPr lvl="1"/>
            <a:r>
              <a:rPr lang="en-US" altLang="en-US" b="1" i="1" dirty="0"/>
              <a:t>shared and 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dirty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dirty="0"/>
              <a:t>The compatibility matrix for all lock modes is: 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Each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i="1" baseline="-25000" dirty="0"/>
              <a:t>  </a:t>
            </a:r>
            <a:r>
              <a:rPr lang="en-US" altLang="en-US" sz="1800" dirty="0"/>
              <a:t>is issued a timestamp TS(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Each transaction has a </a:t>
            </a:r>
            <a:r>
              <a:rPr lang="en-US" altLang="en-US" sz="1800" i="1" dirty="0"/>
              <a:t>unique</a:t>
            </a:r>
            <a:r>
              <a:rPr lang="en-US" altLang="en-US" sz="1800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Timestamp-based protocols manage concurrent execution such that </a:t>
            </a:r>
            <a:br>
              <a:rPr lang="en-US" altLang="en-US" sz="1800" dirty="0"/>
            </a:br>
            <a:r>
              <a:rPr lang="en-US" altLang="en-US" sz="1800" dirty="0"/>
              <a:t>      </a:t>
            </a:r>
            <a:r>
              <a:rPr lang="en-US" altLang="en-US" sz="1800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801310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Maintains for each data </a:t>
            </a:r>
            <a:r>
              <a:rPr lang="en-US" altLang="en-US" sz="2000" i="1" dirty="0"/>
              <a:t>Q </a:t>
            </a:r>
            <a:r>
              <a:rPr lang="en-US" altLang="en-US" sz="2000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W-timestamp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latest time-stamp of any transaction that executed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R-timestamp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latest time-stamp of any transaction that executed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successfully.</a:t>
            </a:r>
          </a:p>
          <a:p>
            <a:r>
              <a:rPr lang="en-US" altLang="en-US" sz="2000" dirty="0"/>
              <a:t>Imposes rules on read and write operations to ensure that </a:t>
            </a:r>
          </a:p>
          <a:p>
            <a:pPr lvl="1"/>
            <a:r>
              <a:rPr lang="en-US" altLang="en-US" sz="2000" dirty="0"/>
              <a:t>Any conflicting </a:t>
            </a:r>
            <a:r>
              <a:rPr lang="en-US" altLang="en-US" sz="2000" b="1" dirty="0"/>
              <a:t> </a:t>
            </a:r>
            <a:r>
              <a:rPr lang="en-US" altLang="en-US" sz="2000" dirty="0"/>
              <a:t>operations are executed in timestamp order</a:t>
            </a:r>
          </a:p>
          <a:p>
            <a:pPr lvl="1"/>
            <a:r>
              <a:rPr lang="en-US" altLang="en-US" sz="2000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If TS(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&lt;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-timestamp(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), then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needs to read a value of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r>
              <a:rPr lang="en-US" altLang="en-US" dirty="0">
                <a:solidFill>
                  <a:srgbClr val="FF0000"/>
                </a:solidFill>
              </a:rPr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was already overwritten.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Hence, the </a:t>
            </a:r>
            <a:r>
              <a:rPr lang="en-US" altLang="en-US" b="1" dirty="0">
                <a:solidFill>
                  <a:srgbClr val="FF0000"/>
                </a:solidFill>
              </a:rPr>
              <a:t>read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sz="2000" dirty="0"/>
              <a:t>Modified version of the timestamp-ordering protocol in which obsolete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When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attempts to write data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,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</a:t>
            </a:r>
            <a:r>
              <a:rPr lang="en-US" altLang="en-US" sz="2000" dirty="0"/>
              <a:t>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attempting to write an obsolete value of {</a:t>
            </a:r>
            <a:r>
              <a:rPr lang="en-US" altLang="en-US" sz="2000" i="1" dirty="0"/>
              <a:t>Q</a:t>
            </a:r>
            <a:r>
              <a:rPr lang="en-US" altLang="en-US" sz="2000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Rather than rolling back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as the timestamp ordering protocol would have done, this {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} operation can be ignored.</a:t>
            </a:r>
          </a:p>
          <a:p>
            <a:r>
              <a:rPr lang="en-US" altLang="en-US" sz="2000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2800" dirty="0"/>
              <a:t>Validation Based Protocols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r>
              <a:rPr lang="en-US" altLang="en-US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dirty="0"/>
              <a:t>Key ideas:</a:t>
            </a:r>
          </a:p>
          <a:p>
            <a:pPr lvl="1"/>
            <a:r>
              <a:rPr lang="en-US" altLang="en-US" dirty="0"/>
              <a:t>Each successful </a:t>
            </a:r>
            <a:r>
              <a:rPr lang="en-US" altLang="en-US" b="1" dirty="0"/>
              <a:t>write</a:t>
            </a:r>
            <a:r>
              <a:rPr lang="en-US" altLang="en-US" dirty="0"/>
              <a:t> results in the creation of a new version of the data item written.</a:t>
            </a:r>
          </a:p>
          <a:p>
            <a:pPr lvl="1"/>
            <a:r>
              <a:rPr lang="en-US" altLang="en-US" dirty="0"/>
              <a:t>Use timestamps to label versions.	</a:t>
            </a:r>
          </a:p>
          <a:p>
            <a:pPr lvl="1"/>
            <a:r>
              <a:rPr lang="en-US" altLang="en-US" dirty="0"/>
              <a:t>When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is issued, select an appropriate version of </a:t>
            </a:r>
            <a:r>
              <a:rPr lang="en-US" altLang="en-US" i="1" dirty="0"/>
              <a:t>Q</a:t>
            </a:r>
            <a:r>
              <a:rPr lang="en-US" altLang="en-US" dirty="0"/>
              <a:t> based on the timestamp of the transaction issuing the read request, and return the value of the selected version.  </a:t>
            </a:r>
          </a:p>
          <a:p>
            <a:r>
              <a:rPr lang="en-US" altLang="en-US" b="1" dirty="0"/>
              <a:t>read</a:t>
            </a:r>
            <a:r>
              <a:rPr lang="en-US" altLang="en-US" dirty="0"/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dirty="0"/>
              <a:t>Each data item </a:t>
            </a:r>
            <a:r>
              <a:rPr lang="en-US" altLang="en-US" i="1" dirty="0"/>
              <a:t>Q</a:t>
            </a:r>
            <a:r>
              <a:rPr lang="en-US" altLang="en-US" dirty="0"/>
              <a:t> has a sequence of versions &lt;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,....,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&gt;. Each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contains three data fields:</a:t>
            </a:r>
          </a:p>
          <a:p>
            <a:pPr lvl="1"/>
            <a:r>
              <a:rPr lang="en-US" altLang="en-US" b="1" dirty="0"/>
              <a:t>Content</a:t>
            </a:r>
            <a:r>
              <a:rPr lang="en-US" altLang="en-US" dirty="0"/>
              <a:t> -- the value of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timestamp of the transaction that created (wrote)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lvl="1"/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largest timestamp of a transaction that successfully read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5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or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operation.  Let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version of </a:t>
            </a:r>
            <a:r>
              <a:rPr lang="en-US" altLang="en-US" i="1" dirty="0"/>
              <a:t>Q</a:t>
            </a:r>
            <a:r>
              <a:rPr lang="en-US" altLang="en-US" dirty="0"/>
              <a:t> whose write timestamp is the largest write timestamp less than or equal to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), then</a:t>
            </a:r>
          </a:p>
          <a:p>
            <a:pPr marL="1143000" lvl="2" indent="-342900"/>
            <a:r>
              <a:rPr lang="en-US" altLang="en-US" dirty="0"/>
              <a:t>the value returned is the  content of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marL="1143000" lvl="2" indent="-342900"/>
            <a:r>
              <a:rPr lang="en-US" altLang="en-US" dirty="0"/>
              <a:t>If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&lt;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set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=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 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R-timestamp(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=</a:t>
            </a:r>
            <a:r>
              <a:rPr lang="en-US" altLang="en-US" dirty="0"/>
              <a:t> W-timestamp(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 contents of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Otherwise, 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is created</a:t>
            </a:r>
          </a:p>
          <a:p>
            <a:pPr lvl="3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and R-timestamp(Q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are initialized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dirty="0"/>
              <a:t>Differentiates between read-only transactions and update transactions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dirty="0"/>
              <a:t>Read of a data item returns the latest version of the item</a:t>
            </a:r>
          </a:p>
          <a:p>
            <a:pPr lvl="1"/>
            <a:r>
              <a:rPr lang="en-US" altLang="en-US" dirty="0"/>
              <a:t>The first </a:t>
            </a:r>
            <a:r>
              <a:rPr lang="en-US" altLang="en-US" b="1" dirty="0"/>
              <a:t>write</a:t>
            </a:r>
            <a:r>
              <a:rPr lang="en-US" altLang="en-US" dirty="0"/>
              <a:t> of Q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results in the creation of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the data item Q written</a:t>
            </a:r>
          </a:p>
          <a:p>
            <a:pPr lvl="2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set to ∞ initially</a:t>
            </a:r>
          </a:p>
          <a:p>
            <a:pPr lvl="1"/>
            <a:r>
              <a:rPr lang="en-US" altLang="en-US" dirty="0"/>
              <a:t>When update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completes, commit processing occurs:</a:t>
            </a:r>
          </a:p>
          <a:p>
            <a:pPr lvl="2"/>
            <a:r>
              <a:rPr lang="en-US" altLang="en-US" dirty="0"/>
              <a:t>Value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stored in the database is used to assign timestamps</a:t>
            </a:r>
          </a:p>
          <a:p>
            <a:pPr lvl="3"/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is locked in two-phase manner</a:t>
            </a:r>
          </a:p>
          <a:p>
            <a:pPr lvl="2"/>
            <a:r>
              <a:rPr lang="en-US" altLang="en-US" dirty="0"/>
              <a:t>Set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+ 1</a:t>
            </a:r>
          </a:p>
          <a:p>
            <a:pPr lvl="2"/>
            <a:r>
              <a:rPr lang="en-US" altLang="en-US" dirty="0"/>
              <a:t>Set 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=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all versions Q</a:t>
            </a:r>
            <a:r>
              <a:rPr lang="en-US" altLang="en-US" baseline="-25000" dirty="0"/>
              <a:t>i </a:t>
            </a:r>
            <a:r>
              <a:rPr lang="en-US" altLang="en-US" dirty="0"/>
              <a:t>that it creates</a:t>
            </a:r>
          </a:p>
          <a:p>
            <a:pPr lvl="2"/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+</a:t>
            </a:r>
            <a:r>
              <a:rPr lang="en-US" altLang="en-US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dirty="0"/>
              <a:t>are assigned a timestamp = </a:t>
            </a:r>
            <a:r>
              <a:rPr lang="en-US" altLang="en-US" b="1" dirty="0"/>
              <a:t>ts-counter</a:t>
            </a:r>
            <a:r>
              <a:rPr lang="en-US" altLang="en-US" dirty="0"/>
              <a:t> when they start execution</a:t>
            </a:r>
          </a:p>
          <a:p>
            <a:pPr lvl="1"/>
            <a:r>
              <a:rPr lang="en-US" altLang="en-US" dirty="0"/>
              <a:t>follow the multiversion timestamp-ordering protocol for performing reads</a:t>
            </a:r>
          </a:p>
          <a:p>
            <a:pPr lvl="2"/>
            <a:r>
              <a:rPr lang="en-US" altLang="en-US" dirty="0"/>
              <a:t>Do not obtain any locks</a:t>
            </a:r>
          </a:p>
          <a:p>
            <a:r>
              <a:rPr lang="en-US" altLang="en-US" dirty="0"/>
              <a:t>Read-only transactions that start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</a:t>
            </a:r>
            <a:r>
              <a:rPr lang="en-US" altLang="en-US" b="1" dirty="0"/>
              <a:t>ts-counter</a:t>
            </a:r>
            <a:r>
              <a:rPr lang="en-US" altLang="en-US" dirty="0"/>
              <a:t> will see the values updated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Read-only transactions that start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the</a:t>
            </a:r>
            <a:br>
              <a:rPr lang="en-US" altLang="en-US" dirty="0"/>
            </a:br>
            <a:r>
              <a:rPr lang="en-US" altLang="en-US" b="1" dirty="0"/>
              <a:t>ts-counter</a:t>
            </a:r>
            <a:r>
              <a:rPr lang="en-US" altLang="en-US" dirty="0"/>
              <a:t> will see the value before the updates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Only serializable schedules are produced.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 logical </a:t>
            </a:r>
            <a:r>
              <a:rPr lang="ja-JP" altLang="en-US" dirty="0"/>
              <a:t>“</a:t>
            </a:r>
            <a:r>
              <a:rPr lang="en-US" altLang="ja-JP" dirty="0"/>
              <a:t>snapshot</a:t>
            </a:r>
            <a:r>
              <a:rPr lang="ja-JP" altLang="en-US" dirty="0"/>
              <a:t>”</a:t>
            </a:r>
            <a:r>
              <a:rPr lang="en-US" altLang="ja-JP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Update (read-write) transactions use normal 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 (partial): 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/>
              <a:t>Example 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 Anomalies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6971" y="1075864"/>
            <a:ext cx="7826714" cy="5367972"/>
          </a:xfrm>
        </p:spPr>
        <p:txBody>
          <a:bodyPr/>
          <a:lstStyle/>
          <a:p>
            <a:r>
              <a:rPr lang="en-US" altLang="en-US" dirty="0"/>
              <a:t>SI breaks serializability when transactions modify </a:t>
            </a:r>
            <a:r>
              <a:rPr lang="en-US" altLang="en-US" i="1" dirty="0"/>
              <a:t>different </a:t>
            </a:r>
            <a:r>
              <a:rPr lang="en-US" altLang="en-US" dirty="0"/>
              <a:t>items, each based on a previous state of the item the other modified</a:t>
            </a:r>
          </a:p>
          <a:p>
            <a:pPr lvl="1"/>
            <a:r>
              <a:rPr lang="en-US" altLang="en-US" dirty="0"/>
              <a:t>Not very common in practice</a:t>
            </a:r>
          </a:p>
          <a:p>
            <a:pPr lvl="2"/>
            <a:r>
              <a:rPr lang="en-US" altLang="en-US" dirty="0"/>
              <a:t>E.g., the TPC-C benchmark runs correctly under SI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err="1"/>
              <a:t>txns</a:t>
            </a:r>
            <a:r>
              <a:rPr lang="en-US" altLang="en-US" dirty="0"/>
              <a:t> conflict due to modifying different data, there is usually also a shared item they both modify, so SI will abort one of them</a:t>
            </a:r>
          </a:p>
          <a:p>
            <a:pPr lvl="1"/>
            <a:r>
              <a:rPr lang="en-US" altLang="en-US" dirty="0"/>
              <a:t>But problems do occur</a:t>
            </a:r>
          </a:p>
          <a:p>
            <a:pPr lvl="2"/>
            <a:r>
              <a:rPr lang="en-US" altLang="en-US" dirty="0"/>
              <a:t>Application developers should be careful about write skew</a:t>
            </a:r>
          </a:p>
          <a:p>
            <a:r>
              <a:rPr lang="en-US" altLang="en-US" dirty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en-US" dirty="0"/>
              <a:t>We omit details</a:t>
            </a:r>
          </a:p>
          <a:p>
            <a:r>
              <a:rPr lang="en-US" altLang="en-US" dirty="0"/>
              <a:t>Using snapshots to verify primary/foreign key integrity can lead to inconsistency</a:t>
            </a:r>
          </a:p>
          <a:p>
            <a:pPr lvl="1"/>
            <a:r>
              <a:rPr lang="en-US" altLang="en-US" dirty="0"/>
              <a:t>Integrity constraint checking usually done outside of snapshot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6F2F-0B99-4A62-9D20-F771BE45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Serializable Snapshot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08C-65EE-4D53-BCCB-FD07B44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Serializable snapshot isolation (SSI)</a:t>
            </a:r>
            <a:r>
              <a:rPr lang="en-IN" dirty="0"/>
              <a:t>: extension of snapshot isolation that ensures serializability</a:t>
            </a:r>
          </a:p>
          <a:p>
            <a:r>
              <a:rPr lang="en-IN" dirty="0"/>
              <a:t>Snapshot isolation tracks write-write conflicts, but does not track read-write conflicts</a:t>
            </a:r>
          </a:p>
          <a:p>
            <a:pPr lvl="1"/>
            <a:r>
              <a:rPr lang="en-IN" dirty="0"/>
              <a:t>Where T</a:t>
            </a:r>
            <a:r>
              <a:rPr lang="en-IN" baseline="-25000" dirty="0"/>
              <a:t>i</a:t>
            </a:r>
            <a:r>
              <a:rPr lang="en-IN" dirty="0"/>
              <a:t> writes a data a data item Q, T</a:t>
            </a:r>
            <a:r>
              <a:rPr lang="en-IN" baseline="-25000" dirty="0"/>
              <a:t>j</a:t>
            </a:r>
            <a:r>
              <a:rPr lang="en-IN" dirty="0"/>
              <a:t> reads an earlier version of Q, but T</a:t>
            </a:r>
            <a:r>
              <a:rPr lang="en-IN" baseline="-25000" dirty="0"/>
              <a:t>j</a:t>
            </a:r>
            <a:r>
              <a:rPr lang="en-IN" dirty="0"/>
              <a:t> is serialized after T</a:t>
            </a:r>
            <a:r>
              <a:rPr lang="en-IN" baseline="-25000" dirty="0"/>
              <a:t>i</a:t>
            </a:r>
          </a:p>
          <a:p>
            <a:r>
              <a:rPr lang="en-IN" dirty="0"/>
              <a:t>Idea:  track read-write dependencies separately, and roll-back transactions where cycles can occur</a:t>
            </a:r>
          </a:p>
          <a:p>
            <a:pPr lvl="1"/>
            <a:r>
              <a:rPr lang="en-IN" dirty="0"/>
              <a:t>Ensures serializability</a:t>
            </a:r>
          </a:p>
          <a:p>
            <a:pPr lvl="1"/>
            <a:r>
              <a:rPr lang="en-IN" dirty="0"/>
              <a:t>Details in book</a:t>
            </a:r>
          </a:p>
          <a:p>
            <a:r>
              <a:rPr lang="en-IN" dirty="0"/>
              <a:t>Implemented in PostgreSQL from version 9.1 onwards</a:t>
            </a:r>
          </a:p>
          <a:p>
            <a:pPr lvl="1"/>
            <a:r>
              <a:rPr lang="en-IN" dirty="0"/>
              <a:t>PostgreSQL implementation of SSI also uses index locking to detect phantom conflicts, thus ensuring true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519147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 Implementations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96941" cy="5367972"/>
          </a:xfrm>
        </p:spPr>
        <p:txBody>
          <a:bodyPr/>
          <a:lstStyle/>
          <a:p>
            <a:r>
              <a:rPr lang="en-US" altLang="en-US" dirty="0"/>
              <a:t>Snapshot isolation supported by many databases </a:t>
            </a:r>
          </a:p>
          <a:p>
            <a:pPr lvl="1"/>
            <a:r>
              <a:rPr lang="en-US" altLang="en-US" dirty="0"/>
              <a:t>Including Oracle, PostgreSQL, SQL Server, IBM DB2,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Isolation level can be set to snapshot isolation</a:t>
            </a:r>
          </a:p>
          <a:p>
            <a:pPr marL="400050"/>
            <a:r>
              <a:rPr lang="en-US" altLang="en-US" dirty="0"/>
              <a:t>Oracle implements </a:t>
            </a:r>
            <a:r>
              <a:rPr lang="ja-JP" altLang="en-US" dirty="0"/>
              <a:t>“</a:t>
            </a:r>
            <a:r>
              <a:rPr lang="en-US" altLang="ja-JP" dirty="0"/>
              <a:t>first updater wins</a:t>
            </a:r>
            <a:r>
              <a:rPr lang="ja-JP" altLang="en-US" dirty="0"/>
              <a:t>”</a:t>
            </a:r>
            <a:r>
              <a:rPr lang="en-US" altLang="ja-JP" dirty="0"/>
              <a:t> rule (variant of </a:t>
            </a:r>
            <a:r>
              <a:rPr lang="ja-JP" altLang="en-US" dirty="0"/>
              <a:t>“</a:t>
            </a:r>
            <a:r>
              <a:rPr lang="en-US" altLang="ja-JP" dirty="0"/>
              <a:t>first committer wins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marL="857250" lvl="1" indent="-342900"/>
            <a:r>
              <a:rPr lang="en-US" altLang="en-US" dirty="0"/>
              <a:t>Concurrent writer check is done at time of write, not at commit time</a:t>
            </a:r>
          </a:p>
          <a:p>
            <a:pPr marL="857250" lvl="1" indent="-342900"/>
            <a:r>
              <a:rPr lang="en-US" altLang="en-US" dirty="0"/>
              <a:t>Allows transactions to be rolled back earlier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Warning</a:t>
            </a:r>
            <a:r>
              <a:rPr lang="en-US" altLang="en-US" dirty="0"/>
              <a:t>: </a:t>
            </a:r>
            <a:r>
              <a:rPr lang="en-US" altLang="en-US" i="1" dirty="0"/>
              <a:t>even if isolation level is set to serializable, Oracle actually uses snapshot isolation</a:t>
            </a:r>
          </a:p>
          <a:p>
            <a:pPr lvl="1"/>
            <a:r>
              <a:rPr lang="en-US" altLang="en-US" dirty="0"/>
              <a:t>Old versions of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PostgreSQL prior to 9.1 did this too</a:t>
            </a:r>
          </a:p>
          <a:p>
            <a:pPr lvl="1"/>
            <a:r>
              <a:rPr lang="en-US" altLang="en-US" dirty="0"/>
              <a:t>Oracle and PostgreSQL &lt; 9.1 do not support true serializable execution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Around SI Anomalies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dirty="0"/>
              <a:t>Can work around SI anomalies for specific queries by using </a:t>
            </a:r>
            <a:r>
              <a:rPr lang="en-US" altLang="en-US" b="1" dirty="0"/>
              <a:t>select .. for update </a:t>
            </a:r>
            <a:r>
              <a:rPr lang="en-US" altLang="en-US" dirty="0"/>
              <a:t> (supported e.g. in Oracle)</a:t>
            </a:r>
            <a:endParaRPr lang="en-US" altLang="en-US" b="1" dirty="0"/>
          </a:p>
          <a:p>
            <a:pPr marL="800100" lvl="1" indent="-342900"/>
            <a:r>
              <a:rPr lang="en-US" altLang="en-US" dirty="0"/>
              <a:t>Example</a:t>
            </a:r>
          </a:p>
          <a:p>
            <a:pPr lvl="2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orderno</a:t>
            </a:r>
            <a:r>
              <a:rPr lang="en-US" altLang="en-US" dirty="0"/>
              <a:t>) </a:t>
            </a:r>
            <a:r>
              <a:rPr lang="en-US" altLang="en-US" b="1" dirty="0"/>
              <a:t>from</a:t>
            </a:r>
            <a:r>
              <a:rPr lang="en-US" altLang="en-US" dirty="0"/>
              <a:t> orders </a:t>
            </a:r>
            <a:r>
              <a:rPr lang="en-US" altLang="en-US" b="1" u="sng" dirty="0"/>
              <a:t>for update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read value into local variable </a:t>
            </a:r>
            <a:r>
              <a:rPr lang="en-US" altLang="en-US" dirty="0" err="1"/>
              <a:t>maxorder</a:t>
            </a:r>
            <a:endParaRPr lang="en-US" altLang="en-US" dirty="0"/>
          </a:p>
          <a:p>
            <a:pPr lvl="2"/>
            <a:r>
              <a:rPr lang="en-US" altLang="en-US" dirty="0"/>
              <a:t>insert into orders (maxorder+1, …)</a:t>
            </a:r>
          </a:p>
          <a:p>
            <a:pPr marL="400050"/>
            <a:r>
              <a:rPr lang="en-US" altLang="en-US" b="1" dirty="0">
                <a:solidFill>
                  <a:srgbClr val="002060"/>
                </a:solidFill>
              </a:rPr>
              <a:t>select for update (SFU) clause </a:t>
            </a:r>
            <a:r>
              <a:rPr lang="en-US" altLang="en-US" dirty="0"/>
              <a:t>treats all data read by the query as if it were also updated, preventing concurrent updates</a:t>
            </a:r>
          </a:p>
          <a:p>
            <a:pPr marL="400050"/>
            <a:r>
              <a:rPr lang="en-US" altLang="en-US" dirty="0"/>
              <a:t>Can be added to queries to ensure serializability in many applications</a:t>
            </a:r>
          </a:p>
          <a:p>
            <a:pPr marL="800100" lvl="1"/>
            <a:r>
              <a:rPr lang="en-US" altLang="en-US" dirty="0"/>
              <a:t>Does not handle phantom phenomenon/predicate reads though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99170</TotalTime>
  <Words>5068</Words>
  <Application>Microsoft Office PowerPoint</Application>
  <PresentationFormat>On-screen Show (4:3)</PresentationFormat>
  <Paragraphs>588</Paragraphs>
  <Slides>64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PowerPoint Presentation</vt:lpstr>
      <vt:lpstr>PowerPoint Presentation</vt:lpstr>
      <vt:lpstr>Deadlock</vt:lpstr>
      <vt:lpstr>Deadlock (Cont.)</vt:lpstr>
      <vt:lpstr>The Two-Phase Locking Protocol</vt:lpstr>
      <vt:lpstr>Example for Two- phase</vt:lpstr>
      <vt:lpstr>The Two-Phase Locking Protocol (Cont.)</vt:lpstr>
      <vt:lpstr>PowerPoint Presentation</vt:lpstr>
      <vt:lpstr>The Two-Phase Locking Protocol (Cont.)</vt:lpstr>
      <vt:lpstr>Lock Conversions</vt:lpstr>
      <vt:lpstr>Automatic Acquisition of Locks</vt:lpstr>
      <vt:lpstr>Automatic Acquisition of Locks (Cont.)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Intention Lock Modes</vt:lpstr>
      <vt:lpstr>Compatibility Matrix with Intention Lock Modes</vt:lpstr>
      <vt:lpstr>Multiple Granularity Locking Scheme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PowerPoint Presentation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Presentation</vt:lpstr>
      <vt:lpstr>Multiversion Schemes</vt:lpstr>
      <vt:lpstr>Multiversion Timestamp Ordering</vt:lpstr>
      <vt:lpstr>Multiversion Timestamp Ordering (Cont)</vt:lpstr>
      <vt:lpstr>Multiversion Two-Phase Locking</vt:lpstr>
      <vt:lpstr>Multiversion Two-Phase Locking (Cont.)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Serializable Snapshot Isolation</vt:lpstr>
      <vt:lpstr>SI Implementations</vt:lpstr>
      <vt:lpstr>Working Around SI Anomalies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Bhimani Praveena</cp:lastModifiedBy>
  <cp:revision>455</cp:revision>
  <dcterms:created xsi:type="dcterms:W3CDTF">2009-12-21T15:40:24Z</dcterms:created>
  <dcterms:modified xsi:type="dcterms:W3CDTF">2022-09-27T05:10:55Z</dcterms:modified>
</cp:coreProperties>
</file>