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8" d="100"/>
          <a:sy n="98" d="100"/>
        </p:scale>
        <p:origin x="110"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imani Praveena" userId="6f7251ed5eb48084" providerId="LiveId" clId="{4214993E-BC60-4D04-A8B6-0314BD1A5124}"/>
    <pc:docChg chg="undo custSel modSld">
      <pc:chgData name="Bhimani Praveena" userId="6f7251ed5eb48084" providerId="LiveId" clId="{4214993E-BC60-4D04-A8B6-0314BD1A5124}" dt="2023-03-10T09:16:47.853" v="2" actId="13926"/>
      <pc:docMkLst>
        <pc:docMk/>
      </pc:docMkLst>
      <pc:sldChg chg="modSp mod">
        <pc:chgData name="Bhimani Praveena" userId="6f7251ed5eb48084" providerId="LiveId" clId="{4214993E-BC60-4D04-A8B6-0314BD1A5124}" dt="2023-03-10T09:16:47.853" v="2" actId="13926"/>
        <pc:sldMkLst>
          <pc:docMk/>
          <pc:sldMk cId="2515048352" sldId="257"/>
        </pc:sldMkLst>
        <pc:spChg chg="mod">
          <ac:chgData name="Bhimani Praveena" userId="6f7251ed5eb48084" providerId="LiveId" clId="{4214993E-BC60-4D04-A8B6-0314BD1A5124}" dt="2023-03-10T09:16:47.853" v="2" actId="13926"/>
          <ac:spMkLst>
            <pc:docMk/>
            <pc:sldMk cId="2515048352" sldId="257"/>
            <ac:spMk id="3" creationId="{22F59460-14FC-40E1-A7BA-05C7A2E013F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B1472-18A9-4291-814F-772E1AD1EE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0D7FB72-88AA-4DC8-9152-F09BC83ACB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81CE699-3BC8-49C0-A26F-E901084CCD97}"/>
              </a:ext>
            </a:extLst>
          </p:cNvPr>
          <p:cNvSpPr>
            <a:spLocks noGrp="1"/>
          </p:cNvSpPr>
          <p:nvPr>
            <p:ph type="dt" sz="half" idx="10"/>
          </p:nvPr>
        </p:nvSpPr>
        <p:spPr/>
        <p:txBody>
          <a:bodyPr/>
          <a:lstStyle/>
          <a:p>
            <a:fld id="{E895FEC6-D75E-4DA2-A6C9-30614AF6C3A6}" type="datetimeFigureOut">
              <a:rPr lang="en-IN" smtClean="0"/>
              <a:pPr/>
              <a:t>10-03-2023</a:t>
            </a:fld>
            <a:endParaRPr lang="en-IN"/>
          </a:p>
        </p:txBody>
      </p:sp>
      <p:sp>
        <p:nvSpPr>
          <p:cNvPr id="5" name="Footer Placeholder 4">
            <a:extLst>
              <a:ext uri="{FF2B5EF4-FFF2-40B4-BE49-F238E27FC236}">
                <a16:creationId xmlns:a16="http://schemas.microsoft.com/office/drawing/2014/main" id="{C49524B2-53DF-401A-99F6-098EC97C63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EFDBA9-C6C2-42EF-AB1D-10452B33F51B}"/>
              </a:ext>
            </a:extLst>
          </p:cNvPr>
          <p:cNvSpPr>
            <a:spLocks noGrp="1"/>
          </p:cNvSpPr>
          <p:nvPr>
            <p:ph type="sldNum" sz="quarter" idx="12"/>
          </p:nvPr>
        </p:nvSpPr>
        <p:spPr/>
        <p:txBody>
          <a:bodyPr/>
          <a:lstStyle/>
          <a:p>
            <a:fld id="{95C38478-C900-4396-A74B-F085E428EBCB}" type="slidenum">
              <a:rPr lang="en-IN" smtClean="0"/>
              <a:pPr/>
              <a:t>‹#›</a:t>
            </a:fld>
            <a:endParaRPr lang="en-IN"/>
          </a:p>
        </p:txBody>
      </p:sp>
    </p:spTree>
    <p:extLst>
      <p:ext uri="{BB962C8B-B14F-4D97-AF65-F5344CB8AC3E}">
        <p14:creationId xmlns:p14="http://schemas.microsoft.com/office/powerpoint/2010/main" val="1256652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F1DEC-809E-4C52-98E2-AE93C0112B3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6E023C-176E-4835-9459-B683AFCCD3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CC451B-C2AA-42DD-8C59-1741FD601B4E}"/>
              </a:ext>
            </a:extLst>
          </p:cNvPr>
          <p:cNvSpPr>
            <a:spLocks noGrp="1"/>
          </p:cNvSpPr>
          <p:nvPr>
            <p:ph type="dt" sz="half" idx="10"/>
          </p:nvPr>
        </p:nvSpPr>
        <p:spPr/>
        <p:txBody>
          <a:bodyPr/>
          <a:lstStyle/>
          <a:p>
            <a:fld id="{E895FEC6-D75E-4DA2-A6C9-30614AF6C3A6}" type="datetimeFigureOut">
              <a:rPr lang="en-IN" smtClean="0"/>
              <a:pPr/>
              <a:t>10-03-2023</a:t>
            </a:fld>
            <a:endParaRPr lang="en-IN"/>
          </a:p>
        </p:txBody>
      </p:sp>
      <p:sp>
        <p:nvSpPr>
          <p:cNvPr id="5" name="Footer Placeholder 4">
            <a:extLst>
              <a:ext uri="{FF2B5EF4-FFF2-40B4-BE49-F238E27FC236}">
                <a16:creationId xmlns:a16="http://schemas.microsoft.com/office/drawing/2014/main" id="{728E60FD-36FC-44C5-B18D-500654BDEA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1DB5B5-330B-4D2D-B4A3-5EB7C847D52D}"/>
              </a:ext>
            </a:extLst>
          </p:cNvPr>
          <p:cNvSpPr>
            <a:spLocks noGrp="1"/>
          </p:cNvSpPr>
          <p:nvPr>
            <p:ph type="sldNum" sz="quarter" idx="12"/>
          </p:nvPr>
        </p:nvSpPr>
        <p:spPr/>
        <p:txBody>
          <a:bodyPr/>
          <a:lstStyle/>
          <a:p>
            <a:fld id="{95C38478-C900-4396-A74B-F085E428EBCB}" type="slidenum">
              <a:rPr lang="en-IN" smtClean="0"/>
              <a:pPr/>
              <a:t>‹#›</a:t>
            </a:fld>
            <a:endParaRPr lang="en-IN"/>
          </a:p>
        </p:txBody>
      </p:sp>
    </p:spTree>
    <p:extLst>
      <p:ext uri="{BB962C8B-B14F-4D97-AF65-F5344CB8AC3E}">
        <p14:creationId xmlns:p14="http://schemas.microsoft.com/office/powerpoint/2010/main" val="2679362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D9123F-403E-4B8E-B2DE-8E4EC85E405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8430E1C-A2C3-48EF-B089-E75F35BF3E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B47376-E1A4-4E99-8C3F-5F7D09A6C957}"/>
              </a:ext>
            </a:extLst>
          </p:cNvPr>
          <p:cNvSpPr>
            <a:spLocks noGrp="1"/>
          </p:cNvSpPr>
          <p:nvPr>
            <p:ph type="dt" sz="half" idx="10"/>
          </p:nvPr>
        </p:nvSpPr>
        <p:spPr/>
        <p:txBody>
          <a:bodyPr/>
          <a:lstStyle/>
          <a:p>
            <a:fld id="{E895FEC6-D75E-4DA2-A6C9-30614AF6C3A6}" type="datetimeFigureOut">
              <a:rPr lang="en-IN" smtClean="0"/>
              <a:pPr/>
              <a:t>10-03-2023</a:t>
            </a:fld>
            <a:endParaRPr lang="en-IN"/>
          </a:p>
        </p:txBody>
      </p:sp>
      <p:sp>
        <p:nvSpPr>
          <p:cNvPr id="5" name="Footer Placeholder 4">
            <a:extLst>
              <a:ext uri="{FF2B5EF4-FFF2-40B4-BE49-F238E27FC236}">
                <a16:creationId xmlns:a16="http://schemas.microsoft.com/office/drawing/2014/main" id="{D6BBCACC-6509-431D-A866-E92A989B0B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B8E2CE-3C8B-4DF9-B095-EB9A0B156E8A}"/>
              </a:ext>
            </a:extLst>
          </p:cNvPr>
          <p:cNvSpPr>
            <a:spLocks noGrp="1"/>
          </p:cNvSpPr>
          <p:nvPr>
            <p:ph type="sldNum" sz="quarter" idx="12"/>
          </p:nvPr>
        </p:nvSpPr>
        <p:spPr/>
        <p:txBody>
          <a:bodyPr/>
          <a:lstStyle/>
          <a:p>
            <a:fld id="{95C38478-C900-4396-A74B-F085E428EBCB}" type="slidenum">
              <a:rPr lang="en-IN" smtClean="0"/>
              <a:pPr/>
              <a:t>‹#›</a:t>
            </a:fld>
            <a:endParaRPr lang="en-IN"/>
          </a:p>
        </p:txBody>
      </p:sp>
    </p:spTree>
    <p:extLst>
      <p:ext uri="{BB962C8B-B14F-4D97-AF65-F5344CB8AC3E}">
        <p14:creationId xmlns:p14="http://schemas.microsoft.com/office/powerpoint/2010/main" val="4185745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2CAB0-7AE4-4E17-B931-ED4F7570A8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AC9ACC-0553-49EC-A456-14BD5C593B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B41315-7C3C-48FD-B7AB-E2DFD5D0ACE4}"/>
              </a:ext>
            </a:extLst>
          </p:cNvPr>
          <p:cNvSpPr>
            <a:spLocks noGrp="1"/>
          </p:cNvSpPr>
          <p:nvPr>
            <p:ph type="dt" sz="half" idx="10"/>
          </p:nvPr>
        </p:nvSpPr>
        <p:spPr/>
        <p:txBody>
          <a:bodyPr/>
          <a:lstStyle/>
          <a:p>
            <a:fld id="{E895FEC6-D75E-4DA2-A6C9-30614AF6C3A6}" type="datetimeFigureOut">
              <a:rPr lang="en-IN" smtClean="0"/>
              <a:pPr/>
              <a:t>10-03-2023</a:t>
            </a:fld>
            <a:endParaRPr lang="en-IN"/>
          </a:p>
        </p:txBody>
      </p:sp>
      <p:sp>
        <p:nvSpPr>
          <p:cNvPr id="5" name="Footer Placeholder 4">
            <a:extLst>
              <a:ext uri="{FF2B5EF4-FFF2-40B4-BE49-F238E27FC236}">
                <a16:creationId xmlns:a16="http://schemas.microsoft.com/office/drawing/2014/main" id="{57FB39A7-7BD5-41AF-917A-D094BB5240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02820C-5161-4DCB-93B1-EE122EF1E6E6}"/>
              </a:ext>
            </a:extLst>
          </p:cNvPr>
          <p:cNvSpPr>
            <a:spLocks noGrp="1"/>
          </p:cNvSpPr>
          <p:nvPr>
            <p:ph type="sldNum" sz="quarter" idx="12"/>
          </p:nvPr>
        </p:nvSpPr>
        <p:spPr/>
        <p:txBody>
          <a:bodyPr/>
          <a:lstStyle/>
          <a:p>
            <a:fld id="{95C38478-C900-4396-A74B-F085E428EBCB}" type="slidenum">
              <a:rPr lang="en-IN" smtClean="0"/>
              <a:pPr/>
              <a:t>‹#›</a:t>
            </a:fld>
            <a:endParaRPr lang="en-IN"/>
          </a:p>
        </p:txBody>
      </p:sp>
    </p:spTree>
    <p:extLst>
      <p:ext uri="{BB962C8B-B14F-4D97-AF65-F5344CB8AC3E}">
        <p14:creationId xmlns:p14="http://schemas.microsoft.com/office/powerpoint/2010/main" val="283979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D8674-2DF9-4000-868E-7FB17F181E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CA3CB4C-6CB9-4B59-BC22-AAF902B1E1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80A279-26AC-4F5D-A6E6-858800C515ED}"/>
              </a:ext>
            </a:extLst>
          </p:cNvPr>
          <p:cNvSpPr>
            <a:spLocks noGrp="1"/>
          </p:cNvSpPr>
          <p:nvPr>
            <p:ph type="dt" sz="half" idx="10"/>
          </p:nvPr>
        </p:nvSpPr>
        <p:spPr/>
        <p:txBody>
          <a:bodyPr/>
          <a:lstStyle/>
          <a:p>
            <a:fld id="{E895FEC6-D75E-4DA2-A6C9-30614AF6C3A6}" type="datetimeFigureOut">
              <a:rPr lang="en-IN" smtClean="0"/>
              <a:pPr/>
              <a:t>10-03-2023</a:t>
            </a:fld>
            <a:endParaRPr lang="en-IN"/>
          </a:p>
        </p:txBody>
      </p:sp>
      <p:sp>
        <p:nvSpPr>
          <p:cNvPr id="5" name="Footer Placeholder 4">
            <a:extLst>
              <a:ext uri="{FF2B5EF4-FFF2-40B4-BE49-F238E27FC236}">
                <a16:creationId xmlns:a16="http://schemas.microsoft.com/office/drawing/2014/main" id="{C1B258AD-DC14-4207-8BB5-C8EE85C9F5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CF5D40-6DC2-455F-B980-2AF484A06EA0}"/>
              </a:ext>
            </a:extLst>
          </p:cNvPr>
          <p:cNvSpPr>
            <a:spLocks noGrp="1"/>
          </p:cNvSpPr>
          <p:nvPr>
            <p:ph type="sldNum" sz="quarter" idx="12"/>
          </p:nvPr>
        </p:nvSpPr>
        <p:spPr/>
        <p:txBody>
          <a:bodyPr/>
          <a:lstStyle/>
          <a:p>
            <a:fld id="{95C38478-C900-4396-A74B-F085E428EBCB}" type="slidenum">
              <a:rPr lang="en-IN" smtClean="0"/>
              <a:pPr/>
              <a:t>‹#›</a:t>
            </a:fld>
            <a:endParaRPr lang="en-IN"/>
          </a:p>
        </p:txBody>
      </p:sp>
    </p:spTree>
    <p:extLst>
      <p:ext uri="{BB962C8B-B14F-4D97-AF65-F5344CB8AC3E}">
        <p14:creationId xmlns:p14="http://schemas.microsoft.com/office/powerpoint/2010/main" val="1123030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04D33-8139-4987-9CB8-CE51121CE5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661DFB-59F0-479C-9D68-BB70DDD388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F4CF86E-B354-4859-820C-B79CE495CF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E339C8F-9F4F-4666-80EF-38073083B9C4}"/>
              </a:ext>
            </a:extLst>
          </p:cNvPr>
          <p:cNvSpPr>
            <a:spLocks noGrp="1"/>
          </p:cNvSpPr>
          <p:nvPr>
            <p:ph type="dt" sz="half" idx="10"/>
          </p:nvPr>
        </p:nvSpPr>
        <p:spPr/>
        <p:txBody>
          <a:bodyPr/>
          <a:lstStyle/>
          <a:p>
            <a:fld id="{E895FEC6-D75E-4DA2-A6C9-30614AF6C3A6}" type="datetimeFigureOut">
              <a:rPr lang="en-IN" smtClean="0"/>
              <a:pPr/>
              <a:t>10-03-2023</a:t>
            </a:fld>
            <a:endParaRPr lang="en-IN"/>
          </a:p>
        </p:txBody>
      </p:sp>
      <p:sp>
        <p:nvSpPr>
          <p:cNvPr id="6" name="Footer Placeholder 5">
            <a:extLst>
              <a:ext uri="{FF2B5EF4-FFF2-40B4-BE49-F238E27FC236}">
                <a16:creationId xmlns:a16="http://schemas.microsoft.com/office/drawing/2014/main" id="{95C763DE-9F8B-4B46-A42B-3AFE86D56F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6941A5-E6DE-45D2-B0C1-2BFE80CF13C6}"/>
              </a:ext>
            </a:extLst>
          </p:cNvPr>
          <p:cNvSpPr>
            <a:spLocks noGrp="1"/>
          </p:cNvSpPr>
          <p:nvPr>
            <p:ph type="sldNum" sz="quarter" idx="12"/>
          </p:nvPr>
        </p:nvSpPr>
        <p:spPr/>
        <p:txBody>
          <a:bodyPr/>
          <a:lstStyle/>
          <a:p>
            <a:fld id="{95C38478-C900-4396-A74B-F085E428EBCB}" type="slidenum">
              <a:rPr lang="en-IN" smtClean="0"/>
              <a:pPr/>
              <a:t>‹#›</a:t>
            </a:fld>
            <a:endParaRPr lang="en-IN"/>
          </a:p>
        </p:txBody>
      </p:sp>
    </p:spTree>
    <p:extLst>
      <p:ext uri="{BB962C8B-B14F-4D97-AF65-F5344CB8AC3E}">
        <p14:creationId xmlns:p14="http://schemas.microsoft.com/office/powerpoint/2010/main" val="4109681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AC3EC-CDAD-4D25-A88A-770B8B5C3FD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ACEE2D-B42E-43F8-90B4-D4364DAAB4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B1B515-E467-463A-8436-E1C39D093A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1909CB5-88CD-48B2-A92A-C767F5E370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EA2D27-EFD6-4F3E-A4CF-5787538A30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4EA8B3F-E7FC-4267-9EFC-692678683719}"/>
              </a:ext>
            </a:extLst>
          </p:cNvPr>
          <p:cNvSpPr>
            <a:spLocks noGrp="1"/>
          </p:cNvSpPr>
          <p:nvPr>
            <p:ph type="dt" sz="half" idx="10"/>
          </p:nvPr>
        </p:nvSpPr>
        <p:spPr/>
        <p:txBody>
          <a:bodyPr/>
          <a:lstStyle/>
          <a:p>
            <a:fld id="{E895FEC6-D75E-4DA2-A6C9-30614AF6C3A6}" type="datetimeFigureOut">
              <a:rPr lang="en-IN" smtClean="0"/>
              <a:pPr/>
              <a:t>10-03-2023</a:t>
            </a:fld>
            <a:endParaRPr lang="en-IN"/>
          </a:p>
        </p:txBody>
      </p:sp>
      <p:sp>
        <p:nvSpPr>
          <p:cNvPr id="8" name="Footer Placeholder 7">
            <a:extLst>
              <a:ext uri="{FF2B5EF4-FFF2-40B4-BE49-F238E27FC236}">
                <a16:creationId xmlns:a16="http://schemas.microsoft.com/office/drawing/2014/main" id="{01CC376F-AF02-41BB-9F53-931EBF59A0E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0A0A04B-24DA-4D33-AEBB-73BC397A970D}"/>
              </a:ext>
            </a:extLst>
          </p:cNvPr>
          <p:cNvSpPr>
            <a:spLocks noGrp="1"/>
          </p:cNvSpPr>
          <p:nvPr>
            <p:ph type="sldNum" sz="quarter" idx="12"/>
          </p:nvPr>
        </p:nvSpPr>
        <p:spPr/>
        <p:txBody>
          <a:bodyPr/>
          <a:lstStyle/>
          <a:p>
            <a:fld id="{95C38478-C900-4396-A74B-F085E428EBCB}" type="slidenum">
              <a:rPr lang="en-IN" smtClean="0"/>
              <a:pPr/>
              <a:t>‹#›</a:t>
            </a:fld>
            <a:endParaRPr lang="en-IN"/>
          </a:p>
        </p:txBody>
      </p:sp>
    </p:spTree>
    <p:extLst>
      <p:ext uri="{BB962C8B-B14F-4D97-AF65-F5344CB8AC3E}">
        <p14:creationId xmlns:p14="http://schemas.microsoft.com/office/powerpoint/2010/main" val="2414260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C3A9A-A072-4C40-8935-B091F1F56E1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6EEF278-48B1-4FA4-A175-8AB5EF486D8A}"/>
              </a:ext>
            </a:extLst>
          </p:cNvPr>
          <p:cNvSpPr>
            <a:spLocks noGrp="1"/>
          </p:cNvSpPr>
          <p:nvPr>
            <p:ph type="dt" sz="half" idx="10"/>
          </p:nvPr>
        </p:nvSpPr>
        <p:spPr/>
        <p:txBody>
          <a:bodyPr/>
          <a:lstStyle/>
          <a:p>
            <a:fld id="{E895FEC6-D75E-4DA2-A6C9-30614AF6C3A6}" type="datetimeFigureOut">
              <a:rPr lang="en-IN" smtClean="0"/>
              <a:pPr/>
              <a:t>10-03-2023</a:t>
            </a:fld>
            <a:endParaRPr lang="en-IN"/>
          </a:p>
        </p:txBody>
      </p:sp>
      <p:sp>
        <p:nvSpPr>
          <p:cNvPr id="4" name="Footer Placeholder 3">
            <a:extLst>
              <a:ext uri="{FF2B5EF4-FFF2-40B4-BE49-F238E27FC236}">
                <a16:creationId xmlns:a16="http://schemas.microsoft.com/office/drawing/2014/main" id="{07815A6F-C4B6-4C6C-A854-1225313DC39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77EF8D2-780F-48EA-BEB5-95CD3914338A}"/>
              </a:ext>
            </a:extLst>
          </p:cNvPr>
          <p:cNvSpPr>
            <a:spLocks noGrp="1"/>
          </p:cNvSpPr>
          <p:nvPr>
            <p:ph type="sldNum" sz="quarter" idx="12"/>
          </p:nvPr>
        </p:nvSpPr>
        <p:spPr/>
        <p:txBody>
          <a:bodyPr/>
          <a:lstStyle/>
          <a:p>
            <a:fld id="{95C38478-C900-4396-A74B-F085E428EBCB}" type="slidenum">
              <a:rPr lang="en-IN" smtClean="0"/>
              <a:pPr/>
              <a:t>‹#›</a:t>
            </a:fld>
            <a:endParaRPr lang="en-IN"/>
          </a:p>
        </p:txBody>
      </p:sp>
    </p:spTree>
    <p:extLst>
      <p:ext uri="{BB962C8B-B14F-4D97-AF65-F5344CB8AC3E}">
        <p14:creationId xmlns:p14="http://schemas.microsoft.com/office/powerpoint/2010/main" val="3167100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2B43EF-72C8-4181-AAD9-FD0F281AEC9D}"/>
              </a:ext>
            </a:extLst>
          </p:cNvPr>
          <p:cNvSpPr>
            <a:spLocks noGrp="1"/>
          </p:cNvSpPr>
          <p:nvPr>
            <p:ph type="dt" sz="half" idx="10"/>
          </p:nvPr>
        </p:nvSpPr>
        <p:spPr/>
        <p:txBody>
          <a:bodyPr/>
          <a:lstStyle/>
          <a:p>
            <a:fld id="{E895FEC6-D75E-4DA2-A6C9-30614AF6C3A6}" type="datetimeFigureOut">
              <a:rPr lang="en-IN" smtClean="0"/>
              <a:pPr/>
              <a:t>10-03-2023</a:t>
            </a:fld>
            <a:endParaRPr lang="en-IN"/>
          </a:p>
        </p:txBody>
      </p:sp>
      <p:sp>
        <p:nvSpPr>
          <p:cNvPr id="3" name="Footer Placeholder 2">
            <a:extLst>
              <a:ext uri="{FF2B5EF4-FFF2-40B4-BE49-F238E27FC236}">
                <a16:creationId xmlns:a16="http://schemas.microsoft.com/office/drawing/2014/main" id="{3A295DD8-23D1-4B8F-AE94-A164481DED1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0DC4131-B76D-4EDD-A909-0B517BC911CE}"/>
              </a:ext>
            </a:extLst>
          </p:cNvPr>
          <p:cNvSpPr>
            <a:spLocks noGrp="1"/>
          </p:cNvSpPr>
          <p:nvPr>
            <p:ph type="sldNum" sz="quarter" idx="12"/>
          </p:nvPr>
        </p:nvSpPr>
        <p:spPr/>
        <p:txBody>
          <a:bodyPr/>
          <a:lstStyle/>
          <a:p>
            <a:fld id="{95C38478-C900-4396-A74B-F085E428EBCB}" type="slidenum">
              <a:rPr lang="en-IN" smtClean="0"/>
              <a:pPr/>
              <a:t>‹#›</a:t>
            </a:fld>
            <a:endParaRPr lang="en-IN"/>
          </a:p>
        </p:txBody>
      </p:sp>
    </p:spTree>
    <p:extLst>
      <p:ext uri="{BB962C8B-B14F-4D97-AF65-F5344CB8AC3E}">
        <p14:creationId xmlns:p14="http://schemas.microsoft.com/office/powerpoint/2010/main" val="1793377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60246-4237-4638-90F6-C252A374BD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92E3E44-3F0A-46E1-8C94-FA3333D0A1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A9E7936-6232-463D-ACA0-A2A15E4D1D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ED68CB-9D2C-4116-AC52-11AE2B045ED9}"/>
              </a:ext>
            </a:extLst>
          </p:cNvPr>
          <p:cNvSpPr>
            <a:spLocks noGrp="1"/>
          </p:cNvSpPr>
          <p:nvPr>
            <p:ph type="dt" sz="half" idx="10"/>
          </p:nvPr>
        </p:nvSpPr>
        <p:spPr/>
        <p:txBody>
          <a:bodyPr/>
          <a:lstStyle/>
          <a:p>
            <a:fld id="{E895FEC6-D75E-4DA2-A6C9-30614AF6C3A6}" type="datetimeFigureOut">
              <a:rPr lang="en-IN" smtClean="0"/>
              <a:pPr/>
              <a:t>10-03-2023</a:t>
            </a:fld>
            <a:endParaRPr lang="en-IN"/>
          </a:p>
        </p:txBody>
      </p:sp>
      <p:sp>
        <p:nvSpPr>
          <p:cNvPr id="6" name="Footer Placeholder 5">
            <a:extLst>
              <a:ext uri="{FF2B5EF4-FFF2-40B4-BE49-F238E27FC236}">
                <a16:creationId xmlns:a16="http://schemas.microsoft.com/office/drawing/2014/main" id="{595642FE-007D-447F-94A9-A632346DBD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126210-2910-4992-A56A-AABB14909825}"/>
              </a:ext>
            </a:extLst>
          </p:cNvPr>
          <p:cNvSpPr>
            <a:spLocks noGrp="1"/>
          </p:cNvSpPr>
          <p:nvPr>
            <p:ph type="sldNum" sz="quarter" idx="12"/>
          </p:nvPr>
        </p:nvSpPr>
        <p:spPr/>
        <p:txBody>
          <a:bodyPr/>
          <a:lstStyle/>
          <a:p>
            <a:fld id="{95C38478-C900-4396-A74B-F085E428EBCB}" type="slidenum">
              <a:rPr lang="en-IN" smtClean="0"/>
              <a:pPr/>
              <a:t>‹#›</a:t>
            </a:fld>
            <a:endParaRPr lang="en-IN"/>
          </a:p>
        </p:txBody>
      </p:sp>
    </p:spTree>
    <p:extLst>
      <p:ext uri="{BB962C8B-B14F-4D97-AF65-F5344CB8AC3E}">
        <p14:creationId xmlns:p14="http://schemas.microsoft.com/office/powerpoint/2010/main" val="913272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25CFB-E430-457E-8BCE-C16A43D941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15F64F4-41DD-461C-8C7E-65AC4D5A4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706DDB8-6BAA-423C-A46B-1998B84D4B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AC6E29-0E2F-4A5E-9604-552C93E49CE5}"/>
              </a:ext>
            </a:extLst>
          </p:cNvPr>
          <p:cNvSpPr>
            <a:spLocks noGrp="1"/>
          </p:cNvSpPr>
          <p:nvPr>
            <p:ph type="dt" sz="half" idx="10"/>
          </p:nvPr>
        </p:nvSpPr>
        <p:spPr/>
        <p:txBody>
          <a:bodyPr/>
          <a:lstStyle/>
          <a:p>
            <a:fld id="{E895FEC6-D75E-4DA2-A6C9-30614AF6C3A6}" type="datetimeFigureOut">
              <a:rPr lang="en-IN" smtClean="0"/>
              <a:pPr/>
              <a:t>10-03-2023</a:t>
            </a:fld>
            <a:endParaRPr lang="en-IN"/>
          </a:p>
        </p:txBody>
      </p:sp>
      <p:sp>
        <p:nvSpPr>
          <p:cNvPr id="6" name="Footer Placeholder 5">
            <a:extLst>
              <a:ext uri="{FF2B5EF4-FFF2-40B4-BE49-F238E27FC236}">
                <a16:creationId xmlns:a16="http://schemas.microsoft.com/office/drawing/2014/main" id="{E483FE52-7E22-41BE-8D8D-184F03FC69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E876AB-4DD7-48EC-A51A-CBD816CAAC91}"/>
              </a:ext>
            </a:extLst>
          </p:cNvPr>
          <p:cNvSpPr>
            <a:spLocks noGrp="1"/>
          </p:cNvSpPr>
          <p:nvPr>
            <p:ph type="sldNum" sz="quarter" idx="12"/>
          </p:nvPr>
        </p:nvSpPr>
        <p:spPr/>
        <p:txBody>
          <a:bodyPr/>
          <a:lstStyle/>
          <a:p>
            <a:fld id="{95C38478-C900-4396-A74B-F085E428EBCB}" type="slidenum">
              <a:rPr lang="en-IN" smtClean="0"/>
              <a:pPr/>
              <a:t>‹#›</a:t>
            </a:fld>
            <a:endParaRPr lang="en-IN"/>
          </a:p>
        </p:txBody>
      </p:sp>
    </p:spTree>
    <p:extLst>
      <p:ext uri="{BB962C8B-B14F-4D97-AF65-F5344CB8AC3E}">
        <p14:creationId xmlns:p14="http://schemas.microsoft.com/office/powerpoint/2010/main" val="743775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13B822-5902-4FE8-A3F5-4332135933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E62A54-2054-423E-BD70-C7F474F745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C9D2C0-BF34-4C3D-BD84-6C3738F35F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95FEC6-D75E-4DA2-A6C9-30614AF6C3A6}" type="datetimeFigureOut">
              <a:rPr lang="en-IN" smtClean="0"/>
              <a:pPr/>
              <a:t>10-03-2023</a:t>
            </a:fld>
            <a:endParaRPr lang="en-IN"/>
          </a:p>
        </p:txBody>
      </p:sp>
      <p:sp>
        <p:nvSpPr>
          <p:cNvPr id="5" name="Footer Placeholder 4">
            <a:extLst>
              <a:ext uri="{FF2B5EF4-FFF2-40B4-BE49-F238E27FC236}">
                <a16:creationId xmlns:a16="http://schemas.microsoft.com/office/drawing/2014/main" id="{64B31549-A86A-4269-B998-589D3DF6C8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5C50840-240A-49BB-8BD5-667EECE7B4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C38478-C900-4396-A74B-F085E428EBCB}" type="slidenum">
              <a:rPr lang="en-IN" smtClean="0"/>
              <a:pPr/>
              <a:t>‹#›</a:t>
            </a:fld>
            <a:endParaRPr lang="en-IN"/>
          </a:p>
        </p:txBody>
      </p:sp>
    </p:spTree>
    <p:extLst>
      <p:ext uri="{BB962C8B-B14F-4D97-AF65-F5344CB8AC3E}">
        <p14:creationId xmlns:p14="http://schemas.microsoft.com/office/powerpoint/2010/main" val="7569711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41.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10" Type="http://schemas.openxmlformats.org/officeDocument/2006/relationships/image" Target="../media/image60.png"/><Relationship Id="rId4" Type="http://schemas.openxmlformats.org/officeDocument/2006/relationships/image" Target="../media/image54.png"/><Relationship Id="rId9" Type="http://schemas.openxmlformats.org/officeDocument/2006/relationships/image" Target="../media/image59.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9FC57-A6FF-43A1-97E1-A3016E0C42E1}"/>
              </a:ext>
            </a:extLst>
          </p:cNvPr>
          <p:cNvSpPr>
            <a:spLocks noGrp="1"/>
          </p:cNvSpPr>
          <p:nvPr>
            <p:ph type="ctrTitle"/>
          </p:nvPr>
        </p:nvSpPr>
        <p:spPr>
          <a:xfrm>
            <a:off x="1524000" y="1698170"/>
            <a:ext cx="9144000" cy="3082835"/>
          </a:xfrm>
        </p:spPr>
        <p:txBody>
          <a:bodyPr>
            <a:normAutofit fontScale="90000"/>
          </a:bodyPr>
          <a:lstStyle/>
          <a:p>
            <a:r>
              <a:rPr lang="en-US" b="1" dirty="0"/>
              <a:t>UNIT-IV</a:t>
            </a:r>
            <a:br>
              <a:rPr lang="en-US" b="1" dirty="0"/>
            </a:br>
            <a:r>
              <a:rPr lang="en-US" b="1" dirty="0"/>
              <a:t>Branch &amp; Bound</a:t>
            </a:r>
            <a:br>
              <a:rPr lang="en-US" b="1" dirty="0"/>
            </a:br>
            <a:r>
              <a:rPr lang="en-US" sz="4400" b="1" dirty="0"/>
              <a:t>General Method, </a:t>
            </a:r>
            <a:br>
              <a:rPr lang="en-US" sz="4400" b="1" dirty="0"/>
            </a:br>
            <a:r>
              <a:rPr lang="en-US" sz="4400" b="1" dirty="0"/>
              <a:t>Travelling Salesperson Problem, </a:t>
            </a:r>
            <a:br>
              <a:rPr lang="en-US" sz="4400" b="1" dirty="0"/>
            </a:br>
            <a:r>
              <a:rPr lang="en-US" sz="4400" b="1" dirty="0"/>
              <a:t>0/1 Knapsack Problem </a:t>
            </a:r>
            <a:endParaRPr lang="en-IN" sz="4400" b="1" dirty="0"/>
          </a:p>
        </p:txBody>
      </p:sp>
    </p:spTree>
    <p:extLst>
      <p:ext uri="{BB962C8B-B14F-4D97-AF65-F5344CB8AC3E}">
        <p14:creationId xmlns:p14="http://schemas.microsoft.com/office/powerpoint/2010/main" val="234161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BCAE3-A91E-4798-996F-560AC28A1A83}"/>
              </a:ext>
            </a:extLst>
          </p:cNvPr>
          <p:cNvSpPr>
            <a:spLocks noGrp="1"/>
          </p:cNvSpPr>
          <p:nvPr>
            <p:ph type="title"/>
          </p:nvPr>
        </p:nvSpPr>
        <p:spPr>
          <a:xfrm>
            <a:off x="838200" y="185532"/>
            <a:ext cx="10515600" cy="649358"/>
          </a:xfrm>
        </p:spPr>
        <p:txBody>
          <a:bodyPr>
            <a:normAutofit fontScale="90000"/>
          </a:bodyPr>
          <a:lstStyle/>
          <a:p>
            <a:r>
              <a:rPr lang="en-US" b="1" dirty="0">
                <a:latin typeface="Times New Roman" panose="02020603050405020304" pitchFamily="18" charset="0"/>
                <a:cs typeface="Times New Roman" panose="02020603050405020304" pitchFamily="18" charset="0"/>
              </a:rPr>
              <a:t>15-puzzle  (</a:t>
            </a:r>
            <a:r>
              <a:rPr lang="en-IN" sz="18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IN" sz="2200" b="1"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Part of the state space tree for 15-puzzle problem</a:t>
            </a:r>
            <a:r>
              <a:rPr lang="en-IN" sz="18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IN" sz="4000" b="1"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4560BCC-F4D0-4E74-AE6D-16F3580C6E24}"/>
              </a:ext>
            </a:extLst>
          </p:cNvPr>
          <p:cNvPicPr/>
          <p:nvPr/>
        </p:nvPicPr>
        <p:blipFill>
          <a:blip r:embed="rId2"/>
          <a:stretch>
            <a:fillRect/>
          </a:stretch>
        </p:blipFill>
        <p:spPr>
          <a:xfrm>
            <a:off x="838200" y="834890"/>
            <a:ext cx="10515600" cy="5837578"/>
          </a:xfrm>
          <a:prstGeom prst="rect">
            <a:avLst/>
          </a:prstGeom>
        </p:spPr>
      </p:pic>
    </p:spTree>
    <p:extLst>
      <p:ext uri="{BB962C8B-B14F-4D97-AF65-F5344CB8AC3E}">
        <p14:creationId xmlns:p14="http://schemas.microsoft.com/office/powerpoint/2010/main" val="3370177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60A9BA8-9A4D-4F04-A788-4FA66BD83291}"/>
              </a:ext>
            </a:extLst>
          </p:cNvPr>
          <p:cNvPicPr/>
          <p:nvPr/>
        </p:nvPicPr>
        <p:blipFill>
          <a:blip r:embed="rId2"/>
          <a:stretch>
            <a:fillRect/>
          </a:stretch>
        </p:blipFill>
        <p:spPr>
          <a:xfrm>
            <a:off x="1232453" y="742122"/>
            <a:ext cx="9846364" cy="5486400"/>
          </a:xfrm>
          <a:prstGeom prst="rect">
            <a:avLst/>
          </a:prstGeom>
        </p:spPr>
      </p:pic>
    </p:spTree>
    <p:extLst>
      <p:ext uri="{BB962C8B-B14F-4D97-AF65-F5344CB8AC3E}">
        <p14:creationId xmlns:p14="http://schemas.microsoft.com/office/powerpoint/2010/main" val="84666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2475"/>
          </a:xfrm>
        </p:spPr>
        <p:txBody>
          <a:bodyPr/>
          <a:lstStyle/>
          <a:p>
            <a:r>
              <a:rPr lang="en-IN" b="1" dirty="0"/>
              <a:t>Travelling Salesman Problem</a:t>
            </a:r>
            <a:endParaRPr lang="en-IN" dirty="0"/>
          </a:p>
        </p:txBody>
      </p:sp>
      <p:sp>
        <p:nvSpPr>
          <p:cNvPr id="3" name="Content Placeholder 2"/>
          <p:cNvSpPr>
            <a:spLocks noGrp="1"/>
          </p:cNvSpPr>
          <p:nvPr>
            <p:ph idx="1"/>
          </p:nvPr>
        </p:nvSpPr>
        <p:spPr>
          <a:xfrm>
            <a:off x="838200" y="1016000"/>
            <a:ext cx="10515600" cy="5160963"/>
          </a:xfrm>
        </p:spPr>
        <p:txBody>
          <a:bodyPr>
            <a:normAutofit lnSpcReduction="10000"/>
          </a:bodyPr>
          <a:lstStyle/>
          <a:p>
            <a:pPr marL="0" indent="0">
              <a:buNone/>
            </a:pPr>
            <a:endParaRPr lang="en-IN" sz="3200" b="1" dirty="0"/>
          </a:p>
          <a:p>
            <a:pPr marL="0" indent="0">
              <a:buNone/>
            </a:pPr>
            <a:r>
              <a:rPr lang="en-IN" sz="3200" b="1" dirty="0"/>
              <a:t>Def:- </a:t>
            </a:r>
            <a:r>
              <a:rPr lang="en-IN" sz="3200" dirty="0"/>
              <a:t>Find a tour of minimum cost starting from a node S going through other nodes only once and returning to the starting point S.</a:t>
            </a:r>
          </a:p>
          <a:p>
            <a:r>
              <a:rPr lang="en-IN" sz="3200" dirty="0"/>
              <a:t>Time Complexity of TSP for Dynamic Programming algorithm is O(n</a:t>
            </a:r>
            <a:r>
              <a:rPr lang="en-IN" sz="3200" baseline="30000" dirty="0"/>
              <a:t>2</a:t>
            </a:r>
            <a:r>
              <a:rPr lang="en-IN" sz="3200" dirty="0"/>
              <a:t>2</a:t>
            </a:r>
            <a:r>
              <a:rPr lang="en-IN" sz="3200" baseline="30000" dirty="0"/>
              <a:t>n</a:t>
            </a:r>
            <a:r>
              <a:rPr lang="en-IN" sz="3200" dirty="0"/>
              <a:t>) </a:t>
            </a:r>
          </a:p>
          <a:p>
            <a:r>
              <a:rPr lang="en-IN" sz="3200" dirty="0"/>
              <a:t>B&amp;B algorithms for this problem, the worst case complexity will not be any better than O(n</a:t>
            </a:r>
            <a:r>
              <a:rPr lang="en-IN" sz="3200" baseline="30000" dirty="0"/>
              <a:t>2</a:t>
            </a:r>
            <a:r>
              <a:rPr lang="en-IN" sz="3200" dirty="0"/>
              <a:t>2</a:t>
            </a:r>
            <a:r>
              <a:rPr lang="en-IN" sz="3200" baseline="30000" dirty="0"/>
              <a:t>n</a:t>
            </a:r>
            <a:r>
              <a:rPr lang="en-IN" sz="3200" dirty="0"/>
              <a:t>) but good bounding functions will enables these B&amp;B algorithms to solve some problem instances in much less time than required by the dynamic programming algorithm.</a:t>
            </a:r>
          </a:p>
          <a:p>
            <a:endParaRPr lang="en-IN" dirty="0"/>
          </a:p>
          <a:p>
            <a:pPr marL="0" indent="0">
              <a:buNone/>
            </a:pPr>
            <a:endParaRPr lang="en-IN" dirty="0"/>
          </a:p>
        </p:txBody>
      </p:sp>
    </p:spTree>
    <p:extLst>
      <p:ext uri="{BB962C8B-B14F-4D97-AF65-F5344CB8AC3E}">
        <p14:creationId xmlns:p14="http://schemas.microsoft.com/office/powerpoint/2010/main" val="983503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72443"/>
            <a:ext cx="10515600" cy="5104519"/>
          </a:xfrm>
        </p:spPr>
        <p:txBody>
          <a:bodyPr/>
          <a:lstStyle/>
          <a:p>
            <a:r>
              <a:rPr lang="en-IN" dirty="0"/>
              <a:t>Let G=(V,E) be a directed graph defining an instances of TSP.</a:t>
            </a:r>
          </a:p>
          <a:p>
            <a:r>
              <a:rPr lang="en-IN" dirty="0"/>
              <a:t>Let </a:t>
            </a:r>
            <a:r>
              <a:rPr lang="en-IN" dirty="0" err="1"/>
              <a:t>C</a:t>
            </a:r>
            <a:r>
              <a:rPr lang="en-IN" baseline="-25000" dirty="0" err="1"/>
              <a:t>ij</a:t>
            </a:r>
            <a:r>
              <a:rPr lang="en-IN" dirty="0">
                <a:sym typeface="Wingdings" panose="05000000000000000000" pitchFamily="2" charset="2"/>
              </a:rPr>
              <a:t></a:t>
            </a:r>
            <a:r>
              <a:rPr lang="en-IN" dirty="0"/>
              <a:t> cost of edge &lt;</a:t>
            </a:r>
            <a:r>
              <a:rPr lang="en-IN" dirty="0" err="1"/>
              <a:t>i</a:t>
            </a:r>
            <a:r>
              <a:rPr lang="en-IN" dirty="0"/>
              <a:t>, j&gt; ,</a:t>
            </a:r>
            <a:r>
              <a:rPr lang="en-IN" dirty="0" err="1"/>
              <a:t>C</a:t>
            </a:r>
            <a:r>
              <a:rPr lang="en-IN" baseline="-25000" dirty="0" err="1"/>
              <a:t>ij</a:t>
            </a:r>
            <a:r>
              <a:rPr lang="en-IN" dirty="0"/>
              <a:t> =∞  if &lt;</a:t>
            </a:r>
            <a:r>
              <a:rPr lang="en-IN" dirty="0" err="1"/>
              <a:t>i</a:t>
            </a:r>
            <a:r>
              <a:rPr lang="en-IN" dirty="0"/>
              <a:t>, j&gt; ∉ E</a:t>
            </a:r>
          </a:p>
          <a:p>
            <a:r>
              <a:rPr lang="en-IN" dirty="0"/>
              <a:t>|V|=n</a:t>
            </a:r>
            <a:r>
              <a:rPr lang="en-IN" dirty="0">
                <a:sym typeface="Wingdings" panose="05000000000000000000" pitchFamily="2" charset="2"/>
              </a:rPr>
              <a:t></a:t>
            </a:r>
            <a:r>
              <a:rPr lang="en-IN" dirty="0"/>
              <a:t> total number of vertices.</a:t>
            </a:r>
          </a:p>
          <a:p>
            <a:r>
              <a:rPr lang="en-IN" dirty="0"/>
              <a:t>Assume that every tour starts &amp; ends at vertex 1.</a:t>
            </a:r>
          </a:p>
          <a:p>
            <a:r>
              <a:rPr lang="en-IN" dirty="0"/>
              <a:t>Solution  Space S= {1, Π , 1  | Π is a permutation of (2, 3. 4. ----n) } then |S|=(n-1)!</a:t>
            </a:r>
          </a:p>
          <a:p>
            <a:r>
              <a:rPr lang="en-IN" dirty="0"/>
              <a:t>The size of S reduced by restricting S </a:t>
            </a:r>
          </a:p>
          <a:p>
            <a:r>
              <a:rPr lang="en-IN" dirty="0"/>
              <a:t> So that  {1, i</a:t>
            </a:r>
            <a:r>
              <a:rPr lang="en-IN" baseline="-25000" dirty="0"/>
              <a:t>1</a:t>
            </a:r>
            <a:r>
              <a:rPr lang="en-IN" dirty="0"/>
              <a:t>,i2,-----i</a:t>
            </a:r>
            <a:r>
              <a:rPr lang="en-IN" baseline="-25000" dirty="0"/>
              <a:t>n-1</a:t>
            </a:r>
            <a:r>
              <a:rPr lang="en-IN" dirty="0"/>
              <a:t>, 1}∈ S </a:t>
            </a:r>
            <a:r>
              <a:rPr lang="en-IN" dirty="0" err="1"/>
              <a:t>iff</a:t>
            </a:r>
            <a:r>
              <a:rPr lang="en-IN" dirty="0"/>
              <a:t>  &lt;</a:t>
            </a:r>
            <a:r>
              <a:rPr lang="en-IN" dirty="0" err="1"/>
              <a:t>i</a:t>
            </a:r>
            <a:r>
              <a:rPr lang="en-IN" baseline="-25000" dirty="0" err="1"/>
              <a:t>j</a:t>
            </a:r>
            <a:r>
              <a:rPr lang="en-IN" dirty="0"/>
              <a:t>, i</a:t>
            </a:r>
            <a:r>
              <a:rPr lang="en-IN" baseline="-25000" dirty="0"/>
              <a:t>j+1</a:t>
            </a:r>
            <a:r>
              <a:rPr lang="en-IN" dirty="0"/>
              <a:t>&gt;∈ E. O≤j≤n-1, i</a:t>
            </a:r>
            <a:r>
              <a:rPr lang="en-IN" baseline="-25000" dirty="0"/>
              <a:t>0</a:t>
            </a:r>
            <a:r>
              <a:rPr lang="en-IN" dirty="0"/>
              <a:t>-i</a:t>
            </a:r>
            <a:r>
              <a:rPr lang="en-IN" baseline="-25000" dirty="0"/>
              <a:t>n</a:t>
            </a:r>
            <a:r>
              <a:rPr lang="en-IN" dirty="0"/>
              <a:t>=1</a:t>
            </a:r>
          </a:p>
          <a:p>
            <a:r>
              <a:rPr lang="en-IN" dirty="0"/>
              <a:t>S can be organized into “State space tree”.</a:t>
            </a:r>
          </a:p>
          <a:p>
            <a:endParaRPr lang="en-IN" dirty="0"/>
          </a:p>
        </p:txBody>
      </p:sp>
    </p:spTree>
    <p:extLst>
      <p:ext uri="{BB962C8B-B14F-4D97-AF65-F5344CB8AC3E}">
        <p14:creationId xmlns:p14="http://schemas.microsoft.com/office/powerpoint/2010/main" val="698913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3437" y="688623"/>
            <a:ext cx="10515600" cy="5680252"/>
          </a:xfrm>
        </p:spPr>
        <p:txBody>
          <a:bodyPr/>
          <a:lstStyle/>
          <a:p>
            <a:r>
              <a:rPr lang="en-IN" dirty="0"/>
              <a:t>Consider the following Example</a:t>
            </a:r>
          </a:p>
          <a:p>
            <a:pPr marL="0" indent="0">
              <a:buNone/>
            </a:pPr>
            <a:endParaRPr lang="en-IN"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399" y="1246537"/>
            <a:ext cx="5181868" cy="2998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824088" y="4464106"/>
            <a:ext cx="8545689" cy="410882"/>
          </a:xfrm>
          <a:prstGeom prst="rect">
            <a:avLst/>
          </a:prstGeom>
        </p:spPr>
        <p:txBody>
          <a:bodyPr wrap="square">
            <a:spAutoFit/>
          </a:bodyPr>
          <a:lstStyle/>
          <a:p>
            <a:pPr marL="180340" algn="ctr">
              <a:lnSpc>
                <a:spcPct val="115000"/>
              </a:lnSpc>
              <a:spcAft>
                <a:spcPts val="1000"/>
              </a:spcAft>
            </a:pPr>
            <a:r>
              <a:rPr lang="en-IN"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State space tree for the travelling salesperson problem with n=4 and i</a:t>
            </a:r>
            <a:r>
              <a:rPr lang="en-IN" baseline="-250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0</a:t>
            </a:r>
            <a:r>
              <a:rPr lang="en-IN"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baseline="-250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4</a:t>
            </a:r>
            <a:r>
              <a:rPr lang="en-IN"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=1</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7" name="Rectangle 6"/>
          <p:cNvSpPr/>
          <p:nvPr/>
        </p:nvSpPr>
        <p:spPr>
          <a:xfrm>
            <a:off x="519288" y="4938667"/>
            <a:ext cx="10430934" cy="1971822"/>
          </a:xfrm>
          <a:prstGeom prst="rect">
            <a:avLst/>
          </a:prstGeom>
        </p:spPr>
        <p:txBody>
          <a:bodyPr wrap="square">
            <a:spAutoFit/>
          </a:bodyPr>
          <a:lstStyle/>
          <a:p>
            <a:pPr marL="466090" indent="-285750" algn="just">
              <a:lnSpc>
                <a:spcPct val="115000"/>
              </a:lnSpc>
              <a:spcAft>
                <a:spcPts val="0"/>
              </a:spcAft>
              <a:buFont typeface="Arial" panose="020B0604020202020204" pitchFamily="34" charset="0"/>
              <a:buChar char="•"/>
            </a:pPr>
            <a:r>
              <a:rPr lang="en-IN"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The above diagram shows tree organization of a complete graph with |V|=4.</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marL="466090" indent="-285750" algn="just">
              <a:lnSpc>
                <a:spcPct val="115000"/>
              </a:lnSpc>
              <a:spcAft>
                <a:spcPts val="1000"/>
              </a:spcAft>
              <a:buFont typeface="Arial" panose="020B0604020202020204" pitchFamily="34" charset="0"/>
              <a:buChar char="•"/>
            </a:pPr>
            <a:r>
              <a:rPr lang="en-IN"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Each leaf node ‘L’ is a solution node and represents the tour defined by the path from the root to L.</a:t>
            </a:r>
          </a:p>
          <a:p>
            <a:pPr marL="285750" indent="-285750">
              <a:buFont typeface="Arial" panose="020B0604020202020204" pitchFamily="34" charset="0"/>
              <a:buChar char="•"/>
            </a:pPr>
            <a:r>
              <a:rPr lang="en-IN" dirty="0"/>
              <a:t>Node 12 represents the tour.    i</a:t>
            </a:r>
            <a:r>
              <a:rPr lang="en-IN" baseline="-25000" dirty="0"/>
              <a:t>0</a:t>
            </a:r>
            <a:r>
              <a:rPr lang="en-IN" dirty="0"/>
              <a:t>=1, i</a:t>
            </a:r>
            <a:r>
              <a:rPr lang="en-IN" baseline="-25000" dirty="0"/>
              <a:t>1</a:t>
            </a:r>
            <a:r>
              <a:rPr lang="en-IN" dirty="0"/>
              <a:t>=2, i</a:t>
            </a:r>
            <a:r>
              <a:rPr lang="en-IN" baseline="-25000" dirty="0"/>
              <a:t>2</a:t>
            </a:r>
            <a:r>
              <a:rPr lang="en-IN" dirty="0"/>
              <a:t>=4, i</a:t>
            </a:r>
            <a:r>
              <a:rPr lang="en-IN" baseline="-25000" dirty="0"/>
              <a:t>3</a:t>
            </a:r>
            <a:r>
              <a:rPr lang="en-IN" dirty="0"/>
              <a:t>=3, i</a:t>
            </a:r>
            <a:r>
              <a:rPr lang="en-IN" baseline="-25000" dirty="0"/>
              <a:t>4</a:t>
            </a:r>
            <a:r>
              <a:rPr lang="en-IN" dirty="0"/>
              <a:t>=1</a:t>
            </a:r>
          </a:p>
          <a:p>
            <a:r>
              <a:rPr lang="en-IN" dirty="0"/>
              <a:t> </a:t>
            </a:r>
          </a:p>
          <a:p>
            <a:pPr marL="285750" indent="-285750">
              <a:buFont typeface="Arial" panose="020B0604020202020204" pitchFamily="34" charset="0"/>
              <a:buChar char="•"/>
            </a:pPr>
            <a:r>
              <a:rPr lang="en-IN" dirty="0"/>
              <a:t>Node 14 represents </a:t>
            </a:r>
            <a:r>
              <a:rPr lang="en-IN"/>
              <a:t>the tour.i</a:t>
            </a:r>
            <a:r>
              <a:rPr lang="en-IN" baseline="-25000"/>
              <a:t>0</a:t>
            </a:r>
            <a:r>
              <a:rPr lang="en-IN"/>
              <a:t>=1</a:t>
            </a:r>
            <a:r>
              <a:rPr lang="en-IN" dirty="0"/>
              <a:t>, i</a:t>
            </a:r>
            <a:r>
              <a:rPr lang="en-IN" baseline="-25000" dirty="0"/>
              <a:t>1</a:t>
            </a:r>
            <a:r>
              <a:rPr lang="en-IN" dirty="0"/>
              <a:t>=3, i</a:t>
            </a:r>
            <a:r>
              <a:rPr lang="en-IN" baseline="-25000" dirty="0"/>
              <a:t>2</a:t>
            </a:r>
            <a:r>
              <a:rPr lang="en-IN" dirty="0"/>
              <a:t>=4, i</a:t>
            </a:r>
            <a:r>
              <a:rPr lang="en-IN" baseline="-25000" dirty="0"/>
              <a:t>3</a:t>
            </a:r>
            <a:r>
              <a:rPr lang="en-IN" dirty="0"/>
              <a:t>=2, i</a:t>
            </a:r>
            <a:r>
              <a:rPr lang="en-IN" baseline="-25000" dirty="0"/>
              <a:t>4</a:t>
            </a:r>
            <a:r>
              <a:rPr lang="en-IN" dirty="0"/>
              <a:t>=1.</a:t>
            </a:r>
          </a:p>
          <a:p>
            <a:pPr marL="466090" indent="-285750" algn="just">
              <a:lnSpc>
                <a:spcPct val="115000"/>
              </a:lnSpc>
              <a:spcAft>
                <a:spcPts val="1000"/>
              </a:spcAft>
              <a:buFont typeface="Arial" panose="020B0604020202020204" pitchFamily="34" charset="0"/>
              <a:buChar char="•"/>
            </a:pP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3074" name="Picture 2" descr="Complete graph K4.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8972" y="1541242"/>
            <a:ext cx="2381250" cy="23812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8621487" y="1756229"/>
            <a:ext cx="333828" cy="369332"/>
          </a:xfrm>
          <a:prstGeom prst="rect">
            <a:avLst/>
          </a:prstGeom>
          <a:noFill/>
        </p:spPr>
        <p:txBody>
          <a:bodyPr wrap="square" rtlCol="0">
            <a:spAutoFit/>
          </a:bodyPr>
          <a:lstStyle/>
          <a:p>
            <a:r>
              <a:rPr lang="en-US" dirty="0"/>
              <a:t>1</a:t>
            </a:r>
          </a:p>
        </p:txBody>
      </p:sp>
      <p:sp>
        <p:nvSpPr>
          <p:cNvPr id="9" name="TextBox 8"/>
          <p:cNvSpPr txBox="1"/>
          <p:nvPr/>
        </p:nvSpPr>
        <p:spPr>
          <a:xfrm>
            <a:off x="10638978" y="3389057"/>
            <a:ext cx="333828" cy="369332"/>
          </a:xfrm>
          <a:prstGeom prst="rect">
            <a:avLst/>
          </a:prstGeom>
          <a:noFill/>
        </p:spPr>
        <p:txBody>
          <a:bodyPr wrap="square" rtlCol="0">
            <a:spAutoFit/>
          </a:bodyPr>
          <a:lstStyle/>
          <a:p>
            <a:r>
              <a:rPr lang="en-US" dirty="0"/>
              <a:t>4</a:t>
            </a:r>
          </a:p>
        </p:txBody>
      </p:sp>
      <p:sp>
        <p:nvSpPr>
          <p:cNvPr id="10" name="TextBox 9"/>
          <p:cNvSpPr txBox="1"/>
          <p:nvPr/>
        </p:nvSpPr>
        <p:spPr>
          <a:xfrm>
            <a:off x="8548916" y="3367314"/>
            <a:ext cx="333828" cy="369332"/>
          </a:xfrm>
          <a:prstGeom prst="rect">
            <a:avLst/>
          </a:prstGeom>
          <a:noFill/>
        </p:spPr>
        <p:txBody>
          <a:bodyPr wrap="square" rtlCol="0">
            <a:spAutoFit/>
          </a:bodyPr>
          <a:lstStyle/>
          <a:p>
            <a:r>
              <a:rPr lang="en-US" dirty="0"/>
              <a:t>3</a:t>
            </a:r>
          </a:p>
        </p:txBody>
      </p:sp>
      <p:sp>
        <p:nvSpPr>
          <p:cNvPr id="11" name="TextBox 10"/>
          <p:cNvSpPr txBox="1"/>
          <p:nvPr/>
        </p:nvSpPr>
        <p:spPr>
          <a:xfrm>
            <a:off x="10588173" y="1748971"/>
            <a:ext cx="333828" cy="369332"/>
          </a:xfrm>
          <a:prstGeom prst="rect">
            <a:avLst/>
          </a:prstGeom>
          <a:noFill/>
        </p:spPr>
        <p:txBody>
          <a:bodyPr wrap="square" rtlCol="0">
            <a:spAutoFit/>
          </a:bodyPr>
          <a:lstStyle/>
          <a:p>
            <a:r>
              <a:rPr lang="en-US" dirty="0"/>
              <a:t>2</a:t>
            </a:r>
          </a:p>
        </p:txBody>
      </p:sp>
    </p:spTree>
    <p:extLst>
      <p:ext uri="{BB962C8B-B14F-4D97-AF65-F5344CB8AC3E}">
        <p14:creationId xmlns:p14="http://schemas.microsoft.com/office/powerpoint/2010/main" val="3221499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999" y="176444"/>
            <a:ext cx="10874829" cy="718608"/>
          </a:xfrm>
        </p:spPr>
        <p:txBody>
          <a:bodyPr>
            <a:normAutofit fontScale="90000"/>
          </a:bodyPr>
          <a:lstStyle/>
          <a:p>
            <a:br>
              <a:rPr lang="en-IN" b="1" u="sng" dirty="0"/>
            </a:br>
            <a:r>
              <a:rPr lang="en-IN" b="1" u="sng" dirty="0"/>
              <a:t>TSP is solved by using LC Branch &amp; Bound:</a:t>
            </a:r>
            <a:br>
              <a:rPr lang="en-IN" dirty="0"/>
            </a:br>
            <a:endParaRPr lang="en-IN" dirty="0"/>
          </a:p>
        </p:txBody>
      </p:sp>
      <p:sp>
        <p:nvSpPr>
          <p:cNvPr id="3" name="Content Placeholder 2"/>
          <p:cNvSpPr>
            <a:spLocks noGrp="1"/>
          </p:cNvSpPr>
          <p:nvPr>
            <p:ph idx="1"/>
          </p:nvPr>
        </p:nvSpPr>
        <p:spPr>
          <a:xfrm>
            <a:off x="691444" y="1078971"/>
            <a:ext cx="10515600" cy="5093229"/>
          </a:xfrm>
        </p:spPr>
        <p:txBody>
          <a:bodyPr/>
          <a:lstStyle/>
          <a:p>
            <a:r>
              <a:rPr lang="en-IN" dirty="0"/>
              <a:t>To use LCBB to search the travelling salesperson “State space tree” first define a cost function C(.)</a:t>
            </a:r>
          </a:p>
          <a:p>
            <a:r>
              <a:rPr lang="en-IN" dirty="0"/>
              <a:t>A better Ĉ(r)  can be obtained by using the reduced cost matrix corresponding to G.</a:t>
            </a:r>
          </a:p>
          <a:p>
            <a:pPr lvl="0"/>
            <a:r>
              <a:rPr lang="en-IN" dirty="0"/>
              <a:t>A row (column) is said to be reduced </a:t>
            </a:r>
            <a:r>
              <a:rPr lang="en-IN" dirty="0" err="1"/>
              <a:t>iff</a:t>
            </a:r>
            <a:r>
              <a:rPr lang="en-IN" dirty="0"/>
              <a:t> it contains at least one zero &amp; remaining entries are non negative.</a:t>
            </a:r>
          </a:p>
          <a:p>
            <a:pPr lvl="0"/>
            <a:r>
              <a:rPr lang="en-IN" dirty="0"/>
              <a:t>A matrix is reduced </a:t>
            </a:r>
            <a:r>
              <a:rPr lang="en-IN" dirty="0" err="1"/>
              <a:t>iff</a:t>
            </a:r>
            <a:r>
              <a:rPr lang="en-IN" dirty="0"/>
              <a:t> every row &amp; column is reduced.</a:t>
            </a:r>
          </a:p>
          <a:p>
            <a:endParaRPr lang="en-IN" dirty="0"/>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2896" y="4515556"/>
            <a:ext cx="6981447"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4889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3142"/>
          </a:xfrm>
        </p:spPr>
        <p:txBody>
          <a:bodyPr>
            <a:normAutofit fontScale="90000"/>
          </a:bodyPr>
          <a:lstStyle/>
          <a:p>
            <a:r>
              <a:rPr lang="en-IN" b="1" dirty="0"/>
              <a:t>Example:</a:t>
            </a:r>
          </a:p>
        </p:txBody>
      </p:sp>
      <p:sp>
        <p:nvSpPr>
          <p:cNvPr id="3" name="Content Placeholder 2"/>
          <p:cNvSpPr>
            <a:spLocks noGrp="1"/>
          </p:cNvSpPr>
          <p:nvPr>
            <p:ph idx="1"/>
          </p:nvPr>
        </p:nvSpPr>
        <p:spPr>
          <a:xfrm>
            <a:off x="838200" y="990249"/>
            <a:ext cx="10515600" cy="5228695"/>
          </a:xfrm>
        </p:spPr>
        <p:txBody>
          <a:bodyPr/>
          <a:lstStyle/>
          <a:p>
            <a:r>
              <a:rPr lang="en-IN" dirty="0"/>
              <a:t>Given the following cost matrix:</a:t>
            </a:r>
          </a:p>
          <a:p>
            <a:pPr marL="0" indent="0">
              <a:buNone/>
            </a:pPr>
            <a:endParaRPr lang="en-IN" dirty="0"/>
          </a:p>
        </p:txBody>
      </p:sp>
      <p:pic>
        <p:nvPicPr>
          <p:cNvPr id="4098"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01194" y="1843313"/>
            <a:ext cx="4439861" cy="2278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1186543" y="4433211"/>
            <a:ext cx="8305800" cy="1755417"/>
          </a:xfrm>
          <a:prstGeom prst="rect">
            <a:avLst/>
          </a:prstGeom>
        </p:spPr>
        <p:txBody>
          <a:bodyPr wrap="square">
            <a:spAutoFit/>
          </a:bodyPr>
          <a:lstStyle/>
          <a:p>
            <a:pPr marL="342900" lvl="0" indent="-342900">
              <a:lnSpc>
                <a:spcPct val="115000"/>
              </a:lnSpc>
              <a:spcAft>
                <a:spcPts val="0"/>
              </a:spcAft>
              <a:buFont typeface="Wingdings" panose="05000000000000000000" pitchFamily="2" charset="2"/>
              <a:buChar char=""/>
            </a:pPr>
            <a:r>
              <a:rPr lang="en-IN" sz="3200" dirty="0">
                <a:latin typeface="Times New Roman" panose="02020603050405020304" pitchFamily="18" charset="0"/>
                <a:ea typeface="Times New Roman" panose="02020603050405020304" pitchFamily="18" charset="0"/>
                <a:cs typeface="Times New Roman" panose="02020603050405020304" pitchFamily="18" charset="0"/>
              </a:rPr>
              <a:t>The TSP starts from node 1: </a:t>
            </a:r>
            <a:r>
              <a:rPr lang="en-IN" sz="3200" b="1" u="sng" dirty="0">
                <a:latin typeface="Times New Roman" panose="02020603050405020304" pitchFamily="18" charset="0"/>
                <a:ea typeface="Times New Roman" panose="02020603050405020304" pitchFamily="18" charset="0"/>
                <a:cs typeface="Times New Roman" panose="02020603050405020304" pitchFamily="18" charset="0"/>
              </a:rPr>
              <a:t>Node 1</a:t>
            </a:r>
            <a:endParaRPr lang="en-IN" sz="32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Wingdings" panose="05000000000000000000" pitchFamily="2" charset="2"/>
              <a:buChar char=""/>
            </a:pPr>
            <a:r>
              <a:rPr lang="en-IN" sz="3200" dirty="0">
                <a:latin typeface="Times New Roman" panose="02020603050405020304" pitchFamily="18" charset="0"/>
                <a:ea typeface="Times New Roman" panose="02020603050405020304" pitchFamily="18" charset="0"/>
                <a:cs typeface="Times New Roman" panose="02020603050405020304" pitchFamily="18" charset="0"/>
              </a:rPr>
              <a:t>Reduced Matrix: To get the lower bound of the path starting at node 1</a:t>
            </a:r>
            <a:endParaRPr lang="en-IN" sz="32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7474857" y="1174358"/>
            <a:ext cx="3962400" cy="3522133"/>
          </a:xfrm>
          <a:prstGeom prst="rect">
            <a:avLst/>
          </a:prstGeom>
        </p:spPr>
      </p:pic>
    </p:spTree>
    <p:extLst>
      <p:ext uri="{BB962C8B-B14F-4D97-AF65-F5344CB8AC3E}">
        <p14:creationId xmlns:p14="http://schemas.microsoft.com/office/powerpoint/2010/main" val="1198415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45179" y="464457"/>
            <a:ext cx="11093678" cy="6332435"/>
          </a:xfrm>
          <a:prstGeom prst="rect">
            <a:avLst/>
          </a:prstGeom>
        </p:spPr>
      </p:pic>
    </p:spTree>
    <p:extLst>
      <p:ext uri="{BB962C8B-B14F-4D97-AF65-F5344CB8AC3E}">
        <p14:creationId xmlns:p14="http://schemas.microsoft.com/office/powerpoint/2010/main" val="4044577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3667" y="914400"/>
            <a:ext cx="10515600" cy="5454474"/>
          </a:xfrm>
        </p:spPr>
        <p:txBody>
          <a:bodyPr/>
          <a:lstStyle/>
          <a:p>
            <a:r>
              <a:rPr lang="en-IN" dirty="0"/>
              <a:t>The reduced cost is: RCL = 25</a:t>
            </a:r>
          </a:p>
          <a:p>
            <a:r>
              <a:rPr lang="en-IN" dirty="0"/>
              <a:t>So the cost of node 1 is: Cost (1) = 25</a:t>
            </a:r>
          </a:p>
          <a:p>
            <a:r>
              <a:rPr lang="en-IN" dirty="0"/>
              <a:t>The reduced matrix is: </a:t>
            </a:r>
          </a:p>
          <a:p>
            <a:pPr marL="0" indent="0">
              <a:buNone/>
            </a:pPr>
            <a:endParaRPr lang="en-IN" dirty="0"/>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0896" y="2702807"/>
            <a:ext cx="4124111" cy="2522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4821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5111"/>
            <a:ext cx="10515600" cy="5781852"/>
          </a:xfrm>
        </p:spPr>
        <p:txBody>
          <a:bodyPr/>
          <a:lstStyle/>
          <a:p>
            <a:pPr lvl="0"/>
            <a:r>
              <a:rPr lang="en-IN" b="1" u="sng" dirty="0"/>
              <a:t>Choose to go to vertex 2: Node 2</a:t>
            </a:r>
            <a:endParaRPr lang="en-IN" dirty="0"/>
          </a:p>
          <a:p>
            <a:pPr marL="0" indent="0">
              <a:buNone/>
            </a:pPr>
            <a:endParaRPr lang="en-IN" dirty="0"/>
          </a:p>
        </p:txBody>
      </p:sp>
      <p:pic>
        <p:nvPicPr>
          <p:cNvPr id="4" name="Picture 3"/>
          <p:cNvPicPr>
            <a:picLocks noChangeAspect="1"/>
          </p:cNvPicPr>
          <p:nvPr/>
        </p:nvPicPr>
        <p:blipFill>
          <a:blip r:embed="rId2"/>
          <a:stretch>
            <a:fillRect/>
          </a:stretch>
        </p:blipFill>
        <p:spPr>
          <a:xfrm>
            <a:off x="985132" y="1253067"/>
            <a:ext cx="9725025" cy="5379962"/>
          </a:xfrm>
          <a:prstGeom prst="rect">
            <a:avLst/>
          </a:prstGeom>
        </p:spPr>
      </p:pic>
    </p:spTree>
    <p:extLst>
      <p:ext uri="{BB962C8B-B14F-4D97-AF65-F5344CB8AC3E}">
        <p14:creationId xmlns:p14="http://schemas.microsoft.com/office/powerpoint/2010/main" val="2740194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7AE00-E94F-46C1-8DC6-489817CC7023}"/>
              </a:ext>
            </a:extLst>
          </p:cNvPr>
          <p:cNvSpPr>
            <a:spLocks noGrp="1"/>
          </p:cNvSpPr>
          <p:nvPr>
            <p:ph type="title"/>
          </p:nvPr>
        </p:nvSpPr>
        <p:spPr>
          <a:xfrm>
            <a:off x="838200" y="126589"/>
            <a:ext cx="10515600" cy="1325563"/>
          </a:xfrm>
        </p:spPr>
        <p:txBody>
          <a:bodyPr/>
          <a:lstStyle/>
          <a:p>
            <a:r>
              <a:rPr lang="en-US" sz="3600" b="1" dirty="0"/>
              <a:t>Branch &amp; Bound</a:t>
            </a:r>
            <a:r>
              <a:rPr lang="en-US" dirty="0"/>
              <a:t> </a:t>
            </a:r>
            <a:r>
              <a:rPr lang="en-IN" sz="2800" b="1"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(General method)</a:t>
            </a:r>
            <a:endParaRPr lang="en-IN" dirty="0"/>
          </a:p>
        </p:txBody>
      </p:sp>
      <p:sp>
        <p:nvSpPr>
          <p:cNvPr id="3" name="Content Placeholder 2">
            <a:extLst>
              <a:ext uri="{FF2B5EF4-FFF2-40B4-BE49-F238E27FC236}">
                <a16:creationId xmlns:a16="http://schemas.microsoft.com/office/drawing/2014/main" id="{22F59460-14FC-40E1-A7BA-05C7A2E013FD}"/>
              </a:ext>
            </a:extLst>
          </p:cNvPr>
          <p:cNvSpPr>
            <a:spLocks noGrp="1"/>
          </p:cNvSpPr>
          <p:nvPr>
            <p:ph idx="1"/>
          </p:nvPr>
        </p:nvSpPr>
        <p:spPr>
          <a:xfrm>
            <a:off x="838200" y="1417983"/>
            <a:ext cx="10515600" cy="4758980"/>
          </a:xfrm>
        </p:spPr>
        <p:txBody>
          <a:bodyPr>
            <a:noAutofit/>
          </a:bodyPr>
          <a:lstStyle/>
          <a:p>
            <a:r>
              <a:rPr lang="en-IN" sz="24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Branch and Bound is another method to systematically search a solution space. </a:t>
            </a:r>
            <a:r>
              <a:rPr lang="en-IN" sz="2400" dirty="0">
                <a:solidFill>
                  <a:srgbClr val="000000"/>
                </a:solidFill>
                <a:effectLst/>
                <a:highlight>
                  <a:srgbClr val="C0C0C0"/>
                </a:highlight>
                <a:latin typeface="Verdana" panose="020B0604030504040204" pitchFamily="34" charset="0"/>
                <a:ea typeface="Verdana" panose="020B0604030504040204" pitchFamily="34" charset="0"/>
                <a:cs typeface="Verdana" panose="020B0604030504040204" pitchFamily="34" charset="0"/>
              </a:rPr>
              <a:t>Just like backtracking, we will use bounding functions to avoid generating subtrees that do not contain an answer node. </a:t>
            </a:r>
          </a:p>
          <a:p>
            <a:r>
              <a:rPr lang="en-IN" sz="24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However branch and Bound differs from backtracking in two important manners: </a:t>
            </a:r>
          </a:p>
          <a:p>
            <a:pPr marL="342900" marR="8890" lvl="0" indent="-342900" algn="just" fontAlgn="base">
              <a:lnSpc>
                <a:spcPct val="103000"/>
              </a:lnSpc>
              <a:spcAft>
                <a:spcPts val="25"/>
              </a:spcAft>
              <a:buClr>
                <a:srgbClr val="000000"/>
              </a:buClr>
              <a:buSzPts val="1000"/>
              <a:buFont typeface="+mj-lt"/>
              <a:buAutoNum type="arabicPeriod"/>
            </a:pPr>
            <a:r>
              <a:rPr lang="en-IN" sz="2400" u="none" strike="noStrike" dirty="0">
                <a:solidFill>
                  <a:srgbClr val="000000"/>
                </a:solidFill>
                <a:effectLst/>
                <a:uFill>
                  <a:solidFill>
                    <a:srgbClr val="000000"/>
                  </a:solidFill>
                </a:uFill>
                <a:latin typeface="Verdana" panose="020B0604030504040204" pitchFamily="34" charset="0"/>
                <a:ea typeface="Verdana" panose="020B0604030504040204" pitchFamily="34" charset="0"/>
                <a:cs typeface="Verdana" panose="020B0604030504040204" pitchFamily="34" charset="0"/>
              </a:rPr>
              <a:t>It has a branching function, which can be a depth first search, breadth first search or based on bounding function. </a:t>
            </a:r>
            <a:endParaRPr lang="en-IN" sz="2400"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p>
            <a:pPr marL="342900" marR="8890" lvl="0" indent="-342900" algn="just" fontAlgn="base">
              <a:lnSpc>
                <a:spcPct val="103000"/>
              </a:lnSpc>
              <a:spcAft>
                <a:spcPts val="25"/>
              </a:spcAft>
              <a:buClr>
                <a:srgbClr val="000000"/>
              </a:buClr>
              <a:buSzPts val="1000"/>
              <a:buFont typeface="+mj-lt"/>
              <a:buAutoNum type="arabicPeriod"/>
            </a:pPr>
            <a:r>
              <a:rPr lang="en-IN" sz="2400" u="none" strike="noStrike" dirty="0">
                <a:solidFill>
                  <a:srgbClr val="000000"/>
                </a:solidFill>
                <a:effectLst/>
                <a:uFill>
                  <a:solidFill>
                    <a:srgbClr val="000000"/>
                  </a:solidFill>
                </a:uFill>
                <a:latin typeface="Verdana" panose="020B0604030504040204" pitchFamily="34" charset="0"/>
                <a:ea typeface="Verdana" panose="020B0604030504040204" pitchFamily="34" charset="0"/>
                <a:cs typeface="Verdana" panose="020B0604030504040204" pitchFamily="34" charset="0"/>
              </a:rPr>
              <a:t>It has a bounding function, which goes far beyond the feasibility test as a mean to prune efficiently the search tree. </a:t>
            </a:r>
            <a:endParaRPr lang="en-IN" sz="2400"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p>
            <a:pPr marL="113030" marR="8890" indent="2540" algn="just">
              <a:lnSpc>
                <a:spcPct val="103000"/>
              </a:lnSpc>
              <a:spcAft>
                <a:spcPts val="25"/>
              </a:spcAft>
            </a:pPr>
            <a:r>
              <a:rPr lang="en-IN" sz="24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Branch and Bound refers to all state space search methods in which all children of  the E-node are generated before any other live node becomes the E-node.</a:t>
            </a:r>
          </a:p>
          <a:p>
            <a:pPr marL="113030" marR="8890" indent="0" algn="just">
              <a:lnSpc>
                <a:spcPct val="103000"/>
              </a:lnSpc>
              <a:spcAft>
                <a:spcPts val="25"/>
              </a:spcAft>
              <a:buNone/>
            </a:pPr>
            <a:endParaRPr lang="en-IN" sz="2400"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p>
            <a:pPr marL="113030" marR="8890" indent="2540" algn="just">
              <a:lnSpc>
                <a:spcPct val="103000"/>
              </a:lnSpc>
              <a:spcAft>
                <a:spcPts val="25"/>
              </a:spcAft>
            </a:pPr>
            <a:endParaRPr lang="en-IN" sz="2400"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p>
            <a:pPr marL="76200" indent="2540" algn="l">
              <a:lnSpc>
                <a:spcPct val="107000"/>
              </a:lnSpc>
              <a:spcAft>
                <a:spcPts val="25"/>
              </a:spcAft>
            </a:pPr>
            <a:endParaRPr lang="en-IN" sz="2400"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2400"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p>
            <a:endParaRPr lang="en-IN" sz="2400" dirty="0"/>
          </a:p>
        </p:txBody>
      </p:sp>
    </p:spTree>
    <p:extLst>
      <p:ext uri="{BB962C8B-B14F-4D97-AF65-F5344CB8AC3E}">
        <p14:creationId xmlns:p14="http://schemas.microsoft.com/office/powerpoint/2010/main" val="2515048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45029" y="246743"/>
            <a:ext cx="9913257" cy="6611257"/>
          </a:xfrm>
          <a:prstGeom prst="rect">
            <a:avLst/>
          </a:prstGeom>
        </p:spPr>
      </p:pic>
    </p:spTree>
    <p:extLst>
      <p:ext uri="{BB962C8B-B14F-4D97-AF65-F5344CB8AC3E}">
        <p14:creationId xmlns:p14="http://schemas.microsoft.com/office/powerpoint/2010/main" val="3342416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35248" y="232230"/>
            <a:ext cx="10150466" cy="6625770"/>
          </a:xfrm>
          <a:prstGeom prst="rect">
            <a:avLst/>
          </a:prstGeom>
        </p:spPr>
      </p:pic>
    </p:spTree>
    <p:extLst>
      <p:ext uri="{BB962C8B-B14F-4D97-AF65-F5344CB8AC3E}">
        <p14:creationId xmlns:p14="http://schemas.microsoft.com/office/powerpoint/2010/main" val="499682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65943" y="-6858"/>
            <a:ext cx="7852228" cy="6864858"/>
          </a:xfrm>
          <a:prstGeom prst="rect">
            <a:avLst/>
          </a:prstGeom>
        </p:spPr>
      </p:pic>
    </p:spTree>
    <p:extLst>
      <p:ext uri="{BB962C8B-B14F-4D97-AF65-F5344CB8AC3E}">
        <p14:creationId xmlns:p14="http://schemas.microsoft.com/office/powerpoint/2010/main" val="3071037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3157"/>
            <a:ext cx="10515600" cy="3996266"/>
          </a:xfrm>
        </p:spPr>
        <p:txBody>
          <a:bodyPr/>
          <a:lstStyle/>
          <a:p>
            <a:r>
              <a:rPr lang="en-IN" dirty="0"/>
              <a:t>In summary:</a:t>
            </a:r>
            <a:endParaRPr lang="en-IN" sz="2400" dirty="0"/>
          </a:p>
          <a:p>
            <a:pPr marL="0" indent="0">
              <a:buNone/>
            </a:pPr>
            <a:r>
              <a:rPr lang="en-IN" dirty="0"/>
              <a:t> So the live nodes we have so far are: </a:t>
            </a:r>
            <a:endParaRPr lang="en-IN" sz="2400" dirty="0"/>
          </a:p>
          <a:p>
            <a:pPr lvl="2"/>
            <a:r>
              <a:rPr lang="en-IN" dirty="0"/>
              <a:t>2: cost(2) = 35, path: 1-&gt;2</a:t>
            </a:r>
            <a:endParaRPr lang="en-IN" sz="1800" dirty="0"/>
          </a:p>
          <a:p>
            <a:pPr lvl="2"/>
            <a:r>
              <a:rPr lang="en-IN" dirty="0"/>
              <a:t>3: cost(3) = 53, path: 1-&gt;3</a:t>
            </a:r>
            <a:endParaRPr lang="en-IN" sz="1800" dirty="0"/>
          </a:p>
          <a:p>
            <a:pPr lvl="2"/>
            <a:r>
              <a:rPr lang="en-IN" dirty="0"/>
              <a:t>4: cost(4) = 25, path: 1-&gt;4</a:t>
            </a:r>
            <a:endParaRPr lang="en-IN" sz="1800" dirty="0"/>
          </a:p>
          <a:p>
            <a:pPr lvl="2"/>
            <a:r>
              <a:rPr lang="en-IN" dirty="0"/>
              <a:t>5: cost(5) = 31, path: 1-&gt;5</a:t>
            </a:r>
            <a:endParaRPr lang="en-IN" sz="1800" dirty="0"/>
          </a:p>
          <a:p>
            <a:r>
              <a:rPr lang="en-IN" dirty="0"/>
              <a:t>Explore the node with the lowest cost: Node 4 has a cost of 25</a:t>
            </a:r>
            <a:endParaRPr lang="en-IN" sz="2400" dirty="0"/>
          </a:p>
          <a:p>
            <a:r>
              <a:rPr lang="en-IN" dirty="0"/>
              <a:t>Vertices to be explored from node 4: 2, 3, and 5</a:t>
            </a:r>
            <a:endParaRPr lang="en-IN" sz="2400" dirty="0"/>
          </a:p>
          <a:p>
            <a:r>
              <a:rPr lang="en-IN" dirty="0"/>
              <a:t>Now we are starting from the cost matrix at node 4 is:</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0425" y="4531606"/>
            <a:ext cx="3856718" cy="2221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8895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1886"/>
            <a:ext cx="10515600" cy="5785077"/>
          </a:xfrm>
        </p:spPr>
        <p:txBody>
          <a:bodyPr/>
          <a:lstStyle/>
          <a:p>
            <a:pPr lvl="0"/>
            <a:r>
              <a:rPr lang="en-IN" b="1" u="sng" dirty="0"/>
              <a:t>Choose to go to vertex 2: Node 6 (</a:t>
            </a:r>
            <a:r>
              <a:rPr lang="en-IN" b="1" dirty="0"/>
              <a:t>path is 1-&gt;4-&gt;2</a:t>
            </a:r>
            <a:r>
              <a:rPr lang="en-IN" b="1" u="sng" dirty="0"/>
              <a:t>)</a:t>
            </a:r>
            <a:endParaRPr lang="en-IN" dirty="0"/>
          </a:p>
          <a:p>
            <a:endParaRPr lang="en-IN" dirty="0"/>
          </a:p>
        </p:txBody>
      </p:sp>
      <p:pic>
        <p:nvPicPr>
          <p:cNvPr id="4" name="Picture 3"/>
          <p:cNvPicPr>
            <a:picLocks noChangeAspect="1"/>
          </p:cNvPicPr>
          <p:nvPr/>
        </p:nvPicPr>
        <p:blipFill>
          <a:blip r:embed="rId2"/>
          <a:stretch>
            <a:fillRect/>
          </a:stretch>
        </p:blipFill>
        <p:spPr>
          <a:xfrm>
            <a:off x="1562705" y="867346"/>
            <a:ext cx="6783010" cy="5712398"/>
          </a:xfrm>
          <a:prstGeom prst="rect">
            <a:avLst/>
          </a:prstGeom>
        </p:spPr>
      </p:pic>
    </p:spTree>
    <p:extLst>
      <p:ext uri="{BB962C8B-B14F-4D97-AF65-F5344CB8AC3E}">
        <p14:creationId xmlns:p14="http://schemas.microsoft.com/office/powerpoint/2010/main" val="4093643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19314"/>
            <a:ext cx="10515600" cy="5857649"/>
          </a:xfrm>
        </p:spPr>
        <p:txBody>
          <a:bodyPr/>
          <a:lstStyle/>
          <a:p>
            <a:pPr lvl="0"/>
            <a:r>
              <a:rPr lang="en-IN" b="1" u="sng" dirty="0"/>
              <a:t>Choose to go to vertex 3: Node 7 (</a:t>
            </a:r>
            <a:r>
              <a:rPr lang="en-IN" b="1" dirty="0"/>
              <a:t> path is 1-&gt;4-&gt;3 )</a:t>
            </a:r>
            <a:endParaRPr lang="en-IN" dirty="0"/>
          </a:p>
          <a:p>
            <a:endParaRPr lang="en-IN" dirty="0"/>
          </a:p>
        </p:txBody>
      </p:sp>
      <p:pic>
        <p:nvPicPr>
          <p:cNvPr id="4" name="Picture 3"/>
          <p:cNvPicPr>
            <a:picLocks noChangeAspect="1"/>
          </p:cNvPicPr>
          <p:nvPr/>
        </p:nvPicPr>
        <p:blipFill>
          <a:blip r:embed="rId2"/>
          <a:stretch>
            <a:fillRect/>
          </a:stretch>
        </p:blipFill>
        <p:spPr>
          <a:xfrm>
            <a:off x="1561091" y="919240"/>
            <a:ext cx="5623480" cy="5661474"/>
          </a:xfrm>
          <a:prstGeom prst="rect">
            <a:avLst/>
          </a:prstGeom>
        </p:spPr>
      </p:pic>
    </p:spTree>
    <p:extLst>
      <p:ext uri="{BB962C8B-B14F-4D97-AF65-F5344CB8AC3E}">
        <p14:creationId xmlns:p14="http://schemas.microsoft.com/office/powerpoint/2010/main" val="32809599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761067" y="883859"/>
            <a:ext cx="8030336" cy="4883907"/>
          </a:xfrm>
          <a:prstGeom prst="rect">
            <a:avLst/>
          </a:prstGeom>
        </p:spPr>
      </p:pic>
    </p:spTree>
    <p:extLst>
      <p:ext uri="{BB962C8B-B14F-4D97-AF65-F5344CB8AC3E}">
        <p14:creationId xmlns:p14="http://schemas.microsoft.com/office/powerpoint/2010/main" val="18388356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2229"/>
            <a:ext cx="10515600" cy="5944734"/>
          </a:xfrm>
        </p:spPr>
        <p:txBody>
          <a:bodyPr/>
          <a:lstStyle/>
          <a:p>
            <a:r>
              <a:rPr lang="en-IN" u="sng" dirty="0"/>
              <a:t>Choose to go to vertex 5: </a:t>
            </a:r>
            <a:r>
              <a:rPr lang="en-IN" b="1" u="sng" dirty="0"/>
              <a:t>Node 8</a:t>
            </a:r>
            <a:r>
              <a:rPr lang="en-IN" u="sng" dirty="0"/>
              <a:t> (</a:t>
            </a:r>
            <a:r>
              <a:rPr lang="en-IN" dirty="0"/>
              <a:t> path is 1-&gt;4-&gt;5 )</a:t>
            </a:r>
          </a:p>
          <a:p>
            <a:endParaRPr lang="en-IN" dirty="0"/>
          </a:p>
        </p:txBody>
      </p:sp>
      <p:pic>
        <p:nvPicPr>
          <p:cNvPr id="4" name="Picture 3"/>
          <p:cNvPicPr>
            <a:picLocks noChangeAspect="1"/>
          </p:cNvPicPr>
          <p:nvPr/>
        </p:nvPicPr>
        <p:blipFill>
          <a:blip r:embed="rId2"/>
          <a:stretch>
            <a:fillRect/>
          </a:stretch>
        </p:blipFill>
        <p:spPr>
          <a:xfrm>
            <a:off x="1157918" y="722487"/>
            <a:ext cx="8523615" cy="5808942"/>
          </a:xfrm>
          <a:prstGeom prst="rect">
            <a:avLst/>
          </a:prstGeom>
        </p:spPr>
      </p:pic>
    </p:spTree>
    <p:extLst>
      <p:ext uri="{BB962C8B-B14F-4D97-AF65-F5344CB8AC3E}">
        <p14:creationId xmlns:p14="http://schemas.microsoft.com/office/powerpoint/2010/main" val="102806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51717" y="297901"/>
            <a:ext cx="8082343" cy="3730313"/>
          </a:xfrm>
          <a:prstGeom prst="rect">
            <a:avLst/>
          </a:prstGeom>
        </p:spPr>
      </p:pic>
      <p:pic>
        <p:nvPicPr>
          <p:cNvPr id="5" name="Picture 4"/>
          <p:cNvPicPr>
            <a:picLocks noChangeAspect="1"/>
          </p:cNvPicPr>
          <p:nvPr/>
        </p:nvPicPr>
        <p:blipFill>
          <a:blip r:embed="rId3"/>
          <a:stretch>
            <a:fillRect/>
          </a:stretch>
        </p:blipFill>
        <p:spPr>
          <a:xfrm>
            <a:off x="2102581" y="4028214"/>
            <a:ext cx="5517420" cy="2666097"/>
          </a:xfrm>
          <a:prstGeom prst="rect">
            <a:avLst/>
          </a:prstGeom>
        </p:spPr>
      </p:pic>
    </p:spTree>
    <p:extLst>
      <p:ext uri="{BB962C8B-B14F-4D97-AF65-F5344CB8AC3E}">
        <p14:creationId xmlns:p14="http://schemas.microsoft.com/office/powerpoint/2010/main" val="11012790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1867"/>
            <a:ext cx="10515600" cy="5635096"/>
          </a:xfrm>
        </p:spPr>
        <p:txBody>
          <a:bodyPr/>
          <a:lstStyle/>
          <a:p>
            <a:r>
              <a:rPr lang="en-IN" b="1" u="sng" dirty="0"/>
              <a:t>Choose to go to vertex 3: Node 9 (</a:t>
            </a:r>
            <a:r>
              <a:rPr lang="en-IN" b="1" dirty="0"/>
              <a:t> path is 1-&gt;4-&gt;2-&gt;3 )</a:t>
            </a:r>
          </a:p>
          <a:p>
            <a:endParaRPr lang="en-IN" dirty="0"/>
          </a:p>
        </p:txBody>
      </p:sp>
      <p:pic>
        <p:nvPicPr>
          <p:cNvPr id="4" name="Picture 3"/>
          <p:cNvPicPr>
            <a:picLocks noChangeAspect="1"/>
          </p:cNvPicPr>
          <p:nvPr/>
        </p:nvPicPr>
        <p:blipFill>
          <a:blip r:embed="rId2"/>
          <a:stretch>
            <a:fillRect/>
          </a:stretch>
        </p:blipFill>
        <p:spPr>
          <a:xfrm>
            <a:off x="1444977" y="1096867"/>
            <a:ext cx="6208890" cy="5529712"/>
          </a:xfrm>
          <a:prstGeom prst="rect">
            <a:avLst/>
          </a:prstGeom>
        </p:spPr>
      </p:pic>
    </p:spTree>
    <p:extLst>
      <p:ext uri="{BB962C8B-B14F-4D97-AF65-F5344CB8AC3E}">
        <p14:creationId xmlns:p14="http://schemas.microsoft.com/office/powerpoint/2010/main" val="3008103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56CF5-B95C-48CD-BD14-ACD92F687681}"/>
              </a:ext>
            </a:extLst>
          </p:cNvPr>
          <p:cNvSpPr>
            <a:spLocks noGrp="1"/>
          </p:cNvSpPr>
          <p:nvPr>
            <p:ph type="title"/>
          </p:nvPr>
        </p:nvSpPr>
        <p:spPr>
          <a:xfrm>
            <a:off x="838200" y="100085"/>
            <a:ext cx="10515600" cy="1325563"/>
          </a:xfrm>
        </p:spPr>
        <p:txBody>
          <a:bodyPr/>
          <a:lstStyle/>
          <a:p>
            <a:r>
              <a:rPr lang="en-US" b="1" dirty="0"/>
              <a:t>Terminology </a:t>
            </a:r>
            <a:endParaRPr lang="en-IN" b="1" dirty="0"/>
          </a:p>
        </p:txBody>
      </p:sp>
      <p:sp>
        <p:nvSpPr>
          <p:cNvPr id="3" name="Content Placeholder 2">
            <a:extLst>
              <a:ext uri="{FF2B5EF4-FFF2-40B4-BE49-F238E27FC236}">
                <a16:creationId xmlns:a16="http://schemas.microsoft.com/office/drawing/2014/main" id="{46A5DD58-FC12-4359-B448-70F195D07CA6}"/>
              </a:ext>
            </a:extLst>
          </p:cNvPr>
          <p:cNvSpPr>
            <a:spLocks noGrp="1"/>
          </p:cNvSpPr>
          <p:nvPr>
            <p:ph idx="1"/>
          </p:nvPr>
        </p:nvSpPr>
        <p:spPr>
          <a:xfrm>
            <a:off x="838200" y="1163016"/>
            <a:ext cx="10515600" cy="4351338"/>
          </a:xfrm>
        </p:spPr>
        <p:txBody>
          <a:bodyPr/>
          <a:lstStyle/>
          <a:p>
            <a:pPr marL="113030" marR="8890" indent="0" algn="just">
              <a:lnSpc>
                <a:spcPct val="103000"/>
              </a:lnSpc>
              <a:spcAft>
                <a:spcPts val="25"/>
              </a:spcAft>
              <a:buNone/>
            </a:pPr>
            <a:r>
              <a:rPr lang="en-IN" sz="2800" b="1" dirty="0">
                <a:solidFill>
                  <a:srgbClr val="000000"/>
                </a:solidFill>
                <a:latin typeface="Verdana" panose="020B0604030504040204" pitchFamily="34" charset="0"/>
                <a:ea typeface="Verdana" panose="020B0604030504040204" pitchFamily="34" charset="0"/>
                <a:cs typeface="Verdana" panose="020B0604030504040204" pitchFamily="34" charset="0"/>
              </a:rPr>
              <a:t>Live node -&gt;</a:t>
            </a:r>
            <a:r>
              <a:rPr lang="en-IN" sz="2800" dirty="0">
                <a:solidFill>
                  <a:srgbClr val="000000"/>
                </a:solidFill>
                <a:latin typeface="Verdana" panose="020B0604030504040204" pitchFamily="34" charset="0"/>
                <a:ea typeface="Verdana" panose="020B0604030504040204" pitchFamily="34" charset="0"/>
                <a:cs typeface="Verdana" panose="020B0604030504040204" pitchFamily="34" charset="0"/>
              </a:rPr>
              <a:t> is a node that has been generated but whose children have not yet been generated.</a:t>
            </a:r>
          </a:p>
          <a:p>
            <a:pPr marL="113030" marR="8890" indent="0" algn="just">
              <a:lnSpc>
                <a:spcPct val="103000"/>
              </a:lnSpc>
              <a:spcAft>
                <a:spcPts val="25"/>
              </a:spcAft>
              <a:buNone/>
            </a:pPr>
            <a:r>
              <a:rPr lang="en-IN" sz="2800" b="1"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E-node -&gt;</a:t>
            </a:r>
            <a:r>
              <a:rPr lang="en-IN" sz="28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is  a live node whose children are currently being explored.</a:t>
            </a:r>
          </a:p>
          <a:p>
            <a:pPr marL="0" indent="0">
              <a:buNone/>
            </a:pPr>
            <a:r>
              <a:rPr lang="en-IN" sz="3200" b="1" dirty="0"/>
              <a:t>Dead node -&gt;</a:t>
            </a:r>
            <a:r>
              <a:rPr lang="en-IN" sz="3200" dirty="0"/>
              <a:t> </a:t>
            </a:r>
            <a:r>
              <a:rPr lang="en-IN"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Dead node is a generated node that is not to be expanded or explored any further. All children of a dead node have already been expanded.</a:t>
            </a:r>
            <a:endParaRPr lang="en-IN" sz="4000" dirty="0"/>
          </a:p>
        </p:txBody>
      </p:sp>
      <p:pic>
        <p:nvPicPr>
          <p:cNvPr id="5" name="Picture 4">
            <a:extLst>
              <a:ext uri="{FF2B5EF4-FFF2-40B4-BE49-F238E27FC236}">
                <a16:creationId xmlns:a16="http://schemas.microsoft.com/office/drawing/2014/main" id="{5CECD149-B26F-4BB2-8981-9B47D8D4158E}"/>
              </a:ext>
            </a:extLst>
          </p:cNvPr>
          <p:cNvPicPr>
            <a:picLocks noChangeAspect="1"/>
          </p:cNvPicPr>
          <p:nvPr/>
        </p:nvPicPr>
        <p:blipFill>
          <a:blip r:embed="rId2"/>
          <a:stretch>
            <a:fillRect/>
          </a:stretch>
        </p:blipFill>
        <p:spPr>
          <a:xfrm>
            <a:off x="4057024" y="4573450"/>
            <a:ext cx="2940124" cy="2319228"/>
          </a:xfrm>
          <a:prstGeom prst="rect">
            <a:avLst/>
          </a:prstGeom>
        </p:spPr>
      </p:pic>
    </p:spTree>
    <p:extLst>
      <p:ext uri="{BB962C8B-B14F-4D97-AF65-F5344CB8AC3E}">
        <p14:creationId xmlns:p14="http://schemas.microsoft.com/office/powerpoint/2010/main" val="1230673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48179" y="852281"/>
            <a:ext cx="8121614" cy="5153438"/>
          </a:xfrm>
          <a:prstGeom prst="rect">
            <a:avLst/>
          </a:prstGeom>
        </p:spPr>
      </p:pic>
    </p:spTree>
    <p:extLst>
      <p:ext uri="{BB962C8B-B14F-4D97-AF65-F5344CB8AC3E}">
        <p14:creationId xmlns:p14="http://schemas.microsoft.com/office/powerpoint/2010/main" val="11840987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33778"/>
            <a:ext cx="10515600" cy="5443185"/>
          </a:xfrm>
        </p:spPr>
        <p:txBody>
          <a:bodyPr/>
          <a:lstStyle/>
          <a:p>
            <a:r>
              <a:rPr lang="en-IN" b="1" u="sng" dirty="0"/>
              <a:t>Choose to go to vertex 5: Node 10 (</a:t>
            </a:r>
            <a:r>
              <a:rPr lang="en-IN" b="1" dirty="0"/>
              <a:t> path is 1-&gt;4-&gt;2-&gt;5 )</a:t>
            </a:r>
          </a:p>
          <a:p>
            <a:endParaRPr lang="en-IN" dirty="0"/>
          </a:p>
        </p:txBody>
      </p:sp>
      <p:pic>
        <p:nvPicPr>
          <p:cNvPr id="4" name="Picture 3"/>
          <p:cNvPicPr>
            <a:picLocks noChangeAspect="1"/>
          </p:cNvPicPr>
          <p:nvPr/>
        </p:nvPicPr>
        <p:blipFill>
          <a:blip r:embed="rId2"/>
          <a:stretch>
            <a:fillRect/>
          </a:stretch>
        </p:blipFill>
        <p:spPr>
          <a:xfrm>
            <a:off x="982132" y="1309510"/>
            <a:ext cx="8298699" cy="5272691"/>
          </a:xfrm>
          <a:prstGeom prst="rect">
            <a:avLst/>
          </a:prstGeom>
        </p:spPr>
      </p:pic>
    </p:spTree>
    <p:extLst>
      <p:ext uri="{BB962C8B-B14F-4D97-AF65-F5344CB8AC3E}">
        <p14:creationId xmlns:p14="http://schemas.microsoft.com/office/powerpoint/2010/main" val="13210474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90133" y="666750"/>
            <a:ext cx="7738507" cy="5510213"/>
          </a:xfrm>
          <a:prstGeom prst="rect">
            <a:avLst/>
          </a:prstGeom>
        </p:spPr>
      </p:pic>
    </p:spTree>
    <p:extLst>
      <p:ext uri="{BB962C8B-B14F-4D97-AF65-F5344CB8AC3E}">
        <p14:creationId xmlns:p14="http://schemas.microsoft.com/office/powerpoint/2010/main" val="34578897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1868"/>
            <a:ext cx="10515600" cy="5635096"/>
          </a:xfrm>
        </p:spPr>
        <p:txBody>
          <a:bodyPr/>
          <a:lstStyle/>
          <a:p>
            <a:pPr lvl="0"/>
            <a:r>
              <a:rPr lang="en-IN" b="1" u="sng" dirty="0"/>
              <a:t>Choose to go to vertex 3: Node 11 (</a:t>
            </a:r>
            <a:r>
              <a:rPr lang="en-IN" b="1" dirty="0"/>
              <a:t> path is 1-&gt;4-&gt;2-&gt;5-&gt;3 )</a:t>
            </a:r>
            <a:endParaRPr lang="en-IN" dirty="0"/>
          </a:p>
          <a:p>
            <a:endParaRPr lang="en-IN" dirty="0"/>
          </a:p>
        </p:txBody>
      </p:sp>
      <p:pic>
        <p:nvPicPr>
          <p:cNvPr id="4" name="Picture 3"/>
          <p:cNvPicPr>
            <a:picLocks noChangeAspect="1"/>
          </p:cNvPicPr>
          <p:nvPr/>
        </p:nvPicPr>
        <p:blipFill>
          <a:blip r:embed="rId2"/>
          <a:stretch>
            <a:fillRect/>
          </a:stretch>
        </p:blipFill>
        <p:spPr>
          <a:xfrm>
            <a:off x="1200423" y="1291870"/>
            <a:ext cx="7736575" cy="5210529"/>
          </a:xfrm>
          <a:prstGeom prst="rect">
            <a:avLst/>
          </a:prstGeom>
        </p:spPr>
      </p:pic>
    </p:spTree>
    <p:extLst>
      <p:ext uri="{BB962C8B-B14F-4D97-AF65-F5344CB8AC3E}">
        <p14:creationId xmlns:p14="http://schemas.microsoft.com/office/powerpoint/2010/main" val="10230692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59556" y="741363"/>
            <a:ext cx="9269167" cy="5738812"/>
          </a:xfrm>
          <a:prstGeom prst="rect">
            <a:avLst/>
          </a:prstGeom>
        </p:spPr>
      </p:pic>
      <p:pic>
        <p:nvPicPr>
          <p:cNvPr id="2" name="Picture 1"/>
          <p:cNvPicPr>
            <a:picLocks noChangeAspect="1"/>
          </p:cNvPicPr>
          <p:nvPr/>
        </p:nvPicPr>
        <p:blipFill>
          <a:blip r:embed="rId3"/>
          <a:stretch>
            <a:fillRect/>
          </a:stretch>
        </p:blipFill>
        <p:spPr>
          <a:xfrm>
            <a:off x="6479822" y="5204178"/>
            <a:ext cx="5486400" cy="1104479"/>
          </a:xfrm>
          <a:prstGeom prst="rect">
            <a:avLst/>
          </a:prstGeom>
        </p:spPr>
      </p:pic>
    </p:spTree>
    <p:extLst>
      <p:ext uri="{BB962C8B-B14F-4D97-AF65-F5344CB8AC3E}">
        <p14:creationId xmlns:p14="http://schemas.microsoft.com/office/powerpoint/2010/main" val="37685724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1445" y="1151468"/>
            <a:ext cx="10515600" cy="5160963"/>
          </a:xfrm>
        </p:spPr>
        <p:txBody>
          <a:bodyPr>
            <a:normAutofit lnSpcReduction="10000"/>
          </a:bodyPr>
          <a:lstStyle/>
          <a:p>
            <a:r>
              <a:rPr lang="en-IN" dirty="0"/>
              <a:t>Knapsack problem is a problem in combinatorial optimization, Given a set of items, each with a mass &amp; a value, determine the number of each item to include in a collection so that the total weight is less than or equal to a given limit &amp; the total value is as large as possible.</a:t>
            </a:r>
          </a:p>
          <a:p>
            <a:r>
              <a:rPr lang="en-US" altLang="en-US" dirty="0">
                <a:latin typeface="Times New Roman" panose="02020603050405020304" pitchFamily="18" charset="0"/>
                <a:ea typeface="Times New Roman" panose="02020603050405020304" pitchFamily="18" charset="0"/>
                <a:cs typeface="Times New Roman" panose="02020603050405020304" pitchFamily="18" charset="0"/>
              </a:rPr>
              <a:t>The formula can be stated as</a:t>
            </a:r>
          </a:p>
          <a:p>
            <a:endParaRPr lang="en-US" dirty="0">
              <a:latin typeface="Times New Roman" panose="02020603050405020304" pitchFamily="18" charset="0"/>
              <a:cs typeface="Times New Roman" panose="02020603050405020304" pitchFamily="18" charset="0"/>
            </a:endParaRPr>
          </a:p>
          <a:p>
            <a:pPr marL="0" lvl="0" indent="0">
              <a:buNone/>
            </a:pPr>
            <a:endParaRPr lang="en-US" altLang="en-US" dirty="0">
              <a:latin typeface="Times New Roman" panose="02020603050405020304" pitchFamily="18" charset="0"/>
              <a:cs typeface="Times New Roman" panose="02020603050405020304" pitchFamily="18" charset="0"/>
            </a:endParaRPr>
          </a:p>
          <a:p>
            <a:pPr marL="0" lvl="0" indent="0">
              <a:buNone/>
            </a:pPr>
            <a:r>
              <a:rPr lang="en-US" altLang="en-US" b="1"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ea typeface="Times New Roman" panose="02020603050405020304" pitchFamily="18" charset="0"/>
                <a:cs typeface="Times New Roman" panose="02020603050405020304" pitchFamily="18" charset="0"/>
              </a:rPr>
              <a:t>X</a:t>
            </a:r>
            <a:r>
              <a:rPr lang="en-US" altLang="en-US" sz="2400" b="1" baseline="-30000" dirty="0">
                <a:latin typeface="Times New Roman" panose="02020603050405020304" pitchFamily="18" charset="0"/>
                <a:ea typeface="Times New Roman" panose="02020603050405020304" pitchFamily="18" charset="0"/>
                <a:cs typeface="Times New Roman" panose="02020603050405020304" pitchFamily="18" charset="0"/>
              </a:rPr>
              <a:t>i</a:t>
            </a:r>
            <a:r>
              <a:rPr lang="en-US" altLang="en-US" sz="2400" b="1" dirty="0">
                <a:latin typeface="Times New Roman" panose="02020603050405020304" pitchFamily="18" charset="0"/>
                <a:ea typeface="Times New Roman" panose="02020603050405020304" pitchFamily="18" charset="0"/>
                <a:cs typeface="Times New Roman" panose="02020603050405020304" pitchFamily="18" charset="0"/>
              </a:rPr>
              <a:t>=0 or 1      1 ≤ </a:t>
            </a:r>
            <a:r>
              <a:rPr lang="en-US" altLang="en-US" sz="2400" b="1" dirty="0" err="1">
                <a:latin typeface="Times New Roman" panose="02020603050405020304" pitchFamily="18" charset="0"/>
                <a:ea typeface="Times New Roman" panose="02020603050405020304" pitchFamily="18" charset="0"/>
                <a:cs typeface="Times New Roman" panose="02020603050405020304" pitchFamily="18" charset="0"/>
              </a:rPr>
              <a:t>i</a:t>
            </a:r>
            <a:r>
              <a:rPr lang="en-US" altLang="en-US" sz="2400" b="1" dirty="0">
                <a:latin typeface="Times New Roman" panose="02020603050405020304" pitchFamily="18" charset="0"/>
                <a:ea typeface="Times New Roman" panose="02020603050405020304" pitchFamily="18" charset="0"/>
                <a:cs typeface="Times New Roman" panose="02020603050405020304" pitchFamily="18" charset="0"/>
              </a:rPr>
              <a:t> ≤ n</a:t>
            </a:r>
            <a:endParaRPr lang="en-US" altLang="en-US" sz="2400" dirty="0">
              <a:latin typeface="Arial" panose="020B0604020202020204" pitchFamily="34" charset="0"/>
            </a:endParaRPr>
          </a:p>
          <a:p>
            <a:pPr marL="0" indent="0">
              <a:buNone/>
            </a:pPr>
            <a:r>
              <a:rPr lang="en-IN" b="1" u="sng" dirty="0"/>
              <a:t>To solve o/1 knapsack problem using B&amp;B:</a:t>
            </a:r>
          </a:p>
          <a:p>
            <a:pPr lvl="0"/>
            <a:r>
              <a:rPr lang="en-IN" dirty="0"/>
              <a:t>Knapsack is a maximization problem </a:t>
            </a:r>
          </a:p>
          <a:p>
            <a:pPr lvl="0"/>
            <a:r>
              <a:rPr lang="en-IN" dirty="0"/>
              <a:t>Replace the objective function           by the function            to make it into a minimization problem.</a:t>
            </a:r>
          </a:p>
        </p:txBody>
      </p:sp>
      <p:sp>
        <p:nvSpPr>
          <p:cNvPr id="2" name="Title 1"/>
          <p:cNvSpPr>
            <a:spLocks noGrp="1"/>
          </p:cNvSpPr>
          <p:nvPr>
            <p:ph type="title"/>
          </p:nvPr>
        </p:nvSpPr>
        <p:spPr>
          <a:xfrm>
            <a:off x="838200" y="158045"/>
            <a:ext cx="10515600" cy="857955"/>
          </a:xfrm>
        </p:spPr>
        <p:txBody>
          <a:bodyPr/>
          <a:lstStyle/>
          <a:p>
            <a:r>
              <a:rPr lang="en-IN" dirty="0"/>
              <a:t>0/1 Knapsack – Branch&amp; Bound </a:t>
            </a:r>
          </a:p>
        </p:txBody>
      </p:sp>
      <p:sp>
        <p:nvSpPr>
          <p:cNvPr id="4" name="Rectangle 2"/>
          <p:cNvSpPr>
            <a:spLocks noChangeArrowheads="1"/>
          </p:cNvSpPr>
          <p:nvPr/>
        </p:nvSpPr>
        <p:spPr bwMode="auto">
          <a:xfrm>
            <a:off x="-146755" y="-40704"/>
            <a:ext cx="184731"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5688" y="3062351"/>
            <a:ext cx="3737742" cy="100365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7845" y="5465610"/>
            <a:ext cx="852334" cy="388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9"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5699" y="5454320"/>
            <a:ext cx="833437" cy="404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30428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075" y="1065918"/>
            <a:ext cx="3364302" cy="1485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316089" y="406400"/>
            <a:ext cx="11604978" cy="5906029"/>
          </a:xfrm>
        </p:spPr>
        <p:txBody>
          <a:bodyPr>
            <a:normAutofit fontScale="77500" lnSpcReduction="20000"/>
          </a:bodyPr>
          <a:lstStyle/>
          <a:p>
            <a:pPr marL="228600" lvl="2">
              <a:spcBef>
                <a:spcPts val="1000"/>
              </a:spcBef>
            </a:pPr>
            <a:r>
              <a:rPr lang="en-IN" sz="2800" dirty="0"/>
              <a:t>The modified knapsack problem is stated as</a:t>
            </a:r>
          </a:p>
          <a:p>
            <a:pPr marL="228600" lvl="2">
              <a:spcBef>
                <a:spcPts val="1000"/>
              </a:spcBef>
            </a:pPr>
            <a:endParaRPr lang="en-IN" sz="2800" dirty="0"/>
          </a:p>
          <a:p>
            <a:pPr marL="228600" lvl="2">
              <a:spcBef>
                <a:spcPts val="1000"/>
              </a:spcBef>
            </a:pPr>
            <a:endParaRPr lang="en-IN" dirty="0"/>
          </a:p>
          <a:p>
            <a:pPr marL="0" indent="0">
              <a:buNone/>
            </a:pPr>
            <a:endParaRPr lang="en-IN" dirty="0"/>
          </a:p>
          <a:p>
            <a:pPr marL="0" indent="0">
              <a:buNone/>
            </a:pPr>
            <a:endParaRPr lang="en-IN" dirty="0"/>
          </a:p>
          <a:p>
            <a:pPr marL="0" indent="0">
              <a:buNone/>
            </a:pPr>
            <a:endParaRPr lang="en-IN" dirty="0"/>
          </a:p>
          <a:p>
            <a:r>
              <a:rPr lang="en-IN" dirty="0"/>
              <a:t>To solve this we need to calculate lower bound(L) and upper bound(U) for each node.</a:t>
            </a:r>
          </a:p>
          <a:p>
            <a:r>
              <a:rPr lang="en-IN" dirty="0"/>
              <a:t>For calculating upper bound(U) we will not consider fraction of an object, but for Lower bounds(L) we will consider fraction of an object also.</a:t>
            </a:r>
          </a:p>
          <a:p>
            <a:r>
              <a:rPr lang="en-IN" b="1" dirty="0"/>
              <a:t>Example:</a:t>
            </a:r>
            <a:r>
              <a:rPr lang="en-IN" dirty="0"/>
              <a:t> Consider the instance: M = 15, n = 4, (P</a:t>
            </a:r>
            <a:r>
              <a:rPr lang="en-IN" baseline="-25000" dirty="0"/>
              <a:t>1</a:t>
            </a:r>
            <a:r>
              <a:rPr lang="en-IN" dirty="0"/>
              <a:t>, P</a:t>
            </a:r>
            <a:r>
              <a:rPr lang="en-IN" baseline="-25000" dirty="0"/>
              <a:t>2</a:t>
            </a:r>
            <a:r>
              <a:rPr lang="en-IN" dirty="0"/>
              <a:t>, P</a:t>
            </a:r>
            <a:r>
              <a:rPr lang="en-IN" baseline="-25000" dirty="0"/>
              <a:t>3</a:t>
            </a:r>
            <a:r>
              <a:rPr lang="en-IN" dirty="0"/>
              <a:t>, P</a:t>
            </a:r>
            <a:r>
              <a:rPr lang="en-IN" baseline="-25000" dirty="0"/>
              <a:t>4</a:t>
            </a:r>
            <a:r>
              <a:rPr lang="en-IN" dirty="0"/>
              <a:t>) = (10, 10, 12, 18) and (w</a:t>
            </a:r>
            <a:r>
              <a:rPr lang="en-IN" baseline="-25000" dirty="0"/>
              <a:t>1</a:t>
            </a:r>
            <a:r>
              <a:rPr lang="en-IN" dirty="0"/>
              <a:t>, w</a:t>
            </a:r>
            <a:r>
              <a:rPr lang="en-IN" baseline="-25000" dirty="0"/>
              <a:t>2</a:t>
            </a:r>
            <a:r>
              <a:rPr lang="en-IN" dirty="0"/>
              <a:t>, w</a:t>
            </a:r>
            <a:r>
              <a:rPr lang="en-IN" baseline="-25000" dirty="0"/>
              <a:t>3</a:t>
            </a:r>
            <a:r>
              <a:rPr lang="en-IN" dirty="0"/>
              <a:t>, w</a:t>
            </a:r>
            <a:r>
              <a:rPr lang="en-IN" baseline="-25000" dirty="0"/>
              <a:t>4</a:t>
            </a:r>
            <a:r>
              <a:rPr lang="en-IN" dirty="0"/>
              <a:t>) = ( 2, 4, 6, 9). </a:t>
            </a:r>
          </a:p>
          <a:p>
            <a:pPr marL="0" indent="0">
              <a:buNone/>
            </a:pPr>
            <a:r>
              <a:rPr lang="en-IN" b="1" dirty="0" err="1"/>
              <a:t>Ans</a:t>
            </a:r>
            <a:r>
              <a:rPr lang="en-IN" b="1" dirty="0"/>
              <a:t>:</a:t>
            </a:r>
            <a:r>
              <a:rPr lang="en-IN" dirty="0"/>
              <a:t> Set upper = infinity </a:t>
            </a:r>
          </a:p>
          <a:p>
            <a:pPr marL="0" indent="0">
              <a:buNone/>
            </a:pPr>
            <a:r>
              <a:rPr lang="en-IN" dirty="0"/>
              <a:t>         Place first item in knapsack. </a:t>
            </a:r>
          </a:p>
          <a:p>
            <a:pPr marL="0" indent="0">
              <a:buNone/>
            </a:pPr>
            <a:r>
              <a:rPr lang="en-IN" dirty="0"/>
              <a:t>      Remaining weight of knapsack is 15 – 2 = 13.  </a:t>
            </a:r>
          </a:p>
          <a:p>
            <a:pPr marL="0" indent="0">
              <a:buNone/>
            </a:pPr>
            <a:r>
              <a:rPr lang="en-IN" dirty="0"/>
              <a:t>    Place  next item w</a:t>
            </a:r>
            <a:r>
              <a:rPr lang="en-IN" baseline="-25000" dirty="0"/>
              <a:t>2 </a:t>
            </a:r>
            <a:r>
              <a:rPr lang="en-IN" dirty="0"/>
              <a:t>in knapsack and the remaining weight of knapsack is 13 – 4 = 9. </a:t>
            </a:r>
          </a:p>
          <a:p>
            <a:pPr marL="0" indent="0">
              <a:buNone/>
            </a:pPr>
            <a:r>
              <a:rPr lang="en-IN" dirty="0"/>
              <a:t>Place next item w</a:t>
            </a:r>
            <a:r>
              <a:rPr lang="en-IN" baseline="-25000" dirty="0"/>
              <a:t>3 </a:t>
            </a:r>
            <a:r>
              <a:rPr lang="en-IN" dirty="0"/>
              <a:t>in knapsack then the remaining weight of knapsack is 9 – 6 = 3. </a:t>
            </a:r>
          </a:p>
          <a:p>
            <a:pPr marL="0" indent="0">
              <a:buNone/>
            </a:pPr>
            <a:r>
              <a:rPr lang="en-IN" dirty="0"/>
              <a:t>No fractions are allowed in calculation of upper bound so w</a:t>
            </a:r>
            <a:r>
              <a:rPr lang="en-IN" baseline="-25000" dirty="0"/>
              <a:t>4 </a:t>
            </a:r>
            <a:r>
              <a:rPr lang="en-IN" dirty="0"/>
              <a:t>cannot be placed in knapsack. </a:t>
            </a:r>
          </a:p>
        </p:txBody>
      </p:sp>
    </p:spTree>
    <p:extLst>
      <p:ext uri="{BB962C8B-B14F-4D97-AF65-F5344CB8AC3E}">
        <p14:creationId xmlns:p14="http://schemas.microsoft.com/office/powerpoint/2010/main" val="180590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0267"/>
            <a:ext cx="10515600" cy="5736696"/>
          </a:xfrm>
        </p:spPr>
        <p:txBody>
          <a:bodyPr/>
          <a:lstStyle/>
          <a:p>
            <a:r>
              <a:rPr lang="en-IN" dirty="0"/>
              <a:t>Profit   = P</a:t>
            </a:r>
            <a:r>
              <a:rPr lang="en-IN" baseline="-25000" dirty="0"/>
              <a:t>1 </a:t>
            </a:r>
            <a:r>
              <a:rPr lang="en-IN" dirty="0"/>
              <a:t>+ P</a:t>
            </a:r>
            <a:r>
              <a:rPr lang="en-IN" baseline="-25000" dirty="0"/>
              <a:t>2 </a:t>
            </a:r>
            <a:r>
              <a:rPr lang="en-IN" dirty="0"/>
              <a:t>+ P</a:t>
            </a:r>
            <a:r>
              <a:rPr lang="en-IN" baseline="-25000" dirty="0"/>
              <a:t>3  </a:t>
            </a:r>
            <a:r>
              <a:rPr lang="en-IN" dirty="0"/>
              <a:t>= 10 + 10 + 12 </a:t>
            </a:r>
          </a:p>
          <a:p>
            <a:pPr marL="0" indent="0">
              <a:buNone/>
            </a:pPr>
            <a:r>
              <a:rPr lang="en-IN" dirty="0"/>
              <a:t>         So, Upper bound = 32 </a:t>
            </a:r>
          </a:p>
          <a:p>
            <a:r>
              <a:rPr lang="en-IN" dirty="0"/>
              <a:t>To calculate lower bound we can place w</a:t>
            </a:r>
            <a:r>
              <a:rPr lang="en-IN" baseline="-25000" dirty="0"/>
              <a:t>4 </a:t>
            </a:r>
            <a:r>
              <a:rPr lang="en-IN" dirty="0"/>
              <a:t>in knapsack since fractions are allowed in calculation of lower bound. </a:t>
            </a:r>
          </a:p>
          <a:p>
            <a:pPr marL="0" indent="0">
              <a:buNone/>
            </a:pPr>
            <a:r>
              <a:rPr lang="en-IN" dirty="0"/>
              <a:t>      Lower bound = 10 + 10 + 12 + (3/9)</a:t>
            </a:r>
            <a:r>
              <a:rPr lang="en-IN" i="1" dirty="0"/>
              <a:t>X </a:t>
            </a:r>
            <a:r>
              <a:rPr lang="en-IN" dirty="0"/>
              <a:t>18) = 32 + 6 = 38 </a:t>
            </a:r>
          </a:p>
          <a:p>
            <a:r>
              <a:rPr lang="en-IN" dirty="0"/>
              <a:t>Knapsack problem is maximization problem but branch and bound technique is applicable for only minimization problems. In order to convert maximization problem into minimization problem we have to take negative sign for upper bound and lower bound. </a:t>
            </a:r>
          </a:p>
          <a:p>
            <a:pPr marL="0" indent="0">
              <a:buNone/>
            </a:pPr>
            <a:r>
              <a:rPr lang="en-IN" dirty="0"/>
              <a:t>                Therefore, Upper bound (U) = -32 </a:t>
            </a:r>
          </a:p>
          <a:p>
            <a:pPr marL="0" indent="0">
              <a:buNone/>
            </a:pPr>
            <a:r>
              <a:rPr lang="en-IN" dirty="0"/>
              <a:t>                                    Lower bound (L) = -38 </a:t>
            </a:r>
          </a:p>
          <a:p>
            <a:pPr marL="0" indent="0">
              <a:buNone/>
            </a:pPr>
            <a:r>
              <a:rPr lang="en-IN" dirty="0"/>
              <a:t>                                   upper=-32 ( because infinity &gt;-32)</a:t>
            </a:r>
          </a:p>
        </p:txBody>
      </p:sp>
    </p:spTree>
    <p:extLst>
      <p:ext uri="{BB962C8B-B14F-4D97-AF65-F5344CB8AC3E}">
        <p14:creationId xmlns:p14="http://schemas.microsoft.com/office/powerpoint/2010/main" val="32237993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043286" y="3951111"/>
            <a:ext cx="5937957" cy="1828807"/>
            <a:chOff x="0" y="0"/>
            <a:chExt cx="3672520" cy="775202"/>
          </a:xfrm>
        </p:grpSpPr>
        <p:pic>
          <p:nvPicPr>
            <p:cNvPr id="5" name="Picture 4"/>
            <p:cNvPicPr/>
            <p:nvPr/>
          </p:nvPicPr>
          <p:blipFill>
            <a:blip r:embed="rId2"/>
            <a:stretch>
              <a:fillRect/>
            </a:stretch>
          </p:blipFill>
          <p:spPr>
            <a:xfrm>
              <a:off x="2351735" y="63129"/>
              <a:ext cx="228600" cy="228600"/>
            </a:xfrm>
            <a:prstGeom prst="rect">
              <a:avLst/>
            </a:prstGeom>
          </p:spPr>
        </p:pic>
        <p:pic>
          <p:nvPicPr>
            <p:cNvPr id="6" name="Picture 5"/>
            <p:cNvPicPr/>
            <p:nvPr/>
          </p:nvPicPr>
          <p:blipFill>
            <a:blip r:embed="rId3"/>
            <a:stretch>
              <a:fillRect/>
            </a:stretch>
          </p:blipFill>
          <p:spPr>
            <a:xfrm>
              <a:off x="2816555" y="520329"/>
              <a:ext cx="228600" cy="228600"/>
            </a:xfrm>
            <a:prstGeom prst="rect">
              <a:avLst/>
            </a:prstGeom>
          </p:spPr>
        </p:pic>
        <p:sp>
          <p:nvSpPr>
            <p:cNvPr id="7" name="Shape 83429"/>
            <p:cNvSpPr/>
            <p:nvPr/>
          </p:nvSpPr>
          <p:spPr>
            <a:xfrm>
              <a:off x="2560015" y="263789"/>
              <a:ext cx="297180" cy="297180"/>
            </a:xfrm>
            <a:custGeom>
              <a:avLst/>
              <a:gdLst/>
              <a:ahLst/>
              <a:cxnLst/>
              <a:rect l="0" t="0" r="0" b="0"/>
              <a:pathLst>
                <a:path w="297180" h="297180">
                  <a:moveTo>
                    <a:pt x="297180" y="297180"/>
                  </a:moveTo>
                  <a:lnTo>
                    <a:pt x="0" y="0"/>
                  </a:lnTo>
                </a:path>
              </a:pathLst>
            </a:custGeom>
            <a:ln w="7688" cap="rnd">
              <a:round/>
            </a:ln>
          </p:spPr>
          <p:style>
            <a:lnRef idx="1">
              <a:srgbClr val="000000"/>
            </a:lnRef>
            <a:fillRef idx="0">
              <a:srgbClr val="000000">
                <a:alpha val="0"/>
              </a:srgbClr>
            </a:fillRef>
            <a:effectRef idx="0">
              <a:scrgbClr r="0" g="0" b="0"/>
            </a:effectRef>
            <a:fontRef idx="none"/>
          </p:style>
          <p:txBody>
            <a:bodyPr/>
            <a:lstStyle/>
            <a:p>
              <a:endParaRPr lang="en-IN"/>
            </a:p>
          </p:txBody>
        </p:sp>
        <p:pic>
          <p:nvPicPr>
            <p:cNvPr id="8" name="Picture 7"/>
            <p:cNvPicPr/>
            <p:nvPr/>
          </p:nvPicPr>
          <p:blipFill>
            <a:blip r:embed="rId4"/>
            <a:stretch>
              <a:fillRect/>
            </a:stretch>
          </p:blipFill>
          <p:spPr>
            <a:xfrm>
              <a:off x="1886915" y="520329"/>
              <a:ext cx="228600" cy="228600"/>
            </a:xfrm>
            <a:prstGeom prst="rect">
              <a:avLst/>
            </a:prstGeom>
          </p:spPr>
        </p:pic>
        <p:sp>
          <p:nvSpPr>
            <p:cNvPr id="9" name="Shape 83432"/>
            <p:cNvSpPr/>
            <p:nvPr/>
          </p:nvSpPr>
          <p:spPr>
            <a:xfrm>
              <a:off x="2095195" y="263789"/>
              <a:ext cx="297180" cy="297180"/>
            </a:xfrm>
            <a:custGeom>
              <a:avLst/>
              <a:gdLst/>
              <a:ahLst/>
              <a:cxnLst/>
              <a:rect l="0" t="0" r="0" b="0"/>
              <a:pathLst>
                <a:path w="297180" h="297180">
                  <a:moveTo>
                    <a:pt x="0" y="297180"/>
                  </a:moveTo>
                  <a:lnTo>
                    <a:pt x="297180" y="0"/>
                  </a:lnTo>
                </a:path>
              </a:pathLst>
            </a:custGeom>
            <a:ln w="7688"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0" name="Rectangle 9"/>
            <p:cNvSpPr/>
            <p:nvPr/>
          </p:nvSpPr>
          <p:spPr>
            <a:xfrm>
              <a:off x="2684094" y="0"/>
              <a:ext cx="251245"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U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1" name="Rectangle 10"/>
            <p:cNvSpPr/>
            <p:nvPr/>
          </p:nvSpPr>
          <p:spPr>
            <a:xfrm>
              <a:off x="2873324" y="0"/>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2" name="Rectangle 11"/>
            <p:cNvSpPr/>
            <p:nvPr/>
          </p:nvSpPr>
          <p:spPr>
            <a:xfrm>
              <a:off x="2905328" y="0"/>
              <a:ext cx="59783"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3" name="Rectangle 12"/>
            <p:cNvSpPr/>
            <p:nvPr/>
          </p:nvSpPr>
          <p:spPr>
            <a:xfrm>
              <a:off x="2955620" y="0"/>
              <a:ext cx="174952"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32</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4" name="Rectangle 13"/>
            <p:cNvSpPr/>
            <p:nvPr/>
          </p:nvSpPr>
          <p:spPr>
            <a:xfrm>
              <a:off x="3094304" y="0"/>
              <a:ext cx="44949"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5" name="Rectangle 14"/>
            <p:cNvSpPr/>
            <p:nvPr/>
          </p:nvSpPr>
          <p:spPr>
            <a:xfrm>
              <a:off x="2434158" y="141732"/>
              <a:ext cx="83748" cy="124454"/>
            </a:xfrm>
            <a:prstGeom prst="rect">
              <a:avLst/>
            </a:prstGeom>
            <a:ln>
              <a:noFill/>
            </a:ln>
          </p:spPr>
          <p:txBody>
            <a:bodyPr vert="horz" lIns="0" tIns="0" rIns="0" bIns="0" rtlCol="0">
              <a:noAutofit/>
            </a:bodyPr>
            <a:lstStyle/>
            <a:p>
              <a:pPr indent="2540" algn="l">
                <a:lnSpc>
                  <a:spcPct val="107000"/>
                </a:lnSpc>
                <a:spcAft>
                  <a:spcPts val="800"/>
                </a:spcAft>
              </a:pPr>
              <a:r>
                <a:rPr lang="en-IN" sz="75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endParaRPr lang="en-IN" sz="1000"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6" name="Rectangle 15"/>
            <p:cNvSpPr/>
            <p:nvPr/>
          </p:nvSpPr>
          <p:spPr>
            <a:xfrm>
              <a:off x="2498166" y="141732"/>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7" name="Rectangle 16"/>
            <p:cNvSpPr/>
            <p:nvPr/>
          </p:nvSpPr>
          <p:spPr>
            <a:xfrm>
              <a:off x="2693238" y="121920"/>
              <a:ext cx="22741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L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8" name="Rectangle 17"/>
            <p:cNvSpPr/>
            <p:nvPr/>
          </p:nvSpPr>
          <p:spPr>
            <a:xfrm>
              <a:off x="2865704" y="121920"/>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9" name="Rectangle 18"/>
            <p:cNvSpPr/>
            <p:nvPr/>
          </p:nvSpPr>
          <p:spPr>
            <a:xfrm>
              <a:off x="2899232" y="121920"/>
              <a:ext cx="59783"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20" name="Rectangle 19"/>
            <p:cNvSpPr/>
            <p:nvPr/>
          </p:nvSpPr>
          <p:spPr>
            <a:xfrm>
              <a:off x="2944952" y="121920"/>
              <a:ext cx="168875"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38</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21" name="Rectangle 20"/>
            <p:cNvSpPr/>
            <p:nvPr/>
          </p:nvSpPr>
          <p:spPr>
            <a:xfrm>
              <a:off x="3072968" y="121920"/>
              <a:ext cx="44949"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22" name="Rectangle 21"/>
            <p:cNvSpPr/>
            <p:nvPr/>
          </p:nvSpPr>
          <p:spPr>
            <a:xfrm>
              <a:off x="0" y="260515"/>
              <a:ext cx="47803" cy="132356"/>
            </a:xfrm>
            <a:prstGeom prst="rect">
              <a:avLst/>
            </a:prstGeom>
            <a:ln>
              <a:noFill/>
            </a:ln>
          </p:spPr>
          <p:txBody>
            <a:bodyPr vert="horz" lIns="0" tIns="0" rIns="0" bIns="0" rtlCol="0">
              <a:noAutofit/>
            </a:bodyPr>
            <a:lstStyle/>
            <a:p>
              <a:pPr indent="2540" algn="l">
                <a:lnSpc>
                  <a:spcPct val="107000"/>
                </a:lnSpc>
                <a:spcAft>
                  <a:spcPts val="800"/>
                </a:spcAft>
              </a:pPr>
              <a:r>
                <a:rPr lang="en-IN" sz="80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23" name="Rectangle 22"/>
            <p:cNvSpPr/>
            <p:nvPr/>
          </p:nvSpPr>
          <p:spPr>
            <a:xfrm>
              <a:off x="0" y="388264"/>
              <a:ext cx="56365" cy="156060"/>
            </a:xfrm>
            <a:prstGeom prst="rect">
              <a:avLst/>
            </a:prstGeom>
            <a:ln>
              <a:noFill/>
            </a:ln>
          </p:spPr>
          <p:txBody>
            <a:bodyPr vert="horz" lIns="0" tIns="0" rIns="0" bIns="0" rtlCol="0">
              <a:noAutofit/>
            </a:bodyPr>
            <a:lstStyle/>
            <a:p>
              <a:pPr indent="2540" algn="l">
                <a:lnSpc>
                  <a:spcPct val="107000"/>
                </a:lnSpc>
                <a:spcAft>
                  <a:spcPts val="800"/>
                </a:spcAft>
              </a:pPr>
              <a:r>
                <a:rPr lang="en-IN" sz="9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24" name="Rectangle 23"/>
            <p:cNvSpPr/>
            <p:nvPr/>
          </p:nvSpPr>
          <p:spPr>
            <a:xfrm>
              <a:off x="1248486" y="528828"/>
              <a:ext cx="96390"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U</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25" name="Rectangle 24"/>
            <p:cNvSpPr/>
            <p:nvPr/>
          </p:nvSpPr>
          <p:spPr>
            <a:xfrm>
              <a:off x="1321638" y="528828"/>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26" name="Rectangle 25"/>
            <p:cNvSpPr/>
            <p:nvPr/>
          </p:nvSpPr>
          <p:spPr>
            <a:xfrm>
              <a:off x="1362786" y="528828"/>
              <a:ext cx="107714"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27" name="Rectangle 26"/>
            <p:cNvSpPr/>
            <p:nvPr/>
          </p:nvSpPr>
          <p:spPr>
            <a:xfrm>
              <a:off x="1443558" y="528828"/>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28" name="Rectangle 27"/>
            <p:cNvSpPr/>
            <p:nvPr/>
          </p:nvSpPr>
          <p:spPr>
            <a:xfrm>
              <a:off x="1469466" y="528828"/>
              <a:ext cx="59783"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29" name="Rectangle 28"/>
            <p:cNvSpPr/>
            <p:nvPr/>
          </p:nvSpPr>
          <p:spPr>
            <a:xfrm>
              <a:off x="1519758" y="528828"/>
              <a:ext cx="174952"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32</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30" name="Rectangle 29"/>
            <p:cNvSpPr/>
            <p:nvPr/>
          </p:nvSpPr>
          <p:spPr>
            <a:xfrm>
              <a:off x="1655394" y="528828"/>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31" name="Rectangle 30"/>
            <p:cNvSpPr/>
            <p:nvPr/>
          </p:nvSpPr>
          <p:spPr>
            <a:xfrm>
              <a:off x="1275918" y="650748"/>
              <a:ext cx="22741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L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32" name="Rectangle 31"/>
            <p:cNvSpPr/>
            <p:nvPr/>
          </p:nvSpPr>
          <p:spPr>
            <a:xfrm>
              <a:off x="1448130" y="650748"/>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33" name="Rectangle 32"/>
            <p:cNvSpPr/>
            <p:nvPr/>
          </p:nvSpPr>
          <p:spPr>
            <a:xfrm>
              <a:off x="1481658" y="650748"/>
              <a:ext cx="59783"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34" name="Rectangle 33"/>
            <p:cNvSpPr/>
            <p:nvPr/>
          </p:nvSpPr>
          <p:spPr>
            <a:xfrm>
              <a:off x="1527378" y="650748"/>
              <a:ext cx="168875"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38</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35" name="Rectangle 34"/>
            <p:cNvSpPr/>
            <p:nvPr/>
          </p:nvSpPr>
          <p:spPr>
            <a:xfrm>
              <a:off x="1655394" y="650748"/>
              <a:ext cx="44949"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36" name="Rectangle 35"/>
            <p:cNvSpPr/>
            <p:nvPr/>
          </p:nvSpPr>
          <p:spPr>
            <a:xfrm>
              <a:off x="1876374" y="291085"/>
              <a:ext cx="208318"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x1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37" name="Rectangle 36"/>
            <p:cNvSpPr/>
            <p:nvPr/>
          </p:nvSpPr>
          <p:spPr>
            <a:xfrm>
              <a:off x="2033346" y="291085"/>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38" name="Rectangle 37"/>
            <p:cNvSpPr/>
            <p:nvPr/>
          </p:nvSpPr>
          <p:spPr>
            <a:xfrm>
              <a:off x="2086686" y="291085"/>
              <a:ext cx="107714"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39" name="Rectangle 38"/>
            <p:cNvSpPr/>
            <p:nvPr/>
          </p:nvSpPr>
          <p:spPr>
            <a:xfrm>
              <a:off x="2167458" y="291085"/>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0" name="Rectangle 39"/>
            <p:cNvSpPr/>
            <p:nvPr/>
          </p:nvSpPr>
          <p:spPr>
            <a:xfrm>
              <a:off x="2236038" y="291085"/>
              <a:ext cx="83748"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1" name="Rectangle 40"/>
            <p:cNvSpPr/>
            <p:nvPr/>
          </p:nvSpPr>
          <p:spPr>
            <a:xfrm>
              <a:off x="2300046" y="291085"/>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2" name="Rectangle 41"/>
            <p:cNvSpPr/>
            <p:nvPr/>
          </p:nvSpPr>
          <p:spPr>
            <a:xfrm>
              <a:off x="2791028" y="329185"/>
              <a:ext cx="316032"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x1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3" name="Rectangle 42"/>
            <p:cNvSpPr/>
            <p:nvPr/>
          </p:nvSpPr>
          <p:spPr>
            <a:xfrm>
              <a:off x="3028772" y="329185"/>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4" name="Rectangle 43"/>
            <p:cNvSpPr/>
            <p:nvPr/>
          </p:nvSpPr>
          <p:spPr>
            <a:xfrm>
              <a:off x="3071444" y="329185"/>
              <a:ext cx="83748"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5" name="Rectangle 44"/>
            <p:cNvSpPr/>
            <p:nvPr/>
          </p:nvSpPr>
          <p:spPr>
            <a:xfrm>
              <a:off x="3135452" y="291085"/>
              <a:ext cx="44949"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6" name="Rectangle 45"/>
            <p:cNvSpPr/>
            <p:nvPr/>
          </p:nvSpPr>
          <p:spPr>
            <a:xfrm>
              <a:off x="1681302" y="456933"/>
              <a:ext cx="53511" cy="148159"/>
            </a:xfrm>
            <a:prstGeom prst="rect">
              <a:avLst/>
            </a:prstGeom>
            <a:ln>
              <a:noFill/>
            </a:ln>
          </p:spPr>
          <p:txBody>
            <a:bodyPr vert="horz" lIns="0" tIns="0" rIns="0" bIns="0" rtlCol="0">
              <a:noAutofit/>
            </a:bodyPr>
            <a:lstStyle/>
            <a:p>
              <a:pPr indent="2540" algn="l">
                <a:lnSpc>
                  <a:spcPct val="107000"/>
                </a:lnSpc>
                <a:spcAft>
                  <a:spcPts val="800"/>
                </a:spcAft>
              </a:pPr>
              <a:r>
                <a:rPr lang="en-IN" sz="90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7" name="Rectangle 46"/>
            <p:cNvSpPr/>
            <p:nvPr/>
          </p:nvSpPr>
          <p:spPr>
            <a:xfrm>
              <a:off x="1975434" y="589788"/>
              <a:ext cx="83749"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8" name="Rectangle 47"/>
            <p:cNvSpPr/>
            <p:nvPr/>
          </p:nvSpPr>
          <p:spPr>
            <a:xfrm>
              <a:off x="2039442" y="589788"/>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9" name="Rectangle 48"/>
            <p:cNvSpPr/>
            <p:nvPr/>
          </p:nvSpPr>
          <p:spPr>
            <a:xfrm>
              <a:off x="2912948" y="589788"/>
              <a:ext cx="83748"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3</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50" name="Rectangle 49"/>
            <p:cNvSpPr/>
            <p:nvPr/>
          </p:nvSpPr>
          <p:spPr>
            <a:xfrm>
              <a:off x="2976956" y="589788"/>
              <a:ext cx="44949"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51" name="Rectangle 50"/>
            <p:cNvSpPr/>
            <p:nvPr/>
          </p:nvSpPr>
          <p:spPr>
            <a:xfrm>
              <a:off x="3161360" y="260515"/>
              <a:ext cx="47803" cy="132356"/>
            </a:xfrm>
            <a:prstGeom prst="rect">
              <a:avLst/>
            </a:prstGeom>
            <a:ln>
              <a:noFill/>
            </a:ln>
          </p:spPr>
          <p:txBody>
            <a:bodyPr vert="horz" lIns="0" tIns="0" rIns="0" bIns="0" rtlCol="0">
              <a:noAutofit/>
            </a:bodyPr>
            <a:lstStyle/>
            <a:p>
              <a:pPr indent="2540" algn="l">
                <a:lnSpc>
                  <a:spcPct val="107000"/>
                </a:lnSpc>
                <a:spcAft>
                  <a:spcPts val="800"/>
                </a:spcAft>
              </a:pPr>
              <a:r>
                <a:rPr lang="en-IN" sz="80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52" name="Rectangle 51"/>
            <p:cNvSpPr/>
            <p:nvPr/>
          </p:nvSpPr>
          <p:spPr>
            <a:xfrm>
              <a:off x="3161360" y="388264"/>
              <a:ext cx="56365" cy="156060"/>
            </a:xfrm>
            <a:prstGeom prst="rect">
              <a:avLst/>
            </a:prstGeom>
            <a:ln>
              <a:noFill/>
            </a:ln>
          </p:spPr>
          <p:txBody>
            <a:bodyPr vert="horz" lIns="0" tIns="0" rIns="0" bIns="0" rtlCol="0">
              <a:noAutofit/>
            </a:bodyPr>
            <a:lstStyle/>
            <a:p>
              <a:pPr indent="2540" algn="l">
                <a:lnSpc>
                  <a:spcPct val="107000"/>
                </a:lnSpc>
                <a:spcAft>
                  <a:spcPts val="800"/>
                </a:spcAft>
              </a:pPr>
              <a:r>
                <a:rPr lang="en-IN" sz="9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53" name="Rectangle 52"/>
            <p:cNvSpPr/>
            <p:nvPr/>
          </p:nvSpPr>
          <p:spPr>
            <a:xfrm>
              <a:off x="3217748" y="528828"/>
              <a:ext cx="251245"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U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54" name="Rectangle 53"/>
            <p:cNvSpPr/>
            <p:nvPr/>
          </p:nvSpPr>
          <p:spPr>
            <a:xfrm>
              <a:off x="3406724" y="528828"/>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55" name="Rectangle 54"/>
            <p:cNvSpPr/>
            <p:nvPr/>
          </p:nvSpPr>
          <p:spPr>
            <a:xfrm>
              <a:off x="3438728" y="528828"/>
              <a:ext cx="59783"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56" name="Rectangle 55"/>
            <p:cNvSpPr/>
            <p:nvPr/>
          </p:nvSpPr>
          <p:spPr>
            <a:xfrm>
              <a:off x="3489020" y="528828"/>
              <a:ext cx="174952"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22</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57" name="Rectangle 56"/>
            <p:cNvSpPr/>
            <p:nvPr/>
          </p:nvSpPr>
          <p:spPr>
            <a:xfrm>
              <a:off x="3626168" y="528828"/>
              <a:ext cx="46352"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58" name="Rectangle 57"/>
            <p:cNvSpPr/>
            <p:nvPr/>
          </p:nvSpPr>
          <p:spPr>
            <a:xfrm>
              <a:off x="3225368" y="650748"/>
              <a:ext cx="22741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L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59" name="Rectangle 58"/>
            <p:cNvSpPr/>
            <p:nvPr/>
          </p:nvSpPr>
          <p:spPr>
            <a:xfrm>
              <a:off x="3397580" y="650748"/>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60" name="Rectangle 59"/>
            <p:cNvSpPr/>
            <p:nvPr/>
          </p:nvSpPr>
          <p:spPr>
            <a:xfrm>
              <a:off x="3431109" y="650748"/>
              <a:ext cx="59783"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61" name="Rectangle 60"/>
            <p:cNvSpPr/>
            <p:nvPr/>
          </p:nvSpPr>
          <p:spPr>
            <a:xfrm>
              <a:off x="3476828" y="650748"/>
              <a:ext cx="168875"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32</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62" name="Rectangle 61"/>
            <p:cNvSpPr/>
            <p:nvPr/>
          </p:nvSpPr>
          <p:spPr>
            <a:xfrm>
              <a:off x="3604844" y="650748"/>
              <a:ext cx="44949"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grpSp>
      <p:sp>
        <p:nvSpPr>
          <p:cNvPr id="63" name="TextBox 62"/>
          <p:cNvSpPr txBox="1"/>
          <p:nvPr/>
        </p:nvSpPr>
        <p:spPr>
          <a:xfrm>
            <a:off x="666044" y="587016"/>
            <a:ext cx="10690577" cy="2677656"/>
          </a:xfrm>
          <a:prstGeom prst="rect">
            <a:avLst/>
          </a:prstGeom>
          <a:noFill/>
        </p:spPr>
        <p:txBody>
          <a:bodyPr wrap="square" rtlCol="0">
            <a:spAutoFit/>
          </a:bodyPr>
          <a:lstStyle/>
          <a:p>
            <a:r>
              <a:rPr lang="en-IN" sz="2400" dirty="0"/>
              <a:t>Now we will calculate upper bound and lower bound for nodes 2, 3. </a:t>
            </a:r>
          </a:p>
          <a:p>
            <a:r>
              <a:rPr lang="en-IN" sz="2400" dirty="0"/>
              <a:t>For node 2, x</a:t>
            </a:r>
            <a:r>
              <a:rPr lang="en-IN" sz="2400" baseline="-25000" dirty="0"/>
              <a:t>1</a:t>
            </a:r>
            <a:r>
              <a:rPr lang="en-IN" sz="2400" dirty="0"/>
              <a:t>= 1, means we should place first item in the knapsack. </a:t>
            </a:r>
          </a:p>
          <a:p>
            <a:r>
              <a:rPr lang="en-IN" sz="2400" dirty="0"/>
              <a:t>        U = 10 + 10 + 12 = 32, make it as -32</a:t>
            </a:r>
          </a:p>
          <a:p>
            <a:r>
              <a:rPr lang="en-IN" sz="2400" dirty="0"/>
              <a:t>         L = 10 + 10 + 12 + (3/9) x 18 = 32 + 6 = 38, make it as -38 </a:t>
            </a:r>
          </a:p>
          <a:p>
            <a:r>
              <a:rPr lang="en-IN" sz="2400" dirty="0"/>
              <a:t>For node 3, x</a:t>
            </a:r>
            <a:r>
              <a:rPr lang="en-IN" sz="2400" baseline="-25000" dirty="0"/>
              <a:t>1 </a:t>
            </a:r>
            <a:r>
              <a:rPr lang="en-IN" sz="2400" dirty="0"/>
              <a:t>= 0, means we should not place first item in the knapsack. </a:t>
            </a:r>
          </a:p>
          <a:p>
            <a:r>
              <a:rPr lang="en-IN" sz="2400" dirty="0"/>
              <a:t>         U = 10 + 12 = 22, make it as -22 </a:t>
            </a:r>
          </a:p>
          <a:p>
            <a:r>
              <a:rPr lang="en-IN" sz="2400" dirty="0"/>
              <a:t>         L = 10 + 12 + (5/9) x 18 = 10 + 12 + 10 = 32, make it as -32 </a:t>
            </a:r>
          </a:p>
        </p:txBody>
      </p:sp>
    </p:spTree>
    <p:extLst>
      <p:ext uri="{BB962C8B-B14F-4D97-AF65-F5344CB8AC3E}">
        <p14:creationId xmlns:p14="http://schemas.microsoft.com/office/powerpoint/2010/main" val="30609046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1867"/>
            <a:ext cx="10515600" cy="1309511"/>
          </a:xfrm>
        </p:spPr>
        <p:txBody>
          <a:bodyPr/>
          <a:lstStyle/>
          <a:p>
            <a:r>
              <a:rPr lang="en-IN" dirty="0"/>
              <a:t>Choose node 2, since it has minimum L value</a:t>
            </a:r>
          </a:p>
          <a:p>
            <a:r>
              <a:rPr lang="en-IN" dirty="0"/>
              <a:t>Now we will calculate lower bound and upper bound of node 4 and 5. </a:t>
            </a:r>
          </a:p>
        </p:txBody>
      </p:sp>
      <p:grpSp>
        <p:nvGrpSpPr>
          <p:cNvPr id="4" name="Group 3"/>
          <p:cNvGrpSpPr/>
          <p:nvPr/>
        </p:nvGrpSpPr>
        <p:grpSpPr>
          <a:xfrm>
            <a:off x="3031557" y="1851378"/>
            <a:ext cx="4949687" cy="2108659"/>
            <a:chOff x="0" y="0"/>
            <a:chExt cx="3588834" cy="1363466"/>
          </a:xfrm>
        </p:grpSpPr>
        <p:pic>
          <p:nvPicPr>
            <p:cNvPr id="5" name="Picture 4"/>
            <p:cNvPicPr/>
            <p:nvPr/>
          </p:nvPicPr>
          <p:blipFill>
            <a:blip r:embed="rId2"/>
            <a:stretch>
              <a:fillRect/>
            </a:stretch>
          </p:blipFill>
          <p:spPr>
            <a:xfrm>
              <a:off x="2351735" y="60207"/>
              <a:ext cx="228600" cy="228600"/>
            </a:xfrm>
            <a:prstGeom prst="rect">
              <a:avLst/>
            </a:prstGeom>
          </p:spPr>
        </p:pic>
        <p:pic>
          <p:nvPicPr>
            <p:cNvPr id="6" name="Picture 5"/>
            <p:cNvPicPr/>
            <p:nvPr/>
          </p:nvPicPr>
          <p:blipFill>
            <a:blip r:embed="rId3"/>
            <a:stretch>
              <a:fillRect/>
            </a:stretch>
          </p:blipFill>
          <p:spPr>
            <a:xfrm>
              <a:off x="2816555" y="516137"/>
              <a:ext cx="228600" cy="227965"/>
            </a:xfrm>
            <a:prstGeom prst="rect">
              <a:avLst/>
            </a:prstGeom>
          </p:spPr>
        </p:pic>
        <p:sp>
          <p:nvSpPr>
            <p:cNvPr id="7" name="Shape 83437"/>
            <p:cNvSpPr/>
            <p:nvPr/>
          </p:nvSpPr>
          <p:spPr>
            <a:xfrm>
              <a:off x="2560015" y="260232"/>
              <a:ext cx="297180" cy="296545"/>
            </a:xfrm>
            <a:custGeom>
              <a:avLst/>
              <a:gdLst/>
              <a:ahLst/>
              <a:cxnLst/>
              <a:rect l="0" t="0" r="0" b="0"/>
              <a:pathLst>
                <a:path w="297180" h="296545">
                  <a:moveTo>
                    <a:pt x="297180" y="296545"/>
                  </a:moveTo>
                  <a:lnTo>
                    <a:pt x="0" y="0"/>
                  </a:lnTo>
                </a:path>
              </a:pathLst>
            </a:custGeom>
            <a:ln w="7716" cap="rnd">
              <a:round/>
            </a:ln>
          </p:spPr>
          <p:style>
            <a:lnRef idx="1">
              <a:srgbClr val="000000"/>
            </a:lnRef>
            <a:fillRef idx="0">
              <a:srgbClr val="000000">
                <a:alpha val="0"/>
              </a:srgbClr>
            </a:fillRef>
            <a:effectRef idx="0">
              <a:scrgbClr r="0" g="0" b="0"/>
            </a:effectRef>
            <a:fontRef idx="none"/>
          </p:style>
          <p:txBody>
            <a:bodyPr/>
            <a:lstStyle/>
            <a:p>
              <a:endParaRPr lang="en-IN"/>
            </a:p>
          </p:txBody>
        </p:sp>
        <p:pic>
          <p:nvPicPr>
            <p:cNvPr id="8" name="Picture 7"/>
            <p:cNvPicPr/>
            <p:nvPr/>
          </p:nvPicPr>
          <p:blipFill>
            <a:blip r:embed="rId4"/>
            <a:stretch>
              <a:fillRect/>
            </a:stretch>
          </p:blipFill>
          <p:spPr>
            <a:xfrm>
              <a:off x="1886915" y="516137"/>
              <a:ext cx="229235" cy="227965"/>
            </a:xfrm>
            <a:prstGeom prst="rect">
              <a:avLst/>
            </a:prstGeom>
          </p:spPr>
        </p:pic>
        <p:sp>
          <p:nvSpPr>
            <p:cNvPr id="9" name="Shape 83440"/>
            <p:cNvSpPr/>
            <p:nvPr/>
          </p:nvSpPr>
          <p:spPr>
            <a:xfrm>
              <a:off x="2095195" y="260232"/>
              <a:ext cx="297180" cy="296545"/>
            </a:xfrm>
            <a:custGeom>
              <a:avLst/>
              <a:gdLst/>
              <a:ahLst/>
              <a:cxnLst/>
              <a:rect l="0" t="0" r="0" b="0"/>
              <a:pathLst>
                <a:path w="297180" h="296545">
                  <a:moveTo>
                    <a:pt x="0" y="296545"/>
                  </a:moveTo>
                  <a:lnTo>
                    <a:pt x="297180" y="0"/>
                  </a:lnTo>
                </a:path>
              </a:pathLst>
            </a:custGeom>
            <a:ln w="7716" cap="rnd">
              <a:round/>
            </a:ln>
          </p:spPr>
          <p:style>
            <a:lnRef idx="1">
              <a:srgbClr val="000000"/>
            </a:lnRef>
            <a:fillRef idx="0">
              <a:srgbClr val="000000">
                <a:alpha val="0"/>
              </a:srgbClr>
            </a:fillRef>
            <a:effectRef idx="0">
              <a:scrgbClr r="0" g="0" b="0"/>
            </a:effectRef>
            <a:fontRef idx="none"/>
          </p:style>
          <p:txBody>
            <a:bodyPr/>
            <a:lstStyle/>
            <a:p>
              <a:endParaRPr lang="en-IN"/>
            </a:p>
          </p:txBody>
        </p:sp>
        <p:pic>
          <p:nvPicPr>
            <p:cNvPr id="10" name="Picture 9"/>
            <p:cNvPicPr/>
            <p:nvPr/>
          </p:nvPicPr>
          <p:blipFill>
            <a:blip r:embed="rId5"/>
            <a:stretch>
              <a:fillRect/>
            </a:stretch>
          </p:blipFill>
          <p:spPr>
            <a:xfrm>
              <a:off x="1437335" y="1116847"/>
              <a:ext cx="228600" cy="227965"/>
            </a:xfrm>
            <a:prstGeom prst="rect">
              <a:avLst/>
            </a:prstGeom>
          </p:spPr>
        </p:pic>
        <p:sp>
          <p:nvSpPr>
            <p:cNvPr id="11" name="Shape 83443"/>
            <p:cNvSpPr/>
            <p:nvPr/>
          </p:nvSpPr>
          <p:spPr>
            <a:xfrm>
              <a:off x="1561795" y="716162"/>
              <a:ext cx="373380" cy="410845"/>
            </a:xfrm>
            <a:custGeom>
              <a:avLst/>
              <a:gdLst/>
              <a:ahLst/>
              <a:cxnLst/>
              <a:rect l="0" t="0" r="0" b="0"/>
              <a:pathLst>
                <a:path w="373380" h="410845">
                  <a:moveTo>
                    <a:pt x="373380" y="0"/>
                  </a:moveTo>
                  <a:lnTo>
                    <a:pt x="0" y="410845"/>
                  </a:lnTo>
                </a:path>
              </a:pathLst>
            </a:custGeom>
            <a:ln w="7717" cap="rnd">
              <a:round/>
            </a:ln>
          </p:spPr>
          <p:style>
            <a:lnRef idx="1">
              <a:srgbClr val="000000"/>
            </a:lnRef>
            <a:fillRef idx="0">
              <a:srgbClr val="000000">
                <a:alpha val="0"/>
              </a:srgbClr>
            </a:fillRef>
            <a:effectRef idx="0">
              <a:scrgbClr r="0" g="0" b="0"/>
            </a:effectRef>
            <a:fontRef idx="none"/>
          </p:style>
          <p:txBody>
            <a:bodyPr/>
            <a:lstStyle/>
            <a:p>
              <a:endParaRPr lang="en-IN"/>
            </a:p>
          </p:txBody>
        </p:sp>
        <p:pic>
          <p:nvPicPr>
            <p:cNvPr id="12" name="Picture 11"/>
            <p:cNvPicPr/>
            <p:nvPr/>
          </p:nvPicPr>
          <p:blipFill>
            <a:blip r:embed="rId6"/>
            <a:stretch>
              <a:fillRect/>
            </a:stretch>
          </p:blipFill>
          <p:spPr>
            <a:xfrm>
              <a:off x="2275535" y="1116847"/>
              <a:ext cx="228600" cy="227965"/>
            </a:xfrm>
            <a:prstGeom prst="rect">
              <a:avLst/>
            </a:prstGeom>
          </p:spPr>
        </p:pic>
        <p:sp>
          <p:nvSpPr>
            <p:cNvPr id="13" name="Shape 83446"/>
            <p:cNvSpPr/>
            <p:nvPr/>
          </p:nvSpPr>
          <p:spPr>
            <a:xfrm>
              <a:off x="2095195" y="716162"/>
              <a:ext cx="304800" cy="410845"/>
            </a:xfrm>
            <a:custGeom>
              <a:avLst/>
              <a:gdLst/>
              <a:ahLst/>
              <a:cxnLst/>
              <a:rect l="0" t="0" r="0" b="0"/>
              <a:pathLst>
                <a:path w="304800" h="410845">
                  <a:moveTo>
                    <a:pt x="0" y="0"/>
                  </a:moveTo>
                  <a:lnTo>
                    <a:pt x="304800" y="410845"/>
                  </a:lnTo>
                </a:path>
              </a:pathLst>
            </a:custGeom>
            <a:ln w="7718"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4" name="Rectangle 13"/>
            <p:cNvSpPr/>
            <p:nvPr/>
          </p:nvSpPr>
          <p:spPr>
            <a:xfrm>
              <a:off x="2684094" y="0"/>
              <a:ext cx="96390"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U</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5" name="Rectangle 14"/>
            <p:cNvSpPr/>
            <p:nvPr/>
          </p:nvSpPr>
          <p:spPr>
            <a:xfrm>
              <a:off x="2757500" y="0"/>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6" name="Rectangle 15"/>
            <p:cNvSpPr/>
            <p:nvPr/>
          </p:nvSpPr>
          <p:spPr>
            <a:xfrm>
              <a:off x="2797124" y="0"/>
              <a:ext cx="107714"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7" name="Rectangle 16"/>
            <p:cNvSpPr/>
            <p:nvPr/>
          </p:nvSpPr>
          <p:spPr>
            <a:xfrm>
              <a:off x="2877896" y="0"/>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8" name="Rectangle 17"/>
            <p:cNvSpPr/>
            <p:nvPr/>
          </p:nvSpPr>
          <p:spPr>
            <a:xfrm>
              <a:off x="2903804" y="0"/>
              <a:ext cx="59783"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9" name="Rectangle 18"/>
            <p:cNvSpPr/>
            <p:nvPr/>
          </p:nvSpPr>
          <p:spPr>
            <a:xfrm>
              <a:off x="2948000" y="0"/>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20" name="Rectangle 19"/>
            <p:cNvSpPr/>
            <p:nvPr/>
          </p:nvSpPr>
          <p:spPr>
            <a:xfrm>
              <a:off x="2955620" y="0"/>
              <a:ext cx="174952"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32</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21" name="Rectangle 20"/>
            <p:cNvSpPr/>
            <p:nvPr/>
          </p:nvSpPr>
          <p:spPr>
            <a:xfrm>
              <a:off x="3094304" y="0"/>
              <a:ext cx="44949"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22" name="Rectangle 21"/>
            <p:cNvSpPr/>
            <p:nvPr/>
          </p:nvSpPr>
          <p:spPr>
            <a:xfrm>
              <a:off x="2434158" y="140208"/>
              <a:ext cx="83748"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23" name="Rectangle 22"/>
            <p:cNvSpPr/>
            <p:nvPr/>
          </p:nvSpPr>
          <p:spPr>
            <a:xfrm>
              <a:off x="2498166" y="140208"/>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24" name="Rectangle 23"/>
            <p:cNvSpPr/>
            <p:nvPr/>
          </p:nvSpPr>
          <p:spPr>
            <a:xfrm>
              <a:off x="2693238" y="120396"/>
              <a:ext cx="273368"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L =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25" name="Rectangle 24"/>
            <p:cNvSpPr/>
            <p:nvPr/>
          </p:nvSpPr>
          <p:spPr>
            <a:xfrm>
              <a:off x="2900756" y="120396"/>
              <a:ext cx="59783"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26" name="Rectangle 25"/>
            <p:cNvSpPr/>
            <p:nvPr/>
          </p:nvSpPr>
          <p:spPr>
            <a:xfrm>
              <a:off x="2944952" y="120396"/>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27" name="Rectangle 26"/>
            <p:cNvSpPr/>
            <p:nvPr/>
          </p:nvSpPr>
          <p:spPr>
            <a:xfrm>
              <a:off x="2949524" y="120396"/>
              <a:ext cx="164815"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38</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28" name="Rectangle 27"/>
            <p:cNvSpPr/>
            <p:nvPr/>
          </p:nvSpPr>
          <p:spPr>
            <a:xfrm>
              <a:off x="3071444" y="120396"/>
              <a:ext cx="44949"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29" name="Rectangle 28"/>
            <p:cNvSpPr/>
            <p:nvPr/>
          </p:nvSpPr>
          <p:spPr>
            <a:xfrm>
              <a:off x="0" y="258991"/>
              <a:ext cx="47803" cy="132355"/>
            </a:xfrm>
            <a:prstGeom prst="rect">
              <a:avLst/>
            </a:prstGeom>
            <a:ln>
              <a:noFill/>
            </a:ln>
          </p:spPr>
          <p:txBody>
            <a:bodyPr vert="horz" lIns="0" tIns="0" rIns="0" bIns="0" rtlCol="0">
              <a:noAutofit/>
            </a:bodyPr>
            <a:lstStyle/>
            <a:p>
              <a:pPr indent="2540" algn="l">
                <a:lnSpc>
                  <a:spcPct val="107000"/>
                </a:lnSpc>
                <a:spcAft>
                  <a:spcPts val="800"/>
                </a:spcAft>
              </a:pPr>
              <a:r>
                <a:rPr lang="en-IN" sz="80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30" name="Rectangle 29"/>
            <p:cNvSpPr/>
            <p:nvPr/>
          </p:nvSpPr>
          <p:spPr>
            <a:xfrm>
              <a:off x="0" y="391400"/>
              <a:ext cx="53511" cy="148159"/>
            </a:xfrm>
            <a:prstGeom prst="rect">
              <a:avLst/>
            </a:prstGeom>
            <a:ln>
              <a:noFill/>
            </a:ln>
          </p:spPr>
          <p:txBody>
            <a:bodyPr vert="horz" lIns="0" tIns="0" rIns="0" bIns="0" rtlCol="0">
              <a:noAutofit/>
            </a:bodyPr>
            <a:lstStyle/>
            <a:p>
              <a:pPr indent="2540" algn="l">
                <a:lnSpc>
                  <a:spcPct val="107000"/>
                </a:lnSpc>
                <a:spcAft>
                  <a:spcPts val="800"/>
                </a:spcAft>
              </a:pPr>
              <a:r>
                <a:rPr lang="en-IN" sz="90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31" name="Rectangle 30"/>
            <p:cNvSpPr/>
            <p:nvPr/>
          </p:nvSpPr>
          <p:spPr>
            <a:xfrm>
              <a:off x="1428318" y="496824"/>
              <a:ext cx="96390"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U</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32" name="Rectangle 31"/>
            <p:cNvSpPr/>
            <p:nvPr/>
          </p:nvSpPr>
          <p:spPr>
            <a:xfrm>
              <a:off x="1501470" y="496824"/>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33" name="Rectangle 32"/>
            <p:cNvSpPr/>
            <p:nvPr/>
          </p:nvSpPr>
          <p:spPr>
            <a:xfrm>
              <a:off x="1541094" y="496824"/>
              <a:ext cx="107714"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34" name="Rectangle 33"/>
            <p:cNvSpPr/>
            <p:nvPr/>
          </p:nvSpPr>
          <p:spPr>
            <a:xfrm>
              <a:off x="1621866" y="496824"/>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35" name="Rectangle 34"/>
            <p:cNvSpPr/>
            <p:nvPr/>
          </p:nvSpPr>
          <p:spPr>
            <a:xfrm>
              <a:off x="1647774" y="496824"/>
              <a:ext cx="59783"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36" name="Rectangle 35"/>
            <p:cNvSpPr/>
            <p:nvPr/>
          </p:nvSpPr>
          <p:spPr>
            <a:xfrm>
              <a:off x="1691970" y="496824"/>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37" name="Rectangle 36"/>
            <p:cNvSpPr/>
            <p:nvPr/>
          </p:nvSpPr>
          <p:spPr>
            <a:xfrm>
              <a:off x="1699590" y="496824"/>
              <a:ext cx="174952"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32</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38" name="Rectangle 37"/>
            <p:cNvSpPr/>
            <p:nvPr/>
          </p:nvSpPr>
          <p:spPr>
            <a:xfrm>
              <a:off x="1838274" y="496824"/>
              <a:ext cx="44949"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39" name="Rectangle 38"/>
            <p:cNvSpPr/>
            <p:nvPr/>
          </p:nvSpPr>
          <p:spPr>
            <a:xfrm>
              <a:off x="1874850" y="289560"/>
              <a:ext cx="208318"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x1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0" name="Rectangle 39"/>
            <p:cNvSpPr/>
            <p:nvPr/>
          </p:nvSpPr>
          <p:spPr>
            <a:xfrm>
              <a:off x="2031822" y="289560"/>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1" name="Rectangle 40"/>
            <p:cNvSpPr/>
            <p:nvPr/>
          </p:nvSpPr>
          <p:spPr>
            <a:xfrm>
              <a:off x="2085162" y="289560"/>
              <a:ext cx="107714"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2" name="Rectangle 41"/>
            <p:cNvSpPr/>
            <p:nvPr/>
          </p:nvSpPr>
          <p:spPr>
            <a:xfrm>
              <a:off x="2165934" y="289560"/>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3" name="Rectangle 42"/>
            <p:cNvSpPr/>
            <p:nvPr/>
          </p:nvSpPr>
          <p:spPr>
            <a:xfrm>
              <a:off x="2232990" y="289560"/>
              <a:ext cx="83748"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4" name="Rectangle 43"/>
            <p:cNvSpPr/>
            <p:nvPr/>
          </p:nvSpPr>
          <p:spPr>
            <a:xfrm>
              <a:off x="2296998" y="289560"/>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5" name="Rectangle 44"/>
            <p:cNvSpPr/>
            <p:nvPr/>
          </p:nvSpPr>
          <p:spPr>
            <a:xfrm>
              <a:off x="2789504" y="327660"/>
              <a:ext cx="316032"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x1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6" name="Rectangle 45"/>
            <p:cNvSpPr/>
            <p:nvPr/>
          </p:nvSpPr>
          <p:spPr>
            <a:xfrm>
              <a:off x="3027248" y="327660"/>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7" name="Rectangle 46"/>
            <p:cNvSpPr/>
            <p:nvPr/>
          </p:nvSpPr>
          <p:spPr>
            <a:xfrm>
              <a:off x="3068396" y="327660"/>
              <a:ext cx="83748"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8" name="Rectangle 47"/>
            <p:cNvSpPr/>
            <p:nvPr/>
          </p:nvSpPr>
          <p:spPr>
            <a:xfrm>
              <a:off x="3132404" y="289560"/>
              <a:ext cx="44949"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9" name="Rectangle 48"/>
            <p:cNvSpPr/>
            <p:nvPr/>
          </p:nvSpPr>
          <p:spPr>
            <a:xfrm>
              <a:off x="3133928" y="489204"/>
              <a:ext cx="251245"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U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50" name="Rectangle 49"/>
            <p:cNvSpPr/>
            <p:nvPr/>
          </p:nvSpPr>
          <p:spPr>
            <a:xfrm>
              <a:off x="3322904" y="489204"/>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51" name="Rectangle 50"/>
            <p:cNvSpPr/>
            <p:nvPr/>
          </p:nvSpPr>
          <p:spPr>
            <a:xfrm>
              <a:off x="3351861" y="489204"/>
              <a:ext cx="59783"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52" name="Rectangle 51"/>
            <p:cNvSpPr/>
            <p:nvPr/>
          </p:nvSpPr>
          <p:spPr>
            <a:xfrm>
              <a:off x="3403676" y="489204"/>
              <a:ext cx="176990"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22</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53" name="Rectangle 52"/>
            <p:cNvSpPr/>
            <p:nvPr/>
          </p:nvSpPr>
          <p:spPr>
            <a:xfrm>
              <a:off x="3543885" y="489204"/>
              <a:ext cx="44949"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54" name="Rectangle 53"/>
            <p:cNvSpPr/>
            <p:nvPr/>
          </p:nvSpPr>
          <p:spPr>
            <a:xfrm>
              <a:off x="1432890" y="635508"/>
              <a:ext cx="73346"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L</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55" name="Rectangle 54"/>
            <p:cNvSpPr/>
            <p:nvPr/>
          </p:nvSpPr>
          <p:spPr>
            <a:xfrm>
              <a:off x="1487754" y="635508"/>
              <a:ext cx="92968"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56" name="Rectangle 55"/>
            <p:cNvSpPr/>
            <p:nvPr/>
          </p:nvSpPr>
          <p:spPr>
            <a:xfrm>
              <a:off x="1557858" y="635508"/>
              <a:ext cx="107714"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57" name="Rectangle 56"/>
            <p:cNvSpPr/>
            <p:nvPr/>
          </p:nvSpPr>
          <p:spPr>
            <a:xfrm>
              <a:off x="1640154" y="635508"/>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58" name="Rectangle 57"/>
            <p:cNvSpPr/>
            <p:nvPr/>
          </p:nvSpPr>
          <p:spPr>
            <a:xfrm>
              <a:off x="1708734" y="635508"/>
              <a:ext cx="59783"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59" name="Rectangle 58"/>
            <p:cNvSpPr/>
            <p:nvPr/>
          </p:nvSpPr>
          <p:spPr>
            <a:xfrm>
              <a:off x="1752930" y="635508"/>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60" name="Rectangle 59"/>
            <p:cNvSpPr/>
            <p:nvPr/>
          </p:nvSpPr>
          <p:spPr>
            <a:xfrm>
              <a:off x="1769694" y="635508"/>
              <a:ext cx="168875"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38</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61" name="Rectangle 60"/>
            <p:cNvSpPr/>
            <p:nvPr/>
          </p:nvSpPr>
          <p:spPr>
            <a:xfrm>
              <a:off x="1897710" y="635508"/>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62" name="Rectangle 61"/>
            <p:cNvSpPr/>
            <p:nvPr/>
          </p:nvSpPr>
          <p:spPr>
            <a:xfrm>
              <a:off x="1973910" y="585216"/>
              <a:ext cx="83749"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63" name="Rectangle 62"/>
            <p:cNvSpPr/>
            <p:nvPr/>
          </p:nvSpPr>
          <p:spPr>
            <a:xfrm>
              <a:off x="2037918" y="585216"/>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64" name="Rectangle 63"/>
            <p:cNvSpPr/>
            <p:nvPr/>
          </p:nvSpPr>
          <p:spPr>
            <a:xfrm>
              <a:off x="2911424" y="585216"/>
              <a:ext cx="83748"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3</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65" name="Rectangle 64"/>
            <p:cNvSpPr/>
            <p:nvPr/>
          </p:nvSpPr>
          <p:spPr>
            <a:xfrm>
              <a:off x="2975432" y="635508"/>
              <a:ext cx="44949"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66" name="Rectangle 65"/>
            <p:cNvSpPr/>
            <p:nvPr/>
          </p:nvSpPr>
          <p:spPr>
            <a:xfrm>
              <a:off x="3141548" y="646176"/>
              <a:ext cx="273368"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L =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67" name="Rectangle 66"/>
            <p:cNvSpPr/>
            <p:nvPr/>
          </p:nvSpPr>
          <p:spPr>
            <a:xfrm>
              <a:off x="3348812" y="646176"/>
              <a:ext cx="59783"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68" name="Rectangle 67"/>
            <p:cNvSpPr/>
            <p:nvPr/>
          </p:nvSpPr>
          <p:spPr>
            <a:xfrm>
              <a:off x="3393009" y="646176"/>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69" name="Rectangle 68"/>
            <p:cNvSpPr/>
            <p:nvPr/>
          </p:nvSpPr>
          <p:spPr>
            <a:xfrm>
              <a:off x="3397580" y="646176"/>
              <a:ext cx="164815"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32</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70" name="Rectangle 69"/>
            <p:cNvSpPr/>
            <p:nvPr/>
          </p:nvSpPr>
          <p:spPr>
            <a:xfrm>
              <a:off x="3519500" y="646176"/>
              <a:ext cx="44949"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71" name="Rectangle 70"/>
            <p:cNvSpPr/>
            <p:nvPr/>
          </p:nvSpPr>
          <p:spPr>
            <a:xfrm>
              <a:off x="1295730" y="856488"/>
              <a:ext cx="208318" cy="124453"/>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x2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72" name="Rectangle 71"/>
            <p:cNvSpPr/>
            <p:nvPr/>
          </p:nvSpPr>
          <p:spPr>
            <a:xfrm>
              <a:off x="1452702" y="856488"/>
              <a:ext cx="46351" cy="124453"/>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73" name="Rectangle 72"/>
            <p:cNvSpPr/>
            <p:nvPr/>
          </p:nvSpPr>
          <p:spPr>
            <a:xfrm>
              <a:off x="1496898" y="856488"/>
              <a:ext cx="107714" cy="124453"/>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74" name="Rectangle 73"/>
            <p:cNvSpPr/>
            <p:nvPr/>
          </p:nvSpPr>
          <p:spPr>
            <a:xfrm>
              <a:off x="1577670" y="856488"/>
              <a:ext cx="46351" cy="124453"/>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75" name="Rectangle 74"/>
            <p:cNvSpPr/>
            <p:nvPr/>
          </p:nvSpPr>
          <p:spPr>
            <a:xfrm>
              <a:off x="1638630" y="856488"/>
              <a:ext cx="83749" cy="124453"/>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76" name="Rectangle 75"/>
            <p:cNvSpPr/>
            <p:nvPr/>
          </p:nvSpPr>
          <p:spPr>
            <a:xfrm>
              <a:off x="1702638" y="856488"/>
              <a:ext cx="46351" cy="124453"/>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77" name="Rectangle 76"/>
            <p:cNvSpPr/>
            <p:nvPr/>
          </p:nvSpPr>
          <p:spPr>
            <a:xfrm>
              <a:off x="2286330" y="850392"/>
              <a:ext cx="316032"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x2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78" name="Rectangle 77"/>
            <p:cNvSpPr/>
            <p:nvPr/>
          </p:nvSpPr>
          <p:spPr>
            <a:xfrm>
              <a:off x="2524074" y="850392"/>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79" name="Rectangle 78"/>
            <p:cNvSpPr/>
            <p:nvPr/>
          </p:nvSpPr>
          <p:spPr>
            <a:xfrm>
              <a:off x="2565222" y="850392"/>
              <a:ext cx="83748"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80" name="Rectangle 79"/>
            <p:cNvSpPr/>
            <p:nvPr/>
          </p:nvSpPr>
          <p:spPr>
            <a:xfrm>
              <a:off x="2629230" y="850392"/>
              <a:ext cx="44949"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81" name="Rectangle 80"/>
            <p:cNvSpPr/>
            <p:nvPr/>
          </p:nvSpPr>
          <p:spPr>
            <a:xfrm>
              <a:off x="940257" y="1097280"/>
              <a:ext cx="251246"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U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82" name="Rectangle 81"/>
            <p:cNvSpPr/>
            <p:nvPr/>
          </p:nvSpPr>
          <p:spPr>
            <a:xfrm>
              <a:off x="1129233" y="1097280"/>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83" name="Rectangle 82"/>
            <p:cNvSpPr/>
            <p:nvPr/>
          </p:nvSpPr>
          <p:spPr>
            <a:xfrm>
              <a:off x="1159713" y="1097280"/>
              <a:ext cx="59783"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84" name="Rectangle 83"/>
            <p:cNvSpPr/>
            <p:nvPr/>
          </p:nvSpPr>
          <p:spPr>
            <a:xfrm>
              <a:off x="1211910" y="1097280"/>
              <a:ext cx="174952"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32</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85" name="Rectangle 84"/>
            <p:cNvSpPr/>
            <p:nvPr/>
          </p:nvSpPr>
          <p:spPr>
            <a:xfrm>
              <a:off x="1350594" y="1097280"/>
              <a:ext cx="44949"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86" name="Rectangle 85"/>
            <p:cNvSpPr/>
            <p:nvPr/>
          </p:nvSpPr>
          <p:spPr>
            <a:xfrm>
              <a:off x="944829" y="1229868"/>
              <a:ext cx="273763"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L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87" name="Rectangle 86"/>
            <p:cNvSpPr/>
            <p:nvPr/>
          </p:nvSpPr>
          <p:spPr>
            <a:xfrm>
              <a:off x="1152093" y="1229868"/>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88" name="Rectangle 87"/>
            <p:cNvSpPr/>
            <p:nvPr/>
          </p:nvSpPr>
          <p:spPr>
            <a:xfrm>
              <a:off x="1221054" y="1229868"/>
              <a:ext cx="59783"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89" name="Rectangle 88"/>
            <p:cNvSpPr/>
            <p:nvPr/>
          </p:nvSpPr>
          <p:spPr>
            <a:xfrm>
              <a:off x="1265250" y="1229868"/>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90" name="Rectangle 89"/>
            <p:cNvSpPr/>
            <p:nvPr/>
          </p:nvSpPr>
          <p:spPr>
            <a:xfrm>
              <a:off x="1282014" y="1229868"/>
              <a:ext cx="168875"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38</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91" name="Rectangle 90"/>
            <p:cNvSpPr/>
            <p:nvPr/>
          </p:nvSpPr>
          <p:spPr>
            <a:xfrm>
              <a:off x="1410030" y="1229868"/>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92" name="Rectangle 91"/>
            <p:cNvSpPr/>
            <p:nvPr/>
          </p:nvSpPr>
          <p:spPr>
            <a:xfrm>
              <a:off x="1516710" y="1179577"/>
              <a:ext cx="83749"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4</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93" name="Rectangle 92"/>
            <p:cNvSpPr/>
            <p:nvPr/>
          </p:nvSpPr>
          <p:spPr>
            <a:xfrm>
              <a:off x="1580718" y="1179577"/>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94" name="Rectangle 93"/>
            <p:cNvSpPr/>
            <p:nvPr/>
          </p:nvSpPr>
          <p:spPr>
            <a:xfrm>
              <a:off x="2354910" y="1179577"/>
              <a:ext cx="81215"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5</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95" name="Rectangle 94"/>
            <p:cNvSpPr/>
            <p:nvPr/>
          </p:nvSpPr>
          <p:spPr>
            <a:xfrm>
              <a:off x="2415870" y="1229868"/>
              <a:ext cx="44949"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96" name="Rectangle 95"/>
            <p:cNvSpPr/>
            <p:nvPr/>
          </p:nvSpPr>
          <p:spPr>
            <a:xfrm>
              <a:off x="2607894" y="1117092"/>
              <a:ext cx="96390"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U</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97" name="Rectangle 96"/>
            <p:cNvSpPr/>
            <p:nvPr/>
          </p:nvSpPr>
          <p:spPr>
            <a:xfrm>
              <a:off x="2681046" y="1117092"/>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98" name="Rectangle 97"/>
            <p:cNvSpPr/>
            <p:nvPr/>
          </p:nvSpPr>
          <p:spPr>
            <a:xfrm>
              <a:off x="2720924" y="1117092"/>
              <a:ext cx="107714"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99" name="Rectangle 98"/>
            <p:cNvSpPr/>
            <p:nvPr/>
          </p:nvSpPr>
          <p:spPr>
            <a:xfrm>
              <a:off x="2801696" y="1117092"/>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00" name="Rectangle 99"/>
            <p:cNvSpPr/>
            <p:nvPr/>
          </p:nvSpPr>
          <p:spPr>
            <a:xfrm>
              <a:off x="2826080" y="1117092"/>
              <a:ext cx="59783"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01" name="Rectangle 100"/>
            <p:cNvSpPr/>
            <p:nvPr/>
          </p:nvSpPr>
          <p:spPr>
            <a:xfrm>
              <a:off x="2870276" y="1117092"/>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02" name="Rectangle 101"/>
            <p:cNvSpPr/>
            <p:nvPr/>
          </p:nvSpPr>
          <p:spPr>
            <a:xfrm>
              <a:off x="3016408" y="1117092"/>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03" name="Rectangle 102"/>
            <p:cNvSpPr/>
            <p:nvPr/>
          </p:nvSpPr>
          <p:spPr>
            <a:xfrm>
              <a:off x="2877896" y="1117092"/>
              <a:ext cx="176846"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22</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04" name="Rectangle 103"/>
            <p:cNvSpPr/>
            <p:nvPr/>
          </p:nvSpPr>
          <p:spPr>
            <a:xfrm>
              <a:off x="2615514" y="1239012"/>
              <a:ext cx="22741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L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05" name="Rectangle 104"/>
            <p:cNvSpPr/>
            <p:nvPr/>
          </p:nvSpPr>
          <p:spPr>
            <a:xfrm>
              <a:off x="2786456" y="1239012"/>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06" name="Rectangle 105"/>
            <p:cNvSpPr/>
            <p:nvPr/>
          </p:nvSpPr>
          <p:spPr>
            <a:xfrm>
              <a:off x="2821508" y="1239012"/>
              <a:ext cx="59783"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07" name="Rectangle 106"/>
            <p:cNvSpPr/>
            <p:nvPr/>
          </p:nvSpPr>
          <p:spPr>
            <a:xfrm>
              <a:off x="2867228" y="1239012"/>
              <a:ext cx="166848"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36</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08" name="Rectangle 107"/>
            <p:cNvSpPr/>
            <p:nvPr/>
          </p:nvSpPr>
          <p:spPr>
            <a:xfrm>
              <a:off x="2993720" y="1239012"/>
              <a:ext cx="44949"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grpSp>
      <p:sp>
        <p:nvSpPr>
          <p:cNvPr id="109" name="TextBox 108"/>
          <p:cNvSpPr txBox="1"/>
          <p:nvPr/>
        </p:nvSpPr>
        <p:spPr>
          <a:xfrm>
            <a:off x="982133" y="4526844"/>
            <a:ext cx="10701867" cy="954107"/>
          </a:xfrm>
          <a:prstGeom prst="rect">
            <a:avLst/>
          </a:prstGeom>
          <a:noFill/>
        </p:spPr>
        <p:txBody>
          <a:bodyPr wrap="square" rtlCol="0">
            <a:spAutoFit/>
          </a:bodyPr>
          <a:lstStyle/>
          <a:p>
            <a:pPr marL="457200" indent="-457200">
              <a:buFont typeface="Arial" panose="020B0604020202020204" pitchFamily="34" charset="0"/>
              <a:buChar char="•"/>
            </a:pPr>
            <a:r>
              <a:rPr lang="en-IN" sz="2800" dirty="0"/>
              <a:t>Choose node 4, since it has minimum L value</a:t>
            </a:r>
          </a:p>
          <a:p>
            <a:pPr marL="457200" indent="-457200">
              <a:buFont typeface="Arial" panose="020B0604020202020204" pitchFamily="34" charset="0"/>
              <a:buChar char="•"/>
            </a:pPr>
            <a:r>
              <a:rPr lang="en-IN" sz="2800" dirty="0"/>
              <a:t>Now we will calculate lower bound and upper bound of node 6 and 7.</a:t>
            </a:r>
          </a:p>
        </p:txBody>
      </p:sp>
    </p:spTree>
    <p:extLst>
      <p:ext uri="{BB962C8B-B14F-4D97-AF65-F5344CB8AC3E}">
        <p14:creationId xmlns:p14="http://schemas.microsoft.com/office/powerpoint/2010/main" val="977193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C42A2-AC20-4BC1-BBDF-ABFE2DC57987}"/>
              </a:ext>
            </a:extLst>
          </p:cNvPr>
          <p:cNvSpPr>
            <a:spLocks noGrp="1"/>
          </p:cNvSpPr>
          <p:nvPr>
            <p:ph type="title"/>
          </p:nvPr>
        </p:nvSpPr>
        <p:spPr/>
        <p:txBody>
          <a:bodyPr/>
          <a:lstStyle/>
          <a:p>
            <a:r>
              <a:rPr lang="en-US" b="1" dirty="0"/>
              <a:t>Search Strategies in B&amp;B</a:t>
            </a:r>
            <a:endParaRPr lang="en-IN" b="1" dirty="0"/>
          </a:p>
        </p:txBody>
      </p:sp>
      <p:sp>
        <p:nvSpPr>
          <p:cNvPr id="3" name="Content Placeholder 2">
            <a:extLst>
              <a:ext uri="{FF2B5EF4-FFF2-40B4-BE49-F238E27FC236}">
                <a16:creationId xmlns:a16="http://schemas.microsoft.com/office/drawing/2014/main" id="{120B8D24-C787-41BB-8AC6-1FD3030EA416}"/>
              </a:ext>
            </a:extLst>
          </p:cNvPr>
          <p:cNvSpPr>
            <a:spLocks noGrp="1"/>
          </p:cNvSpPr>
          <p:nvPr>
            <p:ph idx="1"/>
          </p:nvPr>
        </p:nvSpPr>
        <p:spPr/>
        <p:txBody>
          <a:bodyPr/>
          <a:lstStyle/>
          <a:p>
            <a:pPr marL="0" indent="0">
              <a:buNone/>
            </a:pPr>
            <a:r>
              <a:rPr lang="en-US" dirty="0"/>
              <a:t>3 types search strategies we have in B&amp;B</a:t>
            </a:r>
          </a:p>
          <a:p>
            <a:pPr marL="0" indent="0">
              <a:buNone/>
            </a:pPr>
            <a:r>
              <a:rPr lang="en-US" dirty="0"/>
              <a:t> 1. FIFO search</a:t>
            </a:r>
          </a:p>
          <a:p>
            <a:pPr marL="0" indent="0">
              <a:buNone/>
            </a:pPr>
            <a:r>
              <a:rPr lang="en-US" dirty="0"/>
              <a:t> 2. LIFO search</a:t>
            </a:r>
          </a:p>
          <a:p>
            <a:pPr marL="0" indent="0">
              <a:buNone/>
            </a:pPr>
            <a:r>
              <a:rPr lang="en-US" dirty="0"/>
              <a:t> 3. LC (Least Cost) search</a:t>
            </a:r>
          </a:p>
          <a:p>
            <a:pPr marL="0" indent="0">
              <a:buNone/>
            </a:pPr>
            <a:endParaRPr lang="en-IN" dirty="0"/>
          </a:p>
        </p:txBody>
      </p:sp>
    </p:spTree>
    <p:extLst>
      <p:ext uri="{BB962C8B-B14F-4D97-AF65-F5344CB8AC3E}">
        <p14:creationId xmlns:p14="http://schemas.microsoft.com/office/powerpoint/2010/main" val="4392465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06737"/>
            <a:ext cx="10515600" cy="2884373"/>
          </a:xfrm>
        </p:spPr>
        <p:txBody>
          <a:bodyPr>
            <a:normAutofit lnSpcReduction="10000"/>
          </a:bodyPr>
          <a:lstStyle/>
          <a:p>
            <a:r>
              <a:rPr lang="en-IN" dirty="0"/>
              <a:t>Update upper because upper(-32) &gt;U(-38) at node 7</a:t>
            </a:r>
          </a:p>
          <a:p>
            <a:pPr marL="0" indent="0">
              <a:buNone/>
            </a:pPr>
            <a:r>
              <a:rPr lang="en-IN" dirty="0"/>
              <a:t>                   upper=-38</a:t>
            </a:r>
          </a:p>
          <a:p>
            <a:r>
              <a:rPr lang="en-IN" dirty="0"/>
              <a:t>Node 3 &amp; 5 have L value &gt; upper so kill node 3 and node 5.</a:t>
            </a:r>
          </a:p>
          <a:p>
            <a:r>
              <a:rPr lang="en-IN" dirty="0"/>
              <a:t>Node 6 &amp; 7 have minimum L value , so compare U values </a:t>
            </a:r>
          </a:p>
          <a:p>
            <a:r>
              <a:rPr lang="en-IN" dirty="0"/>
              <a:t>Choose node 7, since it has minimum L value and U value</a:t>
            </a:r>
          </a:p>
          <a:p>
            <a:r>
              <a:rPr lang="en-IN" dirty="0"/>
              <a:t>Now we will calculate lower bound and upper bound of node 8 and 9. </a:t>
            </a:r>
          </a:p>
        </p:txBody>
      </p:sp>
      <p:grpSp>
        <p:nvGrpSpPr>
          <p:cNvPr id="4" name="Group 3"/>
          <p:cNvGrpSpPr/>
          <p:nvPr/>
        </p:nvGrpSpPr>
        <p:grpSpPr>
          <a:xfrm>
            <a:off x="2901244" y="361244"/>
            <a:ext cx="5554133" cy="2935112"/>
            <a:chOff x="0" y="0"/>
            <a:chExt cx="3596159" cy="1974590"/>
          </a:xfrm>
        </p:grpSpPr>
        <p:pic>
          <p:nvPicPr>
            <p:cNvPr id="5" name="Picture 4"/>
            <p:cNvPicPr/>
            <p:nvPr/>
          </p:nvPicPr>
          <p:blipFill>
            <a:blip r:embed="rId2"/>
            <a:stretch>
              <a:fillRect/>
            </a:stretch>
          </p:blipFill>
          <p:spPr>
            <a:xfrm>
              <a:off x="2351735" y="62748"/>
              <a:ext cx="228600" cy="228600"/>
            </a:xfrm>
            <a:prstGeom prst="rect">
              <a:avLst/>
            </a:prstGeom>
          </p:spPr>
        </p:pic>
        <p:pic>
          <p:nvPicPr>
            <p:cNvPr id="6" name="Picture 5"/>
            <p:cNvPicPr/>
            <p:nvPr/>
          </p:nvPicPr>
          <p:blipFill>
            <a:blip r:embed="rId3"/>
            <a:stretch>
              <a:fillRect/>
            </a:stretch>
          </p:blipFill>
          <p:spPr>
            <a:xfrm>
              <a:off x="2816555" y="519313"/>
              <a:ext cx="228600" cy="228600"/>
            </a:xfrm>
            <a:prstGeom prst="rect">
              <a:avLst/>
            </a:prstGeom>
          </p:spPr>
        </p:pic>
        <p:sp>
          <p:nvSpPr>
            <p:cNvPr id="7" name="Shape 83748"/>
            <p:cNvSpPr/>
            <p:nvPr/>
          </p:nvSpPr>
          <p:spPr>
            <a:xfrm>
              <a:off x="2560015" y="263408"/>
              <a:ext cx="297180" cy="296545"/>
            </a:xfrm>
            <a:custGeom>
              <a:avLst/>
              <a:gdLst/>
              <a:ahLst/>
              <a:cxnLst/>
              <a:rect l="0" t="0" r="0" b="0"/>
              <a:pathLst>
                <a:path w="297180" h="296545">
                  <a:moveTo>
                    <a:pt x="297180" y="296545"/>
                  </a:moveTo>
                  <a:lnTo>
                    <a:pt x="0" y="0"/>
                  </a:lnTo>
                </a:path>
              </a:pathLst>
            </a:custGeom>
            <a:ln w="7716" cap="rnd">
              <a:round/>
            </a:ln>
          </p:spPr>
          <p:style>
            <a:lnRef idx="1">
              <a:srgbClr val="000000"/>
            </a:lnRef>
            <a:fillRef idx="0">
              <a:srgbClr val="000000">
                <a:alpha val="0"/>
              </a:srgbClr>
            </a:fillRef>
            <a:effectRef idx="0">
              <a:scrgbClr r="0" g="0" b="0"/>
            </a:effectRef>
            <a:fontRef idx="none"/>
          </p:style>
          <p:txBody>
            <a:bodyPr/>
            <a:lstStyle/>
            <a:p>
              <a:endParaRPr lang="en-IN"/>
            </a:p>
          </p:txBody>
        </p:sp>
        <p:pic>
          <p:nvPicPr>
            <p:cNvPr id="8" name="Picture 7"/>
            <p:cNvPicPr/>
            <p:nvPr/>
          </p:nvPicPr>
          <p:blipFill>
            <a:blip r:embed="rId4"/>
            <a:stretch>
              <a:fillRect/>
            </a:stretch>
          </p:blipFill>
          <p:spPr>
            <a:xfrm>
              <a:off x="1886915" y="519313"/>
              <a:ext cx="229235" cy="228600"/>
            </a:xfrm>
            <a:prstGeom prst="rect">
              <a:avLst/>
            </a:prstGeom>
          </p:spPr>
        </p:pic>
        <p:sp>
          <p:nvSpPr>
            <p:cNvPr id="9" name="Shape 83751"/>
            <p:cNvSpPr/>
            <p:nvPr/>
          </p:nvSpPr>
          <p:spPr>
            <a:xfrm>
              <a:off x="2095195" y="263408"/>
              <a:ext cx="297180" cy="296545"/>
            </a:xfrm>
            <a:custGeom>
              <a:avLst/>
              <a:gdLst/>
              <a:ahLst/>
              <a:cxnLst/>
              <a:rect l="0" t="0" r="0" b="0"/>
              <a:pathLst>
                <a:path w="297180" h="296545">
                  <a:moveTo>
                    <a:pt x="0" y="296545"/>
                  </a:moveTo>
                  <a:lnTo>
                    <a:pt x="297180" y="0"/>
                  </a:lnTo>
                </a:path>
              </a:pathLst>
            </a:custGeom>
            <a:ln w="7716" cap="rnd">
              <a:round/>
            </a:ln>
          </p:spPr>
          <p:style>
            <a:lnRef idx="1">
              <a:srgbClr val="000000"/>
            </a:lnRef>
            <a:fillRef idx="0">
              <a:srgbClr val="000000">
                <a:alpha val="0"/>
              </a:srgbClr>
            </a:fillRef>
            <a:effectRef idx="0">
              <a:scrgbClr r="0" g="0" b="0"/>
            </a:effectRef>
            <a:fontRef idx="none"/>
          </p:style>
          <p:txBody>
            <a:bodyPr/>
            <a:lstStyle/>
            <a:p>
              <a:endParaRPr lang="en-IN"/>
            </a:p>
          </p:txBody>
        </p:sp>
        <p:pic>
          <p:nvPicPr>
            <p:cNvPr id="10" name="Picture 9"/>
            <p:cNvPicPr/>
            <p:nvPr/>
          </p:nvPicPr>
          <p:blipFill>
            <a:blip r:embed="rId5"/>
            <a:stretch>
              <a:fillRect/>
            </a:stretch>
          </p:blipFill>
          <p:spPr>
            <a:xfrm>
              <a:off x="1437335" y="1120658"/>
              <a:ext cx="228600" cy="228600"/>
            </a:xfrm>
            <a:prstGeom prst="rect">
              <a:avLst/>
            </a:prstGeom>
          </p:spPr>
        </p:pic>
        <p:sp>
          <p:nvSpPr>
            <p:cNvPr id="11" name="Shape 83754"/>
            <p:cNvSpPr/>
            <p:nvPr/>
          </p:nvSpPr>
          <p:spPr>
            <a:xfrm>
              <a:off x="1561795" y="719973"/>
              <a:ext cx="373380" cy="410845"/>
            </a:xfrm>
            <a:custGeom>
              <a:avLst/>
              <a:gdLst/>
              <a:ahLst/>
              <a:cxnLst/>
              <a:rect l="0" t="0" r="0" b="0"/>
              <a:pathLst>
                <a:path w="373380" h="410845">
                  <a:moveTo>
                    <a:pt x="373380" y="0"/>
                  </a:moveTo>
                  <a:lnTo>
                    <a:pt x="0" y="410845"/>
                  </a:lnTo>
                </a:path>
              </a:pathLst>
            </a:custGeom>
            <a:ln w="7717" cap="rnd">
              <a:round/>
            </a:ln>
          </p:spPr>
          <p:style>
            <a:lnRef idx="1">
              <a:srgbClr val="000000"/>
            </a:lnRef>
            <a:fillRef idx="0">
              <a:srgbClr val="000000">
                <a:alpha val="0"/>
              </a:srgbClr>
            </a:fillRef>
            <a:effectRef idx="0">
              <a:scrgbClr r="0" g="0" b="0"/>
            </a:effectRef>
            <a:fontRef idx="none"/>
          </p:style>
          <p:txBody>
            <a:bodyPr/>
            <a:lstStyle/>
            <a:p>
              <a:endParaRPr lang="en-IN"/>
            </a:p>
          </p:txBody>
        </p:sp>
        <p:pic>
          <p:nvPicPr>
            <p:cNvPr id="12" name="Picture 11"/>
            <p:cNvPicPr/>
            <p:nvPr/>
          </p:nvPicPr>
          <p:blipFill>
            <a:blip r:embed="rId6"/>
            <a:stretch>
              <a:fillRect/>
            </a:stretch>
          </p:blipFill>
          <p:spPr>
            <a:xfrm>
              <a:off x="2275535" y="1120658"/>
              <a:ext cx="228600" cy="228600"/>
            </a:xfrm>
            <a:prstGeom prst="rect">
              <a:avLst/>
            </a:prstGeom>
          </p:spPr>
        </p:pic>
        <p:sp>
          <p:nvSpPr>
            <p:cNvPr id="13" name="Shape 83757"/>
            <p:cNvSpPr/>
            <p:nvPr/>
          </p:nvSpPr>
          <p:spPr>
            <a:xfrm>
              <a:off x="2095195" y="719973"/>
              <a:ext cx="304800" cy="410845"/>
            </a:xfrm>
            <a:custGeom>
              <a:avLst/>
              <a:gdLst/>
              <a:ahLst/>
              <a:cxnLst/>
              <a:rect l="0" t="0" r="0" b="0"/>
              <a:pathLst>
                <a:path w="304800" h="410845">
                  <a:moveTo>
                    <a:pt x="0" y="0"/>
                  </a:moveTo>
                  <a:lnTo>
                    <a:pt x="304800" y="410845"/>
                  </a:lnTo>
                </a:path>
              </a:pathLst>
            </a:custGeom>
            <a:ln w="7718" cap="rnd">
              <a:round/>
            </a:ln>
          </p:spPr>
          <p:style>
            <a:lnRef idx="1">
              <a:srgbClr val="000000"/>
            </a:lnRef>
            <a:fillRef idx="0">
              <a:srgbClr val="000000">
                <a:alpha val="0"/>
              </a:srgbClr>
            </a:fillRef>
            <a:effectRef idx="0">
              <a:scrgbClr r="0" g="0" b="0"/>
            </a:effectRef>
            <a:fontRef idx="none"/>
          </p:style>
          <p:txBody>
            <a:bodyPr/>
            <a:lstStyle/>
            <a:p>
              <a:endParaRPr lang="en-IN"/>
            </a:p>
          </p:txBody>
        </p:sp>
        <p:pic>
          <p:nvPicPr>
            <p:cNvPr id="14" name="Picture 13"/>
            <p:cNvPicPr/>
            <p:nvPr/>
          </p:nvPicPr>
          <p:blipFill>
            <a:blip r:embed="rId7"/>
            <a:stretch>
              <a:fillRect/>
            </a:stretch>
          </p:blipFill>
          <p:spPr>
            <a:xfrm>
              <a:off x="1818335" y="1730258"/>
              <a:ext cx="228600" cy="228600"/>
            </a:xfrm>
            <a:prstGeom prst="rect">
              <a:avLst/>
            </a:prstGeom>
          </p:spPr>
        </p:pic>
        <p:sp>
          <p:nvSpPr>
            <p:cNvPr id="15" name="Shape 83760"/>
            <p:cNvSpPr/>
            <p:nvPr/>
          </p:nvSpPr>
          <p:spPr>
            <a:xfrm>
              <a:off x="1645615" y="1328938"/>
              <a:ext cx="297180" cy="411480"/>
            </a:xfrm>
            <a:custGeom>
              <a:avLst/>
              <a:gdLst/>
              <a:ahLst/>
              <a:cxnLst/>
              <a:rect l="0" t="0" r="0" b="0"/>
              <a:pathLst>
                <a:path w="297180" h="411480">
                  <a:moveTo>
                    <a:pt x="0" y="0"/>
                  </a:moveTo>
                  <a:lnTo>
                    <a:pt x="297180" y="411480"/>
                  </a:lnTo>
                </a:path>
              </a:pathLst>
            </a:custGeom>
            <a:ln w="7718" cap="rnd">
              <a:round/>
            </a:ln>
          </p:spPr>
          <p:style>
            <a:lnRef idx="1">
              <a:srgbClr val="000000"/>
            </a:lnRef>
            <a:fillRef idx="0">
              <a:srgbClr val="000000">
                <a:alpha val="0"/>
              </a:srgbClr>
            </a:fillRef>
            <a:effectRef idx="0">
              <a:scrgbClr r="0" g="0" b="0"/>
            </a:effectRef>
            <a:fontRef idx="none"/>
          </p:style>
          <p:txBody>
            <a:bodyPr/>
            <a:lstStyle/>
            <a:p>
              <a:endParaRPr lang="en-IN"/>
            </a:p>
          </p:txBody>
        </p:sp>
        <p:pic>
          <p:nvPicPr>
            <p:cNvPr id="16" name="Picture 15"/>
            <p:cNvPicPr/>
            <p:nvPr/>
          </p:nvPicPr>
          <p:blipFill>
            <a:blip r:embed="rId8"/>
            <a:stretch>
              <a:fillRect/>
            </a:stretch>
          </p:blipFill>
          <p:spPr>
            <a:xfrm>
              <a:off x="987120" y="1730258"/>
              <a:ext cx="228600" cy="228600"/>
            </a:xfrm>
            <a:prstGeom prst="rect">
              <a:avLst/>
            </a:prstGeom>
          </p:spPr>
        </p:pic>
        <p:sp>
          <p:nvSpPr>
            <p:cNvPr id="17" name="Shape 83763"/>
            <p:cNvSpPr/>
            <p:nvPr/>
          </p:nvSpPr>
          <p:spPr>
            <a:xfrm>
              <a:off x="1112215" y="1328938"/>
              <a:ext cx="373380" cy="411480"/>
            </a:xfrm>
            <a:custGeom>
              <a:avLst/>
              <a:gdLst/>
              <a:ahLst/>
              <a:cxnLst/>
              <a:rect l="0" t="0" r="0" b="0"/>
              <a:pathLst>
                <a:path w="373380" h="411480">
                  <a:moveTo>
                    <a:pt x="373380" y="0"/>
                  </a:moveTo>
                  <a:lnTo>
                    <a:pt x="0" y="411480"/>
                  </a:lnTo>
                </a:path>
              </a:pathLst>
            </a:custGeom>
            <a:ln w="7717"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8" name="Rectangle 17"/>
            <p:cNvSpPr/>
            <p:nvPr/>
          </p:nvSpPr>
          <p:spPr>
            <a:xfrm>
              <a:off x="2684094" y="0"/>
              <a:ext cx="251245"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U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9" name="Rectangle 18"/>
            <p:cNvSpPr/>
            <p:nvPr/>
          </p:nvSpPr>
          <p:spPr>
            <a:xfrm>
              <a:off x="2873324" y="0"/>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20" name="Rectangle 19"/>
            <p:cNvSpPr/>
            <p:nvPr/>
          </p:nvSpPr>
          <p:spPr>
            <a:xfrm>
              <a:off x="2903804" y="0"/>
              <a:ext cx="59783"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21" name="Rectangle 20"/>
            <p:cNvSpPr/>
            <p:nvPr/>
          </p:nvSpPr>
          <p:spPr>
            <a:xfrm>
              <a:off x="2954096" y="0"/>
              <a:ext cx="176990"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32</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22" name="Rectangle 21"/>
            <p:cNvSpPr/>
            <p:nvPr/>
          </p:nvSpPr>
          <p:spPr>
            <a:xfrm>
              <a:off x="3094304" y="0"/>
              <a:ext cx="44949"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23" name="Rectangle 22"/>
            <p:cNvSpPr/>
            <p:nvPr/>
          </p:nvSpPr>
          <p:spPr>
            <a:xfrm>
              <a:off x="2434158" y="141732"/>
              <a:ext cx="83748"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24" name="Rectangle 23"/>
            <p:cNvSpPr/>
            <p:nvPr/>
          </p:nvSpPr>
          <p:spPr>
            <a:xfrm>
              <a:off x="2498166" y="141732"/>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25" name="Rectangle 24"/>
            <p:cNvSpPr/>
            <p:nvPr/>
          </p:nvSpPr>
          <p:spPr>
            <a:xfrm>
              <a:off x="2693238" y="121920"/>
              <a:ext cx="22741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L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26" name="Rectangle 25"/>
            <p:cNvSpPr/>
            <p:nvPr/>
          </p:nvSpPr>
          <p:spPr>
            <a:xfrm>
              <a:off x="2865704" y="121920"/>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27" name="Rectangle 26"/>
            <p:cNvSpPr/>
            <p:nvPr/>
          </p:nvSpPr>
          <p:spPr>
            <a:xfrm>
              <a:off x="2899232" y="121920"/>
              <a:ext cx="59783"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28" name="Rectangle 27"/>
            <p:cNvSpPr/>
            <p:nvPr/>
          </p:nvSpPr>
          <p:spPr>
            <a:xfrm>
              <a:off x="2944952" y="121920"/>
              <a:ext cx="168875"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38</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29" name="Rectangle 28"/>
            <p:cNvSpPr/>
            <p:nvPr/>
          </p:nvSpPr>
          <p:spPr>
            <a:xfrm>
              <a:off x="3072968" y="121920"/>
              <a:ext cx="44949"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30" name="Rectangle 29"/>
            <p:cNvSpPr/>
            <p:nvPr/>
          </p:nvSpPr>
          <p:spPr>
            <a:xfrm>
              <a:off x="0" y="260515"/>
              <a:ext cx="47803" cy="132356"/>
            </a:xfrm>
            <a:prstGeom prst="rect">
              <a:avLst/>
            </a:prstGeom>
            <a:ln>
              <a:noFill/>
            </a:ln>
          </p:spPr>
          <p:txBody>
            <a:bodyPr vert="horz" lIns="0" tIns="0" rIns="0" bIns="0" rtlCol="0">
              <a:noAutofit/>
            </a:bodyPr>
            <a:lstStyle/>
            <a:p>
              <a:pPr indent="2540" algn="l">
                <a:lnSpc>
                  <a:spcPct val="107000"/>
                </a:lnSpc>
                <a:spcAft>
                  <a:spcPts val="800"/>
                </a:spcAft>
              </a:pPr>
              <a:r>
                <a:rPr lang="en-IN" sz="80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31" name="Rectangle 30"/>
            <p:cNvSpPr/>
            <p:nvPr/>
          </p:nvSpPr>
          <p:spPr>
            <a:xfrm>
              <a:off x="0" y="388264"/>
              <a:ext cx="56365" cy="156060"/>
            </a:xfrm>
            <a:prstGeom prst="rect">
              <a:avLst/>
            </a:prstGeom>
            <a:ln>
              <a:noFill/>
            </a:ln>
          </p:spPr>
          <p:txBody>
            <a:bodyPr vert="horz" lIns="0" tIns="0" rIns="0" bIns="0" rtlCol="0">
              <a:noAutofit/>
            </a:bodyPr>
            <a:lstStyle/>
            <a:p>
              <a:pPr indent="2540" algn="l">
                <a:lnSpc>
                  <a:spcPct val="107000"/>
                </a:lnSpc>
                <a:spcAft>
                  <a:spcPts val="800"/>
                </a:spcAft>
              </a:pPr>
              <a:r>
                <a:rPr lang="en-IN" sz="9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32" name="Rectangle 31"/>
            <p:cNvSpPr/>
            <p:nvPr/>
          </p:nvSpPr>
          <p:spPr>
            <a:xfrm>
              <a:off x="1423746" y="525780"/>
              <a:ext cx="96390"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U</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33" name="Rectangle 32"/>
            <p:cNvSpPr/>
            <p:nvPr/>
          </p:nvSpPr>
          <p:spPr>
            <a:xfrm>
              <a:off x="1496898" y="525780"/>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34" name="Rectangle 33"/>
            <p:cNvSpPr/>
            <p:nvPr/>
          </p:nvSpPr>
          <p:spPr>
            <a:xfrm>
              <a:off x="1536522" y="525780"/>
              <a:ext cx="107714"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35" name="Rectangle 34"/>
            <p:cNvSpPr/>
            <p:nvPr/>
          </p:nvSpPr>
          <p:spPr>
            <a:xfrm>
              <a:off x="1617294" y="525780"/>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36" name="Rectangle 35"/>
            <p:cNvSpPr/>
            <p:nvPr/>
          </p:nvSpPr>
          <p:spPr>
            <a:xfrm>
              <a:off x="1641678" y="525780"/>
              <a:ext cx="59783"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37" name="Rectangle 36"/>
            <p:cNvSpPr/>
            <p:nvPr/>
          </p:nvSpPr>
          <p:spPr>
            <a:xfrm>
              <a:off x="1693494" y="525780"/>
              <a:ext cx="174952"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32</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38" name="Rectangle 37"/>
            <p:cNvSpPr/>
            <p:nvPr/>
          </p:nvSpPr>
          <p:spPr>
            <a:xfrm>
              <a:off x="1830654" y="525780"/>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39" name="Rectangle 38"/>
            <p:cNvSpPr/>
            <p:nvPr/>
          </p:nvSpPr>
          <p:spPr>
            <a:xfrm>
              <a:off x="1451178" y="647700"/>
              <a:ext cx="22741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L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0" name="Rectangle 39"/>
            <p:cNvSpPr/>
            <p:nvPr/>
          </p:nvSpPr>
          <p:spPr>
            <a:xfrm>
              <a:off x="1623390" y="647700"/>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1" name="Rectangle 40"/>
            <p:cNvSpPr/>
            <p:nvPr/>
          </p:nvSpPr>
          <p:spPr>
            <a:xfrm>
              <a:off x="1656918" y="647700"/>
              <a:ext cx="59783"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2" name="Rectangle 41"/>
            <p:cNvSpPr/>
            <p:nvPr/>
          </p:nvSpPr>
          <p:spPr>
            <a:xfrm>
              <a:off x="1702638" y="647700"/>
              <a:ext cx="168875"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38</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3" name="Rectangle 42"/>
            <p:cNvSpPr/>
            <p:nvPr/>
          </p:nvSpPr>
          <p:spPr>
            <a:xfrm>
              <a:off x="1830654" y="647700"/>
              <a:ext cx="44949"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4" name="Rectangle 43"/>
            <p:cNvSpPr/>
            <p:nvPr/>
          </p:nvSpPr>
          <p:spPr>
            <a:xfrm>
              <a:off x="1877898" y="291084"/>
              <a:ext cx="208318"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x1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5" name="Rectangle 44"/>
            <p:cNvSpPr/>
            <p:nvPr/>
          </p:nvSpPr>
          <p:spPr>
            <a:xfrm>
              <a:off x="2034870" y="291084"/>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6" name="Rectangle 45"/>
            <p:cNvSpPr/>
            <p:nvPr/>
          </p:nvSpPr>
          <p:spPr>
            <a:xfrm>
              <a:off x="2088210" y="291084"/>
              <a:ext cx="107714"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7" name="Rectangle 46"/>
            <p:cNvSpPr/>
            <p:nvPr/>
          </p:nvSpPr>
          <p:spPr>
            <a:xfrm>
              <a:off x="2168982" y="291084"/>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8" name="Rectangle 47"/>
            <p:cNvSpPr/>
            <p:nvPr/>
          </p:nvSpPr>
          <p:spPr>
            <a:xfrm>
              <a:off x="2237562" y="291084"/>
              <a:ext cx="83748"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9" name="Rectangle 48"/>
            <p:cNvSpPr/>
            <p:nvPr/>
          </p:nvSpPr>
          <p:spPr>
            <a:xfrm>
              <a:off x="2301570" y="291084"/>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50" name="Rectangle 49"/>
            <p:cNvSpPr/>
            <p:nvPr/>
          </p:nvSpPr>
          <p:spPr>
            <a:xfrm>
              <a:off x="2792552" y="329184"/>
              <a:ext cx="316032"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x1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51" name="Rectangle 50"/>
            <p:cNvSpPr/>
            <p:nvPr/>
          </p:nvSpPr>
          <p:spPr>
            <a:xfrm>
              <a:off x="3031820" y="329184"/>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52" name="Rectangle 51"/>
            <p:cNvSpPr/>
            <p:nvPr/>
          </p:nvSpPr>
          <p:spPr>
            <a:xfrm>
              <a:off x="3071444" y="329184"/>
              <a:ext cx="83748"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53" name="Rectangle 52"/>
            <p:cNvSpPr/>
            <p:nvPr/>
          </p:nvSpPr>
          <p:spPr>
            <a:xfrm>
              <a:off x="3135452" y="291084"/>
              <a:ext cx="44949"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54" name="Rectangle 53"/>
            <p:cNvSpPr/>
            <p:nvPr/>
          </p:nvSpPr>
          <p:spPr>
            <a:xfrm>
              <a:off x="1856562" y="455409"/>
              <a:ext cx="53511" cy="148159"/>
            </a:xfrm>
            <a:prstGeom prst="rect">
              <a:avLst/>
            </a:prstGeom>
            <a:ln>
              <a:noFill/>
            </a:ln>
          </p:spPr>
          <p:txBody>
            <a:bodyPr vert="horz" lIns="0" tIns="0" rIns="0" bIns="0" rtlCol="0">
              <a:noAutofit/>
            </a:bodyPr>
            <a:lstStyle/>
            <a:p>
              <a:pPr indent="2540" algn="l">
                <a:lnSpc>
                  <a:spcPct val="107000"/>
                </a:lnSpc>
                <a:spcAft>
                  <a:spcPts val="800"/>
                </a:spcAft>
              </a:pPr>
              <a:r>
                <a:rPr lang="en-IN" sz="90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55" name="Rectangle 54"/>
            <p:cNvSpPr/>
            <p:nvPr/>
          </p:nvSpPr>
          <p:spPr>
            <a:xfrm>
              <a:off x="1976958" y="588264"/>
              <a:ext cx="83749"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56" name="Rectangle 55"/>
            <p:cNvSpPr/>
            <p:nvPr/>
          </p:nvSpPr>
          <p:spPr>
            <a:xfrm>
              <a:off x="2040966" y="588264"/>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57" name="Rectangle 56"/>
            <p:cNvSpPr/>
            <p:nvPr/>
          </p:nvSpPr>
          <p:spPr>
            <a:xfrm>
              <a:off x="2914472" y="588264"/>
              <a:ext cx="83748"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3</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58" name="Rectangle 57"/>
            <p:cNvSpPr/>
            <p:nvPr/>
          </p:nvSpPr>
          <p:spPr>
            <a:xfrm>
              <a:off x="2978480" y="588264"/>
              <a:ext cx="44949"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59" name="Rectangle 58"/>
            <p:cNvSpPr/>
            <p:nvPr/>
          </p:nvSpPr>
          <p:spPr>
            <a:xfrm>
              <a:off x="3161360" y="260515"/>
              <a:ext cx="47803" cy="132356"/>
            </a:xfrm>
            <a:prstGeom prst="rect">
              <a:avLst/>
            </a:prstGeom>
            <a:ln>
              <a:noFill/>
            </a:ln>
          </p:spPr>
          <p:txBody>
            <a:bodyPr vert="horz" lIns="0" tIns="0" rIns="0" bIns="0" rtlCol="0">
              <a:noAutofit/>
            </a:bodyPr>
            <a:lstStyle/>
            <a:p>
              <a:pPr indent="2540" algn="l">
                <a:lnSpc>
                  <a:spcPct val="107000"/>
                </a:lnSpc>
                <a:spcAft>
                  <a:spcPts val="800"/>
                </a:spcAft>
              </a:pPr>
              <a:r>
                <a:rPr lang="en-IN" sz="80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60" name="Rectangle 59"/>
            <p:cNvSpPr/>
            <p:nvPr/>
          </p:nvSpPr>
          <p:spPr>
            <a:xfrm>
              <a:off x="3161360" y="388264"/>
              <a:ext cx="56365" cy="156060"/>
            </a:xfrm>
            <a:prstGeom prst="rect">
              <a:avLst/>
            </a:prstGeom>
            <a:ln>
              <a:noFill/>
            </a:ln>
          </p:spPr>
          <p:txBody>
            <a:bodyPr vert="horz" lIns="0" tIns="0" rIns="0" bIns="0" rtlCol="0">
              <a:noAutofit/>
            </a:bodyPr>
            <a:lstStyle/>
            <a:p>
              <a:pPr indent="2540" algn="l">
                <a:lnSpc>
                  <a:spcPct val="107000"/>
                </a:lnSpc>
                <a:spcAft>
                  <a:spcPts val="800"/>
                </a:spcAft>
              </a:pPr>
              <a:r>
                <a:rPr lang="en-IN" sz="9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61" name="Rectangle 60"/>
            <p:cNvSpPr/>
            <p:nvPr/>
          </p:nvSpPr>
          <p:spPr>
            <a:xfrm>
              <a:off x="3141548" y="525780"/>
              <a:ext cx="251245"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U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62" name="Rectangle 61"/>
            <p:cNvSpPr/>
            <p:nvPr/>
          </p:nvSpPr>
          <p:spPr>
            <a:xfrm>
              <a:off x="3330524" y="525780"/>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63" name="Rectangle 62"/>
            <p:cNvSpPr/>
            <p:nvPr/>
          </p:nvSpPr>
          <p:spPr>
            <a:xfrm>
              <a:off x="3361004" y="525780"/>
              <a:ext cx="59783"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64" name="Rectangle 63"/>
            <p:cNvSpPr/>
            <p:nvPr/>
          </p:nvSpPr>
          <p:spPr>
            <a:xfrm>
              <a:off x="3549808" y="525780"/>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65" name="Rectangle 64"/>
            <p:cNvSpPr/>
            <p:nvPr/>
          </p:nvSpPr>
          <p:spPr>
            <a:xfrm>
              <a:off x="3411297" y="525780"/>
              <a:ext cx="176846"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22</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66" name="Rectangle 65"/>
            <p:cNvSpPr/>
            <p:nvPr/>
          </p:nvSpPr>
          <p:spPr>
            <a:xfrm>
              <a:off x="3149168" y="647700"/>
              <a:ext cx="22741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L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67" name="Rectangle 66"/>
            <p:cNvSpPr/>
            <p:nvPr/>
          </p:nvSpPr>
          <p:spPr>
            <a:xfrm>
              <a:off x="3319856" y="647700"/>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68" name="Rectangle 67"/>
            <p:cNvSpPr/>
            <p:nvPr/>
          </p:nvSpPr>
          <p:spPr>
            <a:xfrm>
              <a:off x="3354909" y="647700"/>
              <a:ext cx="59783"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69" name="Rectangle 68"/>
            <p:cNvSpPr/>
            <p:nvPr/>
          </p:nvSpPr>
          <p:spPr>
            <a:xfrm>
              <a:off x="3400628" y="647700"/>
              <a:ext cx="166848"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32</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70" name="Rectangle 69"/>
            <p:cNvSpPr/>
            <p:nvPr/>
          </p:nvSpPr>
          <p:spPr>
            <a:xfrm>
              <a:off x="3527120" y="647700"/>
              <a:ext cx="44949"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71" name="Rectangle 70"/>
            <p:cNvSpPr/>
            <p:nvPr/>
          </p:nvSpPr>
          <p:spPr>
            <a:xfrm>
              <a:off x="1295730" y="861060"/>
              <a:ext cx="208318"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x2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72" name="Rectangle 71"/>
            <p:cNvSpPr/>
            <p:nvPr/>
          </p:nvSpPr>
          <p:spPr>
            <a:xfrm>
              <a:off x="1452702" y="861060"/>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73" name="Rectangle 72"/>
            <p:cNvSpPr/>
            <p:nvPr/>
          </p:nvSpPr>
          <p:spPr>
            <a:xfrm>
              <a:off x="1496898" y="861060"/>
              <a:ext cx="107714"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74" name="Rectangle 73"/>
            <p:cNvSpPr/>
            <p:nvPr/>
          </p:nvSpPr>
          <p:spPr>
            <a:xfrm>
              <a:off x="1577670" y="861060"/>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75" name="Rectangle 74"/>
            <p:cNvSpPr/>
            <p:nvPr/>
          </p:nvSpPr>
          <p:spPr>
            <a:xfrm>
              <a:off x="1638630" y="861060"/>
              <a:ext cx="83749"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76" name="Rectangle 75"/>
            <p:cNvSpPr/>
            <p:nvPr/>
          </p:nvSpPr>
          <p:spPr>
            <a:xfrm>
              <a:off x="1702638" y="861060"/>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77" name="Rectangle 76"/>
            <p:cNvSpPr/>
            <p:nvPr/>
          </p:nvSpPr>
          <p:spPr>
            <a:xfrm>
              <a:off x="2286330" y="854964"/>
              <a:ext cx="316032"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x2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78" name="Rectangle 77"/>
            <p:cNvSpPr/>
            <p:nvPr/>
          </p:nvSpPr>
          <p:spPr>
            <a:xfrm>
              <a:off x="2525598" y="854964"/>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79" name="Rectangle 78"/>
            <p:cNvSpPr/>
            <p:nvPr/>
          </p:nvSpPr>
          <p:spPr>
            <a:xfrm>
              <a:off x="2565222" y="854964"/>
              <a:ext cx="83748"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80" name="Rectangle 79"/>
            <p:cNvSpPr/>
            <p:nvPr/>
          </p:nvSpPr>
          <p:spPr>
            <a:xfrm>
              <a:off x="2629230" y="854964"/>
              <a:ext cx="44949"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81" name="Rectangle 80"/>
            <p:cNvSpPr/>
            <p:nvPr/>
          </p:nvSpPr>
          <p:spPr>
            <a:xfrm>
              <a:off x="0" y="975270"/>
              <a:ext cx="35674" cy="98773"/>
            </a:xfrm>
            <a:prstGeom prst="rect">
              <a:avLst/>
            </a:prstGeom>
            <a:ln>
              <a:noFill/>
            </a:ln>
          </p:spPr>
          <p:txBody>
            <a:bodyPr vert="horz" lIns="0" tIns="0" rIns="0" bIns="0" rtlCol="0">
              <a:noAutofit/>
            </a:bodyPr>
            <a:lstStyle/>
            <a:p>
              <a:pPr indent="2540" algn="l">
                <a:lnSpc>
                  <a:spcPct val="107000"/>
                </a:lnSpc>
                <a:spcAft>
                  <a:spcPts val="800"/>
                </a:spcAft>
              </a:pPr>
              <a:r>
                <a:rPr lang="en-IN" sz="60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82" name="Rectangle 81"/>
            <p:cNvSpPr/>
            <p:nvPr/>
          </p:nvSpPr>
          <p:spPr>
            <a:xfrm>
              <a:off x="940257" y="1100328"/>
              <a:ext cx="251246"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U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83" name="Rectangle 82"/>
            <p:cNvSpPr/>
            <p:nvPr/>
          </p:nvSpPr>
          <p:spPr>
            <a:xfrm>
              <a:off x="1129233" y="1100328"/>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84" name="Rectangle 83"/>
            <p:cNvSpPr/>
            <p:nvPr/>
          </p:nvSpPr>
          <p:spPr>
            <a:xfrm>
              <a:off x="1158189" y="1100328"/>
              <a:ext cx="59783"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85" name="Rectangle 84"/>
            <p:cNvSpPr/>
            <p:nvPr/>
          </p:nvSpPr>
          <p:spPr>
            <a:xfrm>
              <a:off x="1210386" y="1100328"/>
              <a:ext cx="174952"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32</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86" name="Rectangle 85"/>
            <p:cNvSpPr/>
            <p:nvPr/>
          </p:nvSpPr>
          <p:spPr>
            <a:xfrm>
              <a:off x="1349070" y="1100328"/>
              <a:ext cx="44949"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87" name="Rectangle 86"/>
            <p:cNvSpPr/>
            <p:nvPr/>
          </p:nvSpPr>
          <p:spPr>
            <a:xfrm>
              <a:off x="944829" y="1232916"/>
              <a:ext cx="119317"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L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88" name="Rectangle 87"/>
            <p:cNvSpPr/>
            <p:nvPr/>
          </p:nvSpPr>
          <p:spPr>
            <a:xfrm>
              <a:off x="1034745" y="1232916"/>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89" name="Rectangle 88"/>
            <p:cNvSpPr/>
            <p:nvPr/>
          </p:nvSpPr>
          <p:spPr>
            <a:xfrm>
              <a:off x="1094181" y="1232916"/>
              <a:ext cx="107714"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90" name="Rectangle 89"/>
            <p:cNvSpPr/>
            <p:nvPr/>
          </p:nvSpPr>
          <p:spPr>
            <a:xfrm>
              <a:off x="1174953" y="1232916"/>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91" name="Rectangle 90"/>
            <p:cNvSpPr/>
            <p:nvPr/>
          </p:nvSpPr>
          <p:spPr>
            <a:xfrm>
              <a:off x="1231722" y="1232916"/>
              <a:ext cx="59783"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92" name="Rectangle 91"/>
            <p:cNvSpPr/>
            <p:nvPr/>
          </p:nvSpPr>
          <p:spPr>
            <a:xfrm>
              <a:off x="1278966" y="1232916"/>
              <a:ext cx="170894"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38</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93" name="Rectangle 92"/>
            <p:cNvSpPr/>
            <p:nvPr/>
          </p:nvSpPr>
          <p:spPr>
            <a:xfrm>
              <a:off x="1410030" y="1232916"/>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94" name="Rectangle 93"/>
            <p:cNvSpPr/>
            <p:nvPr/>
          </p:nvSpPr>
          <p:spPr>
            <a:xfrm>
              <a:off x="1516710" y="1182624"/>
              <a:ext cx="83749"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4</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95" name="Rectangle 94"/>
            <p:cNvSpPr/>
            <p:nvPr/>
          </p:nvSpPr>
          <p:spPr>
            <a:xfrm>
              <a:off x="1580718" y="1182624"/>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96" name="Rectangle 95"/>
            <p:cNvSpPr/>
            <p:nvPr/>
          </p:nvSpPr>
          <p:spPr>
            <a:xfrm>
              <a:off x="2354910" y="1182624"/>
              <a:ext cx="83748"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5</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97" name="Rectangle 96"/>
            <p:cNvSpPr/>
            <p:nvPr/>
          </p:nvSpPr>
          <p:spPr>
            <a:xfrm>
              <a:off x="2418918" y="1232916"/>
              <a:ext cx="44949"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98" name="Rectangle 97"/>
            <p:cNvSpPr/>
            <p:nvPr/>
          </p:nvSpPr>
          <p:spPr>
            <a:xfrm>
              <a:off x="2607894" y="1121664"/>
              <a:ext cx="251245"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U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99" name="Rectangle 98"/>
            <p:cNvSpPr/>
            <p:nvPr/>
          </p:nvSpPr>
          <p:spPr>
            <a:xfrm>
              <a:off x="2797124" y="1121664"/>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00" name="Rectangle 99"/>
            <p:cNvSpPr/>
            <p:nvPr/>
          </p:nvSpPr>
          <p:spPr>
            <a:xfrm>
              <a:off x="2827604" y="1121664"/>
              <a:ext cx="59783"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01" name="Rectangle 100"/>
            <p:cNvSpPr/>
            <p:nvPr/>
          </p:nvSpPr>
          <p:spPr>
            <a:xfrm>
              <a:off x="3016408" y="1121664"/>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02" name="Rectangle 101"/>
            <p:cNvSpPr/>
            <p:nvPr/>
          </p:nvSpPr>
          <p:spPr>
            <a:xfrm>
              <a:off x="2877896" y="1121664"/>
              <a:ext cx="176846"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22</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03" name="Rectangle 102"/>
            <p:cNvSpPr/>
            <p:nvPr/>
          </p:nvSpPr>
          <p:spPr>
            <a:xfrm>
              <a:off x="2615514" y="1242060"/>
              <a:ext cx="22741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L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04" name="Rectangle 103"/>
            <p:cNvSpPr/>
            <p:nvPr/>
          </p:nvSpPr>
          <p:spPr>
            <a:xfrm>
              <a:off x="2787980" y="1242060"/>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05" name="Rectangle 104"/>
            <p:cNvSpPr/>
            <p:nvPr/>
          </p:nvSpPr>
          <p:spPr>
            <a:xfrm>
              <a:off x="2821508" y="1242060"/>
              <a:ext cx="59783"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06" name="Rectangle 105"/>
            <p:cNvSpPr/>
            <p:nvPr/>
          </p:nvSpPr>
          <p:spPr>
            <a:xfrm>
              <a:off x="2867228" y="1242060"/>
              <a:ext cx="168875"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36</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07" name="Rectangle 106"/>
            <p:cNvSpPr/>
            <p:nvPr/>
          </p:nvSpPr>
          <p:spPr>
            <a:xfrm>
              <a:off x="2995244" y="1242060"/>
              <a:ext cx="44949"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08" name="Rectangle 107"/>
            <p:cNvSpPr/>
            <p:nvPr/>
          </p:nvSpPr>
          <p:spPr>
            <a:xfrm>
              <a:off x="861009" y="1493521"/>
              <a:ext cx="208318"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x3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09" name="Rectangle 108"/>
            <p:cNvSpPr/>
            <p:nvPr/>
          </p:nvSpPr>
          <p:spPr>
            <a:xfrm>
              <a:off x="1017981" y="1493521"/>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10" name="Rectangle 109"/>
            <p:cNvSpPr/>
            <p:nvPr/>
          </p:nvSpPr>
          <p:spPr>
            <a:xfrm>
              <a:off x="1059129" y="1493521"/>
              <a:ext cx="107714"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11" name="Rectangle 110"/>
            <p:cNvSpPr/>
            <p:nvPr/>
          </p:nvSpPr>
          <p:spPr>
            <a:xfrm>
              <a:off x="1139901" y="1493521"/>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12" name="Rectangle 111"/>
            <p:cNvSpPr/>
            <p:nvPr/>
          </p:nvSpPr>
          <p:spPr>
            <a:xfrm>
              <a:off x="1197813" y="1493521"/>
              <a:ext cx="83749"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13" name="Rectangle 112"/>
            <p:cNvSpPr/>
            <p:nvPr/>
          </p:nvSpPr>
          <p:spPr>
            <a:xfrm>
              <a:off x="1262202" y="1493521"/>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14" name="Rectangle 113"/>
            <p:cNvSpPr/>
            <p:nvPr/>
          </p:nvSpPr>
          <p:spPr>
            <a:xfrm>
              <a:off x="1851990" y="1493521"/>
              <a:ext cx="316032"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x3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15" name="Rectangle 114"/>
            <p:cNvSpPr/>
            <p:nvPr/>
          </p:nvSpPr>
          <p:spPr>
            <a:xfrm>
              <a:off x="2089734" y="1493521"/>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16" name="Rectangle 115"/>
            <p:cNvSpPr/>
            <p:nvPr/>
          </p:nvSpPr>
          <p:spPr>
            <a:xfrm>
              <a:off x="2132406" y="1493521"/>
              <a:ext cx="83748"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17" name="Rectangle 116"/>
            <p:cNvSpPr/>
            <p:nvPr/>
          </p:nvSpPr>
          <p:spPr>
            <a:xfrm>
              <a:off x="2196414" y="1493521"/>
              <a:ext cx="44949"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18" name="Rectangle 117"/>
            <p:cNvSpPr/>
            <p:nvPr/>
          </p:nvSpPr>
          <p:spPr>
            <a:xfrm>
              <a:off x="518109" y="1709928"/>
              <a:ext cx="251246"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U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19" name="Rectangle 118"/>
            <p:cNvSpPr/>
            <p:nvPr/>
          </p:nvSpPr>
          <p:spPr>
            <a:xfrm>
              <a:off x="707085" y="1709928"/>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20" name="Rectangle 119"/>
            <p:cNvSpPr/>
            <p:nvPr/>
          </p:nvSpPr>
          <p:spPr>
            <a:xfrm>
              <a:off x="736041" y="1709928"/>
              <a:ext cx="59783"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21" name="Rectangle 120"/>
            <p:cNvSpPr/>
            <p:nvPr/>
          </p:nvSpPr>
          <p:spPr>
            <a:xfrm>
              <a:off x="787857" y="1709928"/>
              <a:ext cx="174952"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32</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22" name="Rectangle 121"/>
            <p:cNvSpPr/>
            <p:nvPr/>
          </p:nvSpPr>
          <p:spPr>
            <a:xfrm>
              <a:off x="926541" y="1709928"/>
              <a:ext cx="44949"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23" name="Rectangle 122"/>
            <p:cNvSpPr/>
            <p:nvPr/>
          </p:nvSpPr>
          <p:spPr>
            <a:xfrm>
              <a:off x="525729" y="1842516"/>
              <a:ext cx="119317"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L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24" name="Rectangle 123"/>
            <p:cNvSpPr/>
            <p:nvPr/>
          </p:nvSpPr>
          <p:spPr>
            <a:xfrm>
              <a:off x="615645" y="1842516"/>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25" name="Rectangle 124"/>
            <p:cNvSpPr/>
            <p:nvPr/>
          </p:nvSpPr>
          <p:spPr>
            <a:xfrm>
              <a:off x="675081" y="1842516"/>
              <a:ext cx="107714"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26" name="Rectangle 125"/>
            <p:cNvSpPr/>
            <p:nvPr/>
          </p:nvSpPr>
          <p:spPr>
            <a:xfrm>
              <a:off x="755853" y="1842516"/>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27" name="Rectangle 126"/>
            <p:cNvSpPr/>
            <p:nvPr/>
          </p:nvSpPr>
          <p:spPr>
            <a:xfrm>
              <a:off x="812241" y="1842516"/>
              <a:ext cx="59783"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28" name="Rectangle 127"/>
            <p:cNvSpPr/>
            <p:nvPr/>
          </p:nvSpPr>
          <p:spPr>
            <a:xfrm>
              <a:off x="859485" y="1842516"/>
              <a:ext cx="170894"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38</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29" name="Rectangle 128"/>
            <p:cNvSpPr/>
            <p:nvPr/>
          </p:nvSpPr>
          <p:spPr>
            <a:xfrm>
              <a:off x="990549" y="1842516"/>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30" name="Rectangle 129"/>
            <p:cNvSpPr/>
            <p:nvPr/>
          </p:nvSpPr>
          <p:spPr>
            <a:xfrm>
              <a:off x="1066749" y="1792224"/>
              <a:ext cx="83749"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6</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31" name="Rectangle 130"/>
            <p:cNvSpPr/>
            <p:nvPr/>
          </p:nvSpPr>
          <p:spPr>
            <a:xfrm>
              <a:off x="1130757" y="1792224"/>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32" name="Rectangle 131"/>
            <p:cNvSpPr/>
            <p:nvPr/>
          </p:nvSpPr>
          <p:spPr>
            <a:xfrm>
              <a:off x="1897710" y="1792224"/>
              <a:ext cx="83749"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7</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33" name="Rectangle 132"/>
            <p:cNvSpPr/>
            <p:nvPr/>
          </p:nvSpPr>
          <p:spPr>
            <a:xfrm>
              <a:off x="1961718" y="1842516"/>
              <a:ext cx="44949"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34" name="Rectangle 133"/>
            <p:cNvSpPr/>
            <p:nvPr/>
          </p:nvSpPr>
          <p:spPr>
            <a:xfrm>
              <a:off x="2149170" y="1729740"/>
              <a:ext cx="251245"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U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35" name="Rectangle 134"/>
            <p:cNvSpPr/>
            <p:nvPr/>
          </p:nvSpPr>
          <p:spPr>
            <a:xfrm>
              <a:off x="2338146" y="1729740"/>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36" name="Rectangle 135"/>
            <p:cNvSpPr/>
            <p:nvPr/>
          </p:nvSpPr>
          <p:spPr>
            <a:xfrm>
              <a:off x="2367102" y="1729740"/>
              <a:ext cx="59783"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37" name="Rectangle 136"/>
            <p:cNvSpPr/>
            <p:nvPr/>
          </p:nvSpPr>
          <p:spPr>
            <a:xfrm>
              <a:off x="2551504" y="1729740"/>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38" name="Rectangle 137"/>
            <p:cNvSpPr/>
            <p:nvPr/>
          </p:nvSpPr>
          <p:spPr>
            <a:xfrm>
              <a:off x="2417394" y="1729740"/>
              <a:ext cx="172932"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38</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39" name="Rectangle 138"/>
            <p:cNvSpPr/>
            <p:nvPr/>
          </p:nvSpPr>
          <p:spPr>
            <a:xfrm>
              <a:off x="2158314" y="1850136"/>
              <a:ext cx="22741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L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40" name="Rectangle 139"/>
            <p:cNvSpPr/>
            <p:nvPr/>
          </p:nvSpPr>
          <p:spPr>
            <a:xfrm>
              <a:off x="2330526" y="1850136"/>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41" name="Rectangle 140"/>
            <p:cNvSpPr/>
            <p:nvPr/>
          </p:nvSpPr>
          <p:spPr>
            <a:xfrm>
              <a:off x="2364054" y="1850136"/>
              <a:ext cx="59783"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42" name="Rectangle 141"/>
            <p:cNvSpPr/>
            <p:nvPr/>
          </p:nvSpPr>
          <p:spPr>
            <a:xfrm>
              <a:off x="2409774" y="1850136"/>
              <a:ext cx="168875"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38</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43" name="Rectangle 142"/>
            <p:cNvSpPr/>
            <p:nvPr/>
          </p:nvSpPr>
          <p:spPr>
            <a:xfrm>
              <a:off x="2537790" y="1850136"/>
              <a:ext cx="44949"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grpSp>
    </p:spTree>
    <p:extLst>
      <p:ext uri="{BB962C8B-B14F-4D97-AF65-F5344CB8AC3E}">
        <p14:creationId xmlns:p14="http://schemas.microsoft.com/office/powerpoint/2010/main" val="33346338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98678"/>
            <a:ext cx="10515600" cy="2560164"/>
          </a:xfrm>
        </p:spPr>
        <p:txBody>
          <a:bodyPr>
            <a:normAutofit fontScale="92500" lnSpcReduction="20000"/>
          </a:bodyPr>
          <a:lstStyle/>
          <a:p>
            <a:r>
              <a:rPr lang="en-IN" dirty="0"/>
              <a:t>Node 9 has L value &gt; upper so kill it and consider node 8 because node 6 &amp; 8 have same L value but node 8 has U value &lt; node 6 U value.</a:t>
            </a:r>
          </a:p>
          <a:p>
            <a:r>
              <a:rPr lang="en-IN" dirty="0"/>
              <a:t>Consider the path from 1 -&gt;2 -&gt; 4 -&gt; 7 -&gt;  8 </a:t>
            </a:r>
          </a:p>
          <a:p>
            <a:r>
              <a:rPr lang="en-IN" dirty="0"/>
              <a:t>X</a:t>
            </a:r>
            <a:r>
              <a:rPr lang="en-IN" baseline="-25000" dirty="0"/>
              <a:t>1 </a:t>
            </a:r>
            <a:r>
              <a:rPr lang="en-IN" dirty="0"/>
              <a:t>= 1 , X</a:t>
            </a:r>
            <a:r>
              <a:rPr lang="en-IN" baseline="-25000" dirty="0"/>
              <a:t>2 </a:t>
            </a:r>
            <a:r>
              <a:rPr lang="en-IN" dirty="0"/>
              <a:t>= 1, X</a:t>
            </a:r>
            <a:r>
              <a:rPr lang="en-IN" baseline="-25000" dirty="0"/>
              <a:t>3 </a:t>
            </a:r>
            <a:r>
              <a:rPr lang="en-IN" dirty="0"/>
              <a:t>= 0, X</a:t>
            </a:r>
            <a:r>
              <a:rPr lang="en-IN" baseline="-25000" dirty="0"/>
              <a:t>4 </a:t>
            </a:r>
            <a:r>
              <a:rPr lang="en-IN" dirty="0"/>
              <a:t>= 1</a:t>
            </a:r>
          </a:p>
          <a:p>
            <a:r>
              <a:rPr lang="en-IN" dirty="0"/>
              <a:t>The solution for 0/1 Knapsack problem is (x</a:t>
            </a:r>
            <a:r>
              <a:rPr lang="en-IN" baseline="-25000" dirty="0"/>
              <a:t>1</a:t>
            </a:r>
            <a:r>
              <a:rPr lang="en-IN" dirty="0"/>
              <a:t>, x</a:t>
            </a:r>
            <a:r>
              <a:rPr lang="en-IN" baseline="-25000" dirty="0"/>
              <a:t>2</a:t>
            </a:r>
            <a:r>
              <a:rPr lang="en-IN" dirty="0"/>
              <a:t>, x</a:t>
            </a:r>
            <a:r>
              <a:rPr lang="en-IN" baseline="-25000" dirty="0"/>
              <a:t>3</a:t>
            </a:r>
            <a:r>
              <a:rPr lang="en-IN" dirty="0"/>
              <a:t>, x</a:t>
            </a:r>
            <a:r>
              <a:rPr lang="en-IN" baseline="-25000" dirty="0"/>
              <a:t>4</a:t>
            </a:r>
            <a:r>
              <a:rPr lang="en-IN" dirty="0"/>
              <a:t>) = (1, 1, 0, 1) Maximum profit is: </a:t>
            </a:r>
          </a:p>
          <a:p>
            <a:r>
              <a:rPr lang="en-IN" i="1" dirty="0"/>
              <a:t>∑ P</a:t>
            </a:r>
            <a:r>
              <a:rPr lang="en-IN" i="1" baseline="-25000" dirty="0"/>
              <a:t>i </a:t>
            </a:r>
            <a:r>
              <a:rPr lang="en-IN" i="1" dirty="0"/>
              <a:t>x</a:t>
            </a:r>
            <a:r>
              <a:rPr lang="en-IN" i="1" baseline="-25000" dirty="0"/>
              <a:t>i  </a:t>
            </a:r>
            <a:r>
              <a:rPr lang="en-IN" dirty="0"/>
              <a:t>= 10 x 1 + 10 x 1 + 12 x 0 + 18 x 1 = 10 + 10 + 18 = 38.  </a:t>
            </a:r>
          </a:p>
          <a:p>
            <a:endParaRPr lang="en-IN" dirty="0"/>
          </a:p>
          <a:p>
            <a:endParaRPr lang="en-IN" dirty="0"/>
          </a:p>
        </p:txBody>
      </p:sp>
      <p:grpSp>
        <p:nvGrpSpPr>
          <p:cNvPr id="5" name="Group 4"/>
          <p:cNvGrpSpPr/>
          <p:nvPr/>
        </p:nvGrpSpPr>
        <p:grpSpPr>
          <a:xfrm>
            <a:off x="2799640" y="489763"/>
            <a:ext cx="5779911" cy="3021081"/>
            <a:chOff x="0" y="0"/>
            <a:chExt cx="3596320" cy="2657596"/>
          </a:xfrm>
        </p:grpSpPr>
        <p:pic>
          <p:nvPicPr>
            <p:cNvPr id="6" name="Picture 5"/>
            <p:cNvPicPr/>
            <p:nvPr/>
          </p:nvPicPr>
          <p:blipFill>
            <a:blip r:embed="rId2"/>
            <a:stretch>
              <a:fillRect/>
            </a:stretch>
          </p:blipFill>
          <p:spPr>
            <a:xfrm>
              <a:off x="2351735" y="61985"/>
              <a:ext cx="228600" cy="229235"/>
            </a:xfrm>
            <a:prstGeom prst="rect">
              <a:avLst/>
            </a:prstGeom>
          </p:spPr>
        </p:pic>
        <p:pic>
          <p:nvPicPr>
            <p:cNvPr id="7" name="Picture 6"/>
            <p:cNvPicPr/>
            <p:nvPr/>
          </p:nvPicPr>
          <p:blipFill>
            <a:blip r:embed="rId3"/>
            <a:stretch>
              <a:fillRect/>
            </a:stretch>
          </p:blipFill>
          <p:spPr>
            <a:xfrm>
              <a:off x="2816555" y="519820"/>
              <a:ext cx="228600" cy="229235"/>
            </a:xfrm>
            <a:prstGeom prst="rect">
              <a:avLst/>
            </a:prstGeom>
          </p:spPr>
        </p:pic>
        <p:sp>
          <p:nvSpPr>
            <p:cNvPr id="8" name="Shape 83768"/>
            <p:cNvSpPr/>
            <p:nvPr/>
          </p:nvSpPr>
          <p:spPr>
            <a:xfrm>
              <a:off x="2560015" y="262645"/>
              <a:ext cx="297180" cy="297815"/>
            </a:xfrm>
            <a:custGeom>
              <a:avLst/>
              <a:gdLst/>
              <a:ahLst/>
              <a:cxnLst/>
              <a:rect l="0" t="0" r="0" b="0"/>
              <a:pathLst>
                <a:path w="297180" h="297815">
                  <a:moveTo>
                    <a:pt x="297180" y="297815"/>
                  </a:moveTo>
                  <a:lnTo>
                    <a:pt x="0" y="0"/>
                  </a:lnTo>
                </a:path>
              </a:pathLst>
            </a:custGeom>
            <a:ln w="7710" cap="rnd">
              <a:round/>
            </a:ln>
          </p:spPr>
          <p:style>
            <a:lnRef idx="1">
              <a:srgbClr val="000000"/>
            </a:lnRef>
            <a:fillRef idx="0">
              <a:srgbClr val="000000">
                <a:alpha val="0"/>
              </a:srgbClr>
            </a:fillRef>
            <a:effectRef idx="0">
              <a:scrgbClr r="0" g="0" b="0"/>
            </a:effectRef>
            <a:fontRef idx="none"/>
          </p:style>
          <p:txBody>
            <a:bodyPr/>
            <a:lstStyle/>
            <a:p>
              <a:endParaRPr lang="en-IN"/>
            </a:p>
          </p:txBody>
        </p:sp>
        <p:pic>
          <p:nvPicPr>
            <p:cNvPr id="9" name="Picture 8"/>
            <p:cNvPicPr/>
            <p:nvPr/>
          </p:nvPicPr>
          <p:blipFill>
            <a:blip r:embed="rId4"/>
            <a:stretch>
              <a:fillRect/>
            </a:stretch>
          </p:blipFill>
          <p:spPr>
            <a:xfrm>
              <a:off x="1886915" y="519820"/>
              <a:ext cx="228600" cy="229235"/>
            </a:xfrm>
            <a:prstGeom prst="rect">
              <a:avLst/>
            </a:prstGeom>
          </p:spPr>
        </p:pic>
        <p:sp>
          <p:nvSpPr>
            <p:cNvPr id="10" name="Shape 83771"/>
            <p:cNvSpPr/>
            <p:nvPr/>
          </p:nvSpPr>
          <p:spPr>
            <a:xfrm>
              <a:off x="2095195" y="262645"/>
              <a:ext cx="297180" cy="297815"/>
            </a:xfrm>
            <a:custGeom>
              <a:avLst/>
              <a:gdLst/>
              <a:ahLst/>
              <a:cxnLst/>
              <a:rect l="0" t="0" r="0" b="0"/>
              <a:pathLst>
                <a:path w="297180" h="297815">
                  <a:moveTo>
                    <a:pt x="0" y="297815"/>
                  </a:moveTo>
                  <a:lnTo>
                    <a:pt x="297180" y="0"/>
                  </a:lnTo>
                </a:path>
              </a:pathLst>
            </a:custGeom>
            <a:ln w="7710" cap="rnd">
              <a:round/>
            </a:ln>
          </p:spPr>
          <p:style>
            <a:lnRef idx="1">
              <a:srgbClr val="000000"/>
            </a:lnRef>
            <a:fillRef idx="0">
              <a:srgbClr val="000000">
                <a:alpha val="0"/>
              </a:srgbClr>
            </a:fillRef>
            <a:effectRef idx="0">
              <a:scrgbClr r="0" g="0" b="0"/>
            </a:effectRef>
            <a:fontRef idx="none"/>
          </p:style>
          <p:txBody>
            <a:bodyPr/>
            <a:lstStyle/>
            <a:p>
              <a:endParaRPr lang="en-IN"/>
            </a:p>
          </p:txBody>
        </p:sp>
        <p:pic>
          <p:nvPicPr>
            <p:cNvPr id="11" name="Picture 10"/>
            <p:cNvPicPr/>
            <p:nvPr/>
          </p:nvPicPr>
          <p:blipFill>
            <a:blip r:embed="rId5"/>
            <a:stretch>
              <a:fillRect/>
            </a:stretch>
          </p:blipFill>
          <p:spPr>
            <a:xfrm>
              <a:off x="1437335" y="1123070"/>
              <a:ext cx="228600" cy="229235"/>
            </a:xfrm>
            <a:prstGeom prst="rect">
              <a:avLst/>
            </a:prstGeom>
          </p:spPr>
        </p:pic>
        <p:sp>
          <p:nvSpPr>
            <p:cNvPr id="12" name="Shape 83774"/>
            <p:cNvSpPr/>
            <p:nvPr/>
          </p:nvSpPr>
          <p:spPr>
            <a:xfrm>
              <a:off x="1561795" y="720480"/>
              <a:ext cx="373380" cy="412750"/>
            </a:xfrm>
            <a:custGeom>
              <a:avLst/>
              <a:gdLst/>
              <a:ahLst/>
              <a:cxnLst/>
              <a:rect l="0" t="0" r="0" b="0"/>
              <a:pathLst>
                <a:path w="373380" h="412750">
                  <a:moveTo>
                    <a:pt x="373380" y="0"/>
                  </a:moveTo>
                  <a:lnTo>
                    <a:pt x="0" y="412750"/>
                  </a:lnTo>
                </a:path>
              </a:pathLst>
            </a:custGeom>
            <a:ln w="7712" cap="rnd">
              <a:round/>
            </a:ln>
          </p:spPr>
          <p:style>
            <a:lnRef idx="1">
              <a:srgbClr val="000000"/>
            </a:lnRef>
            <a:fillRef idx="0">
              <a:srgbClr val="000000">
                <a:alpha val="0"/>
              </a:srgbClr>
            </a:fillRef>
            <a:effectRef idx="0">
              <a:scrgbClr r="0" g="0" b="0"/>
            </a:effectRef>
            <a:fontRef idx="none"/>
          </p:style>
          <p:txBody>
            <a:bodyPr/>
            <a:lstStyle/>
            <a:p>
              <a:endParaRPr lang="en-IN"/>
            </a:p>
          </p:txBody>
        </p:sp>
        <p:pic>
          <p:nvPicPr>
            <p:cNvPr id="13" name="Picture 12"/>
            <p:cNvPicPr/>
            <p:nvPr/>
          </p:nvPicPr>
          <p:blipFill>
            <a:blip r:embed="rId6"/>
            <a:stretch>
              <a:fillRect/>
            </a:stretch>
          </p:blipFill>
          <p:spPr>
            <a:xfrm>
              <a:off x="2275535" y="1123070"/>
              <a:ext cx="228600" cy="229235"/>
            </a:xfrm>
            <a:prstGeom prst="rect">
              <a:avLst/>
            </a:prstGeom>
          </p:spPr>
        </p:pic>
        <p:sp>
          <p:nvSpPr>
            <p:cNvPr id="14" name="Shape 83777"/>
            <p:cNvSpPr/>
            <p:nvPr/>
          </p:nvSpPr>
          <p:spPr>
            <a:xfrm>
              <a:off x="2095195" y="720480"/>
              <a:ext cx="304800" cy="412750"/>
            </a:xfrm>
            <a:custGeom>
              <a:avLst/>
              <a:gdLst/>
              <a:ahLst/>
              <a:cxnLst/>
              <a:rect l="0" t="0" r="0" b="0"/>
              <a:pathLst>
                <a:path w="304800" h="412750">
                  <a:moveTo>
                    <a:pt x="0" y="0"/>
                  </a:moveTo>
                  <a:lnTo>
                    <a:pt x="304800" y="412750"/>
                  </a:lnTo>
                </a:path>
              </a:pathLst>
            </a:custGeom>
            <a:ln w="7714" cap="rnd">
              <a:round/>
            </a:ln>
          </p:spPr>
          <p:style>
            <a:lnRef idx="1">
              <a:srgbClr val="000000"/>
            </a:lnRef>
            <a:fillRef idx="0">
              <a:srgbClr val="000000">
                <a:alpha val="0"/>
              </a:srgbClr>
            </a:fillRef>
            <a:effectRef idx="0">
              <a:scrgbClr r="0" g="0" b="0"/>
            </a:effectRef>
            <a:fontRef idx="none"/>
          </p:style>
          <p:txBody>
            <a:bodyPr/>
            <a:lstStyle/>
            <a:p>
              <a:endParaRPr lang="en-IN"/>
            </a:p>
          </p:txBody>
        </p:sp>
        <p:pic>
          <p:nvPicPr>
            <p:cNvPr id="15" name="Picture 14"/>
            <p:cNvPicPr/>
            <p:nvPr/>
          </p:nvPicPr>
          <p:blipFill>
            <a:blip r:embed="rId7"/>
            <a:stretch>
              <a:fillRect/>
            </a:stretch>
          </p:blipFill>
          <p:spPr>
            <a:xfrm>
              <a:off x="1818335" y="1733306"/>
              <a:ext cx="228600" cy="229235"/>
            </a:xfrm>
            <a:prstGeom prst="rect">
              <a:avLst/>
            </a:prstGeom>
          </p:spPr>
        </p:pic>
        <p:sp>
          <p:nvSpPr>
            <p:cNvPr id="16" name="Shape 83780"/>
            <p:cNvSpPr/>
            <p:nvPr/>
          </p:nvSpPr>
          <p:spPr>
            <a:xfrm>
              <a:off x="1645615" y="1331985"/>
              <a:ext cx="297180" cy="411480"/>
            </a:xfrm>
            <a:custGeom>
              <a:avLst/>
              <a:gdLst/>
              <a:ahLst/>
              <a:cxnLst/>
              <a:rect l="0" t="0" r="0" b="0"/>
              <a:pathLst>
                <a:path w="297180" h="411480">
                  <a:moveTo>
                    <a:pt x="0" y="0"/>
                  </a:moveTo>
                  <a:lnTo>
                    <a:pt x="297180" y="411480"/>
                  </a:lnTo>
                </a:path>
              </a:pathLst>
            </a:custGeom>
            <a:ln w="7714" cap="rnd">
              <a:round/>
            </a:ln>
          </p:spPr>
          <p:style>
            <a:lnRef idx="1">
              <a:srgbClr val="000000"/>
            </a:lnRef>
            <a:fillRef idx="0">
              <a:srgbClr val="000000">
                <a:alpha val="0"/>
              </a:srgbClr>
            </a:fillRef>
            <a:effectRef idx="0">
              <a:scrgbClr r="0" g="0" b="0"/>
            </a:effectRef>
            <a:fontRef idx="none"/>
          </p:style>
          <p:txBody>
            <a:bodyPr/>
            <a:lstStyle/>
            <a:p>
              <a:endParaRPr lang="en-IN"/>
            </a:p>
          </p:txBody>
        </p:sp>
        <p:pic>
          <p:nvPicPr>
            <p:cNvPr id="17" name="Picture 16"/>
            <p:cNvPicPr/>
            <p:nvPr/>
          </p:nvPicPr>
          <p:blipFill>
            <a:blip r:embed="rId8"/>
            <a:stretch>
              <a:fillRect/>
            </a:stretch>
          </p:blipFill>
          <p:spPr>
            <a:xfrm>
              <a:off x="987120" y="1733306"/>
              <a:ext cx="228600" cy="229235"/>
            </a:xfrm>
            <a:prstGeom prst="rect">
              <a:avLst/>
            </a:prstGeom>
          </p:spPr>
        </p:pic>
        <p:sp>
          <p:nvSpPr>
            <p:cNvPr id="18" name="Shape 83783"/>
            <p:cNvSpPr/>
            <p:nvPr/>
          </p:nvSpPr>
          <p:spPr>
            <a:xfrm>
              <a:off x="1112215" y="1331985"/>
              <a:ext cx="373380" cy="411480"/>
            </a:xfrm>
            <a:custGeom>
              <a:avLst/>
              <a:gdLst/>
              <a:ahLst/>
              <a:cxnLst/>
              <a:rect l="0" t="0" r="0" b="0"/>
              <a:pathLst>
                <a:path w="373380" h="411480">
                  <a:moveTo>
                    <a:pt x="373380" y="0"/>
                  </a:moveTo>
                  <a:lnTo>
                    <a:pt x="0" y="411480"/>
                  </a:lnTo>
                </a:path>
              </a:pathLst>
            </a:custGeom>
            <a:ln w="7712" cap="rnd">
              <a:round/>
            </a:ln>
          </p:spPr>
          <p:style>
            <a:lnRef idx="1">
              <a:srgbClr val="000000"/>
            </a:lnRef>
            <a:fillRef idx="0">
              <a:srgbClr val="000000">
                <a:alpha val="0"/>
              </a:srgbClr>
            </a:fillRef>
            <a:effectRef idx="0">
              <a:scrgbClr r="0" g="0" b="0"/>
            </a:effectRef>
            <a:fontRef idx="none"/>
          </p:style>
          <p:txBody>
            <a:bodyPr/>
            <a:lstStyle/>
            <a:p>
              <a:endParaRPr lang="en-IN"/>
            </a:p>
          </p:txBody>
        </p:sp>
        <p:pic>
          <p:nvPicPr>
            <p:cNvPr id="19" name="Picture 18"/>
            <p:cNvPicPr/>
            <p:nvPr/>
          </p:nvPicPr>
          <p:blipFill>
            <a:blip r:embed="rId9"/>
            <a:stretch>
              <a:fillRect/>
            </a:stretch>
          </p:blipFill>
          <p:spPr>
            <a:xfrm>
              <a:off x="2199335" y="2421010"/>
              <a:ext cx="228600" cy="229235"/>
            </a:xfrm>
            <a:prstGeom prst="rect">
              <a:avLst/>
            </a:prstGeom>
          </p:spPr>
        </p:pic>
        <p:sp>
          <p:nvSpPr>
            <p:cNvPr id="20" name="Shape 83786"/>
            <p:cNvSpPr/>
            <p:nvPr/>
          </p:nvSpPr>
          <p:spPr>
            <a:xfrm>
              <a:off x="2026615" y="1942220"/>
              <a:ext cx="297180" cy="488950"/>
            </a:xfrm>
            <a:custGeom>
              <a:avLst/>
              <a:gdLst/>
              <a:ahLst/>
              <a:cxnLst/>
              <a:rect l="0" t="0" r="0" b="0"/>
              <a:pathLst>
                <a:path w="297180" h="488950">
                  <a:moveTo>
                    <a:pt x="0" y="0"/>
                  </a:moveTo>
                  <a:lnTo>
                    <a:pt x="297180" y="488950"/>
                  </a:lnTo>
                </a:path>
              </a:pathLst>
            </a:custGeom>
            <a:ln w="7716" cap="rnd">
              <a:round/>
            </a:ln>
          </p:spPr>
          <p:style>
            <a:lnRef idx="1">
              <a:srgbClr val="000000"/>
            </a:lnRef>
            <a:fillRef idx="0">
              <a:srgbClr val="000000">
                <a:alpha val="0"/>
              </a:srgbClr>
            </a:fillRef>
            <a:effectRef idx="0">
              <a:scrgbClr r="0" g="0" b="0"/>
            </a:effectRef>
            <a:fontRef idx="none"/>
          </p:style>
          <p:txBody>
            <a:bodyPr/>
            <a:lstStyle/>
            <a:p>
              <a:endParaRPr lang="en-IN"/>
            </a:p>
          </p:txBody>
        </p:sp>
        <p:pic>
          <p:nvPicPr>
            <p:cNvPr id="21" name="Picture 20"/>
            <p:cNvPicPr/>
            <p:nvPr/>
          </p:nvPicPr>
          <p:blipFill>
            <a:blip r:embed="rId10"/>
            <a:stretch>
              <a:fillRect/>
            </a:stretch>
          </p:blipFill>
          <p:spPr>
            <a:xfrm>
              <a:off x="1437335" y="2421010"/>
              <a:ext cx="228600" cy="229235"/>
            </a:xfrm>
            <a:prstGeom prst="rect">
              <a:avLst/>
            </a:prstGeom>
          </p:spPr>
        </p:pic>
        <p:sp>
          <p:nvSpPr>
            <p:cNvPr id="22" name="Shape 83789"/>
            <p:cNvSpPr/>
            <p:nvPr/>
          </p:nvSpPr>
          <p:spPr>
            <a:xfrm>
              <a:off x="1561795" y="1942220"/>
              <a:ext cx="304800" cy="488950"/>
            </a:xfrm>
            <a:custGeom>
              <a:avLst/>
              <a:gdLst/>
              <a:ahLst/>
              <a:cxnLst/>
              <a:rect l="0" t="0" r="0" b="0"/>
              <a:pathLst>
                <a:path w="304800" h="488950">
                  <a:moveTo>
                    <a:pt x="304800" y="0"/>
                  </a:moveTo>
                  <a:lnTo>
                    <a:pt x="0" y="488950"/>
                  </a:lnTo>
                </a:path>
              </a:pathLst>
            </a:custGeom>
            <a:ln w="7716"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23" name="Rectangle 22"/>
            <p:cNvSpPr/>
            <p:nvPr/>
          </p:nvSpPr>
          <p:spPr>
            <a:xfrm>
              <a:off x="2684094" y="0"/>
              <a:ext cx="251245"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U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24" name="Rectangle 23"/>
            <p:cNvSpPr/>
            <p:nvPr/>
          </p:nvSpPr>
          <p:spPr>
            <a:xfrm>
              <a:off x="2873324" y="0"/>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25" name="Rectangle 24"/>
            <p:cNvSpPr/>
            <p:nvPr/>
          </p:nvSpPr>
          <p:spPr>
            <a:xfrm>
              <a:off x="2903804" y="0"/>
              <a:ext cx="59783"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26" name="Rectangle 25"/>
            <p:cNvSpPr/>
            <p:nvPr/>
          </p:nvSpPr>
          <p:spPr>
            <a:xfrm>
              <a:off x="2955620" y="0"/>
              <a:ext cx="174952"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32</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27" name="Rectangle 26"/>
            <p:cNvSpPr/>
            <p:nvPr/>
          </p:nvSpPr>
          <p:spPr>
            <a:xfrm>
              <a:off x="3094304" y="0"/>
              <a:ext cx="44949"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28" name="Rectangle 27"/>
            <p:cNvSpPr/>
            <p:nvPr/>
          </p:nvSpPr>
          <p:spPr>
            <a:xfrm>
              <a:off x="2432634" y="141732"/>
              <a:ext cx="83748"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29" name="Rectangle 28"/>
            <p:cNvSpPr/>
            <p:nvPr/>
          </p:nvSpPr>
          <p:spPr>
            <a:xfrm>
              <a:off x="2496642" y="141732"/>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30" name="Rectangle 29"/>
            <p:cNvSpPr/>
            <p:nvPr/>
          </p:nvSpPr>
          <p:spPr>
            <a:xfrm>
              <a:off x="2691714" y="121920"/>
              <a:ext cx="273368"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L =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31" name="Rectangle 30"/>
            <p:cNvSpPr/>
            <p:nvPr/>
          </p:nvSpPr>
          <p:spPr>
            <a:xfrm>
              <a:off x="2899232" y="121920"/>
              <a:ext cx="59783"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32" name="Rectangle 31"/>
            <p:cNvSpPr/>
            <p:nvPr/>
          </p:nvSpPr>
          <p:spPr>
            <a:xfrm>
              <a:off x="2944952" y="121920"/>
              <a:ext cx="168875"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38</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33" name="Rectangle 32"/>
            <p:cNvSpPr/>
            <p:nvPr/>
          </p:nvSpPr>
          <p:spPr>
            <a:xfrm>
              <a:off x="3072968" y="121920"/>
              <a:ext cx="44949"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34" name="Rectangle 33"/>
            <p:cNvSpPr/>
            <p:nvPr/>
          </p:nvSpPr>
          <p:spPr>
            <a:xfrm>
              <a:off x="0" y="260515"/>
              <a:ext cx="47803" cy="132355"/>
            </a:xfrm>
            <a:prstGeom prst="rect">
              <a:avLst/>
            </a:prstGeom>
            <a:ln>
              <a:noFill/>
            </a:ln>
          </p:spPr>
          <p:txBody>
            <a:bodyPr vert="horz" lIns="0" tIns="0" rIns="0" bIns="0" rtlCol="0">
              <a:noAutofit/>
            </a:bodyPr>
            <a:lstStyle/>
            <a:p>
              <a:pPr indent="2540" algn="l">
                <a:lnSpc>
                  <a:spcPct val="107000"/>
                </a:lnSpc>
                <a:spcAft>
                  <a:spcPts val="800"/>
                </a:spcAft>
              </a:pPr>
              <a:r>
                <a:rPr lang="en-IN" sz="80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35" name="Rectangle 34"/>
            <p:cNvSpPr/>
            <p:nvPr/>
          </p:nvSpPr>
          <p:spPr>
            <a:xfrm>
              <a:off x="0" y="389787"/>
              <a:ext cx="56365" cy="156061"/>
            </a:xfrm>
            <a:prstGeom prst="rect">
              <a:avLst/>
            </a:prstGeom>
            <a:ln>
              <a:noFill/>
            </a:ln>
          </p:spPr>
          <p:txBody>
            <a:bodyPr vert="horz" lIns="0" tIns="0" rIns="0" bIns="0" rtlCol="0">
              <a:noAutofit/>
            </a:bodyPr>
            <a:lstStyle/>
            <a:p>
              <a:pPr indent="2540" algn="l">
                <a:lnSpc>
                  <a:spcPct val="107000"/>
                </a:lnSpc>
                <a:spcAft>
                  <a:spcPts val="800"/>
                </a:spcAft>
              </a:pPr>
              <a:r>
                <a:rPr lang="en-IN" sz="9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36" name="Rectangle 35"/>
            <p:cNvSpPr/>
            <p:nvPr/>
          </p:nvSpPr>
          <p:spPr>
            <a:xfrm>
              <a:off x="1422222" y="528828"/>
              <a:ext cx="96390"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U</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37" name="Rectangle 36"/>
            <p:cNvSpPr/>
            <p:nvPr/>
          </p:nvSpPr>
          <p:spPr>
            <a:xfrm>
              <a:off x="1495374" y="528828"/>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38" name="Rectangle 37"/>
            <p:cNvSpPr/>
            <p:nvPr/>
          </p:nvSpPr>
          <p:spPr>
            <a:xfrm>
              <a:off x="1534998" y="528828"/>
              <a:ext cx="107714"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39" name="Rectangle 38"/>
            <p:cNvSpPr/>
            <p:nvPr/>
          </p:nvSpPr>
          <p:spPr>
            <a:xfrm>
              <a:off x="1617294" y="528828"/>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0" name="Rectangle 39"/>
            <p:cNvSpPr/>
            <p:nvPr/>
          </p:nvSpPr>
          <p:spPr>
            <a:xfrm>
              <a:off x="1641678" y="528828"/>
              <a:ext cx="59783"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1" name="Rectangle 40"/>
            <p:cNvSpPr/>
            <p:nvPr/>
          </p:nvSpPr>
          <p:spPr>
            <a:xfrm>
              <a:off x="1693494" y="528828"/>
              <a:ext cx="174952"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32</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2" name="Rectangle 41"/>
            <p:cNvSpPr/>
            <p:nvPr/>
          </p:nvSpPr>
          <p:spPr>
            <a:xfrm>
              <a:off x="1830654" y="528828"/>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3" name="Rectangle 42"/>
            <p:cNvSpPr/>
            <p:nvPr/>
          </p:nvSpPr>
          <p:spPr>
            <a:xfrm>
              <a:off x="1451178" y="651002"/>
              <a:ext cx="22741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L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4" name="Rectangle 43"/>
            <p:cNvSpPr/>
            <p:nvPr/>
          </p:nvSpPr>
          <p:spPr>
            <a:xfrm>
              <a:off x="1621866" y="651002"/>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5" name="Rectangle 44"/>
            <p:cNvSpPr/>
            <p:nvPr/>
          </p:nvSpPr>
          <p:spPr>
            <a:xfrm>
              <a:off x="1658442" y="651002"/>
              <a:ext cx="59783"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6" name="Rectangle 45"/>
            <p:cNvSpPr/>
            <p:nvPr/>
          </p:nvSpPr>
          <p:spPr>
            <a:xfrm>
              <a:off x="1702638" y="651002"/>
              <a:ext cx="168875"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38</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7" name="Rectangle 46"/>
            <p:cNvSpPr/>
            <p:nvPr/>
          </p:nvSpPr>
          <p:spPr>
            <a:xfrm>
              <a:off x="1830654" y="651002"/>
              <a:ext cx="44949"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8" name="Rectangle 47"/>
            <p:cNvSpPr/>
            <p:nvPr/>
          </p:nvSpPr>
          <p:spPr>
            <a:xfrm>
              <a:off x="1877898" y="291084"/>
              <a:ext cx="208318"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x1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9" name="Rectangle 48"/>
            <p:cNvSpPr/>
            <p:nvPr/>
          </p:nvSpPr>
          <p:spPr>
            <a:xfrm>
              <a:off x="2034870" y="291084"/>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50" name="Rectangle 49"/>
            <p:cNvSpPr/>
            <p:nvPr/>
          </p:nvSpPr>
          <p:spPr>
            <a:xfrm>
              <a:off x="2089734" y="291084"/>
              <a:ext cx="107714"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51" name="Rectangle 50"/>
            <p:cNvSpPr/>
            <p:nvPr/>
          </p:nvSpPr>
          <p:spPr>
            <a:xfrm>
              <a:off x="2170506" y="291084"/>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52" name="Rectangle 51"/>
            <p:cNvSpPr/>
            <p:nvPr/>
          </p:nvSpPr>
          <p:spPr>
            <a:xfrm>
              <a:off x="2237562" y="291084"/>
              <a:ext cx="83748"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53" name="Rectangle 52"/>
            <p:cNvSpPr/>
            <p:nvPr/>
          </p:nvSpPr>
          <p:spPr>
            <a:xfrm>
              <a:off x="2301570" y="291084"/>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54" name="Rectangle 53"/>
            <p:cNvSpPr/>
            <p:nvPr/>
          </p:nvSpPr>
          <p:spPr>
            <a:xfrm>
              <a:off x="2792552" y="329184"/>
              <a:ext cx="316032"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x1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55" name="Rectangle 54"/>
            <p:cNvSpPr/>
            <p:nvPr/>
          </p:nvSpPr>
          <p:spPr>
            <a:xfrm>
              <a:off x="3031820" y="329184"/>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56" name="Rectangle 55"/>
            <p:cNvSpPr/>
            <p:nvPr/>
          </p:nvSpPr>
          <p:spPr>
            <a:xfrm>
              <a:off x="3071444" y="329184"/>
              <a:ext cx="83748"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57" name="Rectangle 56"/>
            <p:cNvSpPr/>
            <p:nvPr/>
          </p:nvSpPr>
          <p:spPr>
            <a:xfrm>
              <a:off x="3135452" y="291084"/>
              <a:ext cx="44949"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58" name="Rectangle 57"/>
            <p:cNvSpPr/>
            <p:nvPr/>
          </p:nvSpPr>
          <p:spPr>
            <a:xfrm>
              <a:off x="1856562" y="456932"/>
              <a:ext cx="53511" cy="148159"/>
            </a:xfrm>
            <a:prstGeom prst="rect">
              <a:avLst/>
            </a:prstGeom>
            <a:ln>
              <a:noFill/>
            </a:ln>
          </p:spPr>
          <p:txBody>
            <a:bodyPr vert="horz" lIns="0" tIns="0" rIns="0" bIns="0" rtlCol="0">
              <a:noAutofit/>
            </a:bodyPr>
            <a:lstStyle/>
            <a:p>
              <a:pPr indent="2540" algn="l">
                <a:lnSpc>
                  <a:spcPct val="107000"/>
                </a:lnSpc>
                <a:spcAft>
                  <a:spcPts val="800"/>
                </a:spcAft>
              </a:pPr>
              <a:r>
                <a:rPr lang="en-IN" sz="90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59" name="Rectangle 58"/>
            <p:cNvSpPr/>
            <p:nvPr/>
          </p:nvSpPr>
          <p:spPr>
            <a:xfrm>
              <a:off x="1976958" y="588518"/>
              <a:ext cx="83749"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60" name="Rectangle 59"/>
            <p:cNvSpPr/>
            <p:nvPr/>
          </p:nvSpPr>
          <p:spPr>
            <a:xfrm>
              <a:off x="2040966" y="588518"/>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61" name="Rectangle 60"/>
            <p:cNvSpPr/>
            <p:nvPr/>
          </p:nvSpPr>
          <p:spPr>
            <a:xfrm>
              <a:off x="2914472" y="588518"/>
              <a:ext cx="83748"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3</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62" name="Rectangle 61"/>
            <p:cNvSpPr/>
            <p:nvPr/>
          </p:nvSpPr>
          <p:spPr>
            <a:xfrm>
              <a:off x="2978480" y="588518"/>
              <a:ext cx="44949"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63" name="Rectangle 62"/>
            <p:cNvSpPr/>
            <p:nvPr/>
          </p:nvSpPr>
          <p:spPr>
            <a:xfrm>
              <a:off x="3161360" y="260515"/>
              <a:ext cx="47803" cy="132355"/>
            </a:xfrm>
            <a:prstGeom prst="rect">
              <a:avLst/>
            </a:prstGeom>
            <a:ln>
              <a:noFill/>
            </a:ln>
          </p:spPr>
          <p:txBody>
            <a:bodyPr vert="horz" lIns="0" tIns="0" rIns="0" bIns="0" rtlCol="0">
              <a:noAutofit/>
            </a:bodyPr>
            <a:lstStyle/>
            <a:p>
              <a:pPr indent="2540" algn="l">
                <a:lnSpc>
                  <a:spcPct val="107000"/>
                </a:lnSpc>
                <a:spcAft>
                  <a:spcPts val="800"/>
                </a:spcAft>
              </a:pPr>
              <a:r>
                <a:rPr lang="en-IN" sz="80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64" name="Rectangle 63"/>
            <p:cNvSpPr/>
            <p:nvPr/>
          </p:nvSpPr>
          <p:spPr>
            <a:xfrm>
              <a:off x="3161360" y="389787"/>
              <a:ext cx="56365" cy="156061"/>
            </a:xfrm>
            <a:prstGeom prst="rect">
              <a:avLst/>
            </a:prstGeom>
            <a:ln>
              <a:noFill/>
            </a:ln>
          </p:spPr>
          <p:txBody>
            <a:bodyPr vert="horz" lIns="0" tIns="0" rIns="0" bIns="0" rtlCol="0">
              <a:noAutofit/>
            </a:bodyPr>
            <a:lstStyle/>
            <a:p>
              <a:pPr indent="2540" algn="l">
                <a:lnSpc>
                  <a:spcPct val="107000"/>
                </a:lnSpc>
                <a:spcAft>
                  <a:spcPts val="800"/>
                </a:spcAft>
              </a:pPr>
              <a:r>
                <a:rPr lang="en-IN" sz="9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65" name="Rectangle 64"/>
            <p:cNvSpPr/>
            <p:nvPr/>
          </p:nvSpPr>
          <p:spPr>
            <a:xfrm>
              <a:off x="3141548" y="528828"/>
              <a:ext cx="251245"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U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66" name="Rectangle 65"/>
            <p:cNvSpPr/>
            <p:nvPr/>
          </p:nvSpPr>
          <p:spPr>
            <a:xfrm>
              <a:off x="3330524" y="528828"/>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67" name="Rectangle 66"/>
            <p:cNvSpPr/>
            <p:nvPr/>
          </p:nvSpPr>
          <p:spPr>
            <a:xfrm>
              <a:off x="3361004" y="528828"/>
              <a:ext cx="59783"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68" name="Rectangle 67"/>
            <p:cNvSpPr/>
            <p:nvPr/>
          </p:nvSpPr>
          <p:spPr>
            <a:xfrm>
              <a:off x="3412820" y="528828"/>
              <a:ext cx="174952"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22</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69" name="Rectangle 68"/>
            <p:cNvSpPr/>
            <p:nvPr/>
          </p:nvSpPr>
          <p:spPr>
            <a:xfrm>
              <a:off x="3549968" y="528828"/>
              <a:ext cx="46352"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70" name="Rectangle 69"/>
            <p:cNvSpPr/>
            <p:nvPr/>
          </p:nvSpPr>
          <p:spPr>
            <a:xfrm>
              <a:off x="3149168" y="651002"/>
              <a:ext cx="22741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L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71" name="Rectangle 70"/>
            <p:cNvSpPr/>
            <p:nvPr/>
          </p:nvSpPr>
          <p:spPr>
            <a:xfrm>
              <a:off x="3319856" y="651002"/>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72" name="Rectangle 71"/>
            <p:cNvSpPr/>
            <p:nvPr/>
          </p:nvSpPr>
          <p:spPr>
            <a:xfrm>
              <a:off x="3356432" y="651002"/>
              <a:ext cx="59783"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73" name="Rectangle 72"/>
            <p:cNvSpPr/>
            <p:nvPr/>
          </p:nvSpPr>
          <p:spPr>
            <a:xfrm>
              <a:off x="3400628" y="651002"/>
              <a:ext cx="168875"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32</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74" name="Rectangle 73"/>
            <p:cNvSpPr/>
            <p:nvPr/>
          </p:nvSpPr>
          <p:spPr>
            <a:xfrm>
              <a:off x="3528644" y="651002"/>
              <a:ext cx="44949"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75" name="Rectangle 74"/>
            <p:cNvSpPr/>
            <p:nvPr/>
          </p:nvSpPr>
          <p:spPr>
            <a:xfrm>
              <a:off x="1295730" y="862838"/>
              <a:ext cx="208318"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x2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76" name="Rectangle 75"/>
            <p:cNvSpPr/>
            <p:nvPr/>
          </p:nvSpPr>
          <p:spPr>
            <a:xfrm>
              <a:off x="1452702" y="862838"/>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77" name="Rectangle 76"/>
            <p:cNvSpPr/>
            <p:nvPr/>
          </p:nvSpPr>
          <p:spPr>
            <a:xfrm>
              <a:off x="1498422" y="862838"/>
              <a:ext cx="107714"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78" name="Rectangle 77"/>
            <p:cNvSpPr/>
            <p:nvPr/>
          </p:nvSpPr>
          <p:spPr>
            <a:xfrm>
              <a:off x="1579194" y="862838"/>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79" name="Rectangle 78"/>
            <p:cNvSpPr/>
            <p:nvPr/>
          </p:nvSpPr>
          <p:spPr>
            <a:xfrm>
              <a:off x="1638630" y="862838"/>
              <a:ext cx="83749"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80" name="Rectangle 79"/>
            <p:cNvSpPr/>
            <p:nvPr/>
          </p:nvSpPr>
          <p:spPr>
            <a:xfrm>
              <a:off x="1702638" y="862838"/>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81" name="Rectangle 80"/>
            <p:cNvSpPr/>
            <p:nvPr/>
          </p:nvSpPr>
          <p:spPr>
            <a:xfrm>
              <a:off x="2286330" y="856742"/>
              <a:ext cx="316032"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x2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82" name="Rectangle 81"/>
            <p:cNvSpPr/>
            <p:nvPr/>
          </p:nvSpPr>
          <p:spPr>
            <a:xfrm>
              <a:off x="2525598" y="856742"/>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83" name="Rectangle 82"/>
            <p:cNvSpPr/>
            <p:nvPr/>
          </p:nvSpPr>
          <p:spPr>
            <a:xfrm>
              <a:off x="2565222" y="856742"/>
              <a:ext cx="83748"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84" name="Rectangle 83"/>
            <p:cNvSpPr/>
            <p:nvPr/>
          </p:nvSpPr>
          <p:spPr>
            <a:xfrm>
              <a:off x="2629230" y="856742"/>
              <a:ext cx="44949"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85" name="Rectangle 84"/>
            <p:cNvSpPr/>
            <p:nvPr/>
          </p:nvSpPr>
          <p:spPr>
            <a:xfrm>
              <a:off x="0" y="978571"/>
              <a:ext cx="35674" cy="98773"/>
            </a:xfrm>
            <a:prstGeom prst="rect">
              <a:avLst/>
            </a:prstGeom>
            <a:ln>
              <a:noFill/>
            </a:ln>
          </p:spPr>
          <p:txBody>
            <a:bodyPr vert="horz" lIns="0" tIns="0" rIns="0" bIns="0" rtlCol="0">
              <a:noAutofit/>
            </a:bodyPr>
            <a:lstStyle/>
            <a:p>
              <a:pPr indent="2540" algn="l">
                <a:lnSpc>
                  <a:spcPct val="107000"/>
                </a:lnSpc>
                <a:spcAft>
                  <a:spcPts val="800"/>
                </a:spcAft>
              </a:pPr>
              <a:r>
                <a:rPr lang="en-IN" sz="60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86" name="Rectangle 85"/>
            <p:cNvSpPr/>
            <p:nvPr/>
          </p:nvSpPr>
          <p:spPr>
            <a:xfrm>
              <a:off x="938733" y="1103630"/>
              <a:ext cx="251246"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U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87" name="Rectangle 86"/>
            <p:cNvSpPr/>
            <p:nvPr/>
          </p:nvSpPr>
          <p:spPr>
            <a:xfrm>
              <a:off x="1127709" y="1103630"/>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88" name="Rectangle 87"/>
            <p:cNvSpPr/>
            <p:nvPr/>
          </p:nvSpPr>
          <p:spPr>
            <a:xfrm>
              <a:off x="1158189" y="1103630"/>
              <a:ext cx="59783"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89" name="Rectangle 88"/>
            <p:cNvSpPr/>
            <p:nvPr/>
          </p:nvSpPr>
          <p:spPr>
            <a:xfrm>
              <a:off x="1208862" y="1103630"/>
              <a:ext cx="176990"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32</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90" name="Rectangle 89"/>
            <p:cNvSpPr/>
            <p:nvPr/>
          </p:nvSpPr>
          <p:spPr>
            <a:xfrm>
              <a:off x="1349070" y="1103630"/>
              <a:ext cx="44949"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91" name="Rectangle 90"/>
            <p:cNvSpPr/>
            <p:nvPr/>
          </p:nvSpPr>
          <p:spPr>
            <a:xfrm>
              <a:off x="944829" y="1236218"/>
              <a:ext cx="119317"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L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92" name="Rectangle 91"/>
            <p:cNvSpPr/>
            <p:nvPr/>
          </p:nvSpPr>
          <p:spPr>
            <a:xfrm>
              <a:off x="1034745" y="1236218"/>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93" name="Rectangle 92"/>
            <p:cNvSpPr/>
            <p:nvPr/>
          </p:nvSpPr>
          <p:spPr>
            <a:xfrm>
              <a:off x="1095705" y="1236218"/>
              <a:ext cx="107714"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94" name="Rectangle 93"/>
            <p:cNvSpPr/>
            <p:nvPr/>
          </p:nvSpPr>
          <p:spPr>
            <a:xfrm>
              <a:off x="1176477" y="1236218"/>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95" name="Rectangle 94"/>
            <p:cNvSpPr/>
            <p:nvPr/>
          </p:nvSpPr>
          <p:spPr>
            <a:xfrm>
              <a:off x="1233246" y="1236218"/>
              <a:ext cx="59783"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96" name="Rectangle 95"/>
            <p:cNvSpPr/>
            <p:nvPr/>
          </p:nvSpPr>
          <p:spPr>
            <a:xfrm>
              <a:off x="1280490" y="1236218"/>
              <a:ext cx="170894"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38</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97" name="Rectangle 96"/>
            <p:cNvSpPr/>
            <p:nvPr/>
          </p:nvSpPr>
          <p:spPr>
            <a:xfrm>
              <a:off x="1411554" y="1236218"/>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98" name="Rectangle 97"/>
            <p:cNvSpPr/>
            <p:nvPr/>
          </p:nvSpPr>
          <p:spPr>
            <a:xfrm>
              <a:off x="1516710" y="1185926"/>
              <a:ext cx="83749"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4</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99" name="Rectangle 98"/>
            <p:cNvSpPr/>
            <p:nvPr/>
          </p:nvSpPr>
          <p:spPr>
            <a:xfrm>
              <a:off x="1580718" y="1185926"/>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00" name="Rectangle 99"/>
            <p:cNvSpPr/>
            <p:nvPr/>
          </p:nvSpPr>
          <p:spPr>
            <a:xfrm>
              <a:off x="2354910" y="1185926"/>
              <a:ext cx="83748"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5</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01" name="Rectangle 100"/>
            <p:cNvSpPr/>
            <p:nvPr/>
          </p:nvSpPr>
          <p:spPr>
            <a:xfrm>
              <a:off x="2418918" y="1236218"/>
              <a:ext cx="44949"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02" name="Rectangle 101"/>
            <p:cNvSpPr/>
            <p:nvPr/>
          </p:nvSpPr>
          <p:spPr>
            <a:xfrm>
              <a:off x="2607894" y="1124966"/>
              <a:ext cx="251245"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U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03" name="Rectangle 102"/>
            <p:cNvSpPr/>
            <p:nvPr/>
          </p:nvSpPr>
          <p:spPr>
            <a:xfrm>
              <a:off x="2797124" y="1124966"/>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04" name="Rectangle 103"/>
            <p:cNvSpPr/>
            <p:nvPr/>
          </p:nvSpPr>
          <p:spPr>
            <a:xfrm>
              <a:off x="2827604" y="1124966"/>
              <a:ext cx="59783"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05" name="Rectangle 104"/>
            <p:cNvSpPr/>
            <p:nvPr/>
          </p:nvSpPr>
          <p:spPr>
            <a:xfrm>
              <a:off x="2879420" y="1124966"/>
              <a:ext cx="174952"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22</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06" name="Rectangle 105"/>
            <p:cNvSpPr/>
            <p:nvPr/>
          </p:nvSpPr>
          <p:spPr>
            <a:xfrm>
              <a:off x="3016568" y="1124966"/>
              <a:ext cx="46352"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07" name="Rectangle 106"/>
            <p:cNvSpPr/>
            <p:nvPr/>
          </p:nvSpPr>
          <p:spPr>
            <a:xfrm>
              <a:off x="2615514" y="1245362"/>
              <a:ext cx="22741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L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08" name="Rectangle 107"/>
            <p:cNvSpPr/>
            <p:nvPr/>
          </p:nvSpPr>
          <p:spPr>
            <a:xfrm>
              <a:off x="2786456" y="1245362"/>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09" name="Rectangle 108"/>
            <p:cNvSpPr/>
            <p:nvPr/>
          </p:nvSpPr>
          <p:spPr>
            <a:xfrm>
              <a:off x="2823032" y="1245362"/>
              <a:ext cx="59783"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10" name="Rectangle 109"/>
            <p:cNvSpPr/>
            <p:nvPr/>
          </p:nvSpPr>
          <p:spPr>
            <a:xfrm>
              <a:off x="2867228" y="1245362"/>
              <a:ext cx="168875"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36</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11" name="Rectangle 110"/>
            <p:cNvSpPr/>
            <p:nvPr/>
          </p:nvSpPr>
          <p:spPr>
            <a:xfrm>
              <a:off x="2995244" y="1245362"/>
              <a:ext cx="44949"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12" name="Rectangle 111"/>
            <p:cNvSpPr/>
            <p:nvPr/>
          </p:nvSpPr>
          <p:spPr>
            <a:xfrm>
              <a:off x="861009" y="1498346"/>
              <a:ext cx="208318"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x3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13" name="Rectangle 112"/>
            <p:cNvSpPr/>
            <p:nvPr/>
          </p:nvSpPr>
          <p:spPr>
            <a:xfrm>
              <a:off x="1017981" y="1498346"/>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14" name="Rectangle 113"/>
            <p:cNvSpPr/>
            <p:nvPr/>
          </p:nvSpPr>
          <p:spPr>
            <a:xfrm>
              <a:off x="1059129" y="1498346"/>
              <a:ext cx="107714"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15" name="Rectangle 114"/>
            <p:cNvSpPr/>
            <p:nvPr/>
          </p:nvSpPr>
          <p:spPr>
            <a:xfrm>
              <a:off x="1139901" y="1498346"/>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16" name="Rectangle 115"/>
            <p:cNvSpPr/>
            <p:nvPr/>
          </p:nvSpPr>
          <p:spPr>
            <a:xfrm>
              <a:off x="1197813" y="1498346"/>
              <a:ext cx="83749"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17" name="Rectangle 116"/>
            <p:cNvSpPr/>
            <p:nvPr/>
          </p:nvSpPr>
          <p:spPr>
            <a:xfrm>
              <a:off x="1262202" y="1498346"/>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18" name="Rectangle 117"/>
            <p:cNvSpPr/>
            <p:nvPr/>
          </p:nvSpPr>
          <p:spPr>
            <a:xfrm>
              <a:off x="1851990" y="1498346"/>
              <a:ext cx="316032"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x3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19" name="Rectangle 118"/>
            <p:cNvSpPr/>
            <p:nvPr/>
          </p:nvSpPr>
          <p:spPr>
            <a:xfrm>
              <a:off x="2091258" y="1498346"/>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20" name="Rectangle 119"/>
            <p:cNvSpPr/>
            <p:nvPr/>
          </p:nvSpPr>
          <p:spPr>
            <a:xfrm>
              <a:off x="2130882" y="1498346"/>
              <a:ext cx="83748"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21" name="Rectangle 120"/>
            <p:cNvSpPr/>
            <p:nvPr/>
          </p:nvSpPr>
          <p:spPr>
            <a:xfrm>
              <a:off x="2194890" y="1498346"/>
              <a:ext cx="44949"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22" name="Rectangle 121"/>
            <p:cNvSpPr/>
            <p:nvPr/>
          </p:nvSpPr>
          <p:spPr>
            <a:xfrm>
              <a:off x="518109" y="1713230"/>
              <a:ext cx="251246"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U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23" name="Rectangle 122"/>
            <p:cNvSpPr/>
            <p:nvPr/>
          </p:nvSpPr>
          <p:spPr>
            <a:xfrm>
              <a:off x="707085" y="1713230"/>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24" name="Rectangle 123"/>
            <p:cNvSpPr/>
            <p:nvPr/>
          </p:nvSpPr>
          <p:spPr>
            <a:xfrm>
              <a:off x="737565" y="1713230"/>
              <a:ext cx="59783"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25" name="Rectangle 124"/>
            <p:cNvSpPr/>
            <p:nvPr/>
          </p:nvSpPr>
          <p:spPr>
            <a:xfrm>
              <a:off x="787857" y="1713230"/>
              <a:ext cx="176990"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32</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26" name="Rectangle 125"/>
            <p:cNvSpPr/>
            <p:nvPr/>
          </p:nvSpPr>
          <p:spPr>
            <a:xfrm>
              <a:off x="928065" y="1713230"/>
              <a:ext cx="44949"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27" name="Rectangle 126"/>
            <p:cNvSpPr/>
            <p:nvPr/>
          </p:nvSpPr>
          <p:spPr>
            <a:xfrm>
              <a:off x="525729" y="1845818"/>
              <a:ext cx="119317"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L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28" name="Rectangle 127"/>
            <p:cNvSpPr/>
            <p:nvPr/>
          </p:nvSpPr>
          <p:spPr>
            <a:xfrm>
              <a:off x="615645" y="1845818"/>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29" name="Rectangle 128"/>
            <p:cNvSpPr/>
            <p:nvPr/>
          </p:nvSpPr>
          <p:spPr>
            <a:xfrm>
              <a:off x="676605" y="1845818"/>
              <a:ext cx="107714"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30" name="Rectangle 129"/>
            <p:cNvSpPr/>
            <p:nvPr/>
          </p:nvSpPr>
          <p:spPr>
            <a:xfrm>
              <a:off x="757377" y="1845818"/>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31" name="Rectangle 130"/>
            <p:cNvSpPr/>
            <p:nvPr/>
          </p:nvSpPr>
          <p:spPr>
            <a:xfrm>
              <a:off x="813765" y="1845818"/>
              <a:ext cx="59783"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32" name="Rectangle 131"/>
            <p:cNvSpPr/>
            <p:nvPr/>
          </p:nvSpPr>
          <p:spPr>
            <a:xfrm>
              <a:off x="861009" y="1845818"/>
              <a:ext cx="170894"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38</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33" name="Rectangle 132"/>
            <p:cNvSpPr/>
            <p:nvPr/>
          </p:nvSpPr>
          <p:spPr>
            <a:xfrm>
              <a:off x="992073" y="1845818"/>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34" name="Rectangle 133"/>
            <p:cNvSpPr/>
            <p:nvPr/>
          </p:nvSpPr>
          <p:spPr>
            <a:xfrm>
              <a:off x="1066749" y="1795526"/>
              <a:ext cx="83749"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6</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35" name="Rectangle 134"/>
            <p:cNvSpPr/>
            <p:nvPr/>
          </p:nvSpPr>
          <p:spPr>
            <a:xfrm>
              <a:off x="1130757" y="1795526"/>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36" name="Rectangle 135"/>
            <p:cNvSpPr/>
            <p:nvPr/>
          </p:nvSpPr>
          <p:spPr>
            <a:xfrm>
              <a:off x="1897710" y="1795526"/>
              <a:ext cx="83749"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7</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37" name="Rectangle 136"/>
            <p:cNvSpPr/>
            <p:nvPr/>
          </p:nvSpPr>
          <p:spPr>
            <a:xfrm>
              <a:off x="1961718" y="1845818"/>
              <a:ext cx="44949"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38" name="Rectangle 137"/>
            <p:cNvSpPr/>
            <p:nvPr/>
          </p:nvSpPr>
          <p:spPr>
            <a:xfrm>
              <a:off x="2149170" y="1734566"/>
              <a:ext cx="251245"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U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39" name="Rectangle 138"/>
            <p:cNvSpPr/>
            <p:nvPr/>
          </p:nvSpPr>
          <p:spPr>
            <a:xfrm>
              <a:off x="2338146" y="1734566"/>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40" name="Rectangle 139"/>
            <p:cNvSpPr/>
            <p:nvPr/>
          </p:nvSpPr>
          <p:spPr>
            <a:xfrm>
              <a:off x="2368626" y="1734566"/>
              <a:ext cx="59783"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41" name="Rectangle 140"/>
            <p:cNvSpPr/>
            <p:nvPr/>
          </p:nvSpPr>
          <p:spPr>
            <a:xfrm>
              <a:off x="2420442" y="1734566"/>
              <a:ext cx="174952"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38</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42" name="Rectangle 141"/>
            <p:cNvSpPr/>
            <p:nvPr/>
          </p:nvSpPr>
          <p:spPr>
            <a:xfrm>
              <a:off x="2557590" y="1734566"/>
              <a:ext cx="46352"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43" name="Rectangle 142"/>
            <p:cNvSpPr/>
            <p:nvPr/>
          </p:nvSpPr>
          <p:spPr>
            <a:xfrm>
              <a:off x="2158314" y="1856486"/>
              <a:ext cx="273368"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L =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44" name="Rectangle 143"/>
            <p:cNvSpPr/>
            <p:nvPr/>
          </p:nvSpPr>
          <p:spPr>
            <a:xfrm>
              <a:off x="2365578" y="1856486"/>
              <a:ext cx="59783"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45" name="Rectangle 144"/>
            <p:cNvSpPr/>
            <p:nvPr/>
          </p:nvSpPr>
          <p:spPr>
            <a:xfrm>
              <a:off x="2411298" y="1856486"/>
              <a:ext cx="168875"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38</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46" name="Rectangle 145"/>
            <p:cNvSpPr/>
            <p:nvPr/>
          </p:nvSpPr>
          <p:spPr>
            <a:xfrm>
              <a:off x="2539314" y="1856486"/>
              <a:ext cx="44949"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47" name="Rectangle 146"/>
            <p:cNvSpPr/>
            <p:nvPr/>
          </p:nvSpPr>
          <p:spPr>
            <a:xfrm>
              <a:off x="1272870" y="2107946"/>
              <a:ext cx="208318"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x4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48" name="Rectangle 147"/>
            <p:cNvSpPr/>
            <p:nvPr/>
          </p:nvSpPr>
          <p:spPr>
            <a:xfrm>
              <a:off x="1429842" y="2107946"/>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49" name="Rectangle 148"/>
            <p:cNvSpPr/>
            <p:nvPr/>
          </p:nvSpPr>
          <p:spPr>
            <a:xfrm>
              <a:off x="1470990" y="2107946"/>
              <a:ext cx="107714"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50" name="Rectangle 149"/>
            <p:cNvSpPr/>
            <p:nvPr/>
          </p:nvSpPr>
          <p:spPr>
            <a:xfrm>
              <a:off x="1551762" y="2107946"/>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51" name="Rectangle 150"/>
            <p:cNvSpPr/>
            <p:nvPr/>
          </p:nvSpPr>
          <p:spPr>
            <a:xfrm>
              <a:off x="1609674" y="2107946"/>
              <a:ext cx="83749"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52" name="Rectangle 151"/>
            <p:cNvSpPr/>
            <p:nvPr/>
          </p:nvSpPr>
          <p:spPr>
            <a:xfrm>
              <a:off x="1673682" y="2107946"/>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53" name="Rectangle 152"/>
            <p:cNvSpPr/>
            <p:nvPr/>
          </p:nvSpPr>
          <p:spPr>
            <a:xfrm>
              <a:off x="2255850" y="2107946"/>
              <a:ext cx="316032"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x4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54" name="Rectangle 153"/>
            <p:cNvSpPr/>
            <p:nvPr/>
          </p:nvSpPr>
          <p:spPr>
            <a:xfrm>
              <a:off x="2495118" y="2107946"/>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55" name="Rectangle 154"/>
            <p:cNvSpPr/>
            <p:nvPr/>
          </p:nvSpPr>
          <p:spPr>
            <a:xfrm>
              <a:off x="2534742" y="2107946"/>
              <a:ext cx="83748"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56" name="Rectangle 155"/>
            <p:cNvSpPr/>
            <p:nvPr/>
          </p:nvSpPr>
          <p:spPr>
            <a:xfrm>
              <a:off x="2598750" y="2107946"/>
              <a:ext cx="44949"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57" name="Rectangle 156"/>
            <p:cNvSpPr/>
            <p:nvPr/>
          </p:nvSpPr>
          <p:spPr>
            <a:xfrm>
              <a:off x="937209" y="2399030"/>
              <a:ext cx="251246"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U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58" name="Rectangle 157"/>
            <p:cNvSpPr/>
            <p:nvPr/>
          </p:nvSpPr>
          <p:spPr>
            <a:xfrm>
              <a:off x="1126185" y="2399030"/>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59" name="Rectangle 158"/>
            <p:cNvSpPr/>
            <p:nvPr/>
          </p:nvSpPr>
          <p:spPr>
            <a:xfrm>
              <a:off x="1156665" y="2399030"/>
              <a:ext cx="59783"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60" name="Rectangle 159"/>
            <p:cNvSpPr/>
            <p:nvPr/>
          </p:nvSpPr>
          <p:spPr>
            <a:xfrm>
              <a:off x="1207338" y="2399030"/>
              <a:ext cx="176990"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38</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61" name="Rectangle 160"/>
            <p:cNvSpPr/>
            <p:nvPr/>
          </p:nvSpPr>
          <p:spPr>
            <a:xfrm>
              <a:off x="1347546" y="2399030"/>
              <a:ext cx="44949"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62" name="Rectangle 161"/>
            <p:cNvSpPr/>
            <p:nvPr/>
          </p:nvSpPr>
          <p:spPr>
            <a:xfrm>
              <a:off x="944829" y="2533142"/>
              <a:ext cx="119317"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L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63" name="Rectangle 162"/>
            <p:cNvSpPr/>
            <p:nvPr/>
          </p:nvSpPr>
          <p:spPr>
            <a:xfrm>
              <a:off x="1034745" y="2533142"/>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64" name="Rectangle 163"/>
            <p:cNvSpPr/>
            <p:nvPr/>
          </p:nvSpPr>
          <p:spPr>
            <a:xfrm>
              <a:off x="1095705" y="2533142"/>
              <a:ext cx="107714"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65" name="Rectangle 164"/>
            <p:cNvSpPr/>
            <p:nvPr/>
          </p:nvSpPr>
          <p:spPr>
            <a:xfrm>
              <a:off x="1176477" y="2533142"/>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66" name="Rectangle 165"/>
            <p:cNvSpPr/>
            <p:nvPr/>
          </p:nvSpPr>
          <p:spPr>
            <a:xfrm>
              <a:off x="1233246" y="2533142"/>
              <a:ext cx="59783"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67" name="Rectangle 166"/>
            <p:cNvSpPr/>
            <p:nvPr/>
          </p:nvSpPr>
          <p:spPr>
            <a:xfrm>
              <a:off x="1280490" y="2533142"/>
              <a:ext cx="170894"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38</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68" name="Rectangle 167"/>
            <p:cNvSpPr/>
            <p:nvPr/>
          </p:nvSpPr>
          <p:spPr>
            <a:xfrm>
              <a:off x="1411554" y="2533142"/>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69" name="Rectangle 168"/>
            <p:cNvSpPr/>
            <p:nvPr/>
          </p:nvSpPr>
          <p:spPr>
            <a:xfrm>
              <a:off x="1516710" y="2482850"/>
              <a:ext cx="83749"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8</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70" name="Rectangle 169"/>
            <p:cNvSpPr/>
            <p:nvPr/>
          </p:nvSpPr>
          <p:spPr>
            <a:xfrm>
              <a:off x="1580718" y="2533142"/>
              <a:ext cx="44949"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71" name="Rectangle 170"/>
            <p:cNvSpPr/>
            <p:nvPr/>
          </p:nvSpPr>
          <p:spPr>
            <a:xfrm>
              <a:off x="2531694" y="2399030"/>
              <a:ext cx="251245"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U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72" name="Rectangle 171"/>
            <p:cNvSpPr/>
            <p:nvPr/>
          </p:nvSpPr>
          <p:spPr>
            <a:xfrm>
              <a:off x="2720924" y="2399030"/>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73" name="Rectangle 172"/>
            <p:cNvSpPr/>
            <p:nvPr/>
          </p:nvSpPr>
          <p:spPr>
            <a:xfrm>
              <a:off x="2751404" y="2399030"/>
              <a:ext cx="59783"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74" name="Rectangle 173"/>
            <p:cNvSpPr/>
            <p:nvPr/>
          </p:nvSpPr>
          <p:spPr>
            <a:xfrm>
              <a:off x="2803220" y="2399030"/>
              <a:ext cx="174952"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20</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75" name="Rectangle 174"/>
            <p:cNvSpPr/>
            <p:nvPr/>
          </p:nvSpPr>
          <p:spPr>
            <a:xfrm>
              <a:off x="2941904" y="2399030"/>
              <a:ext cx="44949"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76" name="Rectangle 175"/>
            <p:cNvSpPr/>
            <p:nvPr/>
          </p:nvSpPr>
          <p:spPr>
            <a:xfrm>
              <a:off x="2280234" y="2482850"/>
              <a:ext cx="83748"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9</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77" name="Rectangle 176"/>
            <p:cNvSpPr/>
            <p:nvPr/>
          </p:nvSpPr>
          <p:spPr>
            <a:xfrm>
              <a:off x="2344242" y="2482850"/>
              <a:ext cx="46351"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78" name="Rectangle 177"/>
            <p:cNvSpPr/>
            <p:nvPr/>
          </p:nvSpPr>
          <p:spPr>
            <a:xfrm>
              <a:off x="2539314" y="2533142"/>
              <a:ext cx="273368"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L =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79" name="Rectangle 178"/>
            <p:cNvSpPr/>
            <p:nvPr/>
          </p:nvSpPr>
          <p:spPr>
            <a:xfrm>
              <a:off x="2746832" y="2533142"/>
              <a:ext cx="59783"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80" name="Rectangle 179"/>
            <p:cNvSpPr/>
            <p:nvPr/>
          </p:nvSpPr>
          <p:spPr>
            <a:xfrm>
              <a:off x="2792552" y="2533142"/>
              <a:ext cx="168875"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20</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181" name="Rectangle 180"/>
            <p:cNvSpPr/>
            <p:nvPr/>
          </p:nvSpPr>
          <p:spPr>
            <a:xfrm>
              <a:off x="2920568" y="2533142"/>
              <a:ext cx="44949" cy="124454"/>
            </a:xfrm>
            <a:prstGeom prst="rect">
              <a:avLst/>
            </a:prstGeom>
            <a:ln>
              <a:noFill/>
            </a:ln>
          </p:spPr>
          <p:txBody>
            <a:bodyPr vert="horz" lIns="0" tIns="0" rIns="0" bIns="0" rtlCol="0">
              <a:noAutofit/>
            </a:bodyPr>
            <a:lstStyle/>
            <a:p>
              <a:pPr indent="2540" algn="l">
                <a:lnSpc>
                  <a:spcPct val="107000"/>
                </a:lnSpc>
                <a:spcAft>
                  <a:spcPts val="800"/>
                </a:spcAft>
              </a:pPr>
              <a:r>
                <a:rPr lang="en-IN" sz="75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0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grpSp>
    </p:spTree>
    <p:extLst>
      <p:ext uri="{BB962C8B-B14F-4D97-AF65-F5344CB8AC3E}">
        <p14:creationId xmlns:p14="http://schemas.microsoft.com/office/powerpoint/2010/main" val="3495459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F3515-3A7D-4429-B29B-2F505839D28F}"/>
              </a:ext>
            </a:extLst>
          </p:cNvPr>
          <p:cNvSpPr>
            <a:spLocks noGrp="1"/>
          </p:cNvSpPr>
          <p:nvPr>
            <p:ph type="title"/>
          </p:nvPr>
        </p:nvSpPr>
        <p:spPr/>
        <p:txBody>
          <a:bodyPr/>
          <a:lstStyle/>
          <a:p>
            <a:r>
              <a:rPr lang="en-US" dirty="0"/>
              <a:t>FIFO B&amp;B</a:t>
            </a:r>
            <a:endParaRPr lang="en-IN" dirty="0"/>
          </a:p>
        </p:txBody>
      </p:sp>
      <p:pic>
        <p:nvPicPr>
          <p:cNvPr id="5" name="Picture 4">
            <a:extLst>
              <a:ext uri="{FF2B5EF4-FFF2-40B4-BE49-F238E27FC236}">
                <a16:creationId xmlns:a16="http://schemas.microsoft.com/office/drawing/2014/main" id="{346876A7-E5A1-4728-8AB7-C8C38342DF4D}"/>
              </a:ext>
            </a:extLst>
          </p:cNvPr>
          <p:cNvPicPr>
            <a:picLocks noChangeAspect="1"/>
          </p:cNvPicPr>
          <p:nvPr/>
        </p:nvPicPr>
        <p:blipFill>
          <a:blip r:embed="rId2"/>
          <a:stretch>
            <a:fillRect/>
          </a:stretch>
        </p:blipFill>
        <p:spPr>
          <a:xfrm>
            <a:off x="2381883" y="1506868"/>
            <a:ext cx="3964326" cy="4003772"/>
          </a:xfrm>
          <a:prstGeom prst="rect">
            <a:avLst/>
          </a:prstGeom>
        </p:spPr>
      </p:pic>
      <p:sp>
        <p:nvSpPr>
          <p:cNvPr id="6" name="TextBox 5">
            <a:extLst>
              <a:ext uri="{FF2B5EF4-FFF2-40B4-BE49-F238E27FC236}">
                <a16:creationId xmlns:a16="http://schemas.microsoft.com/office/drawing/2014/main" id="{FE9A7DBC-8F41-45A0-88C7-C21BE7B2A06C}"/>
              </a:ext>
            </a:extLst>
          </p:cNvPr>
          <p:cNvSpPr txBox="1"/>
          <p:nvPr/>
        </p:nvSpPr>
        <p:spPr>
          <a:xfrm>
            <a:off x="7779025" y="1630017"/>
            <a:ext cx="3964325" cy="1664879"/>
          </a:xfrm>
          <a:prstGeom prst="rect">
            <a:avLst/>
          </a:prstGeom>
          <a:noFill/>
        </p:spPr>
        <p:txBody>
          <a:bodyPr wrap="square" rtlCol="0">
            <a:spAutoFit/>
          </a:bodyPr>
          <a:lstStyle/>
          <a:p>
            <a:pPr marL="742950" lvl="1" indent="-285750" algn="just">
              <a:lnSpc>
                <a:spcPct val="115000"/>
              </a:lnSpc>
              <a:spcAft>
                <a:spcPts val="1000"/>
              </a:spcAft>
              <a:buFont typeface="Wingdings" panose="05000000000000000000" pitchFamily="2" charset="2"/>
              <a:buChar char=""/>
            </a:pPr>
            <a:r>
              <a:rPr lang="en-IN" sz="1800" b="1">
                <a:effectLst/>
                <a:latin typeface="Times New Roman" panose="02020603050405020304" pitchFamily="18" charset="0"/>
                <a:ea typeface="Times New Roman" panose="02020603050405020304" pitchFamily="18" charset="0"/>
                <a:cs typeface="Times New Roman" panose="02020603050405020304" pitchFamily="18" charset="0"/>
              </a:rPr>
              <a:t>BFS</a:t>
            </a:r>
            <a:r>
              <a:rPr lang="en-IN" sz="1800">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IN" sz="1800">
                <a:effectLst/>
                <a:latin typeface="Times New Roman" panose="02020603050405020304" pitchFamily="18" charset="0"/>
                <a:ea typeface="Times New Roman" panose="02020603050405020304" pitchFamily="18" charset="0"/>
                <a:cs typeface="Times New Roman" panose="02020603050405020304" pitchFamily="18" charset="0"/>
              </a:rPr>
              <a:t>like state space search will be called FIFO (First In First Out) search as the list of live nodes is “First-in-first-out” list (or queue).</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5866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3B483-14D4-49BB-8ED4-5292E7B1D9D9}"/>
              </a:ext>
            </a:extLst>
          </p:cNvPr>
          <p:cNvSpPr>
            <a:spLocks noGrp="1"/>
          </p:cNvSpPr>
          <p:nvPr>
            <p:ph type="title"/>
          </p:nvPr>
        </p:nvSpPr>
        <p:spPr/>
        <p:txBody>
          <a:bodyPr/>
          <a:lstStyle/>
          <a:p>
            <a:r>
              <a:rPr lang="en-US" dirty="0"/>
              <a:t>LIFO B&amp;B</a:t>
            </a:r>
            <a:endParaRPr lang="en-IN" dirty="0"/>
          </a:p>
        </p:txBody>
      </p:sp>
      <p:pic>
        <p:nvPicPr>
          <p:cNvPr id="5" name="Content Placeholder 4">
            <a:extLst>
              <a:ext uri="{FF2B5EF4-FFF2-40B4-BE49-F238E27FC236}">
                <a16:creationId xmlns:a16="http://schemas.microsoft.com/office/drawing/2014/main" id="{BBC19CD9-EE46-49D6-BC2A-2A1F84145D16}"/>
              </a:ext>
            </a:extLst>
          </p:cNvPr>
          <p:cNvPicPr>
            <a:picLocks noGrp="1" noChangeAspect="1"/>
          </p:cNvPicPr>
          <p:nvPr>
            <p:ph idx="1"/>
          </p:nvPr>
        </p:nvPicPr>
        <p:blipFill>
          <a:blip r:embed="rId2"/>
          <a:stretch>
            <a:fillRect/>
          </a:stretch>
        </p:blipFill>
        <p:spPr>
          <a:xfrm>
            <a:off x="1258958" y="1684604"/>
            <a:ext cx="4606994" cy="3757862"/>
          </a:xfrm>
        </p:spPr>
      </p:pic>
      <p:sp>
        <p:nvSpPr>
          <p:cNvPr id="6" name="TextBox 5">
            <a:extLst>
              <a:ext uri="{FF2B5EF4-FFF2-40B4-BE49-F238E27FC236}">
                <a16:creationId xmlns:a16="http://schemas.microsoft.com/office/drawing/2014/main" id="{28F1E906-B0E1-4268-B7F4-1EE02113D440}"/>
              </a:ext>
            </a:extLst>
          </p:cNvPr>
          <p:cNvSpPr txBox="1"/>
          <p:nvPr/>
        </p:nvSpPr>
        <p:spPr>
          <a:xfrm>
            <a:off x="7129670" y="1908312"/>
            <a:ext cx="3949147" cy="1664879"/>
          </a:xfrm>
          <a:prstGeom prst="rect">
            <a:avLst/>
          </a:prstGeom>
          <a:noFill/>
        </p:spPr>
        <p:txBody>
          <a:bodyPr wrap="square" rtlCol="0">
            <a:spAutoFit/>
          </a:bodyPr>
          <a:lstStyle/>
          <a:p>
            <a:pPr marL="742950" lvl="1" indent="-285750" algn="just">
              <a:lnSpc>
                <a:spcPct val="115000"/>
              </a:lnSpc>
              <a:spcAft>
                <a:spcPts val="1000"/>
              </a:spcAft>
              <a:buFont typeface="Wingdings" panose="05000000000000000000" pitchFamily="2" charset="2"/>
              <a:buChar char=""/>
            </a:pPr>
            <a:r>
              <a:rPr lang="en-IN" sz="1800" b="1">
                <a:effectLst/>
                <a:latin typeface="Times New Roman" panose="02020603050405020304" pitchFamily="18" charset="0"/>
                <a:ea typeface="Times New Roman" panose="02020603050405020304" pitchFamily="18" charset="0"/>
                <a:cs typeface="Times New Roman" panose="02020603050405020304" pitchFamily="18" charset="0"/>
              </a:rPr>
              <a:t>D-search (DFS)</a:t>
            </a:r>
            <a:r>
              <a:rPr lang="en-IN" sz="1800" b="1">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IN" sz="1800">
                <a:effectLst/>
                <a:latin typeface="Times New Roman" panose="02020603050405020304" pitchFamily="18" charset="0"/>
                <a:ea typeface="Times New Roman" panose="02020603050405020304" pitchFamily="18" charset="0"/>
                <a:cs typeface="Times New Roman" panose="02020603050405020304" pitchFamily="18" charset="0"/>
              </a:rPr>
              <a:t> Like state space search will be called LIFO (Last In First Out) search as the list of live nodes is a “last-in-first-out” list (or stack).</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9129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65E15-90E8-4915-A96D-0B17393B83B2}"/>
              </a:ext>
            </a:extLst>
          </p:cNvPr>
          <p:cNvSpPr>
            <a:spLocks noGrp="1"/>
          </p:cNvSpPr>
          <p:nvPr>
            <p:ph type="title"/>
          </p:nvPr>
        </p:nvSpPr>
        <p:spPr>
          <a:xfrm>
            <a:off x="838200" y="139841"/>
            <a:ext cx="10515600" cy="748055"/>
          </a:xfrm>
        </p:spPr>
        <p:txBody>
          <a:bodyPr/>
          <a:lstStyle/>
          <a:p>
            <a:r>
              <a:rPr lang="en-US" b="1" dirty="0"/>
              <a:t>LC B&amp;B</a:t>
            </a:r>
            <a:endParaRPr lang="en-IN" b="1" dirty="0"/>
          </a:p>
        </p:txBody>
      </p:sp>
      <p:sp>
        <p:nvSpPr>
          <p:cNvPr id="3" name="Content Placeholder 2">
            <a:extLst>
              <a:ext uri="{FF2B5EF4-FFF2-40B4-BE49-F238E27FC236}">
                <a16:creationId xmlns:a16="http://schemas.microsoft.com/office/drawing/2014/main" id="{4F08CD3A-FAE7-4350-88C8-D00F1529FF08}"/>
              </a:ext>
            </a:extLst>
          </p:cNvPr>
          <p:cNvSpPr>
            <a:spLocks noGrp="1"/>
          </p:cNvSpPr>
          <p:nvPr>
            <p:ph idx="1"/>
          </p:nvPr>
        </p:nvSpPr>
        <p:spPr>
          <a:xfrm>
            <a:off x="838200" y="887896"/>
            <a:ext cx="10515600" cy="5830263"/>
          </a:xfrm>
        </p:spPr>
        <p:txBody>
          <a:bodyPr>
            <a:noAutofit/>
          </a:bodyPr>
          <a:lstStyle/>
          <a:p>
            <a:pPr marL="180340" algn="just">
              <a:lnSpc>
                <a:spcPct val="115000"/>
              </a:lnSpc>
              <a:spcAft>
                <a:spcPts val="1000"/>
              </a:spcAf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The selection rule for the next E-node in FIFO or LIFO branch and bound is sometimes “blind”. i.e., the selection rule does not give any preference to a node that has a very good chance of getting the search to an answer node quickly.</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180340" algn="just">
              <a:lnSpc>
                <a:spcPct val="115000"/>
              </a:lnSpc>
              <a:spcAft>
                <a:spcPts val="1000"/>
              </a:spcAf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The search for an answer node can often be speeded by using an “intelligent” ranking function. It is also called an approximate cost function “</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Ĉ</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180340" algn="just">
              <a:lnSpc>
                <a:spcPct val="115000"/>
              </a:lnSpc>
              <a:spcAft>
                <a:spcPts val="1000"/>
              </a:spcAf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Expended node (E-node) is the live node with the best </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Ĉ </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value.</a:t>
            </a:r>
          </a:p>
          <a:p>
            <a:pPr marL="180340" algn="just">
              <a:lnSpc>
                <a:spcPct val="115000"/>
              </a:lnSpc>
              <a:spcAft>
                <a:spcPts val="1000"/>
              </a:spcAf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Each node X in the search tree is associated with a cost: </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Ĉ(X)</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180340" algn="just">
              <a:lnSpc>
                <a:spcPct val="115000"/>
              </a:lnSpc>
              <a:spcAft>
                <a:spcPts val="1000"/>
              </a:spcAft>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C=</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cost of reaching the current node, X(E-node) form the root + The cost of reaching an answer node form X.</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            Ĉ=g(X)+H(X).</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180340" algn="just">
              <a:lnSpc>
                <a:spcPct val="115000"/>
              </a:lnSpc>
              <a:spcAft>
                <a:spcPts val="1000"/>
              </a:spcAft>
            </a:pP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1403431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A289F-08E0-4E6E-B986-FB383CEAC71C}"/>
              </a:ext>
            </a:extLst>
          </p:cNvPr>
          <p:cNvSpPr>
            <a:spLocks noGrp="1"/>
          </p:cNvSpPr>
          <p:nvPr>
            <p:ph type="title"/>
          </p:nvPr>
        </p:nvSpPr>
        <p:spPr>
          <a:xfrm>
            <a:off x="838200" y="166345"/>
            <a:ext cx="10515600" cy="562527"/>
          </a:xfrm>
        </p:spPr>
        <p:txBody>
          <a:bodyPr>
            <a:normAutofit fontScale="90000"/>
          </a:bodyPr>
          <a:lstStyle/>
          <a:p>
            <a:r>
              <a:rPr lang="en-IN" sz="5300" b="1" dirty="0">
                <a:effectLst/>
                <a:latin typeface="Times New Roman" panose="02020603050405020304" pitchFamily="18" charset="0"/>
                <a:ea typeface="Times New Roman" panose="02020603050405020304" pitchFamily="18" charset="0"/>
                <a:cs typeface="Times New Roman" panose="02020603050405020304" pitchFamily="18" charset="0"/>
              </a:rPr>
              <a:t>8-puzzle</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p>
        </p:txBody>
      </p:sp>
      <p:sp>
        <p:nvSpPr>
          <p:cNvPr id="3" name="Content Placeholder 2">
            <a:extLst>
              <a:ext uri="{FF2B5EF4-FFF2-40B4-BE49-F238E27FC236}">
                <a16:creationId xmlns:a16="http://schemas.microsoft.com/office/drawing/2014/main" id="{FCB2DC34-9BD9-4F05-AB20-23CF6BD55DF5}"/>
              </a:ext>
            </a:extLst>
          </p:cNvPr>
          <p:cNvSpPr>
            <a:spLocks noGrp="1"/>
          </p:cNvSpPr>
          <p:nvPr>
            <p:ph idx="1"/>
          </p:nvPr>
        </p:nvSpPr>
        <p:spPr>
          <a:xfrm>
            <a:off x="503919" y="2994990"/>
            <a:ext cx="11071035" cy="2902227"/>
          </a:xfrm>
        </p:spPr>
        <p:txBody>
          <a:bodyPr>
            <a:normAutofit/>
          </a:bodyPr>
          <a:lstStyle/>
          <a:p>
            <a:pPr marL="180340">
              <a:lnSpc>
                <a:spcPct val="115000"/>
              </a:lnSpc>
              <a:spcAft>
                <a:spcPts val="1000"/>
              </a:spcAf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Cost function: </a:t>
            </a:r>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Ĉ</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 g(x) +h(x) </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pPr marL="180340">
              <a:lnSpc>
                <a:spcPct val="115000"/>
              </a:lnSpc>
              <a:spcAft>
                <a:spcPts val="1000"/>
              </a:spcAf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where  h(x) = the number of misplaced tiles</a:t>
            </a:r>
            <a:r>
              <a:rPr lang="en-IN" dirty="0">
                <a:latin typeface="Calibri" panose="020F0502020204030204" pitchFamily="34" charset="0"/>
                <a:ea typeface="Times New Roman" panose="02020603050405020304" pitchFamily="18" charset="0"/>
                <a:cs typeface="Times New Roman" panose="02020603050405020304" pitchFamily="18" charset="0"/>
              </a:rPr>
              <a:t> </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and   g(x) = the number of moves so far</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pPr marL="180340">
              <a:lnSpc>
                <a:spcPct val="115000"/>
              </a:lnSpc>
              <a:spcAft>
                <a:spcPts val="1000"/>
              </a:spcAf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Assumption: move one tile in any direction cost 1.</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sz="4000" dirty="0"/>
          </a:p>
        </p:txBody>
      </p:sp>
      <p:pic>
        <p:nvPicPr>
          <p:cNvPr id="2051" name="Picture 3">
            <a:extLst>
              <a:ext uri="{FF2B5EF4-FFF2-40B4-BE49-F238E27FC236}">
                <a16:creationId xmlns:a16="http://schemas.microsoft.com/office/drawing/2014/main" id="{F6D23985-ED2D-4777-A4D3-49F65A05F6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8577" y="1017664"/>
            <a:ext cx="6062492" cy="1816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7493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a:extLst>
              <a:ext uri="{FF2B5EF4-FFF2-40B4-BE49-F238E27FC236}">
                <a16:creationId xmlns:a16="http://schemas.microsoft.com/office/drawing/2014/main" id="{093FCEFE-7390-42E7-877E-65BABDD415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2139" y="389075"/>
            <a:ext cx="8127698" cy="6064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18639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TotalTime>
  <Words>2557</Words>
  <Application>Microsoft Office PowerPoint</Application>
  <PresentationFormat>Widescreen</PresentationFormat>
  <Paragraphs>575</Paragraphs>
  <Slides>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Calibri Light</vt:lpstr>
      <vt:lpstr>Times New Roman</vt:lpstr>
      <vt:lpstr>Verdana</vt:lpstr>
      <vt:lpstr>Wingdings</vt:lpstr>
      <vt:lpstr>Office Theme</vt:lpstr>
      <vt:lpstr>UNIT-IV Branch &amp; Bound General Method,  Travelling Salesperson Problem,  0/1 Knapsack Problem </vt:lpstr>
      <vt:lpstr>Branch &amp; Bound (General method)</vt:lpstr>
      <vt:lpstr>Terminology </vt:lpstr>
      <vt:lpstr>Search Strategies in B&amp;B</vt:lpstr>
      <vt:lpstr>FIFO B&amp;B</vt:lpstr>
      <vt:lpstr>LIFO B&amp;B</vt:lpstr>
      <vt:lpstr>LC B&amp;B</vt:lpstr>
      <vt:lpstr>8-puzzle </vt:lpstr>
      <vt:lpstr>PowerPoint Presentation</vt:lpstr>
      <vt:lpstr>15-puzzle  ( Part of the state space tree for 15-puzzle problem )</vt:lpstr>
      <vt:lpstr>PowerPoint Presentation</vt:lpstr>
      <vt:lpstr>Travelling Salesman Problem</vt:lpstr>
      <vt:lpstr>PowerPoint Presentation</vt:lpstr>
      <vt:lpstr>PowerPoint Presentation</vt:lpstr>
      <vt:lpstr> TSP is solved by using LC Branch &amp; Bound: </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0/1 Knapsack – Branch&amp; Bound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UNIT-IV Branch &amp; Bound</dc:title>
  <dc:creator>naveen mukkapati</dc:creator>
  <cp:lastModifiedBy>Bhimani Praveena</cp:lastModifiedBy>
  <cp:revision>31</cp:revision>
  <dcterms:created xsi:type="dcterms:W3CDTF">2020-12-13T14:44:21Z</dcterms:created>
  <dcterms:modified xsi:type="dcterms:W3CDTF">2023-03-10T09:16:51Z</dcterms:modified>
</cp:coreProperties>
</file>