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6" r:id="rId3"/>
    <p:sldId id="277" r:id="rId4"/>
    <p:sldId id="278" r:id="rId5"/>
    <p:sldId id="477" r:id="rId6"/>
    <p:sldId id="478" r:id="rId7"/>
    <p:sldId id="479" r:id="rId8"/>
    <p:sldId id="257" r:id="rId9"/>
    <p:sldId id="258" r:id="rId10"/>
    <p:sldId id="273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4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268" r:id="rId35"/>
    <p:sldId id="269" r:id="rId36"/>
    <p:sldId id="270" r:id="rId37"/>
    <p:sldId id="271" r:id="rId38"/>
    <p:sldId id="272" r:id="rId39"/>
    <p:sldId id="27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0FC9-FD3B-4958-9A0C-EF23443ACA8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F5B37-FD0F-4705-BA81-D7427B95B4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764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959D6173-AE6B-0177-948F-3E25B5ED2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451745-9DF8-41EA-A704-4A8F86AA3AED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xmlns="" id="{86D9875D-C92F-7933-A657-C668FA11E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0" tIns="45630" rIns="91260" bIns="45630" anchor="b"/>
          <a:lstStyle>
            <a:lvl1pPr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26F75B0-5E5E-40A2-BCCD-B82D26D01700}" type="slidenum">
              <a:rPr lang="en-US" altLang="en-US" sz="11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algn="r" eaLnBrk="1" hangingPunct="1"/>
              <a:t>2</a:t>
            </a:fld>
            <a:endParaRPr lang="en-US" altLang="en-US" sz="11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xmlns="" id="{79E7014D-F89D-98D2-394B-1875E793F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0" tIns="45630" rIns="91260" bIns="45630" anchor="b"/>
          <a:lstStyle>
            <a:lvl1pPr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xmlns="" id="{F54E9A18-6D58-91FA-C31E-BCCCC902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0" tIns="45630" rIns="91260" bIns="45630" anchor="ctr"/>
          <a:lstStyle>
            <a:lvl1pPr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xmlns="" id="{97FD8CAE-6817-464E-94F2-20129AC35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0" tIns="45630" rIns="91260" bIns="45630" anchor="ctr"/>
          <a:lstStyle>
            <a:lvl1pPr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63600" algn="l"/>
                <a:tab pos="1728788" algn="l"/>
                <a:tab pos="2593975" algn="l"/>
                <a:tab pos="3459163" algn="l"/>
                <a:tab pos="4324350" algn="l"/>
                <a:tab pos="5189538" algn="l"/>
                <a:tab pos="6053138" algn="l"/>
                <a:tab pos="6918325" algn="l"/>
                <a:tab pos="7783513" algn="l"/>
                <a:tab pos="8648700" algn="l"/>
                <a:tab pos="951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1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xmlns="" id="{A4A57B8A-CB6F-2606-E309-B6EDAC045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88975"/>
            <a:ext cx="4557713" cy="3419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xmlns="" id="{7CA0E014-48A1-7E4E-23DE-8DED65D2F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F5B37-FD0F-4705-BA81-D7427B95B491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42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F5B37-FD0F-4705-BA81-D7427B95B491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154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343400"/>
            <a:ext cx="35814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4400" b="1" dirty="0">
                <a:latin typeface="Calibri" pitchFamily="34" charset="0"/>
              </a:rPr>
              <a:t>Instructor:</a:t>
            </a:r>
          </a:p>
          <a:p>
            <a:r>
              <a:rPr lang="en-US" altLang="en-US" b="1" dirty="0">
                <a:latin typeface="Calibri" pitchFamily="34" charset="0"/>
              </a:rPr>
              <a:t>M. </a:t>
            </a:r>
            <a:r>
              <a:rPr lang="en-US" altLang="en-US" b="1" dirty="0" err="1">
                <a:latin typeface="Calibri" pitchFamily="34" charset="0"/>
              </a:rPr>
              <a:t>Naveen</a:t>
            </a:r>
            <a:endParaRPr lang="en-US" altLang="en-US" b="1" dirty="0">
              <a:latin typeface="Calibri" pitchFamily="34" charset="0"/>
            </a:endParaRPr>
          </a:p>
          <a:p>
            <a:r>
              <a:rPr lang="en-US" altLang="en-US" b="1" dirty="0" err="1">
                <a:latin typeface="Calibri" pitchFamily="34" charset="0"/>
              </a:rPr>
              <a:t>Asst.Prof</a:t>
            </a:r>
            <a:r>
              <a:rPr lang="en-US" altLang="en-US" b="1" dirty="0">
                <a:latin typeface="Calibri" pitchFamily="34" charset="0"/>
              </a:rPr>
              <a:t>.,</a:t>
            </a:r>
          </a:p>
          <a:p>
            <a:r>
              <a:rPr lang="en-US" altLang="en-US" b="1" dirty="0">
                <a:latin typeface="Calibri" pitchFamily="34" charset="0"/>
              </a:rPr>
              <a:t>CSE Dept.,</a:t>
            </a:r>
          </a:p>
          <a:p>
            <a:r>
              <a:rPr lang="en-US" altLang="en-US" b="1" dirty="0">
                <a:latin typeface="Calibri" pitchFamily="34" charset="0"/>
              </a:rPr>
              <a:t>RVR &amp; JC CE.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3733799"/>
          </a:xfrm>
        </p:spPr>
        <p:txBody>
          <a:bodyPr>
            <a:normAutofit fontScale="90000"/>
          </a:bodyPr>
          <a:lstStyle/>
          <a:p>
            <a:r>
              <a:rPr lang="en-US" altLang="en-US" sz="4800" b="1" dirty="0"/>
              <a:t>CSE- 312</a:t>
            </a:r>
            <a:br>
              <a:rPr lang="en-US" altLang="en-US" sz="4800" b="1" dirty="0"/>
            </a:br>
            <a:r>
              <a:rPr lang="en-US" altLang="en-US" sz="4000" b="1" dirty="0"/>
              <a:t>Design and Analysis of Algorithms</a:t>
            </a:r>
            <a:br>
              <a:rPr lang="en-US" altLang="en-US" sz="4000" b="1" dirty="0"/>
            </a:br>
            <a:r>
              <a:rPr lang="en-US" altLang="en-US" b="1" dirty="0"/>
              <a:t>III Year 1</a:t>
            </a:r>
            <a:r>
              <a:rPr lang="en-US" altLang="en-US" b="1" baseline="30000" dirty="0"/>
              <a:t>st</a:t>
            </a:r>
            <a:r>
              <a:rPr lang="en-US" altLang="en-US" b="1" dirty="0"/>
              <a:t> Semester</a:t>
            </a:r>
            <a:br>
              <a:rPr lang="en-US" altLang="en-US" b="1" dirty="0"/>
            </a:br>
            <a:r>
              <a:rPr lang="en-US" altLang="en-US" b="1" dirty="0"/>
              <a:t>UNIT – I</a:t>
            </a:r>
            <a:br>
              <a:rPr lang="en-US" altLang="en-US" b="1" dirty="0"/>
            </a:br>
            <a:r>
              <a:rPr lang="en-US" altLang="en-US" b="1" dirty="0"/>
              <a:t>Topics: What is an</a:t>
            </a:r>
            <a:r>
              <a:rPr lang="en-US" sz="3600" b="1" dirty="0"/>
              <a:t> Algorithm?, Algorithm Specification - Pseudo-Code Conventions &amp; Recursive Algorithms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 Debugging and Profiling are same (Yes/No)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1. Comments begin with // and continue until the end of line.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2. Blocks are indicated with matching braces {and}. 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3. An identifier begins with a letter. The data types of variables are not explicitly declared.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US" sz="9600" dirty="0"/>
              <a:t>4. Compound data types can be formed with records. Here is an example,</a:t>
            </a:r>
          </a:p>
          <a:p>
            <a:pPr>
              <a:buNone/>
            </a:pPr>
            <a:r>
              <a:rPr lang="en-US" sz="9600" dirty="0"/>
              <a:t>     Node. Record</a:t>
            </a:r>
          </a:p>
          <a:p>
            <a:pPr>
              <a:buNone/>
            </a:pPr>
            <a:r>
              <a:rPr lang="en-US" sz="9600" dirty="0"/>
              <a:t>       {</a:t>
            </a:r>
          </a:p>
          <a:p>
            <a:pPr>
              <a:buNone/>
            </a:pPr>
            <a:r>
              <a:rPr lang="en-US" sz="9600" dirty="0"/>
              <a:t>         data type – 1   data-1;</a:t>
            </a:r>
          </a:p>
          <a:p>
            <a:pPr>
              <a:buNone/>
            </a:pPr>
            <a:r>
              <a:rPr lang="en-US" sz="9600" dirty="0"/>
              <a:t>	       </a:t>
            </a:r>
            <a:r>
              <a:rPr lang="en-US" sz="9600" b="1" dirty="0"/>
              <a:t>.</a:t>
            </a:r>
            <a:endParaRPr lang="en-US" sz="9600" dirty="0"/>
          </a:p>
          <a:p>
            <a:pPr>
              <a:buNone/>
            </a:pPr>
            <a:r>
              <a:rPr lang="en-US" sz="9600" b="1" dirty="0"/>
              <a:t>	       .</a:t>
            </a:r>
            <a:endParaRPr lang="en-US" sz="9600" dirty="0"/>
          </a:p>
          <a:p>
            <a:pPr>
              <a:buNone/>
            </a:pPr>
            <a:r>
              <a:rPr lang="en-US" sz="9600" b="1" dirty="0"/>
              <a:t>	       .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	    data type – n  data – n;</a:t>
            </a:r>
          </a:p>
          <a:p>
            <a:pPr>
              <a:buNone/>
            </a:pPr>
            <a:r>
              <a:rPr lang="en-US" sz="9600" dirty="0"/>
              <a:t>	    node * link;</a:t>
            </a:r>
          </a:p>
          <a:p>
            <a:pPr>
              <a:buNone/>
            </a:pPr>
            <a:r>
              <a:rPr lang="en-US" sz="9600" dirty="0"/>
              <a:t>	 }</a:t>
            </a:r>
          </a:p>
          <a:p>
            <a:pPr>
              <a:buNone/>
            </a:pPr>
            <a:r>
              <a:rPr lang="en-US" sz="9600" dirty="0"/>
              <a:t> </a:t>
            </a:r>
          </a:p>
          <a:p>
            <a:pPr>
              <a:buNone/>
            </a:pPr>
            <a:r>
              <a:rPr lang="en-US" sz="9600" dirty="0"/>
              <a:t>	Here link is a pointer to the record type node. Individual data items of a record can be accessed with </a:t>
            </a:r>
            <a:r>
              <a:rPr lang="en-US" sz="9600" dirty="0">
                <a:sym typeface="Wingdings"/>
              </a:rPr>
              <a:t></a:t>
            </a:r>
            <a:r>
              <a:rPr lang="en-US" sz="9600" dirty="0"/>
              <a:t> and period.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5. Assignment of values to variables is done using the assignment statement.</a:t>
            </a:r>
          </a:p>
          <a:p>
            <a:pPr>
              <a:buNone/>
            </a:pPr>
            <a:r>
              <a:rPr lang="en-US" dirty="0"/>
              <a:t>	&lt;Variable&gt;:= &lt;expression&gt;;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6. There are two Boolean values TRUE and FALSE.</a:t>
            </a:r>
          </a:p>
          <a:p>
            <a:pPr>
              <a:buNone/>
            </a:pPr>
            <a:r>
              <a:rPr lang="en-US" dirty="0">
                <a:sym typeface="Wingdings"/>
              </a:rPr>
              <a:t>     </a:t>
            </a:r>
            <a:r>
              <a:rPr lang="en-US" dirty="0"/>
              <a:t> Logical Operators       AND, OR, NOT</a:t>
            </a:r>
          </a:p>
          <a:p>
            <a:pPr>
              <a:buNone/>
            </a:pPr>
            <a:r>
              <a:rPr lang="en-US" dirty="0">
                <a:sym typeface="Wingdings"/>
              </a:rPr>
              <a:t>     </a:t>
            </a:r>
            <a:r>
              <a:rPr lang="en-US" dirty="0"/>
              <a:t>Relational Operators   &lt;, &lt;=,&gt;,&gt;=, =, !=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dirty="0"/>
              <a:t>7. The following looping statements are employed. </a:t>
            </a:r>
          </a:p>
          <a:p>
            <a:pPr>
              <a:buNone/>
            </a:pPr>
            <a:r>
              <a:rPr lang="en-US" dirty="0"/>
              <a:t>                 For, while and repeat-until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While Loop:</a:t>
            </a:r>
          </a:p>
          <a:p>
            <a:pPr>
              <a:buNone/>
            </a:pPr>
            <a:r>
              <a:rPr lang="en-US" dirty="0"/>
              <a:t>		While &lt; condition &gt; do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&lt;statement-1&gt;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b="1" dirty="0"/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				.</a:t>
            </a:r>
            <a:endParaRPr lang="en-US" dirty="0"/>
          </a:p>
          <a:p>
            <a:pPr>
              <a:buNone/>
            </a:pPr>
            <a:r>
              <a:rPr lang="en-US" b="1" dirty="0"/>
              <a:t>				.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		&lt;statement-n&gt;</a:t>
            </a:r>
          </a:p>
          <a:p>
            <a:pPr>
              <a:buNone/>
            </a:pPr>
            <a:r>
              <a:rPr lang="en-US" dirty="0"/>
              <a:t> 		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For Loop:</a:t>
            </a:r>
            <a:endParaRPr lang="en-US" dirty="0"/>
          </a:p>
          <a:p>
            <a:pPr>
              <a:buNone/>
            </a:pPr>
            <a:r>
              <a:rPr lang="en-US" dirty="0"/>
              <a:t>	For variable: = value-1 to value-2 step </a:t>
            </a:r>
            <a:r>
              <a:rPr lang="en-US" dirty="0" err="1"/>
              <a:t>step</a:t>
            </a:r>
            <a:r>
              <a:rPr lang="en-US" dirty="0"/>
              <a:t> do</a:t>
            </a:r>
          </a:p>
          <a:p>
            <a:pPr>
              <a:buNone/>
            </a:pPr>
            <a:r>
              <a:rPr lang="en-US" dirty="0"/>
              <a:t> {</a:t>
            </a:r>
          </a:p>
          <a:p>
            <a:pPr>
              <a:buNone/>
            </a:pPr>
            <a:r>
              <a:rPr lang="en-US" dirty="0"/>
              <a:t>	&lt;statement-1&gt;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		.</a:t>
            </a:r>
            <a:endParaRPr lang="en-US" dirty="0"/>
          </a:p>
          <a:p>
            <a:pPr>
              <a:buNone/>
            </a:pPr>
            <a:r>
              <a:rPr lang="en-US" b="1" dirty="0"/>
              <a:t>		.</a:t>
            </a:r>
            <a:endParaRPr lang="en-US" dirty="0"/>
          </a:p>
          <a:p>
            <a:pPr>
              <a:buNone/>
            </a:pPr>
            <a:r>
              <a:rPr lang="en-US" dirty="0"/>
              <a:t>	&lt;statement-n&gt;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repeat-until:</a:t>
            </a:r>
          </a:p>
          <a:p>
            <a:pPr>
              <a:buNone/>
            </a:pPr>
            <a:r>
              <a:rPr lang="en-US" dirty="0"/>
              <a:t>		repeat</a:t>
            </a:r>
          </a:p>
          <a:p>
            <a:pPr>
              <a:buNone/>
            </a:pPr>
            <a:r>
              <a:rPr lang="en-US" dirty="0"/>
              <a:t>		&lt;statement-1&gt;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/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			.</a:t>
            </a:r>
            <a:endParaRPr lang="en-US" dirty="0"/>
          </a:p>
          <a:p>
            <a:pPr>
              <a:buNone/>
            </a:pPr>
            <a:r>
              <a:rPr lang="en-US" b="1" dirty="0"/>
              <a:t>			.</a:t>
            </a:r>
            <a:endParaRPr lang="en-US" dirty="0"/>
          </a:p>
          <a:p>
            <a:pPr>
              <a:buNone/>
            </a:pPr>
            <a:r>
              <a:rPr lang="en-US" dirty="0"/>
              <a:t>   		&lt;statement-n&gt;</a:t>
            </a:r>
          </a:p>
          <a:p>
            <a:pPr>
              <a:buNone/>
            </a:pPr>
            <a:r>
              <a:rPr lang="en-US" dirty="0"/>
              <a:t>		until&lt;condition&gt;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8. A conditional statement has the following forms.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/>
              <a:t> If &lt;condition&gt; then &lt;statement&gt;</a:t>
            </a:r>
          </a:p>
          <a:p>
            <a:pPr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/>
              <a:t> If &lt;condition&gt; then &lt;statement-1&gt; </a:t>
            </a:r>
          </a:p>
          <a:p>
            <a:pPr>
              <a:buNone/>
            </a:pPr>
            <a:r>
              <a:rPr lang="en-US" dirty="0"/>
              <a:t>       Else &lt;statement-1&gt;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Pseudo-Code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Case statement: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Case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:</a:t>
            </a:r>
            <a:r>
              <a:rPr lang="en-US" dirty="0"/>
              <a:t> &lt;condition-1&gt; </a:t>
            </a:r>
            <a:r>
              <a:rPr lang="en-US" b="1" dirty="0"/>
              <a:t>:</a:t>
            </a:r>
            <a:r>
              <a:rPr lang="en-US" dirty="0"/>
              <a:t> &lt;statement-1&gt;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b="1" dirty="0"/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				.</a:t>
            </a:r>
            <a:endParaRPr lang="en-US" dirty="0"/>
          </a:p>
          <a:p>
            <a:pPr>
              <a:buNone/>
            </a:pPr>
            <a:r>
              <a:rPr lang="en-US" b="1" dirty="0"/>
              <a:t>				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:</a:t>
            </a:r>
            <a:r>
              <a:rPr lang="en-US" dirty="0"/>
              <a:t> &lt;condition-n&gt; </a:t>
            </a:r>
            <a:r>
              <a:rPr lang="en-US" b="1" dirty="0"/>
              <a:t>:</a:t>
            </a:r>
            <a:r>
              <a:rPr lang="en-US" dirty="0"/>
              <a:t> &lt;statement-n&gt;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:</a:t>
            </a:r>
            <a:r>
              <a:rPr lang="en-US" dirty="0"/>
              <a:t> else </a:t>
            </a:r>
            <a:r>
              <a:rPr lang="en-US" b="1" dirty="0"/>
              <a:t>:</a:t>
            </a:r>
            <a:r>
              <a:rPr lang="en-US" dirty="0"/>
              <a:t> &lt;statement-n+1&gt;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9. Input and output are done using the instructions read &amp; write.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10. There is only one type of procedure:</a:t>
            </a:r>
          </a:p>
          <a:p>
            <a:pPr>
              <a:buNone/>
            </a:pPr>
            <a:r>
              <a:rPr lang="en-US" dirty="0"/>
              <a:t>    Algorithm, the heading takes the form,</a:t>
            </a:r>
          </a:p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r>
              <a:rPr lang="en-US" dirty="0"/>
              <a:t>		Algorithm Name (Parameter lists)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xmlns="" id="{A3800757-C022-3F85-39C4-CDEAE59E8A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588250" cy="685800"/>
          </a:xfrm>
        </p:spPr>
        <p:txBody>
          <a:bodyPr lIns="92160" tIns="46080" rIns="92160" bIns="4608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/>
              <a:t>What is an algorithm?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D121E028-B03B-AD14-CB80-5FE7468BA7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5362575"/>
          </a:xfrm>
        </p:spPr>
        <p:txBody>
          <a:bodyPr lIns="92160" tIns="46080" rIns="92160" bIns="46080"/>
          <a:lstStyle/>
          <a:p>
            <a:pPr indent="-341313" eaLnBrk="1" hangingPunct="1">
              <a:spcBef>
                <a:spcPts val="700"/>
              </a:spcBef>
              <a:buSzPct val="75000"/>
              <a:buFont typeface="Arial" panose="020B0604020202020204" pitchFamily="34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altLang="en-US" sz="2800"/>
              <a:t>An </a:t>
            </a:r>
            <a:r>
              <a:rPr lang="en-IN" altLang="en-US" sz="2800" i="1" u="sng"/>
              <a:t>algorithm</a:t>
            </a:r>
            <a:r>
              <a:rPr lang="en-IN" altLang="en-US" sz="2800"/>
              <a:t> is a list of steps (sequence of unambiguous instructions ) for solving a problem </a:t>
            </a:r>
            <a:r>
              <a:rPr lang="en-US" altLang="en-US" sz="2800"/>
              <a:t>that transforms the input into the output.</a:t>
            </a:r>
          </a:p>
          <a:p>
            <a:pPr indent="-341313" eaLnBrk="1" hangingPunct="1">
              <a:spcBef>
                <a:spcPts val="700"/>
              </a:spcBef>
              <a:buSzPct val="7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altLang="en-US" sz="2800"/>
              <a:t> </a:t>
            </a:r>
            <a:br>
              <a:rPr lang="en-IN" altLang="en-US" sz="2800"/>
            </a:br>
            <a:endParaRPr lang="en-IN" altLang="en-US" sz="2800"/>
          </a:p>
          <a:p>
            <a:pPr indent="-341313" eaLnBrk="1" hangingPunct="1">
              <a:spcBef>
                <a:spcPts val="700"/>
              </a:spcBef>
              <a:buSzPct val="7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IN" altLang="en-US" sz="280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xmlns="" id="{8E293CD7-ADDE-63F5-1BE9-BBD6CF0A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4876800"/>
            <a:ext cx="2743200" cy="762000"/>
          </a:xfrm>
          <a:prstGeom prst="rect">
            <a:avLst/>
          </a:prstGeom>
          <a:solidFill>
            <a:srgbClr val="99FFCC"/>
          </a:solidFill>
          <a:ln w="1260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>
                <a:solidFill>
                  <a:srgbClr val="001932"/>
                </a:solidFill>
                <a:latin typeface="Calibri" panose="020F0502020204030204" pitchFamily="34" charset="0"/>
                <a:cs typeface="WenQuanYi Micro Hei" charset="0"/>
              </a:rPr>
              <a:t>“computer” </a:t>
            </a:r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xmlns="" id="{7DCD1279-3E27-C958-651A-18D9BB4E9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3200400"/>
            <a:ext cx="1588" cy="609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xmlns="" id="{9109D660-C60E-8952-D54C-7439AA7A4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4419600"/>
            <a:ext cx="1588" cy="4572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xmlns="" id="{1434831E-1242-E5FC-71B5-1B4A908E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17414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200">
                <a:solidFill>
                  <a:srgbClr val="001932"/>
                </a:solidFill>
                <a:latin typeface="Calibri" panose="020F0502020204030204" pitchFamily="34" charset="0"/>
                <a:cs typeface="WenQuanYi Micro Hei" charset="0"/>
              </a:rPr>
              <a:t>problem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xmlns="" id="{D237C6CC-70F9-9871-1F48-F87FB85FA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3733800"/>
            <a:ext cx="24431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200">
                <a:solidFill>
                  <a:srgbClr val="001932"/>
                </a:solidFill>
                <a:latin typeface="Calibri" panose="020F0502020204030204" pitchFamily="34" charset="0"/>
                <a:cs typeface="WenQuanYi Micro Hei" charset="0"/>
              </a:rPr>
              <a:t>algorithm</a:t>
            </a:r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xmlns="" id="{5A8CAAF5-D26E-6198-B142-4EFFA174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953000"/>
            <a:ext cx="1625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200">
                <a:solidFill>
                  <a:srgbClr val="001932"/>
                </a:solidFill>
                <a:latin typeface="Calibri" panose="020F0502020204030204" pitchFamily="34" charset="0"/>
                <a:cs typeface="WenQuanYi Micro Hei" charset="0"/>
              </a:rPr>
              <a:t>input</a:t>
            </a:r>
          </a:p>
        </p:txBody>
      </p:sp>
      <p:sp>
        <p:nvSpPr>
          <p:cNvPr id="5130" name="Text Box 9">
            <a:extLst>
              <a:ext uri="{FF2B5EF4-FFF2-40B4-BE49-F238E27FC236}">
                <a16:creationId xmlns:a16="http://schemas.microsoft.com/office/drawing/2014/main" xmlns="" id="{C37C1FCE-5867-BD1C-54BE-CA480245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4953000"/>
            <a:ext cx="1625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200">
                <a:solidFill>
                  <a:srgbClr val="001932"/>
                </a:solidFill>
                <a:latin typeface="Calibri" panose="020F0502020204030204" pitchFamily="34" charset="0"/>
                <a:cs typeface="WenQuanYi Micro Hei" charset="0"/>
              </a:rPr>
              <a:t>output</a:t>
            </a:r>
          </a:p>
        </p:txBody>
      </p:sp>
      <p:sp>
        <p:nvSpPr>
          <p:cNvPr id="5131" name="Line 10">
            <a:extLst>
              <a:ext uri="{FF2B5EF4-FFF2-40B4-BE49-F238E27FC236}">
                <a16:creationId xmlns:a16="http://schemas.microsoft.com/office/drawing/2014/main" xmlns="" id="{137F7CEF-3F79-23FA-3A7B-AFC892F49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334000"/>
            <a:ext cx="12192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Line 11">
            <a:extLst>
              <a:ext uri="{FF2B5EF4-FFF2-40B4-BE49-F238E27FC236}">
                <a16:creationId xmlns:a16="http://schemas.microsoft.com/office/drawing/2014/main" xmlns="" id="{D546B5F4-10F8-0377-4A58-4AB84E804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34000"/>
            <a:ext cx="1143000" cy="1588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500756C4-6672-FC73-78AE-3A47AD2362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1085AD-F947-4148-865B-09FFB5DD14AD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134" name="Slide Number Placeholder 13">
            <a:extLst>
              <a:ext uri="{FF2B5EF4-FFF2-40B4-BE49-F238E27FC236}">
                <a16:creationId xmlns:a16="http://schemas.microsoft.com/office/drawing/2014/main" xmlns="" id="{47169A04-5EF1-3EA8-A690-3948EBC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BF7DBB-9163-483E-9199-0D07E98299F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66E028C7-8B60-3DA9-C21A-2A76BDF6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DAA - Unit - I Presentation Slides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Pseudo code, Blocks are indicated with </a:t>
            </a:r>
          </a:p>
          <a:p>
            <a:pPr>
              <a:buNone/>
            </a:pPr>
            <a:r>
              <a:rPr lang="en-US" dirty="0"/>
              <a:t>  a. { , }</a:t>
            </a:r>
          </a:p>
          <a:p>
            <a:pPr>
              <a:buNone/>
            </a:pPr>
            <a:r>
              <a:rPr lang="en-US" dirty="0"/>
              <a:t>  b. (, )</a:t>
            </a:r>
          </a:p>
          <a:p>
            <a:pPr>
              <a:buNone/>
            </a:pPr>
            <a:r>
              <a:rPr lang="en-US" dirty="0"/>
              <a:t>  c. [, ]</a:t>
            </a:r>
          </a:p>
          <a:p>
            <a:pPr>
              <a:buNone/>
            </a:pPr>
            <a:r>
              <a:rPr lang="en-US" dirty="0"/>
              <a:t>  d. \\, //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C849DF42-372E-AA21-9ED6-B7B6354F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Recursive Algorithms</a:t>
            </a:r>
            <a:endParaRPr lang="en-US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xmlns="" id="{0ECDFE1C-0403-2D33-B63C-84834C09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en-US"/>
              <a:t>A Recursive function is a function that is defined in terms of itself.</a:t>
            </a:r>
          </a:p>
          <a:p>
            <a:pPr eaLnBrk="1" hangingPunct="1"/>
            <a:r>
              <a:rPr lang="en-US" altLang="en-US"/>
              <a:t>Similarly, an algorithm is said to be recursive if the same algorithm is invoked in the body.</a:t>
            </a:r>
          </a:p>
          <a:p>
            <a:pPr eaLnBrk="1" hangingPunct="1"/>
            <a:r>
              <a:rPr lang="en-US" altLang="en-US"/>
              <a:t>An algorithm that calls itself is </a:t>
            </a:r>
            <a:r>
              <a:rPr lang="en-US" altLang="en-US" b="1"/>
              <a:t>Direct Recursive.</a:t>
            </a:r>
          </a:p>
          <a:p>
            <a:pPr eaLnBrk="1" hangingPunct="1"/>
            <a:r>
              <a:rPr lang="en-US" altLang="en-US"/>
              <a:t>Algorithm ‘A’ is said to </a:t>
            </a:r>
            <a:r>
              <a:rPr lang="en-US" altLang="en-US" b="1"/>
              <a:t>be Indirect Recursive </a:t>
            </a:r>
            <a:r>
              <a:rPr lang="en-US" altLang="en-US"/>
              <a:t>if it calls another algorithm which in turns calls ‘A’.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9E96B7-F555-2D5F-477C-C3EF963C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4191000" cy="6705600"/>
          </a:xfrm>
          <a:ln w="12700">
            <a:solidFill>
              <a:schemeClr val="tx1"/>
            </a:solidFill>
          </a:ln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Indirect Recursive: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Algorithm A()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Call of Algorithm B()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	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Algorithm B()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Call of Algorithm A()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}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EF145605-1AC5-8C02-8B9E-B581ED2B487C}"/>
              </a:ext>
            </a:extLst>
          </p:cNvPr>
          <p:cNvSpPr txBox="1">
            <a:spLocks/>
          </p:cNvSpPr>
          <p:nvPr/>
        </p:nvSpPr>
        <p:spPr bwMode="auto">
          <a:xfrm>
            <a:off x="4724400" y="228600"/>
            <a:ext cx="4191000" cy="662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Direct Recursive: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Algorithm A()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	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	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 Call of Algorithm A()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    	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	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xmlns="" id="{BE140C1C-43A2-AC64-CF51-CF7A9518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altLang="en-US"/>
              <a:t>The Recursive mechanism, are externally powerful, but even more importantly, many times they can express an otherwise complex process very clearly.</a:t>
            </a:r>
          </a:p>
          <a:p>
            <a:pPr eaLnBrk="1" hangingPunct="1"/>
            <a:r>
              <a:rPr lang="en-US" altLang="en-US"/>
              <a:t>The following 2 examples show how to develop a recursive algorithms.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In the first, we consider the Towers of Hanoi problem, and in the second, we generate all possible permutations of a list of characters.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DE3745BE-A6A5-52A2-04C2-0DC3D279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Poll Question?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EC1851E4-9859-83EC-94E4-50F7AB4F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What is the output of following code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main()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   </a:t>
            </a:r>
            <a:r>
              <a:rPr lang="en-US" altLang="en-US" dirty="0" err="1"/>
              <a:t>printf</a:t>
            </a:r>
            <a:r>
              <a:rPr lang="en-US" altLang="en-US" dirty="0"/>
              <a:t>(“hello”);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   main();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}</a:t>
            </a:r>
          </a:p>
          <a:p>
            <a:pPr marL="742950" indent="-742950" eaLnBrk="1" hangingPunct="1">
              <a:buFont typeface="Arial" panose="020B0604020202020204" pitchFamily="34" charset="0"/>
              <a:buAutoNum type="alphaLcPeriod"/>
              <a:defRPr/>
            </a:pPr>
            <a:r>
              <a:rPr lang="en-US" altLang="en-US" dirty="0"/>
              <a:t>hello</a:t>
            </a:r>
          </a:p>
          <a:p>
            <a:pPr marL="742950" indent="-742950" eaLnBrk="1" hangingPunct="1">
              <a:buFont typeface="Arial" panose="020B0604020202020204" pitchFamily="34" charset="0"/>
              <a:buAutoNum type="alphaLcPeriod"/>
              <a:defRPr/>
            </a:pPr>
            <a:r>
              <a:rPr lang="en-US" altLang="en-US" dirty="0"/>
              <a:t>Hello infinite number of times</a:t>
            </a:r>
          </a:p>
          <a:p>
            <a:pPr marL="742950" indent="-742950" eaLnBrk="1" hangingPunct="1">
              <a:buFont typeface="Arial" panose="020B0604020202020204" pitchFamily="34" charset="0"/>
              <a:buAutoNum type="alphaLcPeriod"/>
              <a:defRPr/>
            </a:pPr>
            <a:r>
              <a:rPr lang="en-US" altLang="en-US" dirty="0"/>
              <a:t>Error</a:t>
            </a:r>
          </a:p>
          <a:p>
            <a:pPr marL="742950" indent="-742950" eaLnBrk="1" hangingPunct="1">
              <a:buFont typeface="Arial" panose="020B0604020202020204" pitchFamily="34" charset="0"/>
              <a:buAutoNum type="alphaLcPeriod"/>
              <a:defRPr/>
            </a:pPr>
            <a:r>
              <a:rPr lang="en-US" altLang="en-US" dirty="0"/>
              <a:t>None of the above</a:t>
            </a:r>
          </a:p>
          <a:p>
            <a:pPr marL="742950" indent="-742950" eaLnBrk="1" hangingPunct="1">
              <a:buFont typeface="Arial" panose="020B0604020202020204" pitchFamily="34" charset="0"/>
              <a:buAutoNum type="alphaLcPeriod"/>
              <a:defRPr/>
            </a:pPr>
            <a:endParaRPr lang="en-US" alt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C75FD-A366-73EA-ED7F-C23FA5DC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1. Towers of Hanoi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xmlns="" id="{ABBC2F9B-4AFC-5196-162F-46DD56C553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893888"/>
            <a:ext cx="8229600" cy="3176587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A83F85BB-D0F7-43A7-C46B-50A7F810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Towers of Hanoi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705DE-3AD4-D93C-539C-8DE69433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 is Fashioned after the ancient tower of Brahma ritual.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According to legend, at the time the world was created, there was a diamond tower (labeled A) with 64 golden disks.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disks were of decreasing size and were stacked on the tower in decreasing order of size bottom to top.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Besides these tower there were two other diamond towers(labeled B &amp; C)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8403E4C5-5C72-D6C9-71D7-E2CCA68A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Towers of Hanoi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921225-8755-F9F4-8795-0EF39C91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Since the time of creation, Brahman priests have been attempting to move the disks from tower A to tower B using tower C, for intermediate storage.</a:t>
            </a:r>
            <a:endParaRPr 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As the disks are very heavy, they can be moved only one at a time.</a:t>
            </a: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In addition, at no time can a disk be on top of a smaller disk.</a:t>
            </a: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According to legend, the world will come to an end when the priest have completed this task.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0D711C28-B0D4-39DD-66DD-A941588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b="1"/>
              <a:t>Towers of Hanoi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CDE79-AA15-50AD-D144-53B69D53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34000"/>
          </a:xfrm>
        </p:spPr>
        <p:txBody>
          <a:bodyPr rtlCol="0">
            <a:normAutofit fontScale="92500"/>
          </a:bodyPr>
          <a:lstStyle/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A very elegant solution results from the use of recursion.</a:t>
            </a: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Assume that the number of disks is ‘n’.</a:t>
            </a: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To get the largest disk to the bottom of tower B, we move the remaining ‘n-1’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disks to tower C and then move the largest to tower B.</a:t>
            </a:r>
            <a:endParaRPr 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Now we are left with the tasks of moving the disks from tower C to B.</a:t>
            </a: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To do this, we have tower A and B available.</a:t>
            </a: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The fact, that towers B has a disk on it can be ignored as the disks larger than the disks being moved from tower C and so any disk can be placed on top of it.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9262E0A6-F92E-5FA6-B150-5998F3DD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Algorithm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069CE-CA66-9904-6ECA-5BAC564F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1. Algorithm </a:t>
            </a:r>
            <a:r>
              <a:rPr lang="en-US" dirty="0" err="1"/>
              <a:t>TowersofHanoi</a:t>
            </a:r>
            <a:r>
              <a:rPr lang="en-US" dirty="0"/>
              <a:t>(</a:t>
            </a:r>
            <a:r>
              <a:rPr lang="en-US" dirty="0" err="1"/>
              <a:t>n,x,y,z</a:t>
            </a:r>
            <a:r>
              <a:rPr lang="en-US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2. //Move the top ‘n’ disks from tower x to tower y.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3.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b="1" dirty="0"/>
              <a:t>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	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	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4.          if(n&gt;=1) then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5.         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6.		</a:t>
            </a:r>
            <a:r>
              <a:rPr lang="en-US" dirty="0" err="1"/>
              <a:t>TowersofHanoi</a:t>
            </a:r>
            <a:r>
              <a:rPr lang="en-US" dirty="0"/>
              <a:t>(n-1,x,z,y);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7.		Write(“move top disk from tower “ X ,”to top of tower “ ,Y);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8.           </a:t>
            </a:r>
            <a:r>
              <a:rPr lang="en-US" dirty="0" err="1"/>
              <a:t>Towersofhanoi</a:t>
            </a:r>
            <a:r>
              <a:rPr lang="en-US" dirty="0"/>
              <a:t>(n-1,z,y,x);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9.          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10. 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0BBABDA5-86B5-B03A-465F-8BCF602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Difference between Algorithm and Program</a:t>
            </a:r>
            <a:endParaRPr lang="en-US" altLang="en-US" sz="3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069AD73-727C-45FF-91C1-AC2C718E892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7848600" cy="3581400"/>
        </p:xfrm>
        <a:graphic>
          <a:graphicData uri="http://schemas.openxmlformats.org/drawingml/2006/table">
            <a:tbl>
              <a:tblPr/>
              <a:tblGrid>
                <a:gridCol w="3968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79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Book Antiqua"/>
                          <a:ea typeface="Times New Roman"/>
                          <a:cs typeface="Times New Roman"/>
                        </a:rPr>
                        <a:t>Algorithm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56" marR="6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Book Antiqua"/>
                          <a:ea typeface="Times New Roman"/>
                          <a:cs typeface="Times New Roman"/>
                        </a:rPr>
                        <a:t>Program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56" marR="6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Book Antiqua"/>
                          <a:ea typeface="Times New Roman"/>
                          <a:cs typeface="Times New Roman"/>
                        </a:rPr>
                        <a:t>Algorithm is finite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56" marR="6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Book Antiqua"/>
                          <a:ea typeface="Times New Roman"/>
                          <a:cs typeface="Times New Roman"/>
                        </a:rPr>
                        <a:t>Program need not to be finite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56" marR="6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07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Book Antiqua"/>
                          <a:ea typeface="Times New Roman"/>
                          <a:cs typeface="Times New Roman"/>
                        </a:rPr>
                        <a:t>Algorithm is written using natural language or algorithmic language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56" marR="6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Book Antiqua"/>
                          <a:ea typeface="Times New Roman"/>
                          <a:cs typeface="Times New Roman"/>
                        </a:rPr>
                        <a:t>Programs are written using a specific programming language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56" marR="60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66BDEA-A4DC-0EDF-BC8E-7C0C689E2D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A659B9-CB31-4C4E-AE0F-82785467BE7B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6162" name="Slide Number Placeholder 5">
            <a:extLst>
              <a:ext uri="{FF2B5EF4-FFF2-40B4-BE49-F238E27FC236}">
                <a16:creationId xmlns:a16="http://schemas.microsoft.com/office/drawing/2014/main" xmlns="" id="{510E8F17-D67F-0647-2804-D7B81EFB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391856-D90E-44E7-B3E4-BC9E396E524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78E2646-7711-E960-38F0-DEE7779A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DAA - Unit - I Presentation Slides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CB163-0B16-4F84-742E-3287A79B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2. Permutation Generator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E13F9F-B120-0DDA-633A-2F8F0879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Given a set of n&gt;=1elements, the problem is to print all possible permutations of this set.</a:t>
            </a: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For example, if the set is {</a:t>
            </a:r>
            <a:r>
              <a:rPr lang="en-US" dirty="0" err="1"/>
              <a:t>a,b,c</a:t>
            </a:r>
            <a:r>
              <a:rPr lang="en-US" dirty="0"/>
              <a:t>} ,then the set of permutation are,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{(</a:t>
            </a:r>
            <a:r>
              <a:rPr lang="en-US" dirty="0" err="1"/>
              <a:t>a,b,c</a:t>
            </a:r>
            <a:r>
              <a:rPr lang="en-US" dirty="0"/>
              <a:t>),(</a:t>
            </a:r>
            <a:r>
              <a:rPr lang="en-US" dirty="0" err="1"/>
              <a:t>a,c,b</a:t>
            </a:r>
            <a:r>
              <a:rPr lang="en-US" dirty="0"/>
              <a:t>),(</a:t>
            </a:r>
            <a:r>
              <a:rPr lang="en-US" dirty="0" err="1"/>
              <a:t>b,a,c</a:t>
            </a:r>
            <a:r>
              <a:rPr lang="en-US" dirty="0"/>
              <a:t>),(</a:t>
            </a:r>
            <a:r>
              <a:rPr lang="en-US" dirty="0" err="1"/>
              <a:t>b,c,a</a:t>
            </a:r>
            <a:r>
              <a:rPr lang="en-US" dirty="0"/>
              <a:t>),(</a:t>
            </a:r>
            <a:r>
              <a:rPr lang="en-US" dirty="0" err="1"/>
              <a:t>c,a,b</a:t>
            </a:r>
            <a:r>
              <a:rPr lang="en-US" dirty="0"/>
              <a:t>),(</a:t>
            </a:r>
            <a:r>
              <a:rPr lang="en-US" dirty="0" err="1"/>
              <a:t>c,b,a</a:t>
            </a:r>
            <a:r>
              <a:rPr lang="en-US" dirty="0"/>
              <a:t>)}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 is easy to see that given ‘n’ elements there are n! different permutations.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simple algorithm can be obtained by looking at the case of  4 statement(</a:t>
            </a:r>
            <a:r>
              <a:rPr lang="en-US" dirty="0" err="1"/>
              <a:t>a,b,c,d</a:t>
            </a:r>
            <a:r>
              <a:rPr lang="en-US" dirty="0"/>
              <a:t>)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Answer can be constructed by writing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xmlns="" id="{8D4B77F3-E073-C8CA-B9BA-95B8BBBB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1" eaLnBrk="1" hangingPunct="1"/>
            <a:r>
              <a:rPr lang="en-US" altLang="en-US" sz="3200"/>
              <a:t>a followed by all the permutations of (b,c,d)</a:t>
            </a:r>
          </a:p>
          <a:p>
            <a:pPr lvl="1" eaLnBrk="1" hangingPunct="1"/>
            <a:r>
              <a:rPr lang="en-US" altLang="en-US" sz="3200"/>
              <a:t>b followed by all the permutations of(a,c,d)</a:t>
            </a:r>
          </a:p>
          <a:p>
            <a:pPr lvl="1" eaLnBrk="1" hangingPunct="1"/>
            <a:r>
              <a:rPr lang="en-US" altLang="en-US" sz="3200"/>
              <a:t>c followed by all the permutations of (a,b,d)</a:t>
            </a:r>
          </a:p>
          <a:p>
            <a:pPr lvl="1" eaLnBrk="1" hangingPunct="1"/>
            <a:r>
              <a:rPr lang="en-US" altLang="en-US" sz="3200"/>
              <a:t>d followed by all the permutations of (a,b,c)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AA7D6-814E-579C-4398-A777D45D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 rtlCol="0">
            <a:normAutofit fontScale="70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Algorithm perm(</a:t>
            </a:r>
            <a:r>
              <a:rPr lang="en-US" sz="3400" dirty="0" err="1"/>
              <a:t>a,k,n</a:t>
            </a:r>
            <a:r>
              <a:rPr lang="en-US" sz="3400" dirty="0"/>
              <a:t>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{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if(k=n) then write (a[1:n]); // output permutation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else   //a[k:n] ahs more than one permutation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          // Generate this recursively.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for I:=k to n do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{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t:=a[k];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a[k]:=a[I];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a[I]:=t;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perm(a,k+1,n);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 smtClean="0"/>
              <a:t>//call </a:t>
            </a:r>
            <a:r>
              <a:rPr lang="en-US" sz="3400" dirty="0"/>
              <a:t>permutation of a[k+1:n]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t:=a[k];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a[k]:=a[I];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a[I]:=t;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}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dirty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B64C10BF-1DFD-D131-76B3-886EA75C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Poll Question?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B42856C3-8CEF-9FF5-5316-AD16DC6F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Recursion is similar to which of the following?</a:t>
            </a:r>
            <a:br>
              <a:rPr lang="en-IN" altLang="en-US"/>
            </a:br>
            <a:r>
              <a:rPr lang="en-IN" altLang="en-US"/>
              <a:t>a) Switch Case</a:t>
            </a:r>
            <a:br>
              <a:rPr lang="en-IN" altLang="en-US"/>
            </a:br>
            <a:r>
              <a:rPr lang="en-IN" altLang="en-US"/>
              <a:t>b) Loop</a:t>
            </a:r>
            <a:br>
              <a:rPr lang="en-IN" altLang="en-US"/>
            </a:br>
            <a:r>
              <a:rPr lang="en-IN" altLang="en-US"/>
              <a:t>c) If-else</a:t>
            </a:r>
            <a:br>
              <a:rPr lang="en-IN" altLang="en-US"/>
            </a:br>
            <a:r>
              <a:rPr lang="en-IN" altLang="en-US"/>
              <a:t>d) if elif else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Example 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As an example, the following algorithm fields &amp; returns the maximum of ‘n’ given numbers: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1. algorithm Max(</a:t>
            </a:r>
            <a:r>
              <a:rPr lang="en-US" dirty="0" err="1"/>
              <a:t>A,n</a:t>
            </a:r>
            <a:r>
              <a:rPr lang="en-US" dirty="0"/>
              <a:t>)</a:t>
            </a:r>
          </a:p>
          <a:p>
            <a:pPr lvl="0">
              <a:buNone/>
            </a:pPr>
            <a:r>
              <a:rPr lang="en-US" dirty="0"/>
              <a:t>2. // A is an array of size n</a:t>
            </a:r>
          </a:p>
          <a:p>
            <a:pPr lvl="0">
              <a:buNone/>
            </a:pPr>
            <a:r>
              <a:rPr lang="en-US" dirty="0"/>
              <a:t>3. {</a:t>
            </a:r>
          </a:p>
          <a:p>
            <a:pPr lvl="0">
              <a:buNone/>
            </a:pPr>
            <a:r>
              <a:rPr lang="en-US" dirty="0"/>
              <a:t>4. Result := A[1];</a:t>
            </a:r>
          </a:p>
          <a:p>
            <a:pPr lvl="0">
              <a:buNone/>
            </a:pPr>
            <a:r>
              <a:rPr lang="en-US" dirty="0"/>
              <a:t>5. for I:= 2 to n do</a:t>
            </a:r>
          </a:p>
          <a:p>
            <a:pPr lvl="0">
              <a:buNone/>
            </a:pPr>
            <a:r>
              <a:rPr lang="en-US" dirty="0"/>
              <a:t>6.    if A[I] &gt; Result then</a:t>
            </a:r>
          </a:p>
          <a:p>
            <a:pPr lvl="0">
              <a:buNone/>
            </a:pPr>
            <a:r>
              <a:rPr lang="en-US" dirty="0"/>
              <a:t>7.          Result :=A[I];</a:t>
            </a:r>
          </a:p>
          <a:p>
            <a:pPr lvl="0">
              <a:buNone/>
            </a:pPr>
            <a:r>
              <a:rPr lang="en-US" dirty="0"/>
              <a:t>8.   return Result;</a:t>
            </a:r>
          </a:p>
          <a:p>
            <a:pPr lvl="0">
              <a:buNone/>
            </a:pPr>
            <a:r>
              <a:rPr lang="en-US" dirty="0"/>
              <a:t>9. 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Next we present 2 examples to illustrate the process of translation problem into an algorithm.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Selection Sort:</a:t>
            </a:r>
            <a:endParaRPr lang="en-US" dirty="0"/>
          </a:p>
          <a:p>
            <a:r>
              <a:rPr lang="en-US" dirty="0"/>
              <a:t> Suppose we Must devise an algorithm that sorts a collection of n&gt;=1 elements of arbitrary type.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Simple solution given by the following.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From those elements that are currently unsorted ,find the smallest &amp; place it next in the sorted list.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00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Algorithm:</a:t>
            </a:r>
          </a:p>
          <a:p>
            <a:pPr>
              <a:buNone/>
            </a:pPr>
            <a:r>
              <a:rPr lang="en-US" dirty="0"/>
              <a:t>1. For </a:t>
            </a:r>
            <a:r>
              <a:rPr lang="en-US" dirty="0" err="1"/>
              <a:t>i</a:t>
            </a:r>
            <a:r>
              <a:rPr lang="en-US" dirty="0"/>
              <a:t>:= 1 to n do</a:t>
            </a:r>
          </a:p>
          <a:p>
            <a:pPr>
              <a:buNone/>
            </a:pPr>
            <a:r>
              <a:rPr lang="en-US" dirty="0"/>
              <a:t>2. {</a:t>
            </a:r>
          </a:p>
          <a:p>
            <a:pPr>
              <a:buNone/>
            </a:pPr>
            <a:r>
              <a:rPr lang="en-US" dirty="0"/>
              <a:t>3. 	Examine a[I] to a[n] and suppose the smallest element is at a[j];</a:t>
            </a:r>
          </a:p>
          <a:p>
            <a:pPr>
              <a:buNone/>
            </a:pPr>
            <a:r>
              <a:rPr lang="en-US" dirty="0"/>
              <a:t>4.		Interchange a[I] and a[j];</a:t>
            </a:r>
          </a:p>
          <a:p>
            <a:pPr>
              <a:buNone/>
            </a:pPr>
            <a:r>
              <a:rPr lang="en-US" dirty="0"/>
              <a:t>5.  }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/>
              <a:t> Finding the smallest element (sat a[j]) and interchanging it with a[ </a:t>
            </a:r>
            <a:r>
              <a:rPr lang="en-US" dirty="0" err="1"/>
              <a:t>i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We can solve the latter problem using the code,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		t    :=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			a[</a:t>
            </a:r>
            <a:r>
              <a:rPr lang="en-US" dirty="0" err="1"/>
              <a:t>i</a:t>
            </a:r>
            <a:r>
              <a:rPr lang="en-US" dirty="0"/>
              <a:t>]:=a[j];</a:t>
            </a:r>
          </a:p>
          <a:p>
            <a:pPr>
              <a:buNone/>
            </a:pPr>
            <a:r>
              <a:rPr lang="en-US" dirty="0"/>
              <a:t>			a[j]:=t;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0"/>
            <a:r>
              <a:rPr lang="en-US" dirty="0"/>
              <a:t>The first subtask can be solved by assuming the minimum is a[ I ];checking a[I] with a[I+1],a[I+2]…….,and whenever a smaller element is found, regarding it as the new minimum. a[n] is compared with the current minimum.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Putting all these observations together, we get the algorithm Selection sort.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Algorithm: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1. Algorithm selection sort (</a:t>
            </a:r>
            <a:r>
              <a:rPr lang="en-US" dirty="0" err="1"/>
              <a:t>a,n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2. // Sort the array a[1:n] into non-decreasing order.</a:t>
            </a:r>
          </a:p>
          <a:p>
            <a:pPr>
              <a:buNone/>
            </a:pPr>
            <a:r>
              <a:rPr lang="en-US" dirty="0"/>
              <a:t>	3.{</a:t>
            </a:r>
          </a:p>
          <a:p>
            <a:pPr>
              <a:buNone/>
            </a:pPr>
            <a:r>
              <a:rPr lang="en-US" dirty="0"/>
              <a:t>	4. 	for I:=1 to n do</a:t>
            </a:r>
          </a:p>
          <a:p>
            <a:pPr>
              <a:buNone/>
            </a:pPr>
            <a:r>
              <a:rPr lang="en-US" dirty="0"/>
              <a:t>	5.	{</a:t>
            </a:r>
          </a:p>
          <a:p>
            <a:pPr>
              <a:buNone/>
            </a:pPr>
            <a:r>
              <a:rPr lang="en-US" dirty="0"/>
              <a:t>	6.		j:=I;</a:t>
            </a:r>
          </a:p>
          <a:p>
            <a:pPr>
              <a:buNone/>
            </a:pPr>
            <a:r>
              <a:rPr lang="en-US" dirty="0"/>
              <a:t>	7.		for k:=i+1 to n do</a:t>
            </a:r>
          </a:p>
          <a:p>
            <a:pPr>
              <a:buNone/>
            </a:pPr>
            <a:r>
              <a:rPr lang="en-US" dirty="0"/>
              <a:t>	8.			if (a[k]&lt;a[j])</a:t>
            </a:r>
          </a:p>
          <a:p>
            <a:pPr>
              <a:buNone/>
            </a:pPr>
            <a:r>
              <a:rPr lang="en-US" dirty="0"/>
              <a:t>	9.			t:=a[I];</a:t>
            </a:r>
          </a:p>
          <a:p>
            <a:pPr>
              <a:buNone/>
            </a:pPr>
            <a:r>
              <a:rPr lang="en-US" dirty="0"/>
              <a:t>	10.			a[I]:=a[j];</a:t>
            </a:r>
          </a:p>
          <a:p>
            <a:pPr>
              <a:buNone/>
            </a:pPr>
            <a:r>
              <a:rPr lang="en-US" dirty="0"/>
              <a:t>	11.			a[j]:=t;</a:t>
            </a:r>
          </a:p>
          <a:p>
            <a:pPr>
              <a:buNone/>
            </a:pPr>
            <a:r>
              <a:rPr lang="en-US" dirty="0"/>
              <a:t>	12.    }</a:t>
            </a:r>
          </a:p>
          <a:p>
            <a:pPr>
              <a:buNone/>
            </a:pPr>
            <a:r>
              <a:rPr lang="en-US" dirty="0"/>
              <a:t>	13. }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begins with a letter(yes/No)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DD675468-91E9-C6CD-F51C-470983C8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/>
              <a:t>PROPERTIES OF AN ALGORITHM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C8462A-6114-392D-F385-C05EC0C1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7912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Input: </a:t>
            </a:r>
            <a:r>
              <a:rPr lang="en-US" sz="2800" dirty="0"/>
              <a:t>An algorithm takes zero or more inputs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Output: </a:t>
            </a:r>
            <a:r>
              <a:rPr lang="en-US" sz="2800" dirty="0"/>
              <a:t>An algorithm results at least one output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Definiteness: </a:t>
            </a:r>
            <a:r>
              <a:rPr lang="en-US" sz="2800" dirty="0"/>
              <a:t>Each instruction is clear and unambiguous.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Finiteness: </a:t>
            </a:r>
            <a:r>
              <a:rPr lang="en-US" sz="2800" dirty="0"/>
              <a:t>An algorithm must terminate after a finite number of steps.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Effectiveness</a:t>
            </a:r>
            <a:r>
              <a:rPr lang="en-US" sz="2800" dirty="0"/>
              <a:t>: Every instruction must be basic enough to be carried out , in principle, by a person using pen and paper.  All operations can be carried out in a finite amount of time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487401-EEEF-3F53-AE99-B56CDA8673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2AD2AD-1F02-4069-AC82-15FC19787BDE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xmlns="" id="{D6C394F2-A1D9-EE83-7544-50A447D9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44DCFF-E35B-479D-8FAF-1EAE2F8A35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4559E9-43F9-7D3C-DD85-9FDF24F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DAA - Unit - I Presentation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BEDA86F2-C7EB-D4A7-A750-F9B0A080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Ex: Algorithm for addition of two numbers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E580D5DC-3C45-663D-D8DB-AE586FB6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1: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2: Declare variables num1, num2 and sum.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3: Read: num1,num2.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4: Add num1 and num2 and assign the  result to sum.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sum←num1+num2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5: Write: sum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6: Stop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DD1C3-1308-A949-EB6A-BA6725E58F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9B8F1A-CA4C-470F-9C55-3E2372E29554}" type="datetime1">
              <a:rPr lang="en-US" smtClean="0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2AD89A-E8F2-C474-28F5-47726416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DAA - Unit - I Presentation Slides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xmlns="" id="{F2B666C9-4E08-A0FE-69AA-1AF8C27F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6017C4-5680-416E-B90D-5018DF5DCF8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EA8494A0-5F96-3035-E1D1-C93A828E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Algorithm to find largest among three numbers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F10635E8-46E6-92DF-0086-9EE40D1B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1: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2: Declare variables a, b and 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3: Read: a, b and 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4: If a &gt;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      If a &gt; 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         Write: a is the largest number.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         Write: c is the largest number.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9E3A4-9352-7FCE-3D67-B614D7A820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9B8F1A-CA4C-470F-9C55-3E2372E29554}" type="datetime1">
              <a:rPr lang="en-US" smtClean="0"/>
              <a:pPr>
                <a:defRPr/>
              </a:pPr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C11D31-9678-79BC-3C80-C7BA304B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DAA - Unit - I Presentation Slides</a:t>
            </a: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xmlns="" id="{CF2A55C0-5F27-834F-29C2-C322869D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9DB27-3417-4850-8236-7B9D3200C58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xmlns="" id="{412CF1EC-C0B7-7082-CA69-E7805F30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If b &gt; 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     Write: b is the largest number.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  Write: c is the greatest number.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Step 5: Stop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F9DF98-7F9C-809F-C83E-4956EBE1E7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9B8F1A-CA4C-470F-9C55-3E2372E29554}" type="datetime1">
              <a:rPr lang="en-US" smtClean="0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C23719-79F5-E5CC-34FD-82034218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DAA - Unit - I Presentation Slides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xmlns="" id="{CE9C7129-5988-960F-F6A0-8074884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CB708F-E16E-42EA-8C7E-851954A8CD5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Issues or study of Algorithm: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57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000" dirty="0"/>
              <a:t>How to device or design an algorithm </a:t>
            </a:r>
            <a:r>
              <a:rPr lang="en-US" sz="4000" dirty="0">
                <a:sym typeface="Wingdings"/>
              </a:rPr>
              <a:t></a:t>
            </a:r>
            <a:r>
              <a:rPr lang="en-US" sz="4000" dirty="0"/>
              <a:t> creating and algorithm.</a:t>
            </a:r>
          </a:p>
          <a:p>
            <a:r>
              <a:rPr lang="en-US" sz="4000" dirty="0"/>
              <a:t>How to validate an algorithm </a:t>
            </a:r>
            <a:r>
              <a:rPr lang="en-US" sz="4000" dirty="0">
                <a:sym typeface="Wingdings"/>
              </a:rPr>
              <a:t></a:t>
            </a:r>
            <a:r>
              <a:rPr lang="en-US" sz="4000" dirty="0"/>
              <a:t> fitness.</a:t>
            </a:r>
          </a:p>
          <a:p>
            <a:pPr lvl="0"/>
            <a:r>
              <a:rPr lang="en-US" sz="4000" dirty="0"/>
              <a:t>How to analysis an algorithm </a:t>
            </a:r>
            <a:r>
              <a:rPr lang="en-US" sz="4000" dirty="0">
                <a:sym typeface="Wingdings"/>
              </a:rPr>
              <a:t></a:t>
            </a:r>
            <a:r>
              <a:rPr lang="en-US" sz="4000" dirty="0"/>
              <a:t> time and space complexity.</a:t>
            </a:r>
          </a:p>
          <a:p>
            <a:pPr lvl="0"/>
            <a:r>
              <a:rPr lang="en-US" sz="4000" dirty="0"/>
              <a:t>Testing the algorithm </a:t>
            </a:r>
            <a:r>
              <a:rPr lang="en-US" sz="4000" dirty="0">
                <a:sym typeface="Wingdings"/>
              </a:rPr>
              <a:t></a:t>
            </a:r>
            <a:r>
              <a:rPr lang="en-US" sz="4000" dirty="0"/>
              <a:t> checking for error.  Debugging &amp; Profiling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 Specification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Algorithm can be described in three ways.</a:t>
            </a:r>
            <a:endParaRPr lang="en-US" dirty="0"/>
          </a:p>
          <a:p>
            <a:pPr lvl="0">
              <a:buNone/>
            </a:pPr>
            <a:r>
              <a:rPr lang="en-US" dirty="0"/>
              <a:t>   1. Natural language like English:</a:t>
            </a:r>
          </a:p>
          <a:p>
            <a:pPr>
              <a:buNone/>
            </a:pPr>
            <a:r>
              <a:rPr lang="en-US" dirty="0"/>
              <a:t>	When this way is choose care should be taken, we should ensure that each &amp; every statement is definite.</a:t>
            </a:r>
          </a:p>
          <a:p>
            <a:pPr>
              <a:buNone/>
            </a:pPr>
            <a:r>
              <a:rPr lang="en-US" dirty="0"/>
              <a:t>  2. Graphic representation called flowchart:</a:t>
            </a:r>
          </a:p>
          <a:p>
            <a:pPr>
              <a:buNone/>
            </a:pPr>
            <a:r>
              <a:rPr lang="en-US" dirty="0"/>
              <a:t>    This method will work well when the algorithm is small&amp; simple.</a:t>
            </a:r>
          </a:p>
          <a:p>
            <a:pPr>
              <a:buNone/>
            </a:pPr>
            <a:r>
              <a:rPr lang="en-US" dirty="0"/>
              <a:t> 3.Pseudo-code Method: In this method, we should typically describe algorithms as program, which resembles language like Pascal.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1423</Words>
  <Application>Microsoft Office PowerPoint</Application>
  <PresentationFormat>On-screen Show (4:3)</PresentationFormat>
  <Paragraphs>335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CSE- 312 Design and Analysis of Algorithms III Year 1st Semester UNIT – I Topics: What is an Algorithm?, Algorithm Specification - Pseudo-Code Conventions &amp; Recursive Algorithms </vt:lpstr>
      <vt:lpstr>What is an algorithm?</vt:lpstr>
      <vt:lpstr>Difference between Algorithm and Program</vt:lpstr>
      <vt:lpstr>PROPERTIES OF AN ALGORITHM</vt:lpstr>
      <vt:lpstr>Ex: Algorithm for addition of two numbers</vt:lpstr>
      <vt:lpstr>Algorithm to find largest among three numbers</vt:lpstr>
      <vt:lpstr>Slide 7</vt:lpstr>
      <vt:lpstr>Issues or study of Algorithm: </vt:lpstr>
      <vt:lpstr>Algorithm Specification </vt:lpstr>
      <vt:lpstr>Poll Question?</vt:lpstr>
      <vt:lpstr>Pseudo-Code Conventions</vt:lpstr>
      <vt:lpstr>Pseudo-Code Conventions</vt:lpstr>
      <vt:lpstr>Pseudo-Code Conventions</vt:lpstr>
      <vt:lpstr>Pseudo-Code Conventions</vt:lpstr>
      <vt:lpstr>Pseudo-Code Conventions</vt:lpstr>
      <vt:lpstr>Pseudo-Code Conventions</vt:lpstr>
      <vt:lpstr>Pseudo-Code Conventions</vt:lpstr>
      <vt:lpstr>Pseudo-Code Conventions</vt:lpstr>
      <vt:lpstr>Pseudo-Code Conventions</vt:lpstr>
      <vt:lpstr>Poll Question?</vt:lpstr>
      <vt:lpstr>Recursive Algorithms</vt:lpstr>
      <vt:lpstr>Slide 22</vt:lpstr>
      <vt:lpstr>Slide 23</vt:lpstr>
      <vt:lpstr>Poll Question?</vt:lpstr>
      <vt:lpstr> 1. Towers of Hanoi </vt:lpstr>
      <vt:lpstr>Towers of Hanoi</vt:lpstr>
      <vt:lpstr>Towers of Hanoi</vt:lpstr>
      <vt:lpstr>Towers of Hanoi</vt:lpstr>
      <vt:lpstr>Algorithm</vt:lpstr>
      <vt:lpstr> 2. Permutation Generator </vt:lpstr>
      <vt:lpstr>Slide 31</vt:lpstr>
      <vt:lpstr>Slide 32</vt:lpstr>
      <vt:lpstr>Poll Question?</vt:lpstr>
      <vt:lpstr>Example  Algorithm </vt:lpstr>
      <vt:lpstr>Slide 35</vt:lpstr>
      <vt:lpstr>Slide 36</vt:lpstr>
      <vt:lpstr>Slide 37</vt:lpstr>
      <vt:lpstr>Slide 38</vt:lpstr>
      <vt:lpstr>Poll Question?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exam2</dc:creator>
  <cp:lastModifiedBy>cse</cp:lastModifiedBy>
  <cp:revision>8</cp:revision>
  <dcterms:created xsi:type="dcterms:W3CDTF">2006-08-16T00:00:00Z</dcterms:created>
  <dcterms:modified xsi:type="dcterms:W3CDTF">2022-11-09T10:02:49Z</dcterms:modified>
</cp:coreProperties>
</file>