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62" r:id="rId3"/>
    <p:sldId id="257" r:id="rId4"/>
    <p:sldId id="263" r:id="rId5"/>
    <p:sldId id="266" r:id="rId6"/>
    <p:sldId id="264" r:id="rId7"/>
    <p:sldId id="267" r:id="rId8"/>
    <p:sldId id="268" r:id="rId9"/>
    <p:sldId id="265"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267423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112290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6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3918285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457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1295759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3831226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178650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2758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6635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393917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22666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369440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41339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127898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CA0FF0-764E-4320-9C35-A4D594E082AA}"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CEE69-9ABA-4F27-8D1A-0BE6852C3D72}" type="slidenum">
              <a:rPr lang="en-US" smtClean="0"/>
              <a:pPr/>
              <a:t>‹#›</a:t>
            </a:fld>
            <a:endParaRPr lang="en-US"/>
          </a:p>
        </p:txBody>
      </p:sp>
    </p:spTree>
    <p:extLst>
      <p:ext uri="{BB962C8B-B14F-4D97-AF65-F5344CB8AC3E}">
        <p14:creationId xmlns:p14="http://schemas.microsoft.com/office/powerpoint/2010/main" val="90549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A0FF0-764E-4320-9C35-A4D594E082AA}" type="datetimeFigureOut">
              <a:rPr lang="en-US" smtClean="0"/>
              <a:pPr/>
              <a:t>11/15/2024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4ACEE69-9ABA-4F27-8D1A-0BE6852C3D72}" type="slidenum">
              <a:rPr lang="en-US" smtClean="0"/>
              <a:pPr/>
              <a:t>‹#›</a:t>
            </a:fld>
            <a:endParaRPr lang="en-US"/>
          </a:p>
        </p:txBody>
      </p:sp>
    </p:spTree>
    <p:extLst>
      <p:ext uri="{BB962C8B-B14F-4D97-AF65-F5344CB8AC3E}">
        <p14:creationId xmlns:p14="http://schemas.microsoft.com/office/powerpoint/2010/main" val="286810696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7010399" cy="2209800"/>
          </a:xfrm>
        </p:spPr>
        <p:txBody>
          <a:bodyPr>
            <a:normAutofit fontScale="90000"/>
          </a:bodyPr>
          <a:lstStyle/>
          <a:p>
            <a:r>
              <a:rPr lang="en-IN"/>
              <a:t>DataSpark:Illuminating-Insights-for-Global-Electronics</a:t>
            </a:r>
            <a:endParaRPr lang="en-US" dirty="0"/>
          </a:p>
        </p:txBody>
      </p:sp>
      <p:sp>
        <p:nvSpPr>
          <p:cNvPr id="3" name="Subtitle 2"/>
          <p:cNvSpPr>
            <a:spLocks noGrp="1"/>
          </p:cNvSpPr>
          <p:nvPr>
            <p:ph type="subTitle" idx="1"/>
          </p:nvPr>
        </p:nvSpPr>
        <p:spPr>
          <a:xfrm>
            <a:off x="304800" y="3048000"/>
            <a:ext cx="8610600" cy="2743200"/>
          </a:xfrm>
        </p:spPr>
        <p:txBody>
          <a:bodyPr>
            <a:normAutofit/>
          </a:bodyPr>
          <a:lstStyle/>
          <a:p>
            <a:endParaRPr lang="en-US" dirty="0"/>
          </a:p>
          <a:p>
            <a:endParaRPr lang="en-US" dirty="0"/>
          </a:p>
          <a:p>
            <a:pPr algn="l"/>
            <a:r>
              <a:rPr lang="en-US" dirty="0"/>
              <a:t>EFFECTIVE ANALYSIS ALLOWS A COMPANY TO ALLOCATE RESOURCES MORE EFFICIENTLY. IT HELPS DETERMINE WHICH PRODUCTS OR SERVICES ARE PERFORMING WELL AND WHICH ARE UNDERPERFORMING. THIS INSIGHT ENABLES BUSINESSES TO FOCUS ON PROMOTING HIGH-PERFORMING ITEMS AND REEVALUATING OR DISCONTINUING UNDERPERFORMERS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239000" cy="5486400"/>
          </a:xfrm>
        </p:spPr>
        <p:txBody>
          <a:bodyPr>
            <a:normAutofit/>
          </a:bodyPr>
          <a:lstStyle/>
          <a:p>
            <a:r>
              <a:rPr lang="en-IN" dirty="0"/>
              <a:t>Store Performance </a:t>
            </a:r>
          </a:p>
          <a:p>
            <a:pPr lvl="1"/>
            <a:r>
              <a:rPr lang="en-US" dirty="0"/>
              <a:t>Variability in performance among stores highlights the need for targeted interventions. </a:t>
            </a:r>
          </a:p>
          <a:p>
            <a:pPr lvl="1"/>
            <a:r>
              <a:rPr lang="en-US" dirty="0"/>
              <a:t>Some stores with store keys like 0, 55, 54 significantly perform better than others, suggesting best practices exist that can be replicated.</a:t>
            </a: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Developed by</a:t>
            </a:r>
          </a:p>
          <a:p>
            <a:r>
              <a:rPr lang="en-US" dirty="0" err="1"/>
              <a:t>B.N.Piraviena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609600"/>
            <a:ext cx="9144000" cy="517906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6347714" cy="5410200"/>
          </a:xfrm>
        </p:spPr>
        <p:txBody>
          <a:bodyPr/>
          <a:lstStyle/>
          <a:p>
            <a:r>
              <a:rPr lang="en-IN" dirty="0"/>
              <a:t>Customer Age Distribution</a:t>
            </a:r>
          </a:p>
          <a:p>
            <a:pPr lvl="1"/>
            <a:r>
              <a:rPr lang="en-US" dirty="0"/>
              <a:t>The majority of customers fall within the 46-60 and above 60 age range, indicating a some sort of senior customer base. </a:t>
            </a:r>
          </a:p>
          <a:p>
            <a:pPr lvl="1"/>
            <a:r>
              <a:rPr lang="en-US" dirty="0"/>
              <a:t> The analysis reveals significant variations in purchasing behavior among different age groups.</a:t>
            </a:r>
          </a:p>
          <a:p>
            <a:pPr marL="457200" lvl="1" indent="0">
              <a:buNone/>
            </a:pPr>
            <a:endParaRPr lang="en-IN" dirty="0"/>
          </a:p>
          <a:p>
            <a:r>
              <a:rPr lang="en-IN" dirty="0"/>
              <a:t>Geographic Analysis</a:t>
            </a:r>
          </a:p>
          <a:p>
            <a:pPr lvl="1"/>
            <a:r>
              <a:rPr lang="en-US" dirty="0"/>
              <a:t>Certain regions such as USA, UK, Germany demonstrate significantly higher sales compared to others, indicating market potential. O</a:t>
            </a:r>
          </a:p>
          <a:p>
            <a:pPr lvl="1"/>
            <a:r>
              <a:rPr lang="en-US" dirty="0"/>
              <a:t>Urban areas outperform rural areas in terms of sales volume.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609600"/>
            <a:ext cx="9144000" cy="512588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396F8-A129-46D3-7026-101CF2227A08}"/>
              </a:ext>
            </a:extLst>
          </p:cNvPr>
          <p:cNvSpPr>
            <a:spLocks noGrp="1"/>
          </p:cNvSpPr>
          <p:nvPr>
            <p:ph idx="1"/>
          </p:nvPr>
        </p:nvSpPr>
        <p:spPr>
          <a:xfrm>
            <a:off x="609599" y="533400"/>
            <a:ext cx="6347714" cy="5507963"/>
          </a:xfrm>
        </p:spPr>
        <p:txBody>
          <a:bodyPr/>
          <a:lstStyle/>
          <a:p>
            <a:r>
              <a:rPr lang="en-US" dirty="0"/>
              <a:t>Top Selling Categories </a:t>
            </a:r>
          </a:p>
          <a:p>
            <a:pPr lvl="1"/>
            <a:r>
              <a:rPr lang="en-US" dirty="0"/>
              <a:t>Specific categories like</a:t>
            </a:r>
          </a:p>
          <a:p>
            <a:pPr lvl="2"/>
            <a:r>
              <a:rPr lang="en-US" dirty="0"/>
              <a:t> 1. Computers </a:t>
            </a:r>
          </a:p>
          <a:p>
            <a:pPr lvl="2"/>
            <a:r>
              <a:rPr lang="en-US" dirty="0"/>
              <a:t>2. Home Appliances </a:t>
            </a:r>
          </a:p>
          <a:p>
            <a:pPr lvl="2"/>
            <a:r>
              <a:rPr lang="en-US" dirty="0"/>
              <a:t>3. Cameras and camcorders</a:t>
            </a:r>
            <a:endParaRPr lang="en-IN" dirty="0"/>
          </a:p>
          <a:p>
            <a:pPr marL="0" indent="0">
              <a:buNone/>
            </a:pPr>
            <a:endParaRPr lang="en-US" dirty="0"/>
          </a:p>
          <a:p>
            <a:r>
              <a:rPr lang="en-IN" dirty="0"/>
              <a:t>Exchange Rates Affecting Sales</a:t>
            </a:r>
            <a:endParaRPr lang="en-US" dirty="0"/>
          </a:p>
          <a:p>
            <a:pPr lvl="1"/>
            <a:r>
              <a:rPr lang="en-US" dirty="0"/>
              <a:t>Exchange rate volatility has a notable impact on the pricing and profitability of international sales. </a:t>
            </a:r>
          </a:p>
        </p:txBody>
      </p:sp>
    </p:spTree>
    <p:extLst>
      <p:ext uri="{BB962C8B-B14F-4D97-AF65-F5344CB8AC3E}">
        <p14:creationId xmlns:p14="http://schemas.microsoft.com/office/powerpoint/2010/main" val="421186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609600"/>
            <a:ext cx="9252718" cy="521911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E8D63-6922-CF9F-9684-F0344B07E77B}"/>
              </a:ext>
            </a:extLst>
          </p:cNvPr>
          <p:cNvSpPr>
            <a:spLocks noGrp="1"/>
          </p:cNvSpPr>
          <p:nvPr>
            <p:ph idx="1"/>
          </p:nvPr>
        </p:nvSpPr>
        <p:spPr>
          <a:xfrm>
            <a:off x="609599" y="609600"/>
            <a:ext cx="6347714" cy="5431763"/>
          </a:xfrm>
        </p:spPr>
        <p:txBody>
          <a:bodyPr>
            <a:normAutofit/>
          </a:bodyPr>
          <a:lstStyle/>
          <a:p>
            <a:r>
              <a:rPr lang="en-IN" dirty="0"/>
              <a:t>Product Performance Analysis</a:t>
            </a:r>
          </a:p>
          <a:p>
            <a:pPr lvl="1"/>
            <a:r>
              <a:rPr lang="en-US" dirty="0"/>
              <a:t>A small number of products like WWI Wireless Bluetooth Stereo Headphones M270 (Black, pink, white, silver) and WWI Wireless Transmitter and Bluetooth Headphones (Black, red, pink, white) contribute significantly to overall sales, indicating a potential focus on these items. o </a:t>
            </a:r>
          </a:p>
          <a:p>
            <a:pPr lvl="1"/>
            <a:r>
              <a:rPr lang="en-US" dirty="0"/>
              <a:t>Certain products show high profit margins while others underperform in terms of sales.</a:t>
            </a:r>
          </a:p>
          <a:p>
            <a:pPr lvl="1"/>
            <a:endParaRPr lang="en-IN" dirty="0"/>
          </a:p>
        </p:txBody>
      </p:sp>
    </p:spTree>
    <p:extLst>
      <p:ext uri="{BB962C8B-B14F-4D97-AF65-F5344CB8AC3E}">
        <p14:creationId xmlns:p14="http://schemas.microsoft.com/office/powerpoint/2010/main" val="33078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9397C-00B1-DA32-A951-BFBFA60E265F}"/>
              </a:ext>
            </a:extLst>
          </p:cNvPr>
          <p:cNvSpPr>
            <a:spLocks noGrp="1"/>
          </p:cNvSpPr>
          <p:nvPr>
            <p:ph idx="1"/>
          </p:nvPr>
        </p:nvSpPr>
        <p:spPr>
          <a:xfrm>
            <a:off x="609599" y="533400"/>
            <a:ext cx="6347714" cy="5507963"/>
          </a:xfrm>
        </p:spPr>
        <p:txBody>
          <a:bodyPr>
            <a:normAutofit/>
          </a:bodyPr>
          <a:lstStyle/>
          <a:p>
            <a:r>
              <a:rPr lang="en-IN" dirty="0"/>
              <a:t>Top 10 Profitable Products</a:t>
            </a:r>
          </a:p>
          <a:p>
            <a:pPr lvl="1"/>
            <a:r>
              <a:rPr lang="en-IN" dirty="0"/>
              <a:t>The top 10 products contribute a substantial portion of overall profits, indicating their importance to the business strategy. These products are: </a:t>
            </a:r>
          </a:p>
          <a:p>
            <a:pPr lvl="1"/>
            <a:r>
              <a:rPr lang="en-IN" dirty="0"/>
              <a:t>1. WWI Desktop PC2.33 X2330 Black </a:t>
            </a:r>
          </a:p>
          <a:p>
            <a:pPr lvl="1"/>
            <a:r>
              <a:rPr lang="en-IN" dirty="0"/>
              <a:t>2. Adventure Works Desktop PC2.33 XD233 Brown </a:t>
            </a:r>
          </a:p>
          <a:p>
            <a:pPr lvl="1"/>
            <a:r>
              <a:rPr lang="en-IN" dirty="0"/>
              <a:t>3. Adventure Works Desktop PC2.33 XD233 Black</a:t>
            </a:r>
          </a:p>
          <a:p>
            <a:pPr lvl="1"/>
            <a:r>
              <a:rPr lang="en-IN" dirty="0"/>
              <a:t> 4. Adventure Works Desktop PC2.33 XD233 Silver </a:t>
            </a:r>
          </a:p>
          <a:p>
            <a:pPr lvl="1"/>
            <a:r>
              <a:rPr lang="en-IN" dirty="0"/>
              <a:t>5. Adventure Works Desktop PC2.33 XD233 White </a:t>
            </a:r>
          </a:p>
          <a:p>
            <a:pPr lvl="1"/>
            <a:r>
              <a:rPr lang="en-IN" dirty="0"/>
              <a:t>6. WWI Desktop PC2.33 X2330 White </a:t>
            </a:r>
          </a:p>
          <a:p>
            <a:pPr lvl="1"/>
            <a:r>
              <a:rPr lang="en-IN" dirty="0"/>
              <a:t>7. WWI Desktop PC2.33 X2330 Brown</a:t>
            </a:r>
          </a:p>
          <a:p>
            <a:pPr lvl="1"/>
            <a:r>
              <a:rPr lang="en-IN" dirty="0"/>
              <a:t> 8. Adventure Works 52" LCD HDTV X590 White</a:t>
            </a:r>
          </a:p>
          <a:p>
            <a:pPr lvl="1"/>
            <a:r>
              <a:rPr lang="en-IN" dirty="0"/>
              <a:t> 9. Adventure Works 52" LCD HDTV X590 Black</a:t>
            </a:r>
          </a:p>
          <a:p>
            <a:pPr lvl="1"/>
            <a:r>
              <a:rPr lang="en-IN" dirty="0"/>
              <a:t> 10. WWI Desktop PC2.33 X2330 Silver</a:t>
            </a:r>
          </a:p>
          <a:p>
            <a:endParaRPr lang="en-IN" dirty="0"/>
          </a:p>
        </p:txBody>
      </p:sp>
    </p:spTree>
    <p:extLst>
      <p:ext uri="{BB962C8B-B14F-4D97-AF65-F5344CB8AC3E}">
        <p14:creationId xmlns:p14="http://schemas.microsoft.com/office/powerpoint/2010/main" val="255188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280829"/>
            <a:ext cx="9144000" cy="518652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386</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DataSpark:Illuminating-Insights-for-Global-Electronics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DataSpark:Illuminating-Insights-for-Global-Electronics</dc:title>
  <dc:creator>praveena BN</dc:creator>
  <cp:lastModifiedBy>Dell</cp:lastModifiedBy>
  <cp:revision>17</cp:revision>
  <dcterms:created xsi:type="dcterms:W3CDTF">2024-10-28T13:26:33Z</dcterms:created>
  <dcterms:modified xsi:type="dcterms:W3CDTF">2024-11-15T05:27:17Z</dcterms:modified>
</cp:coreProperties>
</file>