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37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3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291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5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66775" cy="5686425"/>
          </a:xfrm>
          <a:custGeom>
            <a:avLst/>
            <a:gdLst/>
            <a:ahLst/>
            <a:cxn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5" name="object 5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4822" y="1667192"/>
            <a:ext cx="8769350" cy="111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30"/>
              </a:lnSpc>
              <a:spcBef>
                <a:spcPts val="125"/>
              </a:spcBef>
            </a:pPr>
            <a:r>
              <a:rPr sz="2000" b="1" dirty="0">
                <a:solidFill>
                  <a:srgbClr val="17AFE3"/>
                </a:solidFill>
                <a:latin typeface="Arial"/>
                <a:cs typeface="Arial"/>
              </a:rPr>
              <a:t>CAPSTONE</a:t>
            </a:r>
            <a:r>
              <a:rPr sz="2000" b="1" spc="-40" dirty="0">
                <a:solidFill>
                  <a:srgbClr val="17AFE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7AFE3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 marL="24130">
              <a:lnSpc>
                <a:spcPts val="6310"/>
              </a:lnSpc>
            </a:pPr>
            <a:r>
              <a:rPr sz="5400" b="1" dirty="0">
                <a:solidFill>
                  <a:srgbClr val="226E50"/>
                </a:solidFill>
                <a:latin typeface="Arial"/>
                <a:cs typeface="Arial"/>
              </a:rPr>
              <a:t>KEYLOGGER</a:t>
            </a:r>
            <a:r>
              <a:rPr sz="5400" b="1" spc="-25" dirty="0">
                <a:solidFill>
                  <a:srgbClr val="226E50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226E50"/>
                </a:solidFill>
                <a:latin typeface="Arial"/>
                <a:cs typeface="Arial"/>
              </a:rPr>
              <a:t>&amp;</a:t>
            </a:r>
            <a:r>
              <a:rPr sz="5400" b="1" spc="-10" dirty="0">
                <a:solidFill>
                  <a:srgbClr val="226E50"/>
                </a:solidFill>
                <a:latin typeface="Arial"/>
                <a:cs typeface="Arial"/>
              </a:rPr>
              <a:t> SECURITY</a:t>
            </a:r>
            <a:endParaRPr sz="5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837" y="4735766"/>
            <a:ext cx="6341110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Arial"/>
                <a:cs typeface="Arial"/>
              </a:rPr>
              <a:t>Presented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By:</a:t>
            </a:r>
            <a:endParaRPr sz="2000" dirty="0">
              <a:latin typeface="Arial"/>
              <a:cs typeface="Arial"/>
            </a:endParaRPr>
          </a:p>
          <a:p>
            <a:pPr marL="12700" marR="4542790" indent="57150">
              <a:lnSpc>
                <a:spcPct val="100000"/>
              </a:lnSpc>
              <a:spcBef>
                <a:spcPts val="5"/>
              </a:spcBef>
            </a:pPr>
            <a:r>
              <a:rPr lang="en-US" sz="2000" b="1" spc="-10" dirty="0" err="1">
                <a:latin typeface="Arial"/>
                <a:cs typeface="Arial"/>
              </a:rPr>
              <a:t>Praveena.B</a:t>
            </a:r>
            <a:r>
              <a:rPr lang="en-US" sz="2000" b="1" spc="-10" dirty="0">
                <a:latin typeface="Arial"/>
                <a:cs typeface="Arial"/>
              </a:rPr>
              <a:t>,</a:t>
            </a:r>
            <a:r>
              <a:rPr sz="2000" b="1" spc="-10" dirty="0">
                <a:latin typeface="Arial"/>
                <a:cs typeface="Arial"/>
              </a:rPr>
              <a:t> 9130211040</a:t>
            </a:r>
            <a:r>
              <a:rPr lang="en-US" sz="2000" b="1" spc="-10" dirty="0">
                <a:latin typeface="Arial"/>
                <a:cs typeface="Arial"/>
              </a:rPr>
              <a:t>22</a:t>
            </a:r>
            <a:r>
              <a:rPr sz="2000" b="1" spc="-10" dirty="0">
                <a:latin typeface="Arial"/>
                <a:cs typeface="Arial"/>
              </a:rPr>
              <a:t>,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University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college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engineering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Ramanathapuram, </a:t>
            </a:r>
            <a:r>
              <a:rPr sz="2000" b="1" dirty="0">
                <a:latin typeface="Arial"/>
                <a:cs typeface="Arial"/>
              </a:rPr>
              <a:t>Computer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Science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Engineering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1" dirty="0">
                <a:latin typeface="Arial"/>
                <a:cs typeface="Arial"/>
              </a:rPr>
              <a:t>FUTURE</a:t>
            </a:r>
            <a:r>
              <a:rPr sz="3300" b="1" spc="-40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SCOPE</a:t>
            </a:r>
            <a:endParaRPr sz="33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46599" rIns="0" bIns="0" rtlCol="0">
            <a:spAutoFit/>
          </a:bodyPr>
          <a:lstStyle/>
          <a:p>
            <a:pPr marL="355600" marR="424180" indent="-343535">
              <a:lnSpc>
                <a:spcPct val="139200"/>
              </a:lnSpc>
              <a:spcBef>
                <a:spcPts val="13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latin typeface="Times New Roman"/>
                <a:cs typeface="Times New Roman"/>
              </a:rPr>
              <a:t>Machine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Learning-Based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Detection:</a:t>
            </a:r>
            <a:r>
              <a:rPr b="1" spc="-215" dirty="0">
                <a:latin typeface="Times New Roman"/>
                <a:cs typeface="Times New Roman"/>
              </a:rPr>
              <a:t> </a:t>
            </a:r>
            <a:r>
              <a:rPr dirty="0"/>
              <a:t>Integration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machine</a:t>
            </a:r>
            <a:r>
              <a:rPr spc="45" dirty="0"/>
              <a:t> </a:t>
            </a:r>
            <a:r>
              <a:rPr spc="-10" dirty="0"/>
              <a:t>learning </a:t>
            </a:r>
            <a:r>
              <a:rPr dirty="0"/>
              <a:t>algorithms</a:t>
            </a:r>
            <a:r>
              <a:rPr spc="-20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dirty="0"/>
              <a:t>analyze</a:t>
            </a:r>
            <a:r>
              <a:rPr spc="-60" dirty="0"/>
              <a:t> </a:t>
            </a:r>
            <a:r>
              <a:rPr dirty="0"/>
              <a:t>keystroke</a:t>
            </a:r>
            <a:r>
              <a:rPr spc="25" dirty="0"/>
              <a:t> </a:t>
            </a:r>
            <a:r>
              <a:rPr dirty="0"/>
              <a:t>patterns</a:t>
            </a:r>
            <a:r>
              <a:rPr spc="-19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identify</a:t>
            </a:r>
            <a:r>
              <a:rPr spc="-20" dirty="0"/>
              <a:t> </a:t>
            </a:r>
            <a:r>
              <a:rPr dirty="0"/>
              <a:t>anomalous</a:t>
            </a:r>
            <a:r>
              <a:rPr spc="-195" dirty="0"/>
              <a:t> </a:t>
            </a:r>
            <a:r>
              <a:rPr spc="-10" dirty="0"/>
              <a:t>behavior </a:t>
            </a:r>
            <a:r>
              <a:rPr dirty="0"/>
              <a:t>indicative</a:t>
            </a:r>
            <a:r>
              <a:rPr spc="-110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keylogging</a:t>
            </a:r>
            <a:r>
              <a:rPr spc="55" dirty="0"/>
              <a:t> </a:t>
            </a:r>
            <a:r>
              <a:rPr spc="-10" dirty="0"/>
              <a:t>activity.</a:t>
            </a:r>
            <a:endParaRPr sz="15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4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latin typeface="Times New Roman"/>
                <a:cs typeface="Times New Roman"/>
              </a:rPr>
              <a:t>Cross-</a:t>
            </a:r>
            <a:r>
              <a:rPr b="1" spc="-20" dirty="0">
                <a:latin typeface="Times New Roman"/>
                <a:cs typeface="Times New Roman"/>
              </a:rPr>
              <a:t>Platform</a:t>
            </a:r>
            <a:r>
              <a:rPr b="1" spc="-1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Compatibility: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dirty="0"/>
              <a:t>Extending</a:t>
            </a:r>
            <a:r>
              <a:rPr spc="-17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keylogger</a:t>
            </a:r>
            <a:r>
              <a:rPr spc="260" dirty="0"/>
              <a:t> </a:t>
            </a:r>
            <a:r>
              <a:rPr dirty="0"/>
              <a:t>to</a:t>
            </a:r>
            <a:r>
              <a:rPr spc="114" dirty="0"/>
              <a:t> </a:t>
            </a:r>
            <a:r>
              <a:rPr dirty="0"/>
              <a:t>support</a:t>
            </a:r>
            <a:r>
              <a:rPr spc="-80" dirty="0"/>
              <a:t> </a:t>
            </a:r>
            <a:r>
              <a:rPr spc="-10" dirty="0"/>
              <a:t>multiple </a:t>
            </a:r>
            <a:r>
              <a:rPr dirty="0"/>
              <a:t>operating</a:t>
            </a:r>
            <a:r>
              <a:rPr spc="-204" dirty="0"/>
              <a:t> </a:t>
            </a:r>
            <a:r>
              <a:rPr dirty="0"/>
              <a:t>systems</a:t>
            </a:r>
            <a:r>
              <a:rPr spc="1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devices,</a:t>
            </a:r>
            <a:r>
              <a:rPr spc="114" dirty="0"/>
              <a:t> </a:t>
            </a:r>
            <a:r>
              <a:rPr dirty="0"/>
              <a:t>ensuring</a:t>
            </a:r>
            <a:r>
              <a:rPr spc="-35" dirty="0"/>
              <a:t> </a:t>
            </a:r>
            <a:r>
              <a:rPr spc="-10" dirty="0"/>
              <a:t>comprehensive</a:t>
            </a:r>
            <a:r>
              <a:rPr spc="-70" dirty="0"/>
              <a:t> </a:t>
            </a:r>
            <a:r>
              <a:rPr dirty="0"/>
              <a:t>protection</a:t>
            </a:r>
            <a:r>
              <a:rPr spc="-200" dirty="0"/>
              <a:t> </a:t>
            </a:r>
            <a:r>
              <a:rPr spc="-10" dirty="0"/>
              <a:t>across </a:t>
            </a:r>
            <a:r>
              <a:rPr dirty="0"/>
              <a:t>diverse</a:t>
            </a:r>
            <a:r>
              <a:rPr spc="-85" dirty="0"/>
              <a:t> </a:t>
            </a:r>
            <a:r>
              <a:rPr spc="-10" dirty="0"/>
              <a:t>environments.</a:t>
            </a:r>
            <a:endParaRPr sz="1550">
              <a:latin typeface="Times New Roman"/>
              <a:cs typeface="Times New Roman"/>
            </a:endParaRPr>
          </a:p>
          <a:p>
            <a:pPr marL="355600" marR="281305" indent="-343535">
              <a:lnSpc>
                <a:spcPct val="14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b="1" dirty="0">
                <a:latin typeface="Times New Roman"/>
                <a:cs typeface="Times New Roman"/>
              </a:rPr>
              <a:t>Advanced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Evasion</a:t>
            </a:r>
            <a:r>
              <a:rPr b="1" spc="-1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Techniques: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dirty="0"/>
              <a:t>Researching</a:t>
            </a:r>
            <a:r>
              <a:rPr spc="-8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implementing</a:t>
            </a:r>
            <a:r>
              <a:rPr spc="10" dirty="0"/>
              <a:t> </a:t>
            </a:r>
            <a:r>
              <a:rPr spc="-10" dirty="0"/>
              <a:t>advanced </a:t>
            </a:r>
            <a:r>
              <a:rPr dirty="0"/>
              <a:t>evasion</a:t>
            </a:r>
            <a:r>
              <a:rPr spc="110" dirty="0"/>
              <a:t> </a:t>
            </a:r>
            <a:r>
              <a:rPr dirty="0"/>
              <a:t>techniques</a:t>
            </a:r>
            <a:r>
              <a:rPr spc="-210" dirty="0"/>
              <a:t> </a:t>
            </a:r>
            <a:r>
              <a:rPr dirty="0"/>
              <a:t>employed</a:t>
            </a:r>
            <a:r>
              <a:rPr spc="-5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keyloggers</a:t>
            </a:r>
            <a:r>
              <a:rPr spc="19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enhance</a:t>
            </a:r>
            <a:r>
              <a:rPr spc="-165" dirty="0"/>
              <a:t> </a:t>
            </a:r>
            <a:r>
              <a:rPr dirty="0"/>
              <a:t>detection</a:t>
            </a:r>
            <a:r>
              <a:rPr spc="-135" dirty="0"/>
              <a:t> </a:t>
            </a:r>
            <a:r>
              <a:rPr spc="-25" dirty="0"/>
              <a:t>and </a:t>
            </a:r>
            <a:r>
              <a:rPr dirty="0"/>
              <a:t>mitigation</a:t>
            </a:r>
            <a:r>
              <a:rPr spc="-70" dirty="0"/>
              <a:t> </a:t>
            </a:r>
            <a:r>
              <a:rPr spc="-10" dirty="0"/>
              <a:t>capabilities.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907414"/>
            <a:ext cx="27279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975" y="1438592"/>
            <a:ext cx="10630535" cy="284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18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Zhang,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Y.,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W.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(2021).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Survey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Keylogger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Journal 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Cybersecurity,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15(2),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123-</a:t>
            </a:r>
            <a:r>
              <a:rPr sz="2400" spc="-20" dirty="0">
                <a:latin typeface="Times New Roman"/>
                <a:cs typeface="Times New Roman"/>
              </a:rPr>
              <a:t>140.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103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16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Gupta,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S.,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Sharma,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(2022).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Advanced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Techniques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Keylogger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Prevention.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International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Conference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Cybersecurity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Proceedings,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45-</a:t>
            </a:r>
            <a:r>
              <a:rPr sz="2400" spc="-25" dirty="0">
                <a:latin typeface="Times New Roman"/>
                <a:cs typeface="Times New Roman"/>
              </a:rPr>
              <a:t>58.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400"/>
              </a:lnSpc>
              <a:spcBef>
                <a:spcPts val="101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21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Anderson,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M.,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Smith,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(2023).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Keylogger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Countermeasures: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Comprehensive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Analysis.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Transactions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Forensics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Security, </a:t>
            </a:r>
            <a:r>
              <a:rPr sz="2400" dirty="0">
                <a:latin typeface="Times New Roman"/>
                <a:cs typeface="Times New Roman"/>
              </a:rPr>
              <a:t>18(3),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210-225.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0671" y="2783839"/>
            <a:ext cx="2511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THANK</a:t>
            </a:r>
            <a:r>
              <a:rPr sz="32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582930"/>
            <a:ext cx="20358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001F5F"/>
                </a:solidFill>
                <a:latin typeface="Arial"/>
                <a:cs typeface="Arial"/>
              </a:rPr>
              <a:t>OUTLINE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953831"/>
            <a:ext cx="3759835" cy="391731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Problem</a:t>
            </a:r>
            <a:r>
              <a:rPr sz="2000" b="1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z="2000" b="1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System/Solution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r>
              <a:rPr sz="2000" b="1" spc="-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20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b="1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Keylogger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sz="2000" b="1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(Output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Image)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sz="1550" spc="8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Future</a:t>
            </a:r>
            <a:r>
              <a:rPr sz="20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17500" algn="l"/>
              </a:tabLst>
            </a:pPr>
            <a:r>
              <a:rPr sz="1550" spc="9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12471"/>
            <a:ext cx="8082598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Arial"/>
                <a:cs typeface="Arial"/>
              </a:rPr>
              <a:t>Problem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10554335" cy="33261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1143635">
              <a:lnSpc>
                <a:spcPct val="149900"/>
              </a:lnSpc>
              <a:spcBef>
                <a:spcPts val="14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today's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cybersecurity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significant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concerns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proliferation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keyloggers,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stealthy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designed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keystrokes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user's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knowledge.</a:t>
            </a:r>
            <a:endParaRPr sz="2400" dirty="0">
              <a:latin typeface="Times New Roman"/>
              <a:cs typeface="Times New Roman"/>
            </a:endParaRPr>
          </a:p>
          <a:p>
            <a:pPr marL="12700" marR="259715" algn="just">
              <a:lnSpc>
                <a:spcPct val="149900"/>
              </a:lnSpc>
              <a:spcBef>
                <a:spcPts val="40"/>
              </a:spcBef>
            </a:pPr>
            <a:r>
              <a:rPr sz="2400" dirty="0">
                <a:latin typeface="Times New Roman"/>
                <a:cs typeface="Times New Roman"/>
              </a:rPr>
              <a:t>Keyloggers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capture </a:t>
            </a:r>
            <a:r>
              <a:rPr sz="2400" dirty="0">
                <a:latin typeface="Times New Roman"/>
                <a:cs typeface="Times New Roman"/>
              </a:rPr>
              <a:t>sensitive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passwords,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credit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personal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data, </a:t>
            </a:r>
            <a:r>
              <a:rPr sz="2400" dirty="0">
                <a:latin typeface="Times New Roman"/>
                <a:cs typeface="Times New Roman"/>
              </a:rPr>
              <a:t>leading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identity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theft,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privacy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breaches.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Arial"/>
                <a:cs typeface="Arial"/>
              </a:rPr>
              <a:t>Proposed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52511"/>
            <a:ext cx="24384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0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1495361"/>
            <a:ext cx="11320145" cy="4325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290195" indent="609600">
              <a:lnSpc>
                <a:spcPct val="101699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keylogger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implemented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pynput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Python.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effectiveness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keylogger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threats,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improved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with:</a:t>
            </a:r>
            <a:endParaRPr sz="2400">
              <a:latin typeface="Times New Roman"/>
              <a:cs typeface="Times New Roman"/>
            </a:endParaRPr>
          </a:p>
          <a:p>
            <a:pPr marL="355600" marR="1144905" indent="-343535">
              <a:lnSpc>
                <a:spcPct val="101899"/>
              </a:lnSpc>
              <a:spcBef>
                <a:spcPts val="1005"/>
              </a:spcBef>
              <a:buClr>
                <a:srgbClr val="5FCAEE"/>
              </a:buClr>
              <a:buSzPct val="79069"/>
              <a:buAutoNum type="arabicPeriod"/>
              <a:tabLst>
                <a:tab pos="355600" algn="l"/>
              </a:tabLst>
            </a:pPr>
            <a:r>
              <a:rPr sz="2150" b="1" dirty="0">
                <a:latin typeface="Times New Roman"/>
                <a:cs typeface="Times New Roman"/>
              </a:rPr>
              <a:t>Encryption:</a:t>
            </a:r>
            <a:r>
              <a:rPr sz="2150" b="1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Secure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logged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keystrokes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 encryption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safeguard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sensitive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from </a:t>
            </a:r>
            <a:r>
              <a:rPr sz="2150" spc="-10" dirty="0">
                <a:latin typeface="Times New Roman"/>
                <a:cs typeface="Times New Roman"/>
              </a:rPr>
              <a:t>interception.</a:t>
            </a:r>
            <a:endParaRPr sz="2150">
              <a:latin typeface="Times New Roman"/>
              <a:cs typeface="Times New Roman"/>
            </a:endParaRPr>
          </a:p>
          <a:p>
            <a:pPr marL="355600" marR="188595" indent="-343535">
              <a:lnSpc>
                <a:spcPct val="101800"/>
              </a:lnSpc>
              <a:spcBef>
                <a:spcPts val="1050"/>
              </a:spcBef>
              <a:buClr>
                <a:srgbClr val="5FCAEE"/>
              </a:buClr>
              <a:buSzPct val="79069"/>
              <a:buAutoNum type="arabicPeriod"/>
              <a:tabLst>
                <a:tab pos="355600" algn="l"/>
              </a:tabLst>
            </a:pPr>
            <a:r>
              <a:rPr sz="2150" b="1" dirty="0">
                <a:latin typeface="Times New Roman"/>
                <a:cs typeface="Times New Roman"/>
              </a:rPr>
              <a:t>Process</a:t>
            </a:r>
            <a:r>
              <a:rPr sz="2150" b="1" spc="95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Monitoring:</a:t>
            </a:r>
            <a:r>
              <a:rPr sz="2150" b="1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Extend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keylogger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monitor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running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processes,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identifying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suspicious </a:t>
            </a:r>
            <a:r>
              <a:rPr sz="2150" dirty="0">
                <a:latin typeface="Times New Roman"/>
                <a:cs typeface="Times New Roman"/>
              </a:rPr>
              <a:t>activities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preventing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keylogger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installation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other</a:t>
            </a:r>
            <a:r>
              <a:rPr sz="2150" spc="-10" dirty="0">
                <a:latin typeface="Times New Roman"/>
                <a:cs typeface="Times New Roman"/>
              </a:rPr>
              <a:t> malware.</a:t>
            </a:r>
            <a:endParaRPr sz="2150">
              <a:latin typeface="Times New Roman"/>
              <a:cs typeface="Times New Roman"/>
            </a:endParaRPr>
          </a:p>
          <a:p>
            <a:pPr marL="355600" marR="821055" indent="-343535">
              <a:lnSpc>
                <a:spcPct val="104800"/>
              </a:lnSpc>
              <a:spcBef>
                <a:spcPts val="905"/>
              </a:spcBef>
              <a:buClr>
                <a:srgbClr val="5FCAEE"/>
              </a:buClr>
              <a:buSzPct val="79069"/>
              <a:buAutoNum type="arabicPeriod"/>
              <a:tabLst>
                <a:tab pos="355600" algn="l"/>
              </a:tabLst>
            </a:pPr>
            <a:r>
              <a:rPr sz="2150" b="1" dirty="0">
                <a:latin typeface="Times New Roman"/>
                <a:cs typeface="Times New Roman"/>
              </a:rPr>
              <a:t>User</a:t>
            </a:r>
            <a:r>
              <a:rPr sz="2150" b="1" spc="-40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Notification:</a:t>
            </a:r>
            <a:r>
              <a:rPr sz="2150" b="1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Implement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real-</a:t>
            </a:r>
            <a:r>
              <a:rPr sz="2150" dirty="0">
                <a:latin typeface="Times New Roman"/>
                <a:cs typeface="Times New Roman"/>
              </a:rPr>
              <a:t>time</a:t>
            </a:r>
            <a:r>
              <a:rPr sz="2150" spc="3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alerts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notify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users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when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keylogger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active, </a:t>
            </a:r>
            <a:r>
              <a:rPr sz="2150" dirty="0">
                <a:latin typeface="Times New Roman"/>
                <a:cs typeface="Times New Roman"/>
              </a:rPr>
              <a:t>enabling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immediate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action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secure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their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system.</a:t>
            </a:r>
            <a:endParaRPr sz="21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1899"/>
              </a:lnSpc>
              <a:spcBef>
                <a:spcPts val="975"/>
              </a:spcBef>
              <a:buClr>
                <a:srgbClr val="5FCAEE"/>
              </a:buClr>
              <a:buSzPct val="79069"/>
              <a:buAutoNum type="arabicPeriod"/>
              <a:tabLst>
                <a:tab pos="355600" algn="l"/>
              </a:tabLst>
            </a:pPr>
            <a:r>
              <a:rPr sz="2150" b="1" dirty="0">
                <a:latin typeface="Times New Roman"/>
                <a:cs typeface="Times New Roman"/>
              </a:rPr>
              <a:t>Remote</a:t>
            </a:r>
            <a:r>
              <a:rPr sz="2150" b="1" spc="10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Reporting:</a:t>
            </a:r>
            <a:r>
              <a:rPr sz="2150" b="1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Enable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secure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transmission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logged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designated</a:t>
            </a:r>
            <a:r>
              <a:rPr sz="2150" spc="3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server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for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analysis, </a:t>
            </a:r>
            <a:r>
              <a:rPr sz="2150" dirty="0">
                <a:latin typeface="Times New Roman"/>
                <a:cs typeface="Times New Roman"/>
              </a:rPr>
              <a:t>facilitating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proactive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threat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intelligence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incident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response.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757555"/>
            <a:ext cx="75799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Arial"/>
                <a:cs typeface="Arial"/>
              </a:rPr>
              <a:t>System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development</a:t>
            </a:r>
            <a:r>
              <a:rPr b="1" spc="1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57" y="1243873"/>
            <a:ext cx="10510520" cy="4519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20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keylogger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implemented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pynput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175"/>
              </a:spcBef>
            </a:pPr>
            <a:r>
              <a:rPr sz="2400" spc="-10" dirty="0"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18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development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rigorous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reliability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stability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keylogger.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22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Additionally,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adherence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practices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175"/>
              </a:spcBef>
            </a:pPr>
            <a:r>
              <a:rPr sz="2400" spc="-10" dirty="0">
                <a:latin typeface="Times New Roman"/>
                <a:cs typeface="Times New Roman"/>
              </a:rPr>
              <a:t>essential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minimize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exploitation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attackers.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20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Collaborative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development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valuable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insights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into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Times New Roman"/>
                <a:cs typeface="Times New Roman"/>
              </a:rPr>
              <a:t>potential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vulnerabilities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effective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mitigation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680" y="228600"/>
            <a:ext cx="9692640" cy="13255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Arial"/>
                <a:cs typeface="Arial"/>
              </a:rPr>
              <a:t>Types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17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Keylogger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417990"/>
            <a:ext cx="8535035" cy="494284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488950" algn="l"/>
              </a:tabLst>
            </a:pPr>
            <a:r>
              <a:rPr sz="1950" spc="10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Keyloggers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categorized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hardware-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software-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variants.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  <a:tabLst>
                <a:tab pos="431800" algn="l"/>
              </a:tabLst>
            </a:pPr>
            <a:r>
              <a:rPr sz="1950" spc="10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software-</a:t>
            </a:r>
            <a:r>
              <a:rPr sz="2400" b="1" dirty="0">
                <a:latin typeface="Times New Roman"/>
                <a:cs typeface="Times New Roman"/>
              </a:rPr>
              <a:t>based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Keylogger</a:t>
            </a:r>
            <a:endParaRPr sz="2400">
              <a:latin typeface="Times New Roman"/>
              <a:cs typeface="Times New Roman"/>
            </a:endParaRPr>
          </a:p>
          <a:p>
            <a:pPr marL="12700" marR="60960" indent="771525">
              <a:lnSpc>
                <a:spcPct val="142600"/>
              </a:lnSpc>
              <a:spcBef>
                <a:spcPts val="1080"/>
              </a:spcBef>
              <a:tabLst>
                <a:tab pos="1402715" algn="l"/>
              </a:tabLst>
            </a:pPr>
            <a:r>
              <a:rPr sz="2150" dirty="0">
                <a:latin typeface="Times New Roman"/>
                <a:cs typeface="Times New Roman"/>
              </a:rPr>
              <a:t>while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software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keyloggers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are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capturing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keystrokes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directly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from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the </a:t>
            </a:r>
            <a:r>
              <a:rPr sz="2150" spc="-10" dirty="0">
                <a:latin typeface="Times New Roman"/>
                <a:cs typeface="Times New Roman"/>
              </a:rPr>
              <a:t>keyboard</a:t>
            </a:r>
            <a:r>
              <a:rPr sz="2150" dirty="0">
                <a:latin typeface="Times New Roman"/>
                <a:cs typeface="Times New Roman"/>
              </a:rPr>
              <a:t>	input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malicious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programs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installed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system.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  <a:tabLst>
                <a:tab pos="431800" algn="l"/>
              </a:tabLst>
            </a:pPr>
            <a:r>
              <a:rPr sz="1950" spc="10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dirty="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hardware-</a:t>
            </a:r>
            <a:r>
              <a:rPr sz="2400" b="1" dirty="0">
                <a:latin typeface="Times New Roman"/>
                <a:cs typeface="Times New Roman"/>
              </a:rPr>
              <a:t>based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Keylogger</a:t>
            </a:r>
            <a:endParaRPr sz="2400">
              <a:latin typeface="Times New Roman"/>
              <a:cs typeface="Times New Roman"/>
            </a:endParaRPr>
          </a:p>
          <a:p>
            <a:pPr marL="12700" marR="747395" indent="695325">
              <a:lnSpc>
                <a:spcPct val="142700"/>
              </a:lnSpc>
              <a:spcBef>
                <a:spcPts val="1075"/>
              </a:spcBef>
            </a:pPr>
            <a:r>
              <a:rPr sz="2150" dirty="0">
                <a:latin typeface="Times New Roman"/>
                <a:cs typeface="Times New Roman"/>
              </a:rPr>
              <a:t>Hardware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keyloggers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are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physical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devices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inserted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between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the </a:t>
            </a:r>
            <a:r>
              <a:rPr sz="2150" dirty="0">
                <a:latin typeface="Times New Roman"/>
                <a:cs typeface="Times New Roman"/>
              </a:rPr>
              <a:t>keyboard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computer,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which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may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not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detectable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by </a:t>
            </a:r>
            <a:r>
              <a:rPr sz="2150" spc="-10" dirty="0">
                <a:latin typeface="Times New Roman"/>
                <a:cs typeface="Times New Roman"/>
              </a:rPr>
              <a:t>traditional </a:t>
            </a:r>
            <a:r>
              <a:rPr sz="2150" spc="-30" dirty="0">
                <a:latin typeface="Times New Roman"/>
                <a:cs typeface="Times New Roman"/>
              </a:rPr>
              <a:t>software-</a:t>
            </a:r>
            <a:r>
              <a:rPr sz="2150" dirty="0">
                <a:latin typeface="Times New Roman"/>
                <a:cs typeface="Times New Roman"/>
              </a:rPr>
              <a:t>based</a:t>
            </a:r>
            <a:r>
              <a:rPr sz="2150" spc="3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security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measures.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Arial"/>
                <a:cs typeface="Arial"/>
              </a:rPr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91322"/>
            <a:ext cx="3819525" cy="421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BEF83-2404-C63B-8BE0-D4F194D94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28800"/>
            <a:ext cx="6972598" cy="3920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454528"/>
            <a:ext cx="20129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8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4829" y="2397061"/>
            <a:ext cx="66020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foundation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implementing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keylogger,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addressing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719" y="3007296"/>
            <a:ext cx="8059420" cy="2776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complex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keylogger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threats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comprehensive</a:t>
            </a:r>
            <a:endParaRPr sz="2000">
              <a:latin typeface="Times New Roman"/>
              <a:cs typeface="Times New Roman"/>
            </a:endParaRPr>
          </a:p>
          <a:p>
            <a:pPr marL="12700" marR="292735">
              <a:lnSpc>
                <a:spcPct val="2003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proactive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approach.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incorporating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25" dirty="0">
                <a:latin typeface="Times New Roman"/>
                <a:cs typeface="Times New Roman"/>
              </a:rPr>
              <a:t> and </a:t>
            </a:r>
            <a:r>
              <a:rPr sz="2000" dirty="0">
                <a:latin typeface="Times New Roman"/>
                <a:cs typeface="Times New Roman"/>
              </a:rPr>
              <a:t>adhering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practices,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keylogger </a:t>
            </a:r>
            <a:r>
              <a:rPr sz="2000" dirty="0">
                <a:latin typeface="Times New Roman"/>
                <a:cs typeface="Times New Roman"/>
              </a:rPr>
              <a:t>mitigation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effectively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risks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keylogging</a:t>
            </a:r>
            <a:r>
              <a:rPr sz="2000" spc="-10" dirty="0">
                <a:latin typeface="Times New Roman"/>
                <a:cs typeface="Times New Roman"/>
              </a:rPr>
              <a:t> attacks.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SECURITY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19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/>
              <a:t>Keyloggers</a:t>
            </a:r>
            <a:r>
              <a:rPr sz="2400" spc="114" dirty="0"/>
              <a:t> </a:t>
            </a:r>
            <a:r>
              <a:rPr sz="2400" dirty="0"/>
              <a:t>often</a:t>
            </a:r>
            <a:r>
              <a:rPr sz="2400" spc="-45" dirty="0"/>
              <a:t> </a:t>
            </a:r>
            <a:r>
              <a:rPr sz="2400" dirty="0"/>
              <a:t>employ</a:t>
            </a:r>
            <a:r>
              <a:rPr sz="2400" spc="15" dirty="0"/>
              <a:t> </a:t>
            </a:r>
            <a:r>
              <a:rPr sz="2400" spc="-10" dirty="0"/>
              <a:t>sophisticated</a:t>
            </a:r>
            <a:r>
              <a:rPr sz="2400" spc="140" dirty="0"/>
              <a:t> </a:t>
            </a:r>
            <a:r>
              <a:rPr sz="2400" spc="-10" dirty="0"/>
              <a:t>techniques</a:t>
            </a:r>
            <a:r>
              <a:rPr sz="2400" spc="50" dirty="0"/>
              <a:t> </a:t>
            </a:r>
            <a:r>
              <a:rPr sz="2400" dirty="0"/>
              <a:t>to</a:t>
            </a:r>
            <a:r>
              <a:rPr sz="2400" spc="-100" dirty="0"/>
              <a:t> </a:t>
            </a:r>
            <a:r>
              <a:rPr sz="2400" spc="-10" dirty="0"/>
              <a:t>evade</a:t>
            </a:r>
            <a:endParaRPr sz="24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1480"/>
              </a:spcBef>
            </a:pPr>
            <a:r>
              <a:rPr sz="2400" dirty="0"/>
              <a:t>detection</a:t>
            </a:r>
            <a:r>
              <a:rPr sz="2400" spc="-140" dirty="0"/>
              <a:t> </a:t>
            </a:r>
            <a:r>
              <a:rPr sz="2400" dirty="0"/>
              <a:t>and</a:t>
            </a:r>
            <a:r>
              <a:rPr sz="2400" spc="-85" dirty="0"/>
              <a:t> </a:t>
            </a:r>
            <a:r>
              <a:rPr sz="2400" spc="-10" dirty="0"/>
              <a:t>circumvent</a:t>
            </a:r>
            <a:r>
              <a:rPr sz="2400" spc="160" dirty="0"/>
              <a:t> </a:t>
            </a:r>
            <a:r>
              <a:rPr sz="2400" dirty="0"/>
              <a:t>security</a:t>
            </a:r>
            <a:r>
              <a:rPr sz="2400" spc="-25" dirty="0"/>
              <a:t> </a:t>
            </a:r>
            <a:r>
              <a:rPr sz="2400" spc="-10" dirty="0"/>
              <a:t>measures.</a:t>
            </a:r>
            <a:endParaRPr sz="2400"/>
          </a:p>
          <a:p>
            <a:pPr marL="355600" marR="5080" indent="-343535">
              <a:lnSpc>
                <a:spcPct val="149900"/>
              </a:lnSpc>
              <a:spcBef>
                <a:spcPts val="1010"/>
              </a:spcBef>
            </a:pPr>
            <a:r>
              <a:rPr sz="19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spc="23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/>
              <a:t>This</a:t>
            </a:r>
            <a:r>
              <a:rPr sz="2400" spc="25" dirty="0"/>
              <a:t> </a:t>
            </a:r>
            <a:r>
              <a:rPr sz="2400" dirty="0"/>
              <a:t>includes</a:t>
            </a:r>
            <a:r>
              <a:rPr sz="2400" spc="25" dirty="0"/>
              <a:t> </a:t>
            </a:r>
            <a:r>
              <a:rPr sz="2400" dirty="0"/>
              <a:t>encryption</a:t>
            </a:r>
            <a:r>
              <a:rPr sz="2400" spc="45" dirty="0"/>
              <a:t> </a:t>
            </a:r>
            <a:r>
              <a:rPr sz="2400" dirty="0"/>
              <a:t>of</a:t>
            </a:r>
            <a:r>
              <a:rPr sz="2400" spc="-55" dirty="0"/>
              <a:t> </a:t>
            </a:r>
            <a:r>
              <a:rPr sz="2400" dirty="0"/>
              <a:t>logged</a:t>
            </a:r>
            <a:r>
              <a:rPr sz="2400" spc="50" dirty="0"/>
              <a:t> </a:t>
            </a:r>
            <a:r>
              <a:rPr sz="2400" dirty="0"/>
              <a:t>data,</a:t>
            </a:r>
            <a:r>
              <a:rPr sz="2400" spc="-75" dirty="0"/>
              <a:t> </a:t>
            </a:r>
            <a:r>
              <a:rPr sz="2400" spc="-10" dirty="0"/>
              <a:t>obfuscation</a:t>
            </a:r>
            <a:r>
              <a:rPr sz="2400" spc="120" dirty="0"/>
              <a:t> </a:t>
            </a:r>
            <a:r>
              <a:rPr sz="2400" dirty="0"/>
              <a:t>of</a:t>
            </a:r>
            <a:r>
              <a:rPr sz="2400" spc="-60" dirty="0"/>
              <a:t> </a:t>
            </a:r>
            <a:r>
              <a:rPr sz="2400" dirty="0"/>
              <a:t>code</a:t>
            </a:r>
            <a:r>
              <a:rPr sz="2400" spc="-90" dirty="0"/>
              <a:t> </a:t>
            </a:r>
            <a:r>
              <a:rPr sz="2400" spc="-25" dirty="0"/>
              <a:t>to </a:t>
            </a:r>
            <a:r>
              <a:rPr sz="2400" dirty="0"/>
              <a:t>avoid</a:t>
            </a:r>
            <a:r>
              <a:rPr sz="2400" spc="10" dirty="0"/>
              <a:t> </a:t>
            </a:r>
            <a:r>
              <a:rPr sz="2400" spc="-45" dirty="0"/>
              <a:t>signature-</a:t>
            </a:r>
            <a:r>
              <a:rPr sz="2400" dirty="0"/>
              <a:t>based</a:t>
            </a:r>
            <a:r>
              <a:rPr sz="2400" spc="275" dirty="0"/>
              <a:t> </a:t>
            </a:r>
            <a:r>
              <a:rPr sz="2400" dirty="0"/>
              <a:t>detection,</a:t>
            </a:r>
            <a:r>
              <a:rPr sz="2400" spc="5" dirty="0"/>
              <a:t> </a:t>
            </a:r>
            <a:r>
              <a:rPr sz="2400" dirty="0"/>
              <a:t>and</a:t>
            </a:r>
            <a:r>
              <a:rPr sz="2400" spc="10" dirty="0"/>
              <a:t> </a:t>
            </a:r>
            <a:r>
              <a:rPr sz="2400" dirty="0"/>
              <a:t>utilizing</a:t>
            </a:r>
            <a:r>
              <a:rPr sz="2400" spc="5" dirty="0"/>
              <a:t> </a:t>
            </a:r>
            <a:r>
              <a:rPr sz="2400" dirty="0"/>
              <a:t>rootkit</a:t>
            </a:r>
            <a:r>
              <a:rPr sz="2400" spc="-120" dirty="0"/>
              <a:t> </a:t>
            </a:r>
            <a:r>
              <a:rPr sz="2400" spc="-10" dirty="0"/>
              <a:t>capabilities </a:t>
            </a:r>
            <a:r>
              <a:rPr sz="2400" dirty="0"/>
              <a:t>to</a:t>
            </a:r>
            <a:r>
              <a:rPr sz="2400" spc="-70" dirty="0"/>
              <a:t> </a:t>
            </a:r>
            <a:r>
              <a:rPr sz="2400" dirty="0"/>
              <a:t>operate</a:t>
            </a:r>
            <a:r>
              <a:rPr sz="2400" spc="-80" dirty="0"/>
              <a:t> </a:t>
            </a:r>
            <a:r>
              <a:rPr sz="2400" dirty="0"/>
              <a:t>stealthily</a:t>
            </a:r>
            <a:r>
              <a:rPr sz="2400" spc="55" dirty="0"/>
              <a:t> </a:t>
            </a:r>
            <a:r>
              <a:rPr sz="2400" dirty="0"/>
              <a:t>within</a:t>
            </a:r>
            <a:r>
              <a:rPr sz="2400" spc="-70" dirty="0"/>
              <a:t> </a:t>
            </a:r>
            <a:r>
              <a:rPr sz="2400" dirty="0"/>
              <a:t>the</a:t>
            </a:r>
            <a:r>
              <a:rPr sz="2400" spc="-20" dirty="0"/>
              <a:t> </a:t>
            </a:r>
            <a:r>
              <a:rPr sz="2400" spc="-10" dirty="0"/>
              <a:t>system.</a:t>
            </a:r>
            <a:endParaRPr sz="2400">
              <a:latin typeface="Lucida Sans Unicode"/>
              <a:cs typeface="Lucida Sans Unicode"/>
            </a:endParaRPr>
          </a:p>
          <a:p>
            <a:pPr marL="355600" marR="74295" indent="-343535">
              <a:lnSpc>
                <a:spcPct val="150000"/>
              </a:lnSpc>
              <a:spcBef>
                <a:spcPts val="1015"/>
              </a:spcBef>
              <a:tabLst>
                <a:tab pos="431800" algn="l"/>
              </a:tabLst>
            </a:pPr>
            <a:r>
              <a:rPr sz="1950" spc="10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50" dirty="0">
                <a:solidFill>
                  <a:srgbClr val="5FCAEE"/>
                </a:solidFill>
                <a:latin typeface="Lucida Sans Unicode"/>
                <a:cs typeface="Lucida Sans Unicode"/>
              </a:rPr>
              <a:t>		</a:t>
            </a:r>
            <a:r>
              <a:rPr sz="2400" spc="-10" dirty="0"/>
              <a:t>Implementing</a:t>
            </a:r>
            <a:r>
              <a:rPr sz="2400" spc="80" dirty="0"/>
              <a:t> </a:t>
            </a:r>
            <a:r>
              <a:rPr sz="2400" dirty="0"/>
              <a:t>robust</a:t>
            </a:r>
            <a:r>
              <a:rPr sz="2400" spc="-20" dirty="0"/>
              <a:t> </a:t>
            </a:r>
            <a:r>
              <a:rPr sz="2400" dirty="0"/>
              <a:t>security</a:t>
            </a:r>
            <a:r>
              <a:rPr sz="2400" spc="-30" dirty="0"/>
              <a:t> </a:t>
            </a:r>
            <a:r>
              <a:rPr sz="2400" spc="-10" dirty="0"/>
              <a:t>measures,</a:t>
            </a:r>
            <a:r>
              <a:rPr sz="2400" spc="145" dirty="0"/>
              <a:t> </a:t>
            </a:r>
            <a:r>
              <a:rPr sz="2400" dirty="0"/>
              <a:t>such</a:t>
            </a:r>
            <a:r>
              <a:rPr sz="2400" spc="25" dirty="0"/>
              <a:t> </a:t>
            </a:r>
            <a:r>
              <a:rPr sz="2400" dirty="0"/>
              <a:t>as</a:t>
            </a:r>
            <a:r>
              <a:rPr sz="2400" spc="-114" dirty="0"/>
              <a:t> </a:t>
            </a:r>
            <a:r>
              <a:rPr sz="2400" spc="-40" dirty="0"/>
              <a:t>behavior-</a:t>
            </a:r>
            <a:r>
              <a:rPr sz="2400" spc="-10" dirty="0"/>
              <a:t>based </a:t>
            </a:r>
            <a:r>
              <a:rPr sz="2400" dirty="0"/>
              <a:t>anomaly</a:t>
            </a:r>
            <a:r>
              <a:rPr sz="2400" spc="40" dirty="0"/>
              <a:t> </a:t>
            </a:r>
            <a:r>
              <a:rPr sz="2400" dirty="0"/>
              <a:t>detection</a:t>
            </a:r>
            <a:r>
              <a:rPr sz="2400" spc="-140" dirty="0"/>
              <a:t> </a:t>
            </a:r>
            <a:r>
              <a:rPr sz="2400" dirty="0"/>
              <a:t>and</a:t>
            </a:r>
            <a:r>
              <a:rPr sz="2400" spc="-80" dirty="0"/>
              <a:t> </a:t>
            </a:r>
            <a:r>
              <a:rPr sz="2400" dirty="0"/>
              <a:t>regular</a:t>
            </a:r>
            <a:r>
              <a:rPr sz="2400" spc="-5" dirty="0"/>
              <a:t> </a:t>
            </a:r>
            <a:r>
              <a:rPr sz="2400" dirty="0"/>
              <a:t>security</a:t>
            </a:r>
            <a:r>
              <a:rPr sz="2400" spc="-25" dirty="0"/>
              <a:t> </a:t>
            </a:r>
            <a:r>
              <a:rPr sz="2400" dirty="0"/>
              <a:t>updates,</a:t>
            </a:r>
            <a:r>
              <a:rPr sz="2400" spc="-20" dirty="0"/>
              <a:t> </a:t>
            </a:r>
            <a:r>
              <a:rPr sz="2400" dirty="0"/>
              <a:t>is</a:t>
            </a:r>
            <a:r>
              <a:rPr sz="2400" spc="-105" dirty="0"/>
              <a:t> </a:t>
            </a:r>
            <a:r>
              <a:rPr sz="2400" spc="-10" dirty="0"/>
              <a:t>essential</a:t>
            </a:r>
            <a:r>
              <a:rPr sz="2400" spc="105" dirty="0"/>
              <a:t> </a:t>
            </a:r>
            <a:r>
              <a:rPr sz="2400" spc="-25" dirty="0"/>
              <a:t>to </a:t>
            </a:r>
            <a:r>
              <a:rPr sz="2400" dirty="0"/>
              <a:t>combat</a:t>
            </a:r>
            <a:r>
              <a:rPr sz="2400" spc="-20" dirty="0"/>
              <a:t> </a:t>
            </a:r>
            <a:r>
              <a:rPr sz="2400" dirty="0"/>
              <a:t>these</a:t>
            </a:r>
            <a:r>
              <a:rPr sz="2400" spc="20" dirty="0"/>
              <a:t> </a:t>
            </a:r>
            <a:r>
              <a:rPr sz="2400" dirty="0"/>
              <a:t>threats</a:t>
            </a:r>
            <a:r>
              <a:rPr sz="2400" spc="-105" dirty="0"/>
              <a:t> </a:t>
            </a:r>
            <a:r>
              <a:rPr sz="2400" spc="-10" dirty="0"/>
              <a:t>effectively.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</TotalTime>
  <Words>705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Lucida Sans Unicode</vt:lpstr>
      <vt:lpstr>Times New Roman</vt:lpstr>
      <vt:lpstr>Wingdings 2</vt:lpstr>
      <vt:lpstr>View</vt:lpstr>
      <vt:lpstr>CAPSTONE PROJECT KEYLOGGER &amp; SECURITY</vt:lpstr>
      <vt:lpstr>OUTLINE</vt:lpstr>
      <vt:lpstr>Problem Statement</vt:lpstr>
      <vt:lpstr>Proposed Solution</vt:lpstr>
      <vt:lpstr>System development Approach</vt:lpstr>
      <vt:lpstr>Types of Keylogger</vt:lpstr>
      <vt:lpstr>Result</vt:lpstr>
      <vt:lpstr>Conclusion</vt:lpstr>
      <vt:lpstr>SECURITY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KEYLOGGER &amp; SECURITY</dc:title>
  <cp:lastModifiedBy>Ravi Varman</cp:lastModifiedBy>
  <cp:revision>1</cp:revision>
  <dcterms:created xsi:type="dcterms:W3CDTF">2024-04-04T04:46:29Z</dcterms:created>
  <dcterms:modified xsi:type="dcterms:W3CDTF">2024-04-04T05:31:41Z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2024-04-04T00:00:00Z</vt:filetime>
  </property>
</Properties>
</file>