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2" r:id="rId3"/>
    <p:sldId id="291" r:id="rId4"/>
    <p:sldId id="277" r:id="rId5"/>
    <p:sldId id="258" r:id="rId6"/>
    <p:sldId id="259" r:id="rId7"/>
    <p:sldId id="265" r:id="rId8"/>
    <p:sldId id="264" r:id="rId9"/>
    <p:sldId id="266" r:id="rId10"/>
    <p:sldId id="263" r:id="rId11"/>
    <p:sldId id="269" r:id="rId12"/>
    <p:sldId id="273" r:id="rId13"/>
    <p:sldId id="271"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5799" autoAdjust="0"/>
    <p:restoredTop sz="94660"/>
  </p:normalViewPr>
  <p:slideViewPr>
    <p:cSldViewPr snapToGrid="0">
      <p:cViewPr varScale="1">
        <p:scale>
          <a:sx n="94" d="100"/>
          <a:sy n="94" d="100"/>
        </p:scale>
        <p:origin x="-6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DAB4C7E-27DC-49CC-8AD8-DD1F2622D4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AB4C7E-27DC-49CC-8AD8-DD1F2622D4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AB4C7E-27DC-49CC-8AD8-DD1F2622D4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AB4C7E-27DC-49CC-8AD8-DD1F2622D4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DAB4C7E-27DC-49CC-8AD8-DD1F2622D4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DAB4C7E-27DC-49CC-8AD8-DD1F2622D4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DAB4C7E-27DC-49CC-8AD8-DD1F2622D40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AB4C7E-27DC-49CC-8AD8-DD1F2622D40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B4C7E-27DC-49CC-8AD8-DD1F2622D40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DAB4C7E-27DC-49CC-8AD8-DD1F2622D4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DAB4C7E-27DC-49CC-8AD8-DD1F2622D4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54A9C-CC70-4FAC-862F-23ECF3048F8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B4C7E-27DC-49CC-8AD8-DD1F2622D40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54A9C-CC70-4FAC-862F-23ECF3048F8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WhatsApp Video 2022-03-08 at 7.13.25 PM">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2704465" y="2449830"/>
            <a:ext cx="5002530" cy="2068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49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75137" y="4339883"/>
            <a:ext cx="4323471" cy="2264899"/>
          </a:xfrm>
          <a:prstGeom prst="rect">
            <a:avLst/>
          </a:prstGeom>
        </p:spPr>
      </p:pic>
      <p:sp>
        <p:nvSpPr>
          <p:cNvPr id="7" name="TextBox 6"/>
          <p:cNvSpPr txBox="1"/>
          <p:nvPr/>
        </p:nvSpPr>
        <p:spPr>
          <a:xfrm>
            <a:off x="4861002" y="4395649"/>
            <a:ext cx="6568997" cy="2554545"/>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chemeClr val="bg1"/>
                </a:solidFill>
              </a:rPr>
              <a:t>Here since FICO score is numeric data so we created bins with some thresholds.</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Average FICO scores are Indicated in FICO column which is there in Increasing order.</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more the average FICO score the More The acceptance rate .</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So we conclude </a:t>
            </a:r>
            <a:r>
              <a:rPr lang="en-US" sz="1600" dirty="0">
                <a:solidFill>
                  <a:schemeClr val="bg1"/>
                </a:solidFill>
              </a:rPr>
              <a:t>A low FICO score is indicative of high credit risk, and a high FICO score is indicative of low credit risk.</a:t>
            </a:r>
            <a:endParaRPr lang="en-US" sz="1600" dirty="0">
              <a:solidFill>
                <a:schemeClr val="bg1"/>
              </a:solidFill>
            </a:endParaRPr>
          </a:p>
          <a:p>
            <a:pPr marL="285750" indent="-285750" algn="just">
              <a:buFont typeface="Wingdings" panose="05000000000000000000" pitchFamily="2" charset="2"/>
              <a:buChar char="Ø"/>
            </a:pPr>
            <a:r>
              <a:rPr lang="en-US" sz="1600" dirty="0">
                <a:solidFill>
                  <a:schemeClr val="bg1"/>
                </a:solidFill>
              </a:rPr>
              <a:t>The Percentage of approval rate when the bin average is 737.31 is 70 percentage.</a:t>
            </a:r>
            <a:endParaRPr lang="en-IN" sz="1600" dirty="0">
              <a:solidFill>
                <a:schemeClr val="bg1"/>
              </a:solidFill>
            </a:endParaRPr>
          </a:p>
          <a:p>
            <a:pPr marL="285750" indent="-285750" algn="just">
              <a:buFont typeface="Wingdings" panose="05000000000000000000" pitchFamily="2" charset="2"/>
              <a:buChar char="Ø"/>
            </a:pPr>
            <a:endParaRPr lang="en-IN" sz="1600" dirty="0">
              <a:solidFill>
                <a:schemeClr val="bg1"/>
              </a:solidFill>
            </a:endParaRPr>
          </a:p>
        </p:txBody>
      </p:sp>
      <p:sp>
        <p:nvSpPr>
          <p:cNvPr id="8" name="TextBox 7"/>
          <p:cNvSpPr txBox="1"/>
          <p:nvPr/>
        </p:nvSpPr>
        <p:spPr>
          <a:xfrm>
            <a:off x="269630" y="3908643"/>
            <a:ext cx="10241280" cy="369332"/>
          </a:xfrm>
          <a:prstGeom prst="rect">
            <a:avLst/>
          </a:prstGeom>
          <a:noFill/>
        </p:spPr>
        <p:txBody>
          <a:bodyPr wrap="square" rtlCol="0">
            <a:spAutoFit/>
          </a:bodyPr>
          <a:lstStyle/>
          <a:p>
            <a:r>
              <a:rPr lang="en-US" b="1" dirty="0">
                <a:solidFill>
                  <a:schemeClr val="bg1"/>
                </a:solidFill>
              </a:rPr>
              <a:t>3. How does the % application approval change with the FICO score? </a:t>
            </a:r>
            <a:endParaRPr lang="en-IN" b="1" dirty="0">
              <a:solidFill>
                <a:schemeClr val="bg1"/>
              </a:solidFill>
            </a:endParaRPr>
          </a:p>
        </p:txBody>
      </p:sp>
      <p:sp>
        <p:nvSpPr>
          <p:cNvPr id="11" name="TextBox 10"/>
          <p:cNvSpPr txBox="1"/>
          <p:nvPr/>
        </p:nvSpPr>
        <p:spPr>
          <a:xfrm>
            <a:off x="269630" y="1235639"/>
            <a:ext cx="10241280" cy="369332"/>
          </a:xfrm>
          <a:prstGeom prst="rect">
            <a:avLst/>
          </a:prstGeom>
          <a:noFill/>
        </p:spPr>
        <p:txBody>
          <a:bodyPr wrap="square" rtlCol="0">
            <a:spAutoFit/>
          </a:bodyPr>
          <a:lstStyle/>
          <a:p>
            <a:r>
              <a:rPr lang="en-US" b="1" dirty="0">
                <a:solidFill>
                  <a:schemeClr val="bg1"/>
                </a:solidFill>
              </a:rPr>
              <a:t>2. How does the % application approval change with the Loan amount? </a:t>
            </a:r>
            <a:endParaRPr lang="en-IN" b="1" dirty="0">
              <a:solidFill>
                <a:schemeClr val="bg1"/>
              </a:solidFill>
            </a:endParaRPr>
          </a:p>
        </p:txBody>
      </p:sp>
      <p:sp>
        <p:nvSpPr>
          <p:cNvPr id="12" name="TextBox 11"/>
          <p:cNvSpPr txBox="1"/>
          <p:nvPr/>
        </p:nvSpPr>
        <p:spPr>
          <a:xfrm>
            <a:off x="4912582" y="1982322"/>
            <a:ext cx="6568997" cy="156966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chemeClr val="bg1"/>
                </a:solidFill>
              </a:rPr>
              <a:t>Here since Loan amount score is numeric data so we created bins with some thresholds.</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Average loan amount are Indicated in </a:t>
            </a:r>
            <a:r>
              <a:rPr lang="en-IN" sz="1600" dirty="0" err="1">
                <a:solidFill>
                  <a:schemeClr val="bg1"/>
                </a:solidFill>
              </a:rPr>
              <a:t>loan_amnt</a:t>
            </a:r>
            <a:r>
              <a:rPr lang="en-IN" sz="1600" dirty="0">
                <a:solidFill>
                  <a:schemeClr val="bg1"/>
                </a:solidFill>
              </a:rPr>
              <a:t> column which is there in Increasing order.</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acceptance rate is high in the bin_6 where average loan amount is 12033 .</a:t>
            </a:r>
            <a:endParaRPr lang="en-US" sz="1600" dirty="0">
              <a:solidFill>
                <a:schemeClr val="bg1"/>
              </a:solidFill>
            </a:endParaRPr>
          </a:p>
        </p:txBody>
      </p:sp>
      <p:pic>
        <p:nvPicPr>
          <p:cNvPr id="14" name="Picture 13"/>
          <p:cNvPicPr>
            <a:picLocks noChangeAspect="1"/>
          </p:cNvPicPr>
          <p:nvPr/>
        </p:nvPicPr>
        <p:blipFill>
          <a:blip r:embed="rId2"/>
          <a:stretch>
            <a:fillRect/>
          </a:stretch>
        </p:blipFill>
        <p:spPr>
          <a:xfrm>
            <a:off x="375138" y="1565587"/>
            <a:ext cx="4323470" cy="2343056"/>
          </a:xfrm>
          <a:prstGeom prst="rect">
            <a:avLst/>
          </a:prstGeom>
        </p:spPr>
      </p:pic>
      <p:sp>
        <p:nvSpPr>
          <p:cNvPr id="17" name="TextBox 16"/>
          <p:cNvSpPr txBox="1"/>
          <p:nvPr/>
        </p:nvSpPr>
        <p:spPr>
          <a:xfrm>
            <a:off x="269630" y="136968"/>
            <a:ext cx="10241280" cy="369332"/>
          </a:xfrm>
          <a:prstGeom prst="rect">
            <a:avLst/>
          </a:prstGeom>
          <a:noFill/>
        </p:spPr>
        <p:txBody>
          <a:bodyPr wrap="square" rtlCol="0">
            <a:spAutoFit/>
          </a:bodyPr>
          <a:lstStyle/>
          <a:p>
            <a:r>
              <a:rPr lang="en-US" b="1" dirty="0">
                <a:solidFill>
                  <a:schemeClr val="bg1"/>
                </a:solidFill>
              </a:rPr>
              <a:t>1. At an overall level, what % of loan applications were accepted?</a:t>
            </a:r>
            <a:endParaRPr lang="en-IN" b="1" dirty="0">
              <a:solidFill>
                <a:schemeClr val="bg1"/>
              </a:solidFill>
            </a:endParaRPr>
          </a:p>
        </p:txBody>
      </p:sp>
      <p:pic>
        <p:nvPicPr>
          <p:cNvPr id="19" name="Picture 18"/>
          <p:cNvPicPr>
            <a:picLocks noChangeAspect="1"/>
          </p:cNvPicPr>
          <p:nvPr/>
        </p:nvPicPr>
        <p:blipFill>
          <a:blip r:embed="rId3"/>
          <a:stretch>
            <a:fillRect/>
          </a:stretch>
        </p:blipFill>
        <p:spPr>
          <a:xfrm>
            <a:off x="633853" y="695694"/>
            <a:ext cx="1653683" cy="350550"/>
          </a:xfrm>
          <a:prstGeom prst="rect">
            <a:avLst/>
          </a:prstGeom>
        </p:spPr>
      </p:pic>
      <p:sp>
        <p:nvSpPr>
          <p:cNvPr id="20" name="TextBox 19"/>
          <p:cNvSpPr txBox="1"/>
          <p:nvPr/>
        </p:nvSpPr>
        <p:spPr>
          <a:xfrm>
            <a:off x="2536872" y="695694"/>
            <a:ext cx="6568997" cy="338554"/>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solidFill>
                  <a:schemeClr val="bg1"/>
                </a:solidFill>
              </a:rPr>
              <a:t>43 percentage of applications are accepted at overall level</a:t>
            </a:r>
            <a:endParaRPr lang="en-US" sz="16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1410" y="1305977"/>
            <a:ext cx="10241280" cy="369332"/>
          </a:xfrm>
          <a:prstGeom prst="rect">
            <a:avLst/>
          </a:prstGeom>
          <a:noFill/>
        </p:spPr>
        <p:txBody>
          <a:bodyPr wrap="square" rtlCol="0">
            <a:spAutoFit/>
          </a:bodyPr>
          <a:lstStyle/>
          <a:p>
            <a:r>
              <a:rPr lang="en-US" b="1" dirty="0">
                <a:solidFill>
                  <a:schemeClr val="bg1"/>
                </a:solidFill>
              </a:rPr>
              <a:t>4. How does the % application approval change with the Loan amount? </a:t>
            </a:r>
            <a:endParaRPr lang="en-IN" b="1" dirty="0">
              <a:solidFill>
                <a:schemeClr val="bg1"/>
              </a:solidFill>
            </a:endParaRPr>
          </a:p>
        </p:txBody>
      </p:sp>
      <p:pic>
        <p:nvPicPr>
          <p:cNvPr id="7" name="Picture 6"/>
          <p:cNvPicPr>
            <a:picLocks noChangeAspect="1"/>
          </p:cNvPicPr>
          <p:nvPr/>
        </p:nvPicPr>
        <p:blipFill>
          <a:blip r:embed="rId1"/>
          <a:stretch>
            <a:fillRect/>
          </a:stretch>
        </p:blipFill>
        <p:spPr>
          <a:xfrm>
            <a:off x="709410" y="1936509"/>
            <a:ext cx="4256486" cy="2684728"/>
          </a:xfrm>
          <a:prstGeom prst="rect">
            <a:avLst/>
          </a:prstGeom>
        </p:spPr>
      </p:pic>
      <p:sp>
        <p:nvSpPr>
          <p:cNvPr id="8" name="TextBox 7"/>
          <p:cNvSpPr txBox="1"/>
          <p:nvPr/>
        </p:nvSpPr>
        <p:spPr>
          <a:xfrm>
            <a:off x="5165801" y="2439522"/>
            <a:ext cx="6568997" cy="156966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chemeClr val="bg1"/>
                </a:solidFill>
              </a:rPr>
              <a:t>Here since </a:t>
            </a:r>
            <a:r>
              <a:rPr lang="en-IN" sz="1600" dirty="0" err="1">
                <a:solidFill>
                  <a:schemeClr val="bg1"/>
                </a:solidFill>
              </a:rPr>
              <a:t>dti</a:t>
            </a:r>
            <a:r>
              <a:rPr lang="en-IN" sz="1600" dirty="0">
                <a:solidFill>
                  <a:schemeClr val="bg1"/>
                </a:solidFill>
              </a:rPr>
              <a:t> score is numeric data so we created bins with some thresholds.</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Average </a:t>
            </a:r>
            <a:r>
              <a:rPr lang="en-IN" sz="1600" dirty="0" err="1">
                <a:solidFill>
                  <a:schemeClr val="bg1"/>
                </a:solidFill>
              </a:rPr>
              <a:t>dti</a:t>
            </a:r>
            <a:r>
              <a:rPr lang="en-IN" sz="1600" dirty="0">
                <a:solidFill>
                  <a:schemeClr val="bg1"/>
                </a:solidFill>
              </a:rPr>
              <a:t> are Indicated in </a:t>
            </a:r>
            <a:r>
              <a:rPr lang="en-IN" sz="1600" dirty="0" err="1">
                <a:solidFill>
                  <a:schemeClr val="bg1"/>
                </a:solidFill>
              </a:rPr>
              <a:t>new_dti</a:t>
            </a:r>
            <a:r>
              <a:rPr lang="en-IN" sz="1600" dirty="0">
                <a:solidFill>
                  <a:schemeClr val="bg1"/>
                </a:solidFill>
              </a:rPr>
              <a:t> column which is there in Increasing order.</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acceptance rate is increasing till bin_8  that means till the average </a:t>
            </a:r>
            <a:r>
              <a:rPr lang="en-IN" sz="1600" dirty="0" err="1">
                <a:solidFill>
                  <a:schemeClr val="bg1"/>
                </a:solidFill>
              </a:rPr>
              <a:t>dti</a:t>
            </a:r>
            <a:r>
              <a:rPr lang="en-IN" sz="1600" dirty="0">
                <a:solidFill>
                  <a:schemeClr val="bg1"/>
                </a:solidFill>
              </a:rPr>
              <a:t> is 22 and then it is </a:t>
            </a:r>
            <a:r>
              <a:rPr lang="en-IN" sz="1600" dirty="0" err="1">
                <a:solidFill>
                  <a:schemeClr val="bg1"/>
                </a:solidFill>
              </a:rPr>
              <a:t>decresing</a:t>
            </a:r>
            <a:r>
              <a:rPr lang="en-IN" sz="1600" dirty="0">
                <a:solidFill>
                  <a:schemeClr val="bg1"/>
                </a:solidFill>
              </a:rPr>
              <a:t> slowly</a:t>
            </a: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79052" y="1413299"/>
            <a:ext cx="6568997" cy="2062103"/>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chemeClr val="bg1"/>
                </a:solidFill>
              </a:rPr>
              <a:t>Here since FICO score is numeric data so we created bins with some thresholds.</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Average FICO scores are Indicated in FICO column which is there in Increasing order.</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more the average FICO score the More The acceptance rate </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So we conclude </a:t>
            </a:r>
            <a:r>
              <a:rPr lang="en-US" sz="1600" dirty="0">
                <a:solidFill>
                  <a:schemeClr val="bg1"/>
                </a:solidFill>
              </a:rPr>
              <a:t>A low FICO score is indicative of high credit risk, and a high FICO score is indicative of low credit risk.</a:t>
            </a:r>
            <a:endParaRPr lang="en-IN" sz="1600" dirty="0">
              <a:solidFill>
                <a:schemeClr val="bg1"/>
              </a:solidFill>
            </a:endParaRPr>
          </a:p>
          <a:p>
            <a:pPr marL="285750" indent="-285750" algn="just">
              <a:buFont typeface="Wingdings" panose="05000000000000000000" pitchFamily="2" charset="2"/>
              <a:buChar char="Ø"/>
            </a:pPr>
            <a:endParaRPr lang="en-IN" sz="1600" dirty="0">
              <a:solidFill>
                <a:schemeClr val="bg1"/>
              </a:solidFill>
            </a:endParaRPr>
          </a:p>
        </p:txBody>
      </p:sp>
      <p:sp>
        <p:nvSpPr>
          <p:cNvPr id="18" name="TextBox 17"/>
          <p:cNvSpPr txBox="1"/>
          <p:nvPr/>
        </p:nvSpPr>
        <p:spPr>
          <a:xfrm>
            <a:off x="398945" y="401244"/>
            <a:ext cx="6097604" cy="400110"/>
          </a:xfrm>
          <a:prstGeom prst="rect">
            <a:avLst/>
          </a:prstGeom>
          <a:noFill/>
        </p:spPr>
        <p:txBody>
          <a:bodyPr wrap="square">
            <a:spAutoFit/>
          </a:bodyPr>
          <a:lstStyle/>
          <a:p>
            <a:r>
              <a:rPr lang="en-IN" sz="2000" b="1" u="sng" dirty="0">
                <a:solidFill>
                  <a:schemeClr val="bg1">
                    <a:lumMod val="95000"/>
                  </a:schemeClr>
                </a:solidFill>
              </a:rPr>
              <a:t>Analysis by FICO score</a:t>
            </a:r>
            <a:endParaRPr lang="en-IN" sz="2000" b="1" u="sng" dirty="0">
              <a:solidFill>
                <a:schemeClr val="bg1">
                  <a:lumMod val="95000"/>
                </a:schemeClr>
              </a:solidFill>
            </a:endParaRPr>
          </a:p>
        </p:txBody>
      </p:sp>
      <p:pic>
        <p:nvPicPr>
          <p:cNvPr id="5" name="Picture 4"/>
          <p:cNvPicPr>
            <a:picLocks noChangeAspect="1"/>
          </p:cNvPicPr>
          <p:nvPr/>
        </p:nvPicPr>
        <p:blipFill>
          <a:blip r:embed="rId1"/>
          <a:stretch>
            <a:fillRect/>
          </a:stretch>
        </p:blipFill>
        <p:spPr>
          <a:xfrm>
            <a:off x="543951" y="840040"/>
            <a:ext cx="4323471" cy="2811651"/>
          </a:xfrm>
          <a:prstGeom prst="rect">
            <a:avLst/>
          </a:prstGeom>
        </p:spPr>
      </p:pic>
      <p:pic>
        <p:nvPicPr>
          <p:cNvPr id="13" name="Picture 12"/>
          <p:cNvPicPr>
            <a:picLocks noChangeAspect="1"/>
          </p:cNvPicPr>
          <p:nvPr/>
        </p:nvPicPr>
        <p:blipFill>
          <a:blip r:embed="rId2"/>
          <a:stretch>
            <a:fillRect/>
          </a:stretch>
        </p:blipFill>
        <p:spPr>
          <a:xfrm>
            <a:off x="520398" y="4217559"/>
            <a:ext cx="4347024" cy="2454284"/>
          </a:xfrm>
          <a:prstGeom prst="rect">
            <a:avLst/>
          </a:prstGeom>
        </p:spPr>
      </p:pic>
      <p:sp>
        <p:nvSpPr>
          <p:cNvPr id="15" name="TextBox 14"/>
          <p:cNvSpPr txBox="1"/>
          <p:nvPr/>
        </p:nvSpPr>
        <p:spPr>
          <a:xfrm>
            <a:off x="342674" y="3734570"/>
            <a:ext cx="6097604" cy="400110"/>
          </a:xfrm>
          <a:prstGeom prst="rect">
            <a:avLst/>
          </a:prstGeom>
          <a:noFill/>
        </p:spPr>
        <p:txBody>
          <a:bodyPr wrap="square">
            <a:spAutoFit/>
          </a:bodyPr>
          <a:lstStyle/>
          <a:p>
            <a:r>
              <a:rPr lang="en-IN" sz="2000" b="1" u="sng" dirty="0">
                <a:solidFill>
                  <a:schemeClr val="bg1">
                    <a:lumMod val="95000"/>
                  </a:schemeClr>
                </a:solidFill>
              </a:rPr>
              <a:t>Analysis by DTI ratio:</a:t>
            </a:r>
            <a:endParaRPr lang="en-IN" sz="2000" b="1" u="sng" dirty="0">
              <a:solidFill>
                <a:schemeClr val="bg1">
                  <a:lumMod val="95000"/>
                </a:schemeClr>
              </a:solidFill>
            </a:endParaRPr>
          </a:p>
        </p:txBody>
      </p:sp>
      <p:sp>
        <p:nvSpPr>
          <p:cNvPr id="21" name="TextBox 20"/>
          <p:cNvSpPr txBox="1"/>
          <p:nvPr/>
        </p:nvSpPr>
        <p:spPr>
          <a:xfrm>
            <a:off x="5079052" y="4393848"/>
            <a:ext cx="6568997" cy="156966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chemeClr val="bg1"/>
                </a:solidFill>
              </a:rPr>
              <a:t>Here since </a:t>
            </a:r>
            <a:r>
              <a:rPr lang="en-IN" sz="1600" dirty="0" err="1">
                <a:solidFill>
                  <a:schemeClr val="bg1"/>
                </a:solidFill>
              </a:rPr>
              <a:t>dti</a:t>
            </a:r>
            <a:r>
              <a:rPr lang="en-IN" sz="1600" dirty="0">
                <a:solidFill>
                  <a:schemeClr val="bg1"/>
                </a:solidFill>
              </a:rPr>
              <a:t> score is numeric data so we created bins with some thresholds.</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Average </a:t>
            </a:r>
            <a:r>
              <a:rPr lang="en-IN" sz="1600" dirty="0" err="1">
                <a:solidFill>
                  <a:schemeClr val="bg1"/>
                </a:solidFill>
              </a:rPr>
              <a:t>dti</a:t>
            </a:r>
            <a:r>
              <a:rPr lang="en-IN" sz="1600" dirty="0">
                <a:solidFill>
                  <a:schemeClr val="bg1"/>
                </a:solidFill>
              </a:rPr>
              <a:t> are Indicated in </a:t>
            </a:r>
            <a:r>
              <a:rPr lang="en-IN" sz="1600" dirty="0" err="1">
                <a:solidFill>
                  <a:schemeClr val="bg1"/>
                </a:solidFill>
              </a:rPr>
              <a:t>new_dti</a:t>
            </a:r>
            <a:r>
              <a:rPr lang="en-IN" sz="1600" dirty="0">
                <a:solidFill>
                  <a:schemeClr val="bg1"/>
                </a:solidFill>
              </a:rPr>
              <a:t> column which is there in Increasing order.</a:t>
            </a:r>
            <a:endParaRPr lang="en-IN" sz="1600" dirty="0">
              <a:solidFill>
                <a:schemeClr val="bg1"/>
              </a:solidFill>
            </a:endParaRPr>
          </a:p>
          <a:p>
            <a:pPr marL="285750" indent="-285750" algn="just">
              <a:buFont typeface="Wingdings" panose="05000000000000000000" pitchFamily="2" charset="2"/>
              <a:buChar char="Ø"/>
            </a:pPr>
            <a:r>
              <a:rPr lang="en-IN" sz="1600" dirty="0">
                <a:solidFill>
                  <a:schemeClr val="bg1"/>
                </a:solidFill>
              </a:rPr>
              <a:t>The acceptance rate is increasing till bin_8  that means till the average </a:t>
            </a:r>
            <a:r>
              <a:rPr lang="en-IN" sz="1600" dirty="0" err="1">
                <a:solidFill>
                  <a:schemeClr val="bg1"/>
                </a:solidFill>
              </a:rPr>
              <a:t>dti</a:t>
            </a:r>
            <a:r>
              <a:rPr lang="en-IN" sz="1600" dirty="0">
                <a:solidFill>
                  <a:schemeClr val="bg1"/>
                </a:solidFill>
              </a:rPr>
              <a:t> is 22 and then it is </a:t>
            </a:r>
            <a:r>
              <a:rPr lang="en-IN" sz="1600" dirty="0" err="1">
                <a:solidFill>
                  <a:schemeClr val="bg1"/>
                </a:solidFill>
              </a:rPr>
              <a:t>decresing</a:t>
            </a:r>
            <a:r>
              <a:rPr lang="en-IN" sz="1600" dirty="0">
                <a:solidFill>
                  <a:schemeClr val="bg1"/>
                </a:solidFill>
              </a:rPr>
              <a:t> slowly</a:t>
            </a:r>
            <a:endParaRPr lang="en-US" sz="1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9827" y="742194"/>
            <a:ext cx="6097604" cy="400110"/>
          </a:xfrm>
          <a:prstGeom prst="rect">
            <a:avLst/>
          </a:prstGeom>
          <a:noFill/>
        </p:spPr>
        <p:txBody>
          <a:bodyPr wrap="square">
            <a:spAutoFit/>
          </a:bodyPr>
          <a:lstStyle/>
          <a:p>
            <a:r>
              <a:rPr lang="en-IN" sz="2000" b="1" u="sng" dirty="0">
                <a:solidFill>
                  <a:schemeClr val="bg1">
                    <a:lumMod val="95000"/>
                  </a:schemeClr>
                </a:solidFill>
              </a:rPr>
              <a:t>Analysis by employment:</a:t>
            </a:r>
            <a:endParaRPr lang="en-IN" sz="2000" b="1" u="sng" dirty="0">
              <a:solidFill>
                <a:schemeClr val="bg1">
                  <a:lumMod val="95000"/>
                </a:schemeClr>
              </a:solidFill>
            </a:endParaRPr>
          </a:p>
        </p:txBody>
      </p:sp>
      <p:sp>
        <p:nvSpPr>
          <p:cNvPr id="7" name="TextBox 6"/>
          <p:cNvSpPr txBox="1"/>
          <p:nvPr/>
        </p:nvSpPr>
        <p:spPr>
          <a:xfrm>
            <a:off x="5583656" y="1296983"/>
            <a:ext cx="6186313" cy="3077766"/>
          </a:xfrm>
          <a:prstGeom prst="rect">
            <a:avLst/>
          </a:prstGeom>
          <a:noFill/>
        </p:spPr>
        <p:txBody>
          <a:bodyPr wrap="square">
            <a:spAutoFit/>
          </a:bodyPr>
          <a:lstStyle/>
          <a:p>
            <a:pPr marL="285750" indent="-285750">
              <a:buFont typeface="Wingdings" panose="05000000000000000000" pitchFamily="2" charset="2"/>
              <a:buChar char="Ø"/>
            </a:pPr>
            <a:r>
              <a:rPr lang="en-IN" sz="1600" dirty="0">
                <a:solidFill>
                  <a:schemeClr val="bg1">
                    <a:lumMod val="95000"/>
                  </a:schemeClr>
                </a:solidFill>
              </a:rPr>
              <a:t>Considering the data we have 12% of people whose loan is approved who has employment experience 10+ years. </a:t>
            </a:r>
            <a:endParaRPr lang="en-IN" sz="1600" dirty="0">
              <a:solidFill>
                <a:schemeClr val="bg1">
                  <a:lumMod val="95000"/>
                </a:schemeClr>
              </a:solidFill>
            </a:endParaRPr>
          </a:p>
          <a:p>
            <a:pPr marL="285750" indent="-285750">
              <a:buFont typeface="Wingdings" panose="05000000000000000000" pitchFamily="2" charset="2"/>
              <a:buChar char="Ø"/>
            </a:pPr>
            <a:r>
              <a:rPr lang="en-IN" sz="1600" dirty="0">
                <a:solidFill>
                  <a:schemeClr val="bg1">
                    <a:lumMod val="95000"/>
                  </a:schemeClr>
                </a:solidFill>
              </a:rPr>
              <a:t>For people whose employment length is more has more acceptance rate.</a:t>
            </a:r>
            <a:endParaRPr lang="en-IN" sz="1600" dirty="0">
              <a:solidFill>
                <a:schemeClr val="bg1">
                  <a:lumMod val="95000"/>
                </a:schemeClr>
              </a:solidFill>
            </a:endParaRPr>
          </a:p>
          <a:p>
            <a:pPr marL="285750" indent="-285750">
              <a:buFont typeface="Wingdings" panose="05000000000000000000" pitchFamily="2" charset="2"/>
              <a:buChar char="Ø"/>
            </a:pPr>
            <a:r>
              <a:rPr lang="en-IN" sz="1600" dirty="0">
                <a:solidFill>
                  <a:schemeClr val="bg1">
                    <a:lumMod val="95000"/>
                  </a:schemeClr>
                </a:solidFill>
              </a:rPr>
              <a:t>There is only 8% acceptance rate for people whose </a:t>
            </a:r>
            <a:r>
              <a:rPr lang="en-IN" sz="1600" dirty="0" err="1">
                <a:solidFill>
                  <a:schemeClr val="bg1">
                    <a:lumMod val="95000"/>
                  </a:schemeClr>
                </a:solidFill>
              </a:rPr>
              <a:t>employement</a:t>
            </a:r>
            <a:r>
              <a:rPr lang="en-IN" sz="1600" dirty="0">
                <a:solidFill>
                  <a:schemeClr val="bg1">
                    <a:lumMod val="95000"/>
                  </a:schemeClr>
                </a:solidFill>
              </a:rPr>
              <a:t> length is &lt;1 year </a:t>
            </a:r>
            <a:endParaRPr lang="en-IN" sz="1600" dirty="0">
              <a:solidFill>
                <a:schemeClr val="bg1">
                  <a:lumMod val="95000"/>
                </a:schemeClr>
              </a:solidFill>
            </a:endParaRPr>
          </a:p>
          <a:p>
            <a:pPr marL="285750" indent="-285750">
              <a:buFont typeface="Wingdings" panose="05000000000000000000" pitchFamily="2" charset="2"/>
              <a:buChar char="Ø"/>
            </a:pPr>
            <a:r>
              <a:rPr lang="en-IN" sz="1600" dirty="0">
                <a:solidFill>
                  <a:schemeClr val="bg1">
                    <a:lumMod val="95000"/>
                  </a:schemeClr>
                </a:solidFill>
              </a:rPr>
              <a:t>So we </a:t>
            </a:r>
            <a:r>
              <a:rPr lang="en-IN" sz="1600" dirty="0">
                <a:solidFill>
                  <a:schemeClr val="bg1"/>
                </a:solidFill>
              </a:rPr>
              <a:t>consider </a:t>
            </a:r>
            <a:r>
              <a:rPr lang="en-US" sz="1600" dirty="0">
                <a:solidFill>
                  <a:schemeClr val="bg1"/>
                </a:solidFill>
              </a:rPr>
              <a:t>A long employment tenure is an indicator of steady job and financial stability. It gives reassurance on customer paying back the loan amount.</a:t>
            </a:r>
            <a:endParaRPr lang="en-IN" sz="1600" dirty="0">
              <a:solidFill>
                <a:schemeClr val="bg1"/>
              </a:solidFill>
            </a:endParaRPr>
          </a:p>
          <a:p>
            <a:pPr marL="285750" indent="-285750">
              <a:buFont typeface="Wingdings" panose="05000000000000000000" pitchFamily="2" charset="2"/>
              <a:buChar char="Ø"/>
            </a:pPr>
            <a:endParaRPr lang="en-IN" sz="1600" dirty="0">
              <a:solidFill>
                <a:schemeClr val="bg1">
                  <a:lumMod val="95000"/>
                </a:schemeClr>
              </a:solidFill>
            </a:endParaRPr>
          </a:p>
          <a:p>
            <a:pPr marL="285750" indent="-285750">
              <a:buFont typeface="Wingdings" panose="05000000000000000000" pitchFamily="2" charset="2"/>
              <a:buChar char="Ø"/>
            </a:pPr>
            <a:endParaRPr lang="en-IN" sz="1600" dirty="0">
              <a:solidFill>
                <a:schemeClr val="bg1">
                  <a:lumMod val="95000"/>
                </a:schemeClr>
              </a:solidFill>
            </a:endParaRPr>
          </a:p>
          <a:p>
            <a:endParaRPr lang="en-IN" dirty="0">
              <a:solidFill>
                <a:schemeClr val="bg1">
                  <a:lumMod val="95000"/>
                </a:schemeClr>
              </a:solidFill>
            </a:endParaRPr>
          </a:p>
        </p:txBody>
      </p:sp>
      <p:pic>
        <p:nvPicPr>
          <p:cNvPr id="8" name="Picture 7"/>
          <p:cNvPicPr>
            <a:picLocks noChangeAspect="1"/>
          </p:cNvPicPr>
          <p:nvPr/>
        </p:nvPicPr>
        <p:blipFill>
          <a:blip r:embed="rId1"/>
          <a:stretch>
            <a:fillRect/>
          </a:stretch>
        </p:blipFill>
        <p:spPr>
          <a:xfrm>
            <a:off x="697568" y="1296983"/>
            <a:ext cx="4563749" cy="2454284"/>
          </a:xfrm>
          <a:prstGeom prst="rect">
            <a:avLst/>
          </a:prstGeom>
        </p:spPr>
      </p:pic>
      <p:sp>
        <p:nvSpPr>
          <p:cNvPr id="11" name="TextBox 10"/>
          <p:cNvSpPr txBox="1"/>
          <p:nvPr/>
        </p:nvSpPr>
        <p:spPr>
          <a:xfrm>
            <a:off x="584326" y="4128011"/>
            <a:ext cx="6186313" cy="461665"/>
          </a:xfrm>
          <a:prstGeom prst="rect">
            <a:avLst/>
          </a:prstGeom>
          <a:noFill/>
        </p:spPr>
        <p:txBody>
          <a:bodyPr wrap="square">
            <a:spAutoFit/>
          </a:bodyPr>
          <a:lstStyle/>
          <a:p>
            <a:r>
              <a:rPr lang="en-IN" sz="2400" b="1" dirty="0">
                <a:solidFill>
                  <a:schemeClr val="bg1">
                    <a:lumMod val="95000"/>
                  </a:schemeClr>
                </a:solidFill>
              </a:rPr>
              <a:t>1.Final Recommendations:</a:t>
            </a:r>
            <a:endParaRPr lang="en-IN" sz="2400" b="1" dirty="0">
              <a:solidFill>
                <a:schemeClr val="bg1">
                  <a:lumMod val="95000"/>
                </a:schemeClr>
              </a:solidFill>
            </a:endParaRPr>
          </a:p>
        </p:txBody>
      </p:sp>
      <p:sp>
        <p:nvSpPr>
          <p:cNvPr id="12" name="TextBox 11"/>
          <p:cNvSpPr txBox="1"/>
          <p:nvPr/>
        </p:nvSpPr>
        <p:spPr>
          <a:xfrm>
            <a:off x="1714430" y="4619937"/>
            <a:ext cx="7844566" cy="2031325"/>
          </a:xfrm>
          <a:prstGeom prst="rect">
            <a:avLst/>
          </a:prstGeom>
          <a:noFill/>
        </p:spPr>
        <p:txBody>
          <a:bodyPr wrap="square">
            <a:spAutoFit/>
          </a:bodyPr>
          <a:lstStyle/>
          <a:p>
            <a:pPr marL="342900" indent="-342900">
              <a:buFont typeface="+mj-lt"/>
              <a:buAutoNum type="arabicPeriod"/>
            </a:pPr>
            <a:r>
              <a:rPr lang="en-IN" b="1" dirty="0">
                <a:solidFill>
                  <a:schemeClr val="bg1">
                    <a:lumMod val="95000"/>
                  </a:schemeClr>
                </a:solidFill>
              </a:rPr>
              <a:t>A Good FICO score Has a high chances of acceptance.</a:t>
            </a:r>
            <a:endParaRPr lang="en-IN" b="1" dirty="0">
              <a:solidFill>
                <a:schemeClr val="bg1">
                  <a:lumMod val="95000"/>
                </a:schemeClr>
              </a:solidFill>
            </a:endParaRPr>
          </a:p>
          <a:p>
            <a:pPr marL="342900" indent="-342900">
              <a:buFont typeface="+mj-lt"/>
              <a:buAutoNum type="arabicPeriod"/>
            </a:pPr>
            <a:r>
              <a:rPr lang="en-IN" b="1" dirty="0">
                <a:solidFill>
                  <a:schemeClr val="bg1">
                    <a:lumMod val="95000"/>
                  </a:schemeClr>
                </a:solidFill>
              </a:rPr>
              <a:t>Employment length also results in acceptance rate higher the length higher the chances.</a:t>
            </a:r>
            <a:endParaRPr lang="en-IN" b="1" dirty="0">
              <a:solidFill>
                <a:schemeClr val="bg1">
                  <a:lumMod val="95000"/>
                </a:schemeClr>
              </a:solidFill>
            </a:endParaRPr>
          </a:p>
          <a:p>
            <a:pPr marL="342900" indent="-342900">
              <a:buFont typeface="+mj-lt"/>
              <a:buAutoNum type="arabicPeriod"/>
            </a:pPr>
            <a:r>
              <a:rPr lang="en-IN" b="1" dirty="0" err="1">
                <a:solidFill>
                  <a:schemeClr val="bg1">
                    <a:lumMod val="95000"/>
                  </a:schemeClr>
                </a:solidFill>
              </a:rPr>
              <a:t>Dti</a:t>
            </a:r>
            <a:r>
              <a:rPr lang="en-IN" b="1" dirty="0">
                <a:solidFill>
                  <a:schemeClr val="bg1">
                    <a:lumMod val="95000"/>
                  </a:schemeClr>
                </a:solidFill>
              </a:rPr>
              <a:t> score is also directly proportional to the acceptance rate.</a:t>
            </a:r>
            <a:endParaRPr lang="en-IN" b="1" dirty="0">
              <a:solidFill>
                <a:schemeClr val="bg1">
                  <a:lumMod val="95000"/>
                </a:schemeClr>
              </a:solidFill>
            </a:endParaRPr>
          </a:p>
          <a:p>
            <a:endParaRPr lang="en-IN" b="1" dirty="0">
              <a:solidFill>
                <a:schemeClr val="bg1">
                  <a:lumMod val="95000"/>
                </a:schemeClr>
              </a:solidFill>
            </a:endParaRPr>
          </a:p>
          <a:p>
            <a:endParaRPr lang="en-IN" b="1" dirty="0">
              <a:solidFill>
                <a:schemeClr val="bg1">
                  <a:lumMod val="95000"/>
                </a:schemeClr>
              </a:solidFill>
            </a:endParaRPr>
          </a:p>
          <a:p>
            <a:r>
              <a:rPr lang="en-IN" b="1" dirty="0">
                <a:solidFill>
                  <a:schemeClr val="bg1">
                    <a:lumMod val="95000"/>
                  </a:schemeClr>
                </a:solidFill>
              </a:rPr>
              <a:t>  </a:t>
            </a:r>
            <a:endParaRPr lang="en-IN" b="1" dirty="0">
              <a:solidFill>
                <a:schemeClr val="bg1">
                  <a:lumMod val="9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21018" y="2690739"/>
            <a:ext cx="5185832" cy="1575581"/>
          </a:xfrm>
        </p:spPr>
        <p:txBody>
          <a:bodyPr>
            <a:normAutofit/>
          </a:bodyPr>
          <a:lstStyle/>
          <a:p>
            <a:pPr algn="ctr"/>
            <a:r>
              <a:rPr lang="en-IN" sz="8800" b="1" dirty="0">
                <a:solidFill>
                  <a:schemeClr val="bg1"/>
                </a:solidFill>
              </a:rPr>
              <a:t>Thank You</a:t>
            </a:r>
            <a:endParaRPr lang="en-IN" sz="8800" b="1" dirty="0">
              <a:solidFill>
                <a:schemeClr val="bg1"/>
              </a:solidFill>
            </a:endParaRPr>
          </a:p>
        </p:txBody>
      </p:sp>
      <p:sp>
        <p:nvSpPr>
          <p:cNvPr id="3" name="Text Placeholder 3"/>
          <p:cNvSpPr txBox="1"/>
          <p:nvPr/>
        </p:nvSpPr>
        <p:spPr>
          <a:xfrm>
            <a:off x="4057036" y="3975833"/>
            <a:ext cx="2252715" cy="439615"/>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en-IN" sz="8800" b="1" dirty="0">
                <a:solidFill>
                  <a:schemeClr val="bg1"/>
                </a:solidFill>
              </a:rPr>
              <a:t>       (</a:t>
            </a:r>
            <a:r>
              <a:rPr lang="en-IN" sz="8800" b="1" dirty="0">
                <a:solidFill>
                  <a:schemeClr val="bg1"/>
                </a:solidFill>
              </a:rPr>
              <a:t>Group 6</a:t>
            </a:r>
            <a:r>
              <a:rPr lang="en-US" altLang="en-IN" sz="8800" b="1" dirty="0">
                <a:solidFill>
                  <a:schemeClr val="bg1"/>
                </a:solidFill>
              </a:rPr>
              <a:t>)</a:t>
            </a:r>
            <a:endParaRPr lang="en-US" altLang="en-IN" sz="88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86715" y="2345055"/>
            <a:ext cx="10172700" cy="1568450"/>
          </a:xfrm>
          <a:prstGeom prst="rect">
            <a:avLst/>
          </a:prstGeom>
          <a:noFill/>
        </p:spPr>
        <p:txBody>
          <a:bodyPr wrap="square" rtlCol="0">
            <a:spAutoFit/>
          </a:bodyPr>
          <a:p>
            <a:pPr algn="ctr"/>
            <a:r>
              <a:rPr lang="en-IN" b="1" dirty="0" smtClean="0">
                <a:ln w="50800"/>
                <a:solidFill>
                  <a:srgbClr val="C00000"/>
                </a:solidFill>
                <a:sym typeface="+mn-ea"/>
              </a:rPr>
              <a:t>  </a:t>
            </a:r>
            <a:r>
              <a:rPr lang="en-IN" sz="6000" b="1" dirty="0" smtClean="0">
                <a:ln w="50800"/>
                <a:solidFill>
                  <a:srgbClr val="C00000"/>
                </a:solidFill>
                <a:sym typeface="+mn-ea"/>
              </a:rPr>
              <a:t> </a:t>
            </a:r>
            <a:r>
              <a:rPr lang="en-US" altLang="en-IN" sz="6000" b="1" dirty="0" smtClean="0">
                <a:ln w="50800"/>
                <a:solidFill>
                  <a:srgbClr val="C00000"/>
                </a:solidFill>
                <a:sym typeface="+mn-ea"/>
              </a:rPr>
              <a:t>                    </a:t>
            </a:r>
            <a:r>
              <a:rPr 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WEIRD</a:t>
            </a:r>
            <a:r>
              <a:rPr lang="en-US" alt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t>
            </a:r>
            <a:r>
              <a:rPr 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ANALYSERS</a:t>
            </a:r>
            <a:br>
              <a:rPr 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b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t>
            </a:r>
            <a:r>
              <a:rPr lang="en-US" alt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t>
            </a: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t>
            </a:r>
            <a:r>
              <a:rPr lang="en-US" alt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t>
            </a: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a:t>
            </a:r>
            <a:r>
              <a:rPr lang="en-US" alt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GROUP</a:t>
            </a: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 </a:t>
            </a:r>
            <a:r>
              <a:rPr lang="en-US" alt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6</a:t>
            </a: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a:t>
            </a:r>
            <a:endParaRPr lang="en-US" b="1" dirty="0">
              <a:ln w="50800"/>
              <a:solidFill>
                <a:srgbClr val="C00000"/>
              </a:solidFill>
            </a:endParaRPr>
          </a:p>
          <a:p>
            <a:pPr algn="ctr"/>
            <a:endParaRPr lang="en-US"/>
          </a:p>
        </p:txBody>
      </p:sp>
      <p:sp>
        <p:nvSpPr>
          <p:cNvPr id="6" name="Text Box 5"/>
          <p:cNvSpPr txBox="1"/>
          <p:nvPr/>
        </p:nvSpPr>
        <p:spPr>
          <a:xfrm>
            <a:off x="3617595" y="3913505"/>
            <a:ext cx="5452110" cy="2030095"/>
          </a:xfrm>
          <a:prstGeom prst="rect">
            <a:avLst/>
          </a:prstGeom>
          <a:noFill/>
        </p:spPr>
        <p:txBody>
          <a:bodyPr wrap="square" rtlCol="0">
            <a:spAutoFit/>
          </a:bodyPr>
          <a:p>
            <a:pPr algn="ctr"/>
            <a:r>
              <a:rPr lang="en-IN" dirty="0" smtClean="0">
                <a:solidFill>
                  <a:schemeClr val="bg1"/>
                </a:solidFill>
                <a:effectLst>
                  <a:glow rad="139700">
                    <a:schemeClr val="accent2">
                      <a:satMod val="175000"/>
                      <a:alpha val="40000"/>
                    </a:schemeClr>
                  </a:glow>
                </a:effectLst>
                <a:sym typeface="+mn-ea"/>
              </a:rPr>
              <a:t>A</a:t>
            </a:r>
            <a:r>
              <a:rPr lang="en-US" altLang="en-IN" dirty="0" smtClean="0">
                <a:solidFill>
                  <a:schemeClr val="bg1"/>
                </a:solidFill>
                <a:effectLst>
                  <a:glow rad="139700">
                    <a:schemeClr val="accent2">
                      <a:satMod val="175000"/>
                      <a:alpha val="40000"/>
                    </a:schemeClr>
                  </a:glow>
                </a:effectLst>
                <a:sym typeface="+mn-ea"/>
              </a:rPr>
              <a:t>.</a:t>
            </a:r>
            <a:r>
              <a:rPr lang="en-IN" altLang="en-IN" dirty="0" smtClean="0">
                <a:solidFill>
                  <a:schemeClr val="bg1"/>
                </a:solidFill>
                <a:effectLst>
                  <a:glow rad="139700">
                    <a:schemeClr val="accent2">
                      <a:satMod val="175000"/>
                      <a:alpha val="40000"/>
                    </a:schemeClr>
                  </a:glow>
                </a:effectLst>
                <a:sym typeface="+mn-ea"/>
              </a:rPr>
              <a:t>N</a:t>
            </a:r>
            <a:r>
              <a:rPr lang="en-IN" dirty="0" smtClean="0">
                <a:solidFill>
                  <a:schemeClr val="bg1"/>
                </a:solidFill>
                <a:effectLst>
                  <a:glow rad="139700">
                    <a:schemeClr val="accent2">
                      <a:satMod val="175000"/>
                      <a:alpha val="40000"/>
                    </a:schemeClr>
                  </a:glow>
                </a:effectLst>
                <a:sym typeface="+mn-ea"/>
              </a:rPr>
              <a:t>AGA PRAVEEN</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CH</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DURGA</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S</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KOWSALYA</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B</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VENU</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CH</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VIJAYGOPAL</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P</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RAVI SHANKAR</a:t>
            </a:r>
            <a:endParaRPr lang="en-IN" dirty="0" smtClean="0">
              <a:solidFill>
                <a:schemeClr val="bg1"/>
              </a:solidFill>
              <a:effectLst>
                <a:glow rad="139700">
                  <a:schemeClr val="accent2">
                    <a:satMod val="175000"/>
                    <a:alpha val="40000"/>
                  </a:schemeClr>
                </a:glow>
              </a:effectLst>
            </a:endParaRPr>
          </a:p>
          <a:p>
            <a:pPr algn="ctr"/>
            <a:r>
              <a:rPr lang="en-IN" dirty="0" smtClean="0">
                <a:solidFill>
                  <a:schemeClr val="bg1"/>
                </a:solidFill>
                <a:effectLst>
                  <a:glow rad="139700">
                    <a:schemeClr val="accent2">
                      <a:satMod val="175000"/>
                      <a:alpha val="40000"/>
                    </a:schemeClr>
                  </a:glow>
                </a:effectLst>
                <a:sym typeface="+mn-ea"/>
              </a:rPr>
              <a:t>M</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Y</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G</a:t>
            </a:r>
            <a:r>
              <a:rPr lang="en-US" altLang="en-IN" dirty="0" smtClean="0">
                <a:solidFill>
                  <a:schemeClr val="bg1"/>
                </a:solidFill>
                <a:effectLst>
                  <a:glow rad="139700">
                    <a:schemeClr val="accent2">
                      <a:satMod val="175000"/>
                      <a:alpha val="40000"/>
                    </a:schemeClr>
                  </a:glow>
                </a:effectLst>
                <a:sym typeface="+mn-ea"/>
              </a:rPr>
              <a:t>.</a:t>
            </a:r>
            <a:r>
              <a:rPr lang="en-IN" dirty="0" smtClean="0">
                <a:solidFill>
                  <a:schemeClr val="bg1"/>
                </a:solidFill>
                <a:effectLst>
                  <a:glow rad="139700">
                    <a:schemeClr val="accent2">
                      <a:satMod val="175000"/>
                      <a:alpha val="40000"/>
                    </a:schemeClr>
                  </a:glow>
                </a:effectLst>
                <a:sym typeface="+mn-ea"/>
              </a:rPr>
              <a:t>VARA PRASAD</a:t>
            </a:r>
            <a:endParaRPr lang="en-IN" dirty="0" smtClean="0">
              <a:solidFill>
                <a:schemeClr val="bg1"/>
              </a:solidFill>
              <a:effectLst>
                <a:glow rad="139700">
                  <a:schemeClr val="accent2">
                    <a:satMod val="175000"/>
                    <a:alpha val="40000"/>
                  </a:schemeClr>
                </a:glo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72" y="1524000"/>
            <a:ext cx="3932237" cy="955040"/>
          </a:xfrm>
        </p:spPr>
        <p:txBody>
          <a:bodyPr>
            <a:normAutofit/>
          </a:bodyPr>
          <a:lstStyle/>
          <a:p>
            <a:r>
              <a:rPr lang="en-US" b="1" u="sng" dirty="0">
                <a:solidFill>
                  <a:schemeClr val="bg1"/>
                </a:solidFill>
                <a:latin typeface="Bahnschrift Condensed" panose="020B0502040204020203" pitchFamily="34" charset="0"/>
              </a:rPr>
              <a:t>Business Objective</a:t>
            </a:r>
            <a:endParaRPr lang="en-IN" b="1" u="sng" dirty="0">
              <a:solidFill>
                <a:schemeClr val="bg1"/>
              </a:solidFill>
              <a:latin typeface="Bahnschrift Condensed" panose="020B0502040204020203" pitchFamily="34" charset="0"/>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3537" r="3537"/>
          <a:stretch>
            <a:fillRect/>
          </a:stretch>
        </p:blipFill>
        <p:spPr>
          <a:xfrm>
            <a:off x="5902166" y="651192"/>
            <a:ext cx="5980748" cy="5962015"/>
          </a:xfrm>
        </p:spPr>
      </p:pic>
      <p:sp>
        <p:nvSpPr>
          <p:cNvPr id="4" name="Text Placeholder 3"/>
          <p:cNvSpPr>
            <a:spLocks noGrp="1"/>
          </p:cNvSpPr>
          <p:nvPr>
            <p:ph type="body" sz="half" idx="2"/>
          </p:nvPr>
        </p:nvSpPr>
        <p:spPr>
          <a:xfrm>
            <a:off x="309086" y="2799080"/>
            <a:ext cx="6252488" cy="3530600"/>
          </a:xfrm>
        </p:spPr>
        <p:txBody>
          <a:bodyPr>
            <a:noAutofit/>
          </a:bodyPr>
          <a:lstStyle/>
          <a:p>
            <a:pPr marL="285750" indent="-285750">
              <a:buFont typeface="Wingdings" panose="05000000000000000000" pitchFamily="2" charset="2"/>
              <a:buChar char="ü"/>
            </a:pPr>
            <a:r>
              <a:rPr lang="en-US" sz="1800" dirty="0">
                <a:solidFill>
                  <a:schemeClr val="bg1"/>
                </a:solidFill>
              </a:rPr>
              <a:t>The P2P company is interested in quantifying the loan approval and sourcing strategy of loan issuer </a:t>
            </a:r>
            <a:endParaRPr lang="en-US" sz="1800" dirty="0">
              <a:solidFill>
                <a:schemeClr val="bg1"/>
              </a:solidFill>
            </a:endParaRPr>
          </a:p>
          <a:p>
            <a:pPr marL="285750" indent="-285750">
              <a:buFont typeface="Wingdings" panose="05000000000000000000" pitchFamily="2" charset="2"/>
              <a:buChar char="ü"/>
            </a:pPr>
            <a:r>
              <a:rPr lang="en-US" sz="1800" dirty="0">
                <a:solidFill>
                  <a:schemeClr val="bg1"/>
                </a:solidFill>
              </a:rPr>
              <a:t> It would want to study how the loan application approval rate varies by FICO score, Debt to Income Ratio and Employment length </a:t>
            </a:r>
            <a:endParaRPr lang="en-US" sz="1800" dirty="0">
              <a:solidFill>
                <a:schemeClr val="bg1"/>
              </a:solidFill>
            </a:endParaRPr>
          </a:p>
          <a:p>
            <a:pPr marL="285750" indent="-285750">
              <a:buFont typeface="Wingdings" panose="05000000000000000000" pitchFamily="2" charset="2"/>
              <a:buChar char="ü"/>
            </a:pPr>
            <a:r>
              <a:rPr lang="en-US" sz="1800" dirty="0">
                <a:solidFill>
                  <a:schemeClr val="bg1"/>
                </a:solidFill>
              </a:rPr>
              <a:t>The distribution of approval rates by the above mentioned three factors can help this company to get a better perspective with regards to its credit disbursement strategy and it can evaluate its issuing decisions later if defaults happen </a:t>
            </a:r>
            <a:endParaRPr lang="en-IN" sz="1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48" y="1828800"/>
            <a:ext cx="3932237" cy="523240"/>
          </a:xfrm>
        </p:spPr>
        <p:txBody>
          <a:bodyPr>
            <a:normAutofit fontScale="90000"/>
          </a:bodyPr>
          <a:lstStyle/>
          <a:p>
            <a:r>
              <a:rPr lang="en-IN" b="1" u="sng" dirty="0">
                <a:solidFill>
                  <a:schemeClr val="bg1"/>
                </a:solidFill>
                <a:latin typeface="Bahnschrift Condensed" panose="020B0502040204020203" pitchFamily="34" charset="0"/>
              </a:rPr>
              <a:t>Understanding</a:t>
            </a:r>
            <a:r>
              <a:rPr lang="en-IN" dirty="0">
                <a:solidFill>
                  <a:schemeClr val="bg1"/>
                </a:solidFill>
              </a:rPr>
              <a:t>:</a:t>
            </a:r>
            <a:endParaRPr lang="en-IN" dirty="0">
              <a:solidFill>
                <a:schemeClr val="bg1"/>
              </a:solidFill>
            </a:endParaRPr>
          </a:p>
        </p:txBody>
      </p:sp>
      <p:sp>
        <p:nvSpPr>
          <p:cNvPr id="4" name="Text Placeholder 3"/>
          <p:cNvSpPr>
            <a:spLocks noGrp="1"/>
          </p:cNvSpPr>
          <p:nvPr>
            <p:ph type="body" sz="half" idx="2"/>
          </p:nvPr>
        </p:nvSpPr>
        <p:spPr>
          <a:xfrm>
            <a:off x="392748" y="2545080"/>
            <a:ext cx="5144452" cy="3825240"/>
          </a:xfrm>
        </p:spPr>
        <p:txBody>
          <a:bodyPr>
            <a:noAutofit/>
          </a:bodyPr>
          <a:lstStyle/>
          <a:p>
            <a:pPr marL="285750" indent="-285750">
              <a:buFont typeface="Wingdings" panose="05000000000000000000" pitchFamily="2" charset="2"/>
              <a:buChar char="ü"/>
            </a:pPr>
            <a:r>
              <a:rPr lang="en-US" sz="1800" dirty="0">
                <a:solidFill>
                  <a:schemeClr val="bg1"/>
                </a:solidFill>
              </a:rPr>
              <a:t>A peer to peer lending company is interested in understanding the risk profile of its customers and its general loan disbursement strategy.</a:t>
            </a:r>
            <a:endParaRPr lang="en-US" sz="1800" dirty="0">
              <a:solidFill>
                <a:schemeClr val="bg1"/>
              </a:solidFill>
            </a:endParaRPr>
          </a:p>
          <a:p>
            <a:pPr marL="285750" indent="-285750">
              <a:buFont typeface="Wingdings" panose="05000000000000000000" pitchFamily="2" charset="2"/>
              <a:buChar char="ü"/>
            </a:pPr>
            <a:r>
              <a:rPr lang="en-US" sz="1800" dirty="0">
                <a:solidFill>
                  <a:schemeClr val="bg1"/>
                </a:solidFill>
              </a:rPr>
              <a:t>We have the data and we need to </a:t>
            </a:r>
            <a:r>
              <a:rPr lang="en-US" sz="1800" dirty="0" err="1">
                <a:solidFill>
                  <a:schemeClr val="bg1"/>
                </a:solidFill>
              </a:rPr>
              <a:t>Analyize</a:t>
            </a:r>
            <a:r>
              <a:rPr lang="en-US" sz="1800" dirty="0">
                <a:solidFill>
                  <a:schemeClr val="bg1"/>
                </a:solidFill>
              </a:rPr>
              <a:t> the Data and find useful insights </a:t>
            </a:r>
            <a:r>
              <a:rPr lang="en-US" sz="1800" dirty="0" err="1">
                <a:solidFill>
                  <a:schemeClr val="bg1"/>
                </a:solidFill>
              </a:rPr>
              <a:t>inorder</a:t>
            </a:r>
            <a:r>
              <a:rPr lang="en-US" sz="1800" dirty="0">
                <a:solidFill>
                  <a:schemeClr val="bg1"/>
                </a:solidFill>
              </a:rPr>
              <a:t> to prepare a good loan disbursement strategy.</a:t>
            </a:r>
            <a:endParaRPr lang="en-US" sz="1800" dirty="0">
              <a:solidFill>
                <a:schemeClr val="bg1"/>
              </a:solidFill>
            </a:endParaRPr>
          </a:p>
          <a:p>
            <a:pPr marL="285750" indent="-285750">
              <a:buFont typeface="Wingdings" panose="05000000000000000000" pitchFamily="2" charset="2"/>
              <a:buChar char="ü"/>
            </a:pPr>
            <a:r>
              <a:rPr lang="en-US" sz="1800" dirty="0">
                <a:solidFill>
                  <a:schemeClr val="bg1"/>
                </a:solidFill>
              </a:rPr>
              <a:t>We also need to check the proportionality of FICO score, Debt to Income Ratio and Employment length on the loan acceptance.</a:t>
            </a:r>
            <a:endParaRPr lang="en-US" sz="1800" dirty="0">
              <a:solidFill>
                <a:schemeClr val="bg1"/>
              </a:solidFill>
            </a:endParaRPr>
          </a:p>
          <a:p>
            <a:pPr marL="285750" indent="-285750">
              <a:buFont typeface="Wingdings" panose="05000000000000000000" pitchFamily="2" charset="2"/>
              <a:buChar char="ü"/>
            </a:pPr>
            <a:r>
              <a:rPr lang="en-IN" sz="1800" dirty="0">
                <a:solidFill>
                  <a:schemeClr val="bg1"/>
                </a:solidFill>
              </a:rPr>
              <a:t>We also need to check what are the variables that are useful </a:t>
            </a:r>
            <a:r>
              <a:rPr lang="en-IN" sz="1800" dirty="0" err="1">
                <a:solidFill>
                  <a:schemeClr val="bg1"/>
                </a:solidFill>
              </a:rPr>
              <a:t>inorder</a:t>
            </a:r>
            <a:r>
              <a:rPr lang="en-IN" sz="1800" dirty="0">
                <a:solidFill>
                  <a:schemeClr val="bg1"/>
                </a:solidFill>
              </a:rPr>
              <a:t> to approve the customer.</a:t>
            </a:r>
            <a:endParaRPr lang="en-IN" sz="1800" dirty="0">
              <a:solidFill>
                <a:schemeClr val="bg1"/>
              </a:solidFill>
            </a:endParaRPr>
          </a:p>
        </p:txBody>
      </p:sp>
      <p:pic>
        <p:nvPicPr>
          <p:cNvPr id="11" name="Content Placeholder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85501" y="652145"/>
            <a:ext cx="5644550" cy="57181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881" y="638991"/>
            <a:ext cx="3932237" cy="955040"/>
          </a:xfrm>
        </p:spPr>
        <p:txBody>
          <a:bodyPr>
            <a:normAutofit/>
          </a:bodyPr>
          <a:lstStyle/>
          <a:p>
            <a:r>
              <a:rPr lang="en-IN" b="1" u="sng" dirty="0">
                <a:solidFill>
                  <a:schemeClr val="bg1"/>
                </a:solidFill>
                <a:latin typeface="Bahnschrift Condensed" panose="020B0502040204020203" pitchFamily="34" charset="0"/>
              </a:rPr>
              <a:t>Approach</a:t>
            </a:r>
            <a:endParaRPr lang="en-IN" b="1" u="sng" dirty="0">
              <a:solidFill>
                <a:schemeClr val="bg1"/>
              </a:solidFill>
              <a:latin typeface="Bahnschrift Condensed" panose="020B0502040204020203" pitchFamily="34" charset="0"/>
            </a:endParaRPr>
          </a:p>
        </p:txBody>
      </p:sp>
      <p:sp>
        <p:nvSpPr>
          <p:cNvPr id="27" name="TextBox 26"/>
          <p:cNvSpPr txBox="1"/>
          <p:nvPr/>
        </p:nvSpPr>
        <p:spPr>
          <a:xfrm>
            <a:off x="1189629" y="2178498"/>
            <a:ext cx="9812742" cy="3693319"/>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bg1"/>
                </a:solidFill>
              </a:rPr>
              <a:t>We had a dataset we first perform Data analysis on the data and eliminate duplicate values and fill the  missing values and check the datatypes and convert them as our desired datatype.</a:t>
            </a: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Then we Perform some Exploratory Data Analysis on the data to check the relation between the variables and also check how the numeric variables are dispersed we use Data visualizations to present them</a:t>
            </a: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Then we follow profiling Approach to present the </a:t>
            </a:r>
            <a:r>
              <a:rPr lang="en-IN" b="1" dirty="0" err="1">
                <a:solidFill>
                  <a:schemeClr val="bg1"/>
                </a:solidFill>
              </a:rPr>
              <a:t>recommandations</a:t>
            </a:r>
            <a:r>
              <a:rPr lang="en-IN" b="1" dirty="0">
                <a:solidFill>
                  <a:schemeClr val="bg1"/>
                </a:solidFill>
              </a:rPr>
              <a:t> </a:t>
            </a:r>
            <a:endParaRPr lang="en-IN" b="1" dirty="0">
              <a:solidFill>
                <a:schemeClr val="bg1"/>
              </a:solidFill>
            </a:endParaRPr>
          </a:p>
          <a:p>
            <a:endParaRPr lang="en-IN" b="1" dirty="0">
              <a:solidFill>
                <a:schemeClr val="bg1"/>
              </a:solidFill>
            </a:endParaRPr>
          </a:p>
          <a:p>
            <a:pPr marL="285750" indent="-285750">
              <a:buFont typeface="Wingdings" panose="05000000000000000000" pitchFamily="2" charset="2"/>
              <a:buChar char="Ø"/>
            </a:pPr>
            <a:r>
              <a:rPr lang="en-IN" b="1" u="sng" dirty="0">
                <a:solidFill>
                  <a:schemeClr val="bg1"/>
                </a:solidFill>
              </a:rPr>
              <a:t>Profiling Approach:</a:t>
            </a:r>
            <a:endParaRPr lang="en-IN" b="1" u="sng" dirty="0">
              <a:solidFill>
                <a:schemeClr val="bg1"/>
              </a:solidFill>
            </a:endParaRPr>
          </a:p>
          <a:p>
            <a:endParaRPr lang="en-IN" b="1" dirty="0">
              <a:solidFill>
                <a:schemeClr val="bg1"/>
              </a:solidFill>
            </a:endParaRPr>
          </a:p>
          <a:p>
            <a:pPr marL="742950" lvl="1" indent="-285750">
              <a:buFont typeface="Wingdings" panose="05000000000000000000" pitchFamily="2" charset="2"/>
              <a:buChar char="Ø"/>
            </a:pPr>
            <a:r>
              <a:rPr lang="en-IN" b="1" dirty="0">
                <a:solidFill>
                  <a:schemeClr val="bg1"/>
                </a:solidFill>
              </a:rPr>
              <a:t>To find the loan strategy from the given data we need to know what kind of people are getting loan and what kind of people are not getting the loan such that  we will get the strategy.</a:t>
            </a:r>
            <a:endParaRPr lang="en-IN" b="1" dirty="0">
              <a:solidFill>
                <a:schemeClr val="bg1"/>
              </a:solidFill>
            </a:endParaRPr>
          </a:p>
          <a:p>
            <a:pPr marL="285750" indent="-285750">
              <a:buFont typeface="Wingdings" panose="05000000000000000000" pitchFamily="2" charset="2"/>
              <a:buChar char="Ø"/>
            </a:pPr>
            <a:endParaRPr lang="en-IN" b="1" dirty="0">
              <a:solidFill>
                <a:schemeClr val="bg1"/>
              </a:solidFill>
            </a:endParaRPr>
          </a:p>
        </p:txBody>
      </p:sp>
      <p:pic>
        <p:nvPicPr>
          <p:cNvPr id="25" name="Picture Placeholder 24"/>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5918" r="3811" b="2516"/>
          <a:stretch>
            <a:fillRect/>
          </a:stretch>
        </p:blipFill>
        <p:spPr>
          <a:xfrm>
            <a:off x="10806254" y="908230"/>
            <a:ext cx="7704000" cy="4680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p:cNvGraphicFramePr>
            <a:graphicFrameLocks noGrp="1"/>
          </p:cNvGraphicFramePr>
          <p:nvPr/>
        </p:nvGraphicFramePr>
        <p:xfrm>
          <a:off x="0" y="15111"/>
          <a:ext cx="12344402" cy="6827778"/>
        </p:xfrm>
        <a:graphic>
          <a:graphicData uri="http://schemas.openxmlformats.org/drawingml/2006/table">
            <a:tbl>
              <a:tblPr firstRow="1" bandRow="1">
                <a:tableStyleId>{5C22544A-7EE6-4342-B048-85BDC9FD1C3A}</a:tableStyleId>
              </a:tblPr>
              <a:tblGrid>
                <a:gridCol w="1390365"/>
                <a:gridCol w="951222"/>
                <a:gridCol w="865508"/>
                <a:gridCol w="885856"/>
                <a:gridCol w="822266"/>
                <a:gridCol w="822266"/>
                <a:gridCol w="822266"/>
                <a:gridCol w="822266"/>
                <a:gridCol w="822266"/>
                <a:gridCol w="822266"/>
                <a:gridCol w="822266"/>
                <a:gridCol w="993537"/>
                <a:gridCol w="1268050"/>
                <a:gridCol w="234002"/>
              </a:tblGrid>
              <a:tr h="877010">
                <a:tc>
                  <a:txBody>
                    <a:bodyPr/>
                    <a:lstStyle/>
                    <a:p>
                      <a:endParaRPr lang="en-IN" dirty="0"/>
                    </a:p>
                  </a:txBody>
                  <a:tcPr/>
                </a:tc>
                <a:tc>
                  <a:txBody>
                    <a:bodyPr/>
                    <a:lstStyle/>
                    <a:p>
                      <a:r>
                        <a:rPr lang="en-IN" dirty="0"/>
                        <a:t>COUNT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mean</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solidFill>
                          <a:schemeClr val="bg1"/>
                        </a:solidFill>
                        <a:latin typeface="Roboto" panose="02000000000000000000" pitchFamily="2" charset="0"/>
                        <a:ea typeface="Roboto" panose="02000000000000000000" pitchFamily="2"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Roboto" panose="02000000000000000000" pitchFamily="2" charset="0"/>
                          <a:ea typeface="Roboto" panose="02000000000000000000" pitchFamily="2" charset="0"/>
                        </a:rPr>
                        <a:t>Std</a:t>
                      </a:r>
                      <a:endParaRPr lang="en-IN" sz="1800" dirty="0">
                        <a:solidFill>
                          <a:schemeClr val="bg1"/>
                        </a:solidFill>
                        <a:latin typeface="Roboto" panose="02000000000000000000" pitchFamily="2" charset="0"/>
                        <a:ea typeface="Roboto" panose="02000000000000000000" pitchFamily="2"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Roboto" panose="02000000000000000000" pitchFamily="2" charset="0"/>
                          <a:ea typeface="Roboto" panose="02000000000000000000" pitchFamily="2" charset="0"/>
                        </a:rPr>
                        <a:t>min</a:t>
                      </a:r>
                      <a:endParaRPr lang="en-IN" sz="1800" dirty="0">
                        <a:solidFill>
                          <a:schemeClr val="bg1"/>
                        </a:solidFill>
                        <a:latin typeface="Roboto" panose="02000000000000000000" pitchFamily="2" charset="0"/>
                        <a:ea typeface="Roboto" panose="02000000000000000000" pitchFamily="2" charset="0"/>
                      </a:endParaRPr>
                    </a:p>
                    <a:p>
                      <a:endParaRPr lang="en-IN" dirty="0"/>
                    </a:p>
                  </a:txBody>
                  <a:tcPr/>
                </a:tc>
                <a:tc>
                  <a:txBody>
                    <a:bodyPr/>
                    <a:lstStyle/>
                    <a:p>
                      <a:r>
                        <a:rPr lang="en-US" sz="1800" dirty="0">
                          <a:solidFill>
                            <a:schemeClr val="bg1"/>
                          </a:solidFill>
                          <a:latin typeface="Roboto" panose="02000000000000000000" pitchFamily="2" charset="0"/>
                          <a:ea typeface="Roboto" panose="02000000000000000000" pitchFamily="2" charset="0"/>
                        </a:rPr>
                        <a:t>Pc 25%</a:t>
                      </a:r>
                      <a:endParaRPr lang="en-IN" dirty="0"/>
                    </a:p>
                  </a:txBody>
                  <a:tcPr/>
                </a:tc>
                <a:tc>
                  <a:txBody>
                    <a:bodyPr/>
                    <a:lstStyle/>
                    <a:p>
                      <a:r>
                        <a:rPr lang="en-IN" dirty="0"/>
                        <a:t>Pc</a:t>
                      </a:r>
                      <a:endParaRPr lang="en-IN" dirty="0"/>
                    </a:p>
                    <a:p>
                      <a:r>
                        <a:rPr lang="en-IN" dirty="0"/>
                        <a:t>50%</a:t>
                      </a:r>
                      <a:endParaRPr lang="en-IN" dirty="0"/>
                    </a:p>
                  </a:txBody>
                  <a:tcPr/>
                </a:tc>
                <a:tc>
                  <a:txBody>
                    <a:bodyPr/>
                    <a:lstStyle/>
                    <a:p>
                      <a:r>
                        <a:rPr lang="en-IN" dirty="0"/>
                        <a:t>Pc</a:t>
                      </a:r>
                      <a:endParaRPr lang="en-IN" dirty="0"/>
                    </a:p>
                    <a:p>
                      <a:r>
                        <a:rPr lang="en-IN" dirty="0"/>
                        <a:t>75%</a:t>
                      </a:r>
                      <a:endParaRPr lang="en-IN" dirty="0"/>
                    </a:p>
                    <a:p>
                      <a:endParaRPr lang="en-IN" dirty="0"/>
                    </a:p>
                  </a:txBody>
                  <a:tcPr/>
                </a:tc>
                <a:tc>
                  <a:txBody>
                    <a:bodyPr/>
                    <a:lstStyle/>
                    <a:p>
                      <a:r>
                        <a:rPr lang="en-IN" dirty="0"/>
                        <a:t>max</a:t>
                      </a:r>
                      <a:endParaRPr lang="en-IN" dirty="0"/>
                    </a:p>
                  </a:txBody>
                  <a:tcPr/>
                </a:tc>
                <a:tc>
                  <a:txBody>
                    <a:bodyPr/>
                    <a:lstStyle/>
                    <a:p>
                      <a:r>
                        <a:rPr lang="en-IN" dirty="0"/>
                        <a:t>unique</a:t>
                      </a:r>
                      <a:endParaRPr lang="en-IN" dirty="0"/>
                    </a:p>
                  </a:txBody>
                  <a:tcPr/>
                </a:tc>
                <a:tc>
                  <a:txBody>
                    <a:bodyPr/>
                    <a:lstStyle/>
                    <a:p>
                      <a:r>
                        <a:rPr lang="en-IN" dirty="0"/>
                        <a:t>top</a:t>
                      </a:r>
                      <a:endParaRPr lang="en-IN" dirty="0"/>
                    </a:p>
                  </a:txBody>
                  <a:tcPr/>
                </a:tc>
                <a:tc>
                  <a:txBody>
                    <a:bodyPr/>
                    <a:lstStyle/>
                    <a:p>
                      <a:r>
                        <a:rPr lang="en-IN" dirty="0"/>
                        <a:t>frequency</a:t>
                      </a:r>
                      <a:endParaRPr lang="en-IN" dirty="0"/>
                    </a:p>
                  </a:txBody>
                  <a:tcPr/>
                </a:tc>
                <a:tc>
                  <a:txBody>
                    <a:bodyPr/>
                    <a:lstStyle/>
                    <a:p>
                      <a:r>
                        <a:rPr lang="en-IN" dirty="0"/>
                        <a:t>Variable data type</a:t>
                      </a:r>
                      <a:endParaRPr lang="en-IN" dirty="0"/>
                    </a:p>
                  </a:txBody>
                  <a:tcPr/>
                </a:tc>
                <a:tc>
                  <a:txBody>
                    <a:bodyPr/>
                    <a:lstStyle/>
                    <a:p>
                      <a:endParaRPr lang="en-IN" dirty="0"/>
                    </a:p>
                  </a:txBody>
                  <a:tcPr/>
                </a:tc>
              </a:tr>
              <a:tr h="350804">
                <a:tc>
                  <a:txBody>
                    <a:bodyPr/>
                    <a:lstStyle/>
                    <a:p>
                      <a:r>
                        <a:rPr lang="en-IN" dirty="0" err="1"/>
                        <a:t>Loan_amnt</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290336.0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13414.15</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9958.83</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500.0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5375.00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10000.0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20000.00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1400000.0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b="0" i="0" u="none" strike="noStrike" dirty="0">
                          <a:solidFill>
                            <a:srgbClr val="000000"/>
                          </a:solidFill>
                          <a:effectLst/>
                          <a:latin typeface="Calibri" panose="020F0502020204030204" pitchFamily="34" charset="0"/>
                        </a:rPr>
                        <a:t>Numeric </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350804">
                <a:tc>
                  <a:txBody>
                    <a:bodyPr/>
                    <a:lstStyle/>
                    <a:p>
                      <a:r>
                        <a:rPr lang="en-IN" dirty="0"/>
                        <a:t>FICO</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290336.0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661.01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91.08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639.00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677.0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707.00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850.0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b="0" i="0" u="none" strike="noStrike" dirty="0">
                          <a:solidFill>
                            <a:srgbClr val="000000"/>
                          </a:solidFill>
                          <a:effectLst/>
                          <a:latin typeface="Calibri" panose="020F0502020204030204" pitchFamily="34" charset="0"/>
                        </a:rPr>
                        <a:t>Numeric</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350804">
                <a:tc>
                  <a:txBody>
                    <a:bodyPr/>
                    <a:lstStyle/>
                    <a:p>
                      <a:r>
                        <a:rPr lang="en-IN" dirty="0" err="1"/>
                        <a:t>Dti</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290336.0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     260.20</a:t>
                      </a:r>
                      <a:endParaRPr lang="en-IN" sz="1200" b="0" i="0" u="none" strike="noStrike" dirty="0">
                        <a:solidFill>
                          <a:srgbClr val="000000"/>
                        </a:solidFill>
                        <a:effectLst/>
                        <a:latin typeface="Calibri" panose="020F0502020204030204" pitchFamily="34" charset="0"/>
                      </a:endParaRPr>
                    </a:p>
                  </a:txBody>
                  <a:tcPr/>
                </a:tc>
                <a:tc>
                  <a:txBody>
                    <a:bodyPr/>
                    <a:lstStyle/>
                    <a:p>
                      <a:endParaRPr lang="en-IN" sz="1200" dirty="0"/>
                    </a:p>
                  </a:txBody>
                  <a:tcPr/>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Numeric</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613907">
                <a:tc>
                  <a:txBody>
                    <a:bodyPr/>
                    <a:lstStyle/>
                    <a:p>
                      <a:r>
                        <a:rPr lang="en-IN" dirty="0" err="1"/>
                        <a:t>New_Emp_length</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290336.0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3.42</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3.88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0.5</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0.50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1.0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6.00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11.0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0" i="0" u="none" strike="noStrike" dirty="0">
                          <a:solidFill>
                            <a:srgbClr val="000000"/>
                          </a:solidFill>
                          <a:effectLst/>
                          <a:latin typeface="Calibri" panose="020F0502020204030204" pitchFamily="34" charset="0"/>
                        </a:rPr>
                        <a:t>                  Numeric </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429320">
                <a:tc>
                  <a:txBody>
                    <a:bodyPr/>
                    <a:lstStyle/>
                    <a:p>
                      <a:r>
                        <a:rPr lang="en-IN" dirty="0" err="1"/>
                        <a:t>Loan_status</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308638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just"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just"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1" i="0" u="none" strike="noStrike" dirty="0">
                          <a:solidFill>
                            <a:srgbClr val="000000"/>
                          </a:solidFill>
                          <a:effectLst/>
                          <a:latin typeface="Calibri" panose="020F0502020204030204" pitchFamily="34" charset="0"/>
                        </a:rPr>
                        <a:t>      --</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0" i="0" u="none" strike="noStrike" dirty="0">
                          <a:solidFill>
                            <a:srgbClr val="000000"/>
                          </a:solidFill>
                          <a:effectLst/>
                          <a:latin typeface="Calibri" panose="020F0502020204030204" pitchFamily="34" charset="0"/>
                        </a:rPr>
                        <a:t>                 15</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Not available</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180611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372745">
                <a:tc>
                  <a:txBody>
                    <a:bodyPr/>
                    <a:lstStyle/>
                    <a:p>
                      <a:r>
                        <a:rPr lang="en-IN" dirty="0" err="1"/>
                        <a:t>Addr_state</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308638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51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No information</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             180611</a:t>
                      </a:r>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532296">
                <a:tc>
                  <a:txBody>
                    <a:bodyPr/>
                    <a:lstStyle/>
                    <a:p>
                      <a:r>
                        <a:rPr lang="en-IN" dirty="0" err="1"/>
                        <a:t>Accept_d</a:t>
                      </a:r>
                      <a:endParaRPr lang="en-IN" dirty="0"/>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308638</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lvl="1" algn="just"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b="0" i="0" u="none" strike="noStrike" dirty="0">
                          <a:solidFill>
                            <a:srgbClr val="000000"/>
                          </a:solidFill>
                          <a:effectLst/>
                          <a:latin typeface="Calibri" panose="020F0502020204030204" pitchFamily="34" charset="0"/>
                        </a:rPr>
                        <a:t>2120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No information</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180611</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532296">
                <a:tc>
                  <a:txBody>
                    <a:bodyPr/>
                    <a:lstStyle/>
                    <a:p>
                      <a:r>
                        <a:rPr lang="en-IN" dirty="0" err="1"/>
                        <a:t>Issue_d</a:t>
                      </a:r>
                      <a:endParaRPr lang="en-IN" dirty="0"/>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308638</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b="0" i="0" u="none" strike="noStrike" dirty="0">
                          <a:solidFill>
                            <a:srgbClr val="000000"/>
                          </a:solidFill>
                          <a:effectLst/>
                          <a:latin typeface="Calibri" panose="020F0502020204030204" pitchFamily="34" charset="0"/>
                        </a:rPr>
                        <a:t>1478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No information</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180611</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613907">
                <a:tc>
                  <a:txBody>
                    <a:bodyPr/>
                    <a:lstStyle/>
                    <a:p>
                      <a:r>
                        <a:rPr lang="en-IN" dirty="0" err="1"/>
                        <a:t>Funded_amnt</a:t>
                      </a:r>
                      <a:endParaRPr lang="en-IN" dirty="0"/>
                    </a:p>
                  </a:txBody>
                  <a:tcPr/>
                </a:tc>
                <a:tc>
                  <a:txBody>
                    <a:bodyPr/>
                    <a:lstStyle/>
                    <a:p>
                      <a:pPr algn="r" fontAlgn="b"/>
                      <a:r>
                        <a:rPr lang="en-IN" sz="1200" b="0" i="0" u="none" strike="noStrike" dirty="0">
                          <a:solidFill>
                            <a:srgbClr val="000000"/>
                          </a:solidFill>
                          <a:effectLst/>
                          <a:latin typeface="Calibri" panose="020F0502020204030204" pitchFamily="34" charset="0"/>
                        </a:rPr>
                        <a:t>290336.0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	5602.20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8333.21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	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10000.00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35000.0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0" i="0" u="none" strike="noStrike" dirty="0">
                          <a:solidFill>
                            <a:srgbClr val="000000"/>
                          </a:solidFill>
                          <a:effectLst/>
                          <a:latin typeface="Calibri" panose="020F0502020204030204" pitchFamily="34" charset="0"/>
                        </a:rPr>
                        <a: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0" i="0" u="none" strike="noStrike" dirty="0">
                          <a:solidFill>
                            <a:srgbClr val="000000"/>
                          </a:solidFill>
                          <a:effectLst/>
                          <a:latin typeface="Calibri" panose="020F0502020204030204" pitchFamily="34" charset="0"/>
                        </a:rPr>
                        <a: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0" i="0" u="none" strike="noStrike" dirty="0">
                          <a:solidFill>
                            <a:srgbClr val="000000"/>
                          </a:solidFill>
                          <a:effectLst/>
                          <a:latin typeface="Calibri" panose="020F0502020204030204" pitchFamily="34" charset="0"/>
                        </a:rPr>
                        <a: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b="0" i="0" u="none" strike="noStrike" dirty="0">
                          <a:solidFill>
                            <a:srgbClr val="000000"/>
                          </a:solidFill>
                          <a:effectLst/>
                          <a:latin typeface="Calibri" panose="020F0502020204030204" pitchFamily="34" charset="0"/>
                        </a:rPr>
                        <a:t>Numeric</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532296">
                <a:tc>
                  <a:txBody>
                    <a:bodyPr/>
                    <a:lstStyle/>
                    <a:p>
                      <a:r>
                        <a:rPr lang="en-IN" dirty="0"/>
                        <a:t>Accepted</a:t>
                      </a:r>
                      <a:endParaRPr lang="en-IN" dirty="0"/>
                    </a:p>
                  </a:txBody>
                  <a:tcPr/>
                </a:tc>
                <a:tc>
                  <a:txBody>
                    <a:bodyPr/>
                    <a:lstStyle/>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0" i="0" u="none" strike="noStrike" dirty="0">
                          <a:solidFill>
                            <a:srgbClr val="000000"/>
                          </a:solidFill>
                          <a:effectLst/>
                          <a:latin typeface="Calibri" panose="020F0502020204030204" pitchFamily="34" charset="0"/>
                        </a:rPr>
                        <a:t>2</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No information</a:t>
                      </a:r>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180611</a:t>
                      </a:r>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429320">
                <a:tc>
                  <a:txBody>
                    <a:bodyPr/>
                    <a:lstStyle/>
                    <a:p>
                      <a:r>
                        <a:rPr lang="en-IN" dirty="0" err="1"/>
                        <a:t>greaterThan</a:t>
                      </a:r>
                      <a:endParaRPr lang="en-IN" dirty="0"/>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308638</a:t>
                      </a:r>
                      <a:endParaRPr lang="en-IN" sz="1200" b="0" i="0" u="none" strike="noStrike" dirty="0">
                        <a:solidFill>
                          <a:srgbClr val="000000"/>
                        </a:solidFill>
                        <a:effectLst/>
                        <a:latin typeface="Calibri" panose="020F0502020204030204" pitchFamily="34" charset="0"/>
                      </a:endParaRPr>
                    </a:p>
                    <a:p>
                      <a:pPr algn="r"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0" i="0" u="none" strike="noStrike" dirty="0">
                          <a:solidFill>
                            <a:srgbClr val="000000"/>
                          </a:solidFill>
                          <a:effectLst/>
                          <a:latin typeface="Calibri" panose="020F0502020204030204" pitchFamily="34" charset="0"/>
                        </a:rPr>
                        <a:t>2</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!&gt;120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303678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r h="613907">
                <a:tc>
                  <a:txBody>
                    <a:bodyPr/>
                    <a:lstStyle/>
                    <a:p>
                      <a:r>
                        <a:rPr lang="en-IN" dirty="0"/>
                        <a:t>Between31_120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0" i="0" u="none" strike="noStrike" dirty="0">
                          <a:solidFill>
                            <a:srgbClr val="000000"/>
                          </a:solidFill>
                          <a:effectLst/>
                          <a:latin typeface="Calibri" panose="020F0502020204030204" pitchFamily="34" charset="0"/>
                        </a:rPr>
                        <a:t>       308638</a:t>
                      </a:r>
                      <a:endParaRPr lang="en-IN" sz="1200" b="0" i="0" u="none" strike="noStrike" dirty="0">
                        <a:solidFill>
                          <a:srgbClr val="000000"/>
                        </a:solidFill>
                        <a:effectLst/>
                        <a:latin typeface="Calibri" panose="020F0502020204030204" pitchFamily="34" charset="0"/>
                      </a:endParaRPr>
                    </a:p>
                    <a:p>
                      <a:endParaRPr lang="en-IN" sz="1200" dirty="0"/>
                    </a:p>
                  </a:txBody>
                  <a:tcP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200" b="1" i="0" u="none" strike="noStrike" dirty="0">
                          <a:solidFill>
                            <a:srgbClr val="000000"/>
                          </a:solidFill>
                          <a:effectLst/>
                          <a:latin typeface="Calibri" panose="020F0502020204030204" pitchFamily="34" charset="0"/>
                        </a:rPr>
                        <a: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200" b="0" i="0" u="none" strike="noStrike" dirty="0">
                          <a:solidFill>
                            <a:srgbClr val="000000"/>
                          </a:solidFill>
                          <a:effectLst/>
                          <a:latin typeface="Calibri" panose="020F0502020204030204" pitchFamily="34" charset="0"/>
                        </a:rPr>
                        <a:t>2</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!31-120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307117</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b="0" i="0" u="none" strike="noStrike" dirty="0">
                          <a:solidFill>
                            <a:srgbClr val="000000"/>
                          </a:solidFill>
                          <a:effectLst/>
                          <a:latin typeface="Calibri" panose="020F0502020204030204" pitchFamily="34" charset="0"/>
                        </a:rPr>
                        <a:t>                      object</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813" y="636228"/>
            <a:ext cx="4737047" cy="633045"/>
          </a:xfrm>
        </p:spPr>
        <p:txBody>
          <a:bodyPr/>
          <a:lstStyle/>
          <a:p>
            <a:r>
              <a:rPr lang="en-IN" b="1" u="sng" dirty="0">
                <a:solidFill>
                  <a:schemeClr val="bg1"/>
                </a:solidFill>
                <a:latin typeface="Bahnschrift Condensed" panose="020B0502040204020203" pitchFamily="34" charset="0"/>
              </a:rPr>
              <a:t>Findings from the Data:</a:t>
            </a:r>
            <a:endParaRPr lang="en-IN" b="1" u="sng" dirty="0">
              <a:solidFill>
                <a:schemeClr val="bg1"/>
              </a:solidFill>
              <a:latin typeface="Bahnschrift Condensed" panose="020B0502040204020203" pitchFamily="34" charset="0"/>
            </a:endParaRPr>
          </a:p>
        </p:txBody>
      </p:sp>
      <p:sp>
        <p:nvSpPr>
          <p:cNvPr id="10" name="Text Placeholder 3"/>
          <p:cNvSpPr>
            <a:spLocks noGrp="1"/>
          </p:cNvSpPr>
          <p:nvPr>
            <p:ph type="body" sz="half" idx="2"/>
          </p:nvPr>
        </p:nvSpPr>
        <p:spPr>
          <a:xfrm>
            <a:off x="2149793" y="2223197"/>
            <a:ext cx="6000176" cy="1517301"/>
          </a:xfrm>
        </p:spPr>
        <p:txBody>
          <a:bodyPr>
            <a:normAutofit lnSpcReduction="10000"/>
          </a:bodyPr>
          <a:lstStyle/>
          <a:p>
            <a:pPr marL="285750" indent="-285750">
              <a:buFont typeface="Wingdings" panose="05000000000000000000" pitchFamily="2" charset="2"/>
              <a:buChar char="Ø"/>
            </a:pPr>
            <a:r>
              <a:rPr lang="en-IN" dirty="0">
                <a:solidFill>
                  <a:schemeClr val="bg1"/>
                </a:solidFill>
              </a:rPr>
              <a:t>There are ¼ </a:t>
            </a:r>
            <a:r>
              <a:rPr lang="en-IN" dirty="0" err="1">
                <a:solidFill>
                  <a:schemeClr val="bg1"/>
                </a:solidFill>
              </a:rPr>
              <a:t>th</a:t>
            </a:r>
            <a:r>
              <a:rPr lang="en-IN" dirty="0">
                <a:solidFill>
                  <a:schemeClr val="bg1"/>
                </a:solidFill>
              </a:rPr>
              <a:t> people who are applying for loan less than 5000.</a:t>
            </a: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 average years of experience of people id 3.31 years.</a:t>
            </a: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There are 1 percent of people who are applying loan greater than 35000.</a:t>
            </a: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On an average we have a FICO score of 640.05.</a:t>
            </a:r>
            <a:endParaRPr lang="en-IN" dirty="0">
              <a:solidFill>
                <a:schemeClr val="bg1"/>
              </a:solidFill>
            </a:endParaRPr>
          </a:p>
          <a:p>
            <a:endParaRPr lang="en-IN" dirty="0">
              <a:solidFill>
                <a:schemeClr val="bg1"/>
              </a:solidFill>
            </a:endParaRPr>
          </a:p>
        </p:txBody>
      </p:sp>
      <p:sp>
        <p:nvSpPr>
          <p:cNvPr id="11" name="Title 1"/>
          <p:cNvSpPr txBox="1"/>
          <p:nvPr/>
        </p:nvSpPr>
        <p:spPr>
          <a:xfrm>
            <a:off x="1202952" y="1397225"/>
            <a:ext cx="4737047" cy="633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b="1" u="sng" dirty="0">
                <a:solidFill>
                  <a:schemeClr val="bg1"/>
                </a:solidFill>
                <a:latin typeface="Bahnschrift Condensed" panose="020B0502040204020203" pitchFamily="34" charset="0"/>
              </a:rPr>
              <a:t>Numeric Data</a:t>
            </a:r>
            <a:endParaRPr lang="en-IN" b="1" u="sng" dirty="0">
              <a:solidFill>
                <a:schemeClr val="bg1"/>
              </a:solidFill>
              <a:latin typeface="Bahnschrift Condensed" panose="020B0502040204020203" pitchFamily="34" charset="0"/>
            </a:endParaRPr>
          </a:p>
        </p:txBody>
      </p:sp>
      <p:sp>
        <p:nvSpPr>
          <p:cNvPr id="7" name="Title 1"/>
          <p:cNvSpPr txBox="1"/>
          <p:nvPr/>
        </p:nvSpPr>
        <p:spPr>
          <a:xfrm>
            <a:off x="1202951" y="3616902"/>
            <a:ext cx="4737047" cy="633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b="1" u="sng" dirty="0">
                <a:solidFill>
                  <a:schemeClr val="bg1"/>
                </a:solidFill>
                <a:latin typeface="Bahnschrift Condensed" panose="020B0502040204020203" pitchFamily="34" charset="0"/>
              </a:rPr>
              <a:t>Object Data</a:t>
            </a:r>
            <a:endParaRPr lang="en-IN" b="1" u="sng" dirty="0">
              <a:solidFill>
                <a:schemeClr val="bg1"/>
              </a:solidFill>
              <a:latin typeface="Bahnschrift Condensed" panose="020B0502040204020203" pitchFamily="34" charset="0"/>
            </a:endParaRPr>
          </a:p>
        </p:txBody>
      </p:sp>
      <p:sp>
        <p:nvSpPr>
          <p:cNvPr id="9" name="Text Placeholder 3"/>
          <p:cNvSpPr txBox="1"/>
          <p:nvPr/>
        </p:nvSpPr>
        <p:spPr>
          <a:xfrm>
            <a:off x="2225993" y="4394643"/>
            <a:ext cx="6000176" cy="15173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anose="05000000000000000000" pitchFamily="2" charset="2"/>
              <a:buChar char="Ø"/>
            </a:pPr>
            <a:r>
              <a:rPr lang="en-IN" dirty="0">
                <a:solidFill>
                  <a:schemeClr val="bg1"/>
                </a:solidFill>
              </a:rPr>
              <a:t>There are more people who haven’t taken more than 120 days to pay the loan.</a:t>
            </a:r>
            <a:endParaRPr lang="en-IN" dirty="0">
              <a:solidFill>
                <a:schemeClr val="bg1"/>
              </a:solidFill>
            </a:endParaRPr>
          </a:p>
          <a:p>
            <a:pPr marL="285750" indent="-285750">
              <a:buFont typeface="Wingdings" panose="05000000000000000000" pitchFamily="2" charset="2"/>
              <a:buChar char="Ø"/>
            </a:pPr>
            <a:r>
              <a:rPr lang="en-US" dirty="0">
                <a:solidFill>
                  <a:schemeClr val="bg1"/>
                </a:solidFill>
              </a:rPr>
              <a:t> </a:t>
            </a:r>
            <a:r>
              <a:rPr lang="en-US" dirty="0" err="1">
                <a:solidFill>
                  <a:schemeClr val="bg1"/>
                </a:solidFill>
              </a:rPr>
              <a:t>loan_status</a:t>
            </a:r>
            <a:r>
              <a:rPr lang="en-US" dirty="0">
                <a:solidFill>
                  <a:schemeClr val="bg1"/>
                </a:solidFill>
              </a:rPr>
              <a:t>, </a:t>
            </a:r>
            <a:r>
              <a:rPr lang="en-US" dirty="0" err="1">
                <a:solidFill>
                  <a:schemeClr val="bg1"/>
                </a:solidFill>
              </a:rPr>
              <a:t>addr_state</a:t>
            </a:r>
            <a:r>
              <a:rPr lang="en-US" dirty="0">
                <a:solidFill>
                  <a:schemeClr val="bg1"/>
                </a:solidFill>
              </a:rPr>
              <a:t>, </a:t>
            </a:r>
            <a:r>
              <a:rPr lang="en-US" dirty="0" err="1">
                <a:solidFill>
                  <a:schemeClr val="bg1"/>
                </a:solidFill>
              </a:rPr>
              <a:t>accept_d</a:t>
            </a:r>
            <a:r>
              <a:rPr lang="en-US" dirty="0">
                <a:solidFill>
                  <a:schemeClr val="bg1"/>
                </a:solidFill>
              </a:rPr>
              <a:t>, </a:t>
            </a:r>
            <a:r>
              <a:rPr lang="en-US" dirty="0" err="1">
                <a:solidFill>
                  <a:schemeClr val="bg1"/>
                </a:solidFill>
              </a:rPr>
              <a:t>issue_d</a:t>
            </a:r>
            <a:r>
              <a:rPr lang="en-US" dirty="0">
                <a:solidFill>
                  <a:schemeClr val="bg1"/>
                </a:solidFill>
              </a:rPr>
              <a:t> are mostly having no information as values.</a:t>
            </a:r>
            <a:endParaRPr lang="en-US" dirty="0">
              <a:solidFill>
                <a:schemeClr val="bg1"/>
              </a:solidFill>
            </a:endParaRPr>
          </a:p>
          <a:p>
            <a:pPr marL="285750" indent="-285750">
              <a:buFont typeface="Wingdings" panose="05000000000000000000" pitchFamily="2" charset="2"/>
              <a:buChar char="Ø"/>
            </a:pPr>
            <a:r>
              <a:rPr lang="en-IN" dirty="0">
                <a:solidFill>
                  <a:schemeClr val="bg1"/>
                </a:solidFill>
              </a:rPr>
              <a:t>There are 51 unique address states in the dataset.</a:t>
            </a:r>
            <a:endParaRPr lang="en-IN" dirty="0">
              <a:solidFill>
                <a:schemeClr val="bg1"/>
              </a:solidFill>
            </a:endParaRPr>
          </a:p>
          <a:p>
            <a:endParaRPr lang="en-IN" dirty="0">
              <a:solidFill>
                <a:schemeClr val="bg1"/>
              </a:solidFill>
            </a:endParaRPr>
          </a:p>
        </p:txBody>
      </p:sp>
      <p:pic>
        <p:nvPicPr>
          <p:cNvPr id="12" name="Picture Placeholder 24"/>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5918" r="3811" b="2516"/>
          <a:stretch>
            <a:fillRect/>
          </a:stretch>
        </p:blipFill>
        <p:spPr>
          <a:xfrm>
            <a:off x="8149969" y="2361548"/>
            <a:ext cx="4133010" cy="251070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1"/>
          <a:srcRect l="895" r="895"/>
          <a:stretch>
            <a:fillRect/>
          </a:stretch>
        </p:blipFill>
        <p:spPr>
          <a:xfrm>
            <a:off x="484834" y="304801"/>
            <a:ext cx="4767886" cy="2136213"/>
          </a:xfrm>
          <a:prstGeom prst="rect">
            <a:avLst/>
          </a:prstGeom>
        </p:spPr>
      </p:pic>
      <p:sp>
        <p:nvSpPr>
          <p:cNvPr id="13" name="Text Placeholder 3"/>
          <p:cNvSpPr>
            <a:spLocks noGrp="1"/>
          </p:cNvSpPr>
          <p:nvPr>
            <p:ph type="body" sz="half" idx="2"/>
          </p:nvPr>
        </p:nvSpPr>
        <p:spPr>
          <a:xfrm>
            <a:off x="5594827" y="3823899"/>
            <a:ext cx="10674667" cy="1517301"/>
          </a:xfrm>
        </p:spPr>
        <p:txBody>
          <a:bodyPr>
            <a:normAutofit lnSpcReduction="10000"/>
          </a:bodyPr>
          <a:lstStyle/>
          <a:p>
            <a:r>
              <a:rPr lang="en-US" sz="3000" b="1" u="sng" dirty="0">
                <a:solidFill>
                  <a:schemeClr val="bg1"/>
                </a:solidFill>
              </a:rPr>
              <a:t>Observations:</a:t>
            </a:r>
            <a:endParaRPr lang="en-US" sz="3000" b="1" u="sng" dirty="0">
              <a:solidFill>
                <a:schemeClr val="bg1"/>
              </a:solidFill>
            </a:endParaRPr>
          </a:p>
          <a:p>
            <a:pPr marL="285750" indent="-285750">
              <a:buFont typeface="Wingdings" panose="05000000000000000000" pitchFamily="2" charset="2"/>
              <a:buChar char="Ø"/>
            </a:pPr>
            <a:r>
              <a:rPr lang="en-US" dirty="0">
                <a:solidFill>
                  <a:schemeClr val="bg1"/>
                </a:solidFill>
              </a:rPr>
              <a:t>The Data is right skewed since most of the data is present in right side</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Most of the FICO score is between 600 to 700</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We have some people with Zero FICO score also</a:t>
            </a:r>
            <a:endParaRPr lang="en-US"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
        <p:nvSpPr>
          <p:cNvPr id="15" name="Text Placeholder 3"/>
          <p:cNvSpPr txBox="1"/>
          <p:nvPr/>
        </p:nvSpPr>
        <p:spPr>
          <a:xfrm>
            <a:off x="5594827" y="431531"/>
            <a:ext cx="6284571" cy="151730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000" b="1" u="sng" dirty="0">
                <a:solidFill>
                  <a:schemeClr val="bg1"/>
                </a:solidFill>
              </a:rPr>
              <a:t>Observations:</a:t>
            </a:r>
            <a:endParaRPr lang="en-US" sz="3000" b="1" u="sng" dirty="0">
              <a:solidFill>
                <a:schemeClr val="bg1"/>
              </a:solidFill>
            </a:endParaRPr>
          </a:p>
          <a:p>
            <a:pPr marL="342900" indent="-342900">
              <a:buFont typeface="Wingdings" panose="05000000000000000000" pitchFamily="2" charset="2"/>
              <a:buChar char="Ø"/>
            </a:pPr>
            <a:r>
              <a:rPr lang="en-US" sz="2100" dirty="0">
                <a:solidFill>
                  <a:schemeClr val="bg1"/>
                </a:solidFill>
              </a:rPr>
              <a:t>In the Dataset most are the people have employment experience less than 1 year and then  11 years experience people are high </a:t>
            </a:r>
            <a:endParaRPr lang="en-US" sz="2100" dirty="0">
              <a:solidFill>
                <a:schemeClr val="bg1"/>
              </a:solidFill>
            </a:endParaRPr>
          </a:p>
          <a:p>
            <a:pPr marL="342900" indent="-342900">
              <a:buFont typeface="Wingdings" panose="05000000000000000000" pitchFamily="2" charset="2"/>
              <a:buChar char="Ø"/>
            </a:pPr>
            <a:r>
              <a:rPr lang="en-US" sz="2100" dirty="0">
                <a:solidFill>
                  <a:schemeClr val="bg1"/>
                </a:solidFill>
              </a:rPr>
              <a:t>and then 2 years experience people are there </a:t>
            </a:r>
            <a:endParaRPr lang="en-IN" sz="2100" dirty="0">
              <a:solidFill>
                <a:schemeClr val="bg1"/>
              </a:solidFill>
            </a:endParaRPr>
          </a:p>
        </p:txBody>
      </p:sp>
      <p:pic>
        <p:nvPicPr>
          <p:cNvPr id="17" name="Picture 16"/>
          <p:cNvPicPr>
            <a:picLocks noChangeAspect="1"/>
          </p:cNvPicPr>
          <p:nvPr/>
        </p:nvPicPr>
        <p:blipFill>
          <a:blip r:embed="rId2"/>
          <a:stretch>
            <a:fillRect/>
          </a:stretch>
        </p:blipFill>
        <p:spPr>
          <a:xfrm>
            <a:off x="484834" y="3522150"/>
            <a:ext cx="4767886" cy="2239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1185771" y="843033"/>
            <a:ext cx="9553349" cy="4003287"/>
          </a:xfrm>
          <a:prstGeom prst="rect">
            <a:avLst/>
          </a:prstGeom>
        </p:spPr>
      </p:pic>
      <p:sp>
        <p:nvSpPr>
          <p:cNvPr id="16" name="Title 1"/>
          <p:cNvSpPr>
            <a:spLocks noGrp="1"/>
          </p:cNvSpPr>
          <p:nvPr>
            <p:ph type="title"/>
          </p:nvPr>
        </p:nvSpPr>
        <p:spPr>
          <a:xfrm>
            <a:off x="755332" y="197873"/>
            <a:ext cx="3932237" cy="645160"/>
          </a:xfrm>
        </p:spPr>
        <p:txBody>
          <a:bodyPr/>
          <a:lstStyle/>
          <a:p>
            <a:r>
              <a:rPr lang="en-IN" u="sng" dirty="0">
                <a:solidFill>
                  <a:schemeClr val="bg1"/>
                </a:solidFill>
                <a:latin typeface="Bahnschrift Condensed" panose="020B0502040204020203" pitchFamily="34" charset="0"/>
              </a:rPr>
              <a:t>Univariate Analysis</a:t>
            </a:r>
            <a:endParaRPr lang="en-IN" u="sng" dirty="0">
              <a:solidFill>
                <a:schemeClr val="bg1"/>
              </a:solidFill>
              <a:latin typeface="Bahnschrift Condensed" panose="020B0502040204020203" pitchFamily="34" charset="0"/>
            </a:endParaRPr>
          </a:p>
        </p:txBody>
      </p:sp>
      <p:sp>
        <p:nvSpPr>
          <p:cNvPr id="17" name="Text Placeholder 3"/>
          <p:cNvSpPr>
            <a:spLocks noGrp="1"/>
          </p:cNvSpPr>
          <p:nvPr>
            <p:ph type="body" sz="half" idx="2"/>
          </p:nvPr>
        </p:nvSpPr>
        <p:spPr>
          <a:xfrm>
            <a:off x="1436052" y="5042597"/>
            <a:ext cx="10674667" cy="1517301"/>
          </a:xfrm>
        </p:spPr>
        <p:txBody>
          <a:bodyPr>
            <a:normAutofit fontScale="85000" lnSpcReduction="20000"/>
          </a:bodyPr>
          <a:lstStyle/>
          <a:p>
            <a:r>
              <a:rPr lang="en-US" sz="3000" b="1" u="sng" dirty="0">
                <a:solidFill>
                  <a:schemeClr val="bg1"/>
                </a:solidFill>
              </a:rPr>
              <a:t>Observations:</a:t>
            </a:r>
            <a:endParaRPr lang="en-US" sz="3000" b="1" u="sng" dirty="0">
              <a:solidFill>
                <a:schemeClr val="bg1"/>
              </a:solidFill>
            </a:endParaRPr>
          </a:p>
          <a:p>
            <a:pPr marL="285750" indent="-285750">
              <a:buFont typeface="Wingdings" panose="05000000000000000000" pitchFamily="2" charset="2"/>
              <a:buChar char="Ø"/>
            </a:pPr>
            <a:r>
              <a:rPr lang="en-US" dirty="0">
                <a:solidFill>
                  <a:schemeClr val="bg1"/>
                </a:solidFill>
              </a:rPr>
              <a:t>In the whole dataset we have more customers whose approval is not accepted</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People with experience  with &lt;1 year are high and next people with experience 11 Years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People who </a:t>
            </a:r>
            <a:r>
              <a:rPr lang="en-US" dirty="0" err="1">
                <a:solidFill>
                  <a:schemeClr val="bg1"/>
                </a:solidFill>
              </a:rPr>
              <a:t>havent</a:t>
            </a:r>
            <a:r>
              <a:rPr lang="en-US" dirty="0">
                <a:solidFill>
                  <a:schemeClr val="bg1"/>
                </a:solidFill>
              </a:rPr>
              <a:t> taken 120 days to pay are very high</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people who paid between 31 to 120 days are very less</a:t>
            </a:r>
            <a:endParaRPr lang="en-IN" dirty="0">
              <a:solidFill>
                <a:schemeClr val="bg1"/>
              </a:solidFill>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6686</Words>
  <Application>WPS Presentation</Application>
  <PresentationFormat>Custom</PresentationFormat>
  <Paragraphs>456</Paragraphs>
  <Slides>14</Slides>
  <Notes>0</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Bahnschrift Condensed</vt:lpstr>
      <vt:lpstr>Roboto</vt:lpstr>
      <vt:lpstr>Verdana</vt:lpstr>
      <vt:lpstr>Calibri</vt:lpstr>
      <vt:lpstr>Microsoft YaHei</vt:lpstr>
      <vt:lpstr>Arial Unicode MS</vt:lpstr>
      <vt:lpstr>Calibri Light</vt:lpstr>
      <vt:lpstr>Roboto</vt:lpstr>
      <vt:lpstr>Arial</vt:lpstr>
      <vt:lpstr>Office Theme</vt:lpstr>
      <vt:lpstr>PowerPoint 演示文稿</vt:lpstr>
      <vt:lpstr>PowerPoint 演示文稿</vt:lpstr>
      <vt:lpstr>Business Objective</vt:lpstr>
      <vt:lpstr>Understanding:</vt:lpstr>
      <vt:lpstr>Approach</vt:lpstr>
      <vt:lpstr>PowerPoint 演示文稿</vt:lpstr>
      <vt:lpstr>Findings from the Data:</vt:lpstr>
      <vt:lpstr>PowerPoint 演示文稿</vt:lpstr>
      <vt:lpstr>Univariate Analysis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chikkala</dc:creator>
  <cp:lastModifiedBy>Administrator</cp:lastModifiedBy>
  <cp:revision>23</cp:revision>
  <dcterms:created xsi:type="dcterms:W3CDTF">2022-03-09T05:54:00Z</dcterms:created>
  <dcterms:modified xsi:type="dcterms:W3CDTF">2022-03-12T08:48:44Z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442331B49E8D4A63BF33082E79A0CD56</vt:lpwstr>
  </property>
  <property fmtid="{D5CDD505-2E9C-101B-9397-08002B2CF9AE}" pid="3" name="KSOProductBuildVer">
    <vt:lpwstr>1033-11.2.0.11029</vt:lpwstr>
  </property>
</Properties>
</file>