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9"/>
  </p:notesMasterIdLst>
  <p:handoutMasterIdLst>
    <p:handoutMasterId r:id="rId10"/>
  </p:handoutMasterIdLst>
  <p:sldIdLst>
    <p:sldId id="314" r:id="rId5"/>
    <p:sldId id="315" r:id="rId6"/>
    <p:sldId id="316" r:id="rId7"/>
    <p:sldId id="297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FEF"/>
    <a:srgbClr val="202C8F"/>
    <a:srgbClr val="FDFBF6"/>
    <a:srgbClr val="AAC4E9"/>
    <a:srgbClr val="F5CDCE"/>
    <a:srgbClr val="DF8C8C"/>
    <a:srgbClr val="D4D593"/>
    <a:srgbClr val="E6F0FE"/>
    <a:srgbClr val="CDBE8A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368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834" y="8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45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267" y="3933019"/>
            <a:ext cx="7043617" cy="638982"/>
          </a:xfrm>
        </p:spPr>
        <p:txBody>
          <a:bodyPr/>
          <a:lstStyle/>
          <a:p>
            <a:r>
              <a:rPr lang="en-US" sz="4800" dirty="0">
                <a:solidFill>
                  <a:srgbClr val="C00000"/>
                </a:solidFill>
              </a:rPr>
              <a:t>CREDIT CARD</a:t>
            </a:r>
            <a:br>
              <a:rPr lang="en-US" sz="48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645802"/>
            <a:ext cx="7043618" cy="1213415"/>
          </a:xfrm>
        </p:spPr>
        <p:txBody>
          <a:bodyPr/>
          <a:lstStyle/>
          <a:p>
            <a:r>
              <a:rPr lang="en-US" dirty="0"/>
              <a:t>WEEKLY STATUS REPORT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973" y="618978"/>
            <a:ext cx="10660054" cy="5683348"/>
          </a:xfrm>
          <a:solidFill>
            <a:srgbClr val="FFEFEF"/>
          </a:solidFill>
        </p:spPr>
        <p:txBody>
          <a:bodyPr>
            <a:normAutofit/>
          </a:bodyPr>
          <a:lstStyle/>
          <a:p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Project Insights- Week 53 ( 31st Dec 2023 )</a:t>
            </a:r>
          </a:p>
          <a:p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  <a:p>
            <a:pPr lvl="3"/>
            <a:r>
              <a:rPr lang="en-US" sz="2400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Revenue increased by </a:t>
            </a:r>
            <a:r>
              <a:rPr lang="en-US" sz="24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28.8%</a:t>
            </a:r>
          </a:p>
          <a:p>
            <a:pPr lvl="3"/>
            <a:r>
              <a:rPr lang="en-US" sz="2400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Total Transaction Amount increased by </a:t>
            </a:r>
            <a:r>
              <a:rPr lang="en-US" sz="24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35%</a:t>
            </a:r>
          </a:p>
          <a:p>
            <a:pPr lvl="3"/>
            <a:r>
              <a:rPr lang="en-US" sz="2400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Total Transaction Count increased by </a:t>
            </a:r>
            <a:r>
              <a:rPr lang="en-US" sz="24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3.4%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974" y="590844"/>
            <a:ext cx="10769534" cy="5809958"/>
          </a:xfrm>
          <a:solidFill>
            <a:srgbClr val="FFEFEF"/>
          </a:solidFill>
        </p:spPr>
        <p:txBody>
          <a:bodyPr>
            <a:normAutofit/>
          </a:bodyPr>
          <a:lstStyle/>
          <a:p>
            <a:endParaRPr lang="en-US" sz="3600" b="1" dirty="0">
              <a:solidFill>
                <a:srgbClr val="C00000"/>
              </a:solidFill>
            </a:endParaRPr>
          </a:p>
          <a:p>
            <a:r>
              <a:rPr lang="en-US" sz="3600" b="1" dirty="0">
                <a:solidFill>
                  <a:srgbClr val="C00000"/>
                </a:solidFill>
              </a:rPr>
              <a:t>Overview</a:t>
            </a:r>
            <a:endParaRPr lang="en-US" sz="2800" b="1" dirty="0">
              <a:solidFill>
                <a:srgbClr val="C00000"/>
              </a:solidFill>
            </a:endParaRPr>
          </a:p>
          <a:p>
            <a:pPr lvl="3"/>
            <a:r>
              <a:rPr lang="en-US" sz="2000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Overall revenue is </a:t>
            </a:r>
            <a:r>
              <a:rPr lang="en-US" sz="20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57M</a:t>
            </a:r>
          </a:p>
          <a:p>
            <a:pPr lvl="3"/>
            <a:r>
              <a:rPr lang="en-US" sz="2000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Total interest is </a:t>
            </a:r>
            <a:r>
              <a:rPr lang="en-US" sz="20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8M</a:t>
            </a:r>
          </a:p>
          <a:p>
            <a:pPr lvl="3"/>
            <a:r>
              <a:rPr lang="en-US" sz="2000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Total transaction amount is </a:t>
            </a:r>
            <a:r>
              <a:rPr lang="en-US" sz="20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46M</a:t>
            </a:r>
          </a:p>
          <a:p>
            <a:pPr lvl="3"/>
            <a:r>
              <a:rPr lang="en-US" sz="2000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Male customers are contributing more in revenue </a:t>
            </a:r>
            <a:r>
              <a:rPr lang="en-US" sz="20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31M</a:t>
            </a:r>
            <a:r>
              <a:rPr lang="en-US" sz="2000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, female </a:t>
            </a:r>
            <a:r>
              <a:rPr lang="en-US" sz="20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26M</a:t>
            </a:r>
          </a:p>
          <a:p>
            <a:pPr lvl="3"/>
            <a:r>
              <a:rPr lang="en-US" sz="2000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Blue &amp; Silver credit card are contributing to 93% of overall transactions</a:t>
            </a:r>
          </a:p>
          <a:p>
            <a:pPr lvl="3"/>
            <a:r>
              <a:rPr lang="en-US" sz="2000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TX, NY &amp; CA is contributing to </a:t>
            </a:r>
            <a:r>
              <a:rPr lang="en-US" sz="20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68%</a:t>
            </a:r>
          </a:p>
          <a:p>
            <a:pPr lvl="3"/>
            <a:r>
              <a:rPr lang="en-US" sz="2000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Overall Activation rate is </a:t>
            </a:r>
            <a:r>
              <a:rPr lang="en-US" sz="20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57.5%</a:t>
            </a:r>
          </a:p>
          <a:p>
            <a:pPr lvl="3"/>
            <a:r>
              <a:rPr lang="en-US" sz="2000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 Overall Delinquent rate is </a:t>
            </a:r>
            <a:r>
              <a:rPr lang="en-US" sz="2000" b="1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6.06%</a:t>
            </a:r>
          </a:p>
          <a:p>
            <a:pPr lvl="3"/>
            <a:endParaRPr lang="en-US" sz="2400" b="1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84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220" y="2162908"/>
            <a:ext cx="4571999" cy="1463040"/>
          </a:xfrm>
        </p:spPr>
        <p:txBody>
          <a:bodyPr/>
          <a:lstStyle/>
          <a:p>
            <a:r>
              <a:rPr lang="en-US" sz="5400" dirty="0">
                <a:latin typeface="Bradley Hand ITC" panose="03070402050302030203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{331BEC14-B9B9-417D-9B37-A40E2D3AC023}tf78438558_win32</Template>
  <TotalTime>127</TotalTime>
  <Words>111</Words>
  <Application>Microsoft Office PowerPoint</Application>
  <PresentationFormat>Widescreen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Yu Gothic UI</vt:lpstr>
      <vt:lpstr>Arial</vt:lpstr>
      <vt:lpstr>Arial Black</vt:lpstr>
      <vt:lpstr>Bradley Hand ITC</vt:lpstr>
      <vt:lpstr>Calibri</vt:lpstr>
      <vt:lpstr>Sabon Next LT</vt:lpstr>
      <vt:lpstr>Custom</vt:lpstr>
      <vt:lpstr>CREDIT CARD 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lastModifiedBy>User</cp:lastModifiedBy>
  <cp:revision>2</cp:revision>
  <dcterms:created xsi:type="dcterms:W3CDTF">2024-06-28T09:36:55Z</dcterms:created>
  <dcterms:modified xsi:type="dcterms:W3CDTF">2024-06-28T11:44:31Z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