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6CB12-977F-445E-B5B4-6D4AAA356AA1}"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6CB12-977F-445E-B5B4-6D4AAA356AA1}"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6CB12-977F-445E-B5B4-6D4AAA356AA1}"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6CB12-977F-445E-B5B4-6D4AAA356AA1}"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6CB12-977F-445E-B5B4-6D4AAA356AA1}"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CB12-977F-445E-B5B4-6D4AAA356AA1}"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CB12-977F-445E-B5B4-6D4AAA356AA1}"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6CB12-977F-445E-B5B4-6D4AAA356AA1}"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6BC64-54CA-4633-920A-51D4727CF9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496"/>
            <a:ext cx="7772400" cy="1470025"/>
          </a:xfrm>
        </p:spPr>
        <p:txBody>
          <a:bodyPr/>
          <a:lstStyle/>
          <a:p>
            <a:r>
              <a:rPr lang="en-IN" dirty="0" smtClean="0"/>
              <a:t>UNIT-5 </a:t>
            </a:r>
            <a:br>
              <a:rPr lang="en-IN" dirty="0" smtClean="0"/>
            </a:br>
            <a:r>
              <a:rPr lang="en-IN" dirty="0" smtClean="0"/>
              <a:t>Minimum </a:t>
            </a:r>
            <a:r>
              <a:rPr lang="en-IN" dirty="0" smtClean="0"/>
              <a:t>Spanning Trees</a:t>
            </a:r>
            <a:endParaRPr lang="en-US" dirty="0"/>
          </a:p>
        </p:txBody>
      </p:sp>
      <p:pic>
        <p:nvPicPr>
          <p:cNvPr id="3" name="Picture 2"/>
          <p:cNvPicPr>
            <a:picLocks noChangeAspect="1" noChangeArrowheads="1"/>
          </p:cNvPicPr>
          <p:nvPr/>
        </p:nvPicPr>
        <p:blipFill>
          <a:blip r:embed="rId2"/>
          <a:srcRect/>
          <a:stretch>
            <a:fillRect/>
          </a:stretch>
        </p:blipFill>
        <p:spPr bwMode="auto">
          <a:xfrm>
            <a:off x="3428992" y="1071546"/>
            <a:ext cx="2286016"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072362" cy="1143000"/>
          </a:xfrm>
        </p:spPr>
        <p:txBody>
          <a:bodyPr>
            <a:normAutofit fontScale="90000"/>
          </a:bodyPr>
          <a:lstStyle/>
          <a:p>
            <a:r>
              <a:rPr lang="en-US" dirty="0" err="1" smtClean="0"/>
              <a:t>Kruskal’s</a:t>
            </a:r>
            <a:r>
              <a:rPr lang="en-US" dirty="0" smtClean="0"/>
              <a:t> Algorithm for minimal spanning tree is as follows:</a:t>
            </a:r>
            <a:endParaRPr lang="en-US" dirty="0"/>
          </a:p>
        </p:txBody>
      </p:sp>
      <p:sp>
        <p:nvSpPr>
          <p:cNvPr id="3" name="Content Placeholder 2"/>
          <p:cNvSpPr>
            <a:spLocks noGrp="1"/>
          </p:cNvSpPr>
          <p:nvPr>
            <p:ph idx="1"/>
          </p:nvPr>
        </p:nvSpPr>
        <p:spPr/>
        <p:txBody>
          <a:bodyPr>
            <a:normAutofit lnSpcReduction="10000"/>
          </a:bodyPr>
          <a:lstStyle/>
          <a:p>
            <a:pPr marL="457200" lvl="3" indent="-457200">
              <a:buFont typeface="+mj-lt"/>
              <a:buAutoNum type="arabicPeriod"/>
            </a:pPr>
            <a:r>
              <a:rPr lang="en-US" sz="2800" dirty="0" smtClean="0"/>
              <a:t>Make the tree T empty.</a:t>
            </a:r>
          </a:p>
          <a:p>
            <a:pPr marL="457200" lvl="3" indent="-457200">
              <a:buFont typeface="+mj-lt"/>
              <a:buAutoNum type="arabicPeriod"/>
            </a:pPr>
            <a:r>
              <a:rPr lang="en-US" sz="2800" dirty="0" smtClean="0"/>
              <a:t>Repeat the steps 3, 4 and 5 as long as T contains less than n - 1 edges and E is not empty otherwise, proceed to step 6.</a:t>
            </a:r>
          </a:p>
          <a:p>
            <a:pPr marL="457200" lvl="3" indent="-457200">
              <a:buFont typeface="+mj-lt"/>
              <a:buAutoNum type="arabicPeriod"/>
            </a:pPr>
            <a:r>
              <a:rPr lang="en-US" sz="2800" dirty="0" smtClean="0"/>
              <a:t>Choose an edge (v, w) from E of lowest cost.</a:t>
            </a:r>
          </a:p>
          <a:p>
            <a:pPr marL="457200" lvl="3" indent="-457200">
              <a:buFont typeface="+mj-lt"/>
              <a:buAutoNum type="arabicPeriod"/>
            </a:pPr>
            <a:r>
              <a:rPr lang="en-US" sz="2800" dirty="0" smtClean="0"/>
              <a:t>Delete (v, w) from E.</a:t>
            </a:r>
          </a:p>
          <a:p>
            <a:pPr marL="457200" lvl="3" indent="-457200">
              <a:buFont typeface="+mj-lt"/>
              <a:buAutoNum type="arabicPeriod"/>
            </a:pPr>
            <a:r>
              <a:rPr lang="en-US" sz="2800" dirty="0" smtClean="0"/>
              <a:t>If (v, w) does not create a cycle in T </a:t>
            </a:r>
            <a:r>
              <a:rPr lang="en-US" sz="2800" i="1" dirty="0" smtClean="0"/>
              <a:t>then </a:t>
            </a:r>
            <a:r>
              <a:rPr lang="en-US" sz="2800" dirty="0" smtClean="0"/>
              <a:t>Add (v, w) to T </a:t>
            </a:r>
            <a:r>
              <a:rPr lang="en-US" sz="2800" i="1" dirty="0" smtClean="0"/>
              <a:t>else </a:t>
            </a:r>
            <a:r>
              <a:rPr lang="en-US" sz="2800" dirty="0" smtClean="0"/>
              <a:t>discard (v, w)</a:t>
            </a:r>
            <a:endParaRPr lang="en-US" sz="2400" dirty="0" smtClean="0"/>
          </a:p>
          <a:p>
            <a:pPr marL="514350" lvl="3" indent="-514350">
              <a:buNone/>
            </a:pPr>
            <a:r>
              <a:rPr lang="en-US" sz="2800" dirty="0" smtClean="0"/>
              <a:t>6.   If T contains fewer than n - 1 edges then print no spanning tree.</a:t>
            </a:r>
          </a:p>
          <a:p>
            <a:endParaRPr lang="en-US" dirty="0"/>
          </a:p>
        </p:txBody>
      </p:sp>
      <p:pic>
        <p:nvPicPr>
          <p:cNvPr id="4" name="Picture 3"/>
          <p:cNvPicPr>
            <a:picLocks noChangeAspect="1" noChangeArrowheads="1"/>
          </p:cNvPicPr>
          <p:nvPr/>
        </p:nvPicPr>
        <p:blipFill>
          <a:blip r:embed="rId2"/>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nvGraphicFramePr>
        <p:xfrm>
          <a:off x="285720" y="4786322"/>
          <a:ext cx="8358248" cy="1857388"/>
        </p:xfrm>
        <a:graphic>
          <a:graphicData uri="http://schemas.openxmlformats.org/drawingml/2006/table">
            <a:tbl>
              <a:tblPr/>
              <a:tblGrid>
                <a:gridCol w="747155"/>
                <a:gridCol w="761439"/>
                <a:gridCol w="760340"/>
                <a:gridCol w="761439"/>
                <a:gridCol w="761439"/>
                <a:gridCol w="760340"/>
                <a:gridCol w="761439"/>
                <a:gridCol w="761439"/>
                <a:gridCol w="760340"/>
                <a:gridCol w="761439"/>
                <a:gridCol w="761439"/>
              </a:tblGrid>
              <a:tr h="927619">
                <a:tc>
                  <a:txBody>
                    <a:bodyPr/>
                    <a:lstStyle/>
                    <a:p>
                      <a:pPr marL="40005" marR="31115" algn="ctr">
                        <a:spcBef>
                          <a:spcPts val="535"/>
                        </a:spcBef>
                        <a:spcAft>
                          <a:spcPts val="0"/>
                        </a:spcAft>
                      </a:pPr>
                      <a:r>
                        <a:rPr lang="en-US" sz="1800" b="1" i="1" dirty="0">
                          <a:latin typeface="Verdana"/>
                          <a:ea typeface="Verdana"/>
                          <a:cs typeface="Verdana"/>
                        </a:rPr>
                        <a:t>Cost</a:t>
                      </a:r>
                      <a:endParaRPr lang="en-US" sz="2800" dirty="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10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5400" algn="ctr">
                        <a:spcBef>
                          <a:spcPts val="535"/>
                        </a:spcBef>
                        <a:spcAft>
                          <a:spcPts val="0"/>
                        </a:spcAft>
                      </a:pPr>
                      <a:r>
                        <a:rPr lang="en-US" sz="1800" b="1" i="1" dirty="0">
                          <a:latin typeface="Verdana"/>
                          <a:ea typeface="Verdana"/>
                          <a:cs typeface="Verdana"/>
                        </a:rPr>
                        <a:t>15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20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25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1910" marR="27305" algn="ctr">
                        <a:spcBef>
                          <a:spcPts val="535"/>
                        </a:spcBef>
                        <a:spcAft>
                          <a:spcPts val="0"/>
                        </a:spcAft>
                      </a:pPr>
                      <a:r>
                        <a:rPr lang="en-US" sz="1800" b="1" i="1">
                          <a:latin typeface="Verdana"/>
                          <a:ea typeface="Verdana"/>
                          <a:cs typeface="Verdana"/>
                        </a:rPr>
                        <a:t>30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35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40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39370" marR="27305" algn="ctr">
                        <a:spcBef>
                          <a:spcPts val="535"/>
                        </a:spcBef>
                        <a:spcAft>
                          <a:spcPts val="0"/>
                        </a:spcAft>
                      </a:pPr>
                      <a:r>
                        <a:rPr lang="en-US" sz="1800" b="1" i="1">
                          <a:latin typeface="Verdana"/>
                          <a:ea typeface="Verdana"/>
                          <a:cs typeface="Verdana"/>
                        </a:rPr>
                        <a:t>45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50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0005" marR="20955" algn="ctr">
                        <a:spcBef>
                          <a:spcPts val="535"/>
                        </a:spcBef>
                        <a:spcAft>
                          <a:spcPts val="0"/>
                        </a:spcAft>
                      </a:pPr>
                      <a:r>
                        <a:rPr lang="en-US" sz="1800" b="1" i="1">
                          <a:latin typeface="Verdana"/>
                          <a:ea typeface="Verdana"/>
                          <a:cs typeface="Verdana"/>
                        </a:rPr>
                        <a:t>55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r>
              <a:tr h="929769">
                <a:tc>
                  <a:txBody>
                    <a:bodyPr/>
                    <a:lstStyle/>
                    <a:p>
                      <a:pPr marL="40005" marR="32385" algn="ctr">
                        <a:spcBef>
                          <a:spcPts val="540"/>
                        </a:spcBef>
                        <a:spcAft>
                          <a:spcPts val="0"/>
                        </a:spcAft>
                      </a:pPr>
                      <a:r>
                        <a:rPr lang="en-US" sz="1800" b="1">
                          <a:latin typeface="Verdana"/>
                          <a:ea typeface="Verdana"/>
                          <a:cs typeface="Verdana"/>
                        </a:rPr>
                        <a:t>Edge</a:t>
                      </a:r>
                      <a:endParaRPr lang="en-US" sz="280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(1, 2)</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4765" algn="ctr">
                        <a:spcBef>
                          <a:spcPts val="540"/>
                        </a:spcBef>
                        <a:spcAft>
                          <a:spcPts val="0"/>
                        </a:spcAft>
                      </a:pPr>
                      <a:r>
                        <a:rPr lang="en-US" sz="1800">
                          <a:latin typeface="Verdana"/>
                          <a:ea typeface="Verdana"/>
                          <a:cs typeface="Verdana"/>
                        </a:rPr>
                        <a:t>(3, 6)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(4, 6)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305" algn="ctr">
                        <a:spcBef>
                          <a:spcPts val="540"/>
                        </a:spcBef>
                        <a:spcAft>
                          <a:spcPts val="0"/>
                        </a:spcAft>
                      </a:pPr>
                      <a:r>
                        <a:rPr lang="en-US" sz="1800" dirty="0">
                          <a:latin typeface="Verdana"/>
                          <a:ea typeface="Verdana"/>
                          <a:cs typeface="Verdana"/>
                        </a:rPr>
                        <a:t>(2, 6)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7305" algn="ctr">
                        <a:spcBef>
                          <a:spcPts val="540"/>
                        </a:spcBef>
                        <a:spcAft>
                          <a:spcPts val="0"/>
                        </a:spcAft>
                      </a:pPr>
                      <a:r>
                        <a:rPr lang="en-US" sz="1800" dirty="0">
                          <a:latin typeface="Verdana"/>
                          <a:ea typeface="Verdana"/>
                          <a:cs typeface="Verdana"/>
                        </a:rPr>
                        <a:t>(1, 4)</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940" algn="ctr">
                        <a:spcBef>
                          <a:spcPts val="540"/>
                        </a:spcBef>
                        <a:spcAft>
                          <a:spcPts val="0"/>
                        </a:spcAft>
                      </a:pPr>
                      <a:r>
                        <a:rPr lang="en-US" sz="1800" dirty="0">
                          <a:latin typeface="Verdana"/>
                          <a:ea typeface="Verdana"/>
                          <a:cs typeface="Verdana"/>
                        </a:rPr>
                        <a:t>(3, 5)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640" marR="27940" algn="ctr">
                        <a:spcBef>
                          <a:spcPts val="540"/>
                        </a:spcBef>
                        <a:spcAft>
                          <a:spcPts val="0"/>
                        </a:spcAft>
                      </a:pPr>
                      <a:r>
                        <a:rPr lang="en-US" sz="1800" dirty="0">
                          <a:latin typeface="Verdana"/>
                          <a:ea typeface="Verdana"/>
                          <a:cs typeface="Verdana"/>
                        </a:rPr>
                        <a:t>(2, 5)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005" marR="27305" algn="ctr">
                        <a:spcBef>
                          <a:spcPts val="540"/>
                        </a:spcBef>
                        <a:spcAft>
                          <a:spcPts val="0"/>
                        </a:spcAft>
                      </a:pPr>
                      <a:r>
                        <a:rPr lang="en-US" sz="1800">
                          <a:latin typeface="Verdana"/>
                          <a:ea typeface="Verdana"/>
                          <a:cs typeface="Verdana"/>
                        </a:rPr>
                        <a:t>(1, 5)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40"/>
                        </a:spcBef>
                        <a:spcAft>
                          <a:spcPts val="0"/>
                        </a:spcAft>
                      </a:pPr>
                      <a:r>
                        <a:rPr lang="en-US" sz="1800">
                          <a:latin typeface="Verdana"/>
                          <a:ea typeface="Verdana"/>
                          <a:cs typeface="Verdana"/>
                        </a:rPr>
                        <a:t>(2, 3)</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640" marR="20955" algn="ctr">
                        <a:spcBef>
                          <a:spcPts val="540"/>
                        </a:spcBef>
                        <a:spcAft>
                          <a:spcPts val="0"/>
                        </a:spcAft>
                      </a:pPr>
                      <a:r>
                        <a:rPr lang="en-US" sz="1800" dirty="0">
                          <a:latin typeface="Verdana"/>
                          <a:ea typeface="Verdana"/>
                          <a:cs typeface="Verdana"/>
                        </a:rPr>
                        <a:t>(5, 6)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r>
            </a:tbl>
          </a:graphicData>
        </a:graphic>
      </p:graphicFrame>
      <p:pic>
        <p:nvPicPr>
          <p:cNvPr id="1054" name="Picture 30"/>
          <p:cNvPicPr>
            <a:picLocks noChangeAspect="1" noChangeArrowheads="1"/>
          </p:cNvPicPr>
          <p:nvPr/>
        </p:nvPicPr>
        <p:blipFill>
          <a:blip r:embed="rId2"/>
          <a:srcRect/>
          <a:stretch>
            <a:fillRect/>
          </a:stretch>
        </p:blipFill>
        <p:spPr bwMode="auto">
          <a:xfrm>
            <a:off x="2143108" y="500042"/>
            <a:ext cx="4905695" cy="3786190"/>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a:srcRect/>
          <a:stretch>
            <a:fillRect/>
          </a:stretch>
        </p:blipFill>
        <p:spPr bwMode="auto">
          <a:xfrm>
            <a:off x="500034" y="642918"/>
            <a:ext cx="2009775" cy="1457325"/>
          </a:xfrm>
          <a:prstGeom prst="rect">
            <a:avLst/>
          </a:prstGeom>
          <a:noFill/>
          <a:ln w="9525">
            <a:noFill/>
            <a:miter lim="800000"/>
            <a:headEnd/>
            <a:tailEnd/>
          </a:ln>
          <a:effectLst/>
        </p:spPr>
      </p:pic>
      <p:pic>
        <p:nvPicPr>
          <p:cNvPr id="25602" name="Picture 2"/>
          <p:cNvPicPr>
            <a:picLocks noChangeAspect="1" noChangeArrowheads="1"/>
          </p:cNvPicPr>
          <p:nvPr/>
        </p:nvPicPr>
        <p:blipFill>
          <a:blip r:embed="rId3"/>
          <a:srcRect/>
          <a:stretch>
            <a:fillRect/>
          </a:stretch>
        </p:blipFill>
        <p:spPr bwMode="auto">
          <a:xfrm>
            <a:off x="3071802" y="714356"/>
            <a:ext cx="2105025" cy="14859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5929322" y="642918"/>
            <a:ext cx="1962150" cy="150495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5"/>
          <a:srcRect/>
          <a:stretch>
            <a:fillRect/>
          </a:stretch>
        </p:blipFill>
        <p:spPr bwMode="auto">
          <a:xfrm>
            <a:off x="285720" y="2643182"/>
            <a:ext cx="2124075" cy="1504950"/>
          </a:xfrm>
          <a:prstGeom prst="rect">
            <a:avLst/>
          </a:prstGeom>
          <a:noFill/>
          <a:ln w="9525">
            <a:noFill/>
            <a:miter lim="800000"/>
            <a:headEnd/>
            <a:tailEnd/>
          </a:ln>
          <a:effectLst/>
        </p:spPr>
      </p:pic>
      <p:pic>
        <p:nvPicPr>
          <p:cNvPr id="25605" name="Picture 5"/>
          <p:cNvPicPr>
            <a:picLocks noChangeAspect="1" noChangeArrowheads="1"/>
          </p:cNvPicPr>
          <p:nvPr/>
        </p:nvPicPr>
        <p:blipFill>
          <a:blip r:embed="rId6"/>
          <a:srcRect/>
          <a:stretch>
            <a:fillRect/>
          </a:stretch>
        </p:blipFill>
        <p:spPr bwMode="auto">
          <a:xfrm>
            <a:off x="3857620" y="4429132"/>
            <a:ext cx="1143000" cy="466725"/>
          </a:xfrm>
          <a:prstGeom prst="rect">
            <a:avLst/>
          </a:prstGeom>
          <a:noFill/>
          <a:ln w="9525">
            <a:noFill/>
            <a:miter lim="800000"/>
            <a:headEnd/>
            <a:tailEnd/>
          </a:ln>
          <a:effectLst/>
        </p:spPr>
      </p:pic>
      <p:pic>
        <p:nvPicPr>
          <p:cNvPr id="25606" name="Picture 6"/>
          <p:cNvPicPr>
            <a:picLocks noChangeAspect="1" noChangeArrowheads="1"/>
          </p:cNvPicPr>
          <p:nvPr/>
        </p:nvPicPr>
        <p:blipFill>
          <a:blip r:embed="rId7"/>
          <a:srcRect/>
          <a:stretch>
            <a:fillRect/>
          </a:stretch>
        </p:blipFill>
        <p:spPr bwMode="auto">
          <a:xfrm>
            <a:off x="5857884" y="2643182"/>
            <a:ext cx="2171700" cy="1466850"/>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285720" y="4786322"/>
          <a:ext cx="8358248" cy="1857388"/>
        </p:xfrm>
        <a:graphic>
          <a:graphicData uri="http://schemas.openxmlformats.org/drawingml/2006/table">
            <a:tbl>
              <a:tblPr/>
              <a:tblGrid>
                <a:gridCol w="747155"/>
                <a:gridCol w="761439"/>
                <a:gridCol w="760340"/>
                <a:gridCol w="761439"/>
                <a:gridCol w="761439"/>
                <a:gridCol w="760340"/>
                <a:gridCol w="761439"/>
                <a:gridCol w="761439"/>
                <a:gridCol w="760340"/>
                <a:gridCol w="761439"/>
                <a:gridCol w="761439"/>
              </a:tblGrid>
              <a:tr h="927619">
                <a:tc>
                  <a:txBody>
                    <a:bodyPr/>
                    <a:lstStyle/>
                    <a:p>
                      <a:pPr marL="40005" marR="31115" algn="ctr">
                        <a:spcBef>
                          <a:spcPts val="535"/>
                        </a:spcBef>
                        <a:spcAft>
                          <a:spcPts val="0"/>
                        </a:spcAft>
                      </a:pPr>
                      <a:r>
                        <a:rPr lang="en-US" sz="1800" b="1" i="1" dirty="0">
                          <a:latin typeface="Verdana"/>
                          <a:ea typeface="Verdana"/>
                          <a:cs typeface="Verdana"/>
                        </a:rPr>
                        <a:t>Cost</a:t>
                      </a:r>
                      <a:endParaRPr lang="en-US" sz="2800" dirty="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10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5400" algn="ctr">
                        <a:spcBef>
                          <a:spcPts val="535"/>
                        </a:spcBef>
                        <a:spcAft>
                          <a:spcPts val="0"/>
                        </a:spcAft>
                      </a:pPr>
                      <a:r>
                        <a:rPr lang="en-US" sz="1800" b="1" i="1" dirty="0">
                          <a:latin typeface="Verdana"/>
                          <a:ea typeface="Verdana"/>
                          <a:cs typeface="Verdana"/>
                        </a:rPr>
                        <a:t>15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20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25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1910" marR="27305" algn="ctr">
                        <a:spcBef>
                          <a:spcPts val="535"/>
                        </a:spcBef>
                        <a:spcAft>
                          <a:spcPts val="0"/>
                        </a:spcAft>
                      </a:pPr>
                      <a:r>
                        <a:rPr lang="en-US" sz="1800" b="1" i="1">
                          <a:latin typeface="Verdana"/>
                          <a:ea typeface="Verdana"/>
                          <a:cs typeface="Verdana"/>
                        </a:rPr>
                        <a:t>30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35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40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39370" marR="27305" algn="ctr">
                        <a:spcBef>
                          <a:spcPts val="535"/>
                        </a:spcBef>
                        <a:spcAft>
                          <a:spcPts val="0"/>
                        </a:spcAft>
                      </a:pPr>
                      <a:r>
                        <a:rPr lang="en-US" sz="1800" b="1" i="1">
                          <a:latin typeface="Verdana"/>
                          <a:ea typeface="Verdana"/>
                          <a:cs typeface="Verdana"/>
                        </a:rPr>
                        <a:t>45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50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0005" marR="20955" algn="ctr">
                        <a:spcBef>
                          <a:spcPts val="535"/>
                        </a:spcBef>
                        <a:spcAft>
                          <a:spcPts val="0"/>
                        </a:spcAft>
                      </a:pPr>
                      <a:r>
                        <a:rPr lang="en-US" sz="1800" b="1" i="1">
                          <a:latin typeface="Verdana"/>
                          <a:ea typeface="Verdana"/>
                          <a:cs typeface="Verdana"/>
                        </a:rPr>
                        <a:t>55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r>
              <a:tr h="929769">
                <a:tc>
                  <a:txBody>
                    <a:bodyPr/>
                    <a:lstStyle/>
                    <a:p>
                      <a:pPr marL="40005" marR="32385" algn="ctr">
                        <a:spcBef>
                          <a:spcPts val="540"/>
                        </a:spcBef>
                        <a:spcAft>
                          <a:spcPts val="0"/>
                        </a:spcAft>
                      </a:pPr>
                      <a:r>
                        <a:rPr lang="en-US" sz="1800" b="1">
                          <a:latin typeface="Verdana"/>
                          <a:ea typeface="Verdana"/>
                          <a:cs typeface="Verdana"/>
                        </a:rPr>
                        <a:t>Edge</a:t>
                      </a:r>
                      <a:endParaRPr lang="en-US" sz="280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(1, 2)</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4765" algn="ctr">
                        <a:spcBef>
                          <a:spcPts val="540"/>
                        </a:spcBef>
                        <a:spcAft>
                          <a:spcPts val="0"/>
                        </a:spcAft>
                      </a:pPr>
                      <a:r>
                        <a:rPr lang="en-US" sz="1800">
                          <a:latin typeface="Verdana"/>
                          <a:ea typeface="Verdana"/>
                          <a:cs typeface="Verdana"/>
                        </a:rPr>
                        <a:t>(3, 6)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(4, 6)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305" algn="ctr">
                        <a:spcBef>
                          <a:spcPts val="540"/>
                        </a:spcBef>
                        <a:spcAft>
                          <a:spcPts val="0"/>
                        </a:spcAft>
                      </a:pPr>
                      <a:r>
                        <a:rPr lang="en-US" sz="1800" dirty="0">
                          <a:latin typeface="Verdana"/>
                          <a:ea typeface="Verdana"/>
                          <a:cs typeface="Verdana"/>
                        </a:rPr>
                        <a:t>(2, 6)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7305" algn="ctr">
                        <a:spcBef>
                          <a:spcPts val="540"/>
                        </a:spcBef>
                        <a:spcAft>
                          <a:spcPts val="0"/>
                        </a:spcAft>
                      </a:pPr>
                      <a:r>
                        <a:rPr lang="en-US" sz="1800" dirty="0">
                          <a:latin typeface="Verdana"/>
                          <a:ea typeface="Verdana"/>
                          <a:cs typeface="Verdana"/>
                        </a:rPr>
                        <a:t>(1, 4)</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940" algn="ctr">
                        <a:spcBef>
                          <a:spcPts val="540"/>
                        </a:spcBef>
                        <a:spcAft>
                          <a:spcPts val="0"/>
                        </a:spcAft>
                      </a:pPr>
                      <a:r>
                        <a:rPr lang="en-US" sz="1800" dirty="0">
                          <a:latin typeface="Verdana"/>
                          <a:ea typeface="Verdana"/>
                          <a:cs typeface="Verdana"/>
                        </a:rPr>
                        <a:t>(3, 5)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640" marR="27940" algn="ctr">
                        <a:spcBef>
                          <a:spcPts val="540"/>
                        </a:spcBef>
                        <a:spcAft>
                          <a:spcPts val="0"/>
                        </a:spcAft>
                      </a:pPr>
                      <a:r>
                        <a:rPr lang="en-US" sz="1800" dirty="0">
                          <a:latin typeface="Verdana"/>
                          <a:ea typeface="Verdana"/>
                          <a:cs typeface="Verdana"/>
                        </a:rPr>
                        <a:t>(2, 5)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005" marR="27305" algn="ctr">
                        <a:spcBef>
                          <a:spcPts val="540"/>
                        </a:spcBef>
                        <a:spcAft>
                          <a:spcPts val="0"/>
                        </a:spcAft>
                      </a:pPr>
                      <a:r>
                        <a:rPr lang="en-US" sz="1800">
                          <a:latin typeface="Verdana"/>
                          <a:ea typeface="Verdana"/>
                          <a:cs typeface="Verdana"/>
                        </a:rPr>
                        <a:t>(1, 5)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40"/>
                        </a:spcBef>
                        <a:spcAft>
                          <a:spcPts val="0"/>
                        </a:spcAft>
                      </a:pPr>
                      <a:r>
                        <a:rPr lang="en-US" sz="1800">
                          <a:latin typeface="Verdana"/>
                          <a:ea typeface="Verdana"/>
                          <a:cs typeface="Verdana"/>
                        </a:rPr>
                        <a:t>(2, 3)</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640" marR="20955" algn="ctr">
                        <a:spcBef>
                          <a:spcPts val="540"/>
                        </a:spcBef>
                        <a:spcAft>
                          <a:spcPts val="0"/>
                        </a:spcAft>
                      </a:pPr>
                      <a:r>
                        <a:rPr lang="en-US" sz="1800" dirty="0">
                          <a:latin typeface="Verdana"/>
                          <a:ea typeface="Verdana"/>
                          <a:cs typeface="Verdana"/>
                        </a:rPr>
                        <a:t>(5, 6)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r>
            </a:tbl>
          </a:graphicData>
        </a:graphic>
      </p:graphicFrame>
      <p:sp>
        <p:nvSpPr>
          <p:cNvPr id="12" name="TextBox 11"/>
          <p:cNvSpPr txBox="1"/>
          <p:nvPr/>
        </p:nvSpPr>
        <p:spPr>
          <a:xfrm>
            <a:off x="1000100" y="642918"/>
            <a:ext cx="418704" cy="369332"/>
          </a:xfrm>
          <a:prstGeom prst="rect">
            <a:avLst/>
          </a:prstGeom>
          <a:noFill/>
        </p:spPr>
        <p:txBody>
          <a:bodyPr wrap="none" rtlCol="0">
            <a:spAutoFit/>
          </a:bodyPr>
          <a:lstStyle/>
          <a:p>
            <a:r>
              <a:rPr lang="en-US" dirty="0" smtClean="0"/>
              <a:t>10</a:t>
            </a:r>
            <a:endParaRPr lang="en-US" dirty="0"/>
          </a:p>
        </p:txBody>
      </p:sp>
      <p:sp>
        <p:nvSpPr>
          <p:cNvPr id="13" name="TextBox 12"/>
          <p:cNvSpPr txBox="1"/>
          <p:nvPr/>
        </p:nvSpPr>
        <p:spPr>
          <a:xfrm>
            <a:off x="7786710" y="1571612"/>
            <a:ext cx="418704" cy="369332"/>
          </a:xfrm>
          <a:prstGeom prst="rect">
            <a:avLst/>
          </a:prstGeom>
          <a:noFill/>
        </p:spPr>
        <p:txBody>
          <a:bodyPr wrap="none" rtlCol="0">
            <a:spAutoFit/>
          </a:bodyPr>
          <a:lstStyle/>
          <a:p>
            <a:r>
              <a:rPr lang="en-US" dirty="0" smtClean="0"/>
              <a:t>15</a:t>
            </a:r>
            <a:endParaRPr lang="en-US" dirty="0"/>
          </a:p>
        </p:txBody>
      </p:sp>
      <p:sp>
        <p:nvSpPr>
          <p:cNvPr id="14" name="TextBox 13"/>
          <p:cNvSpPr txBox="1"/>
          <p:nvPr/>
        </p:nvSpPr>
        <p:spPr>
          <a:xfrm>
            <a:off x="6072198" y="1714488"/>
            <a:ext cx="418704" cy="369332"/>
          </a:xfrm>
          <a:prstGeom prst="rect">
            <a:avLst/>
          </a:prstGeom>
          <a:noFill/>
        </p:spPr>
        <p:txBody>
          <a:bodyPr wrap="none" rtlCol="0">
            <a:spAutoFit/>
          </a:bodyPr>
          <a:lstStyle/>
          <a:p>
            <a:r>
              <a:rPr lang="en-US" dirty="0" smtClean="0"/>
              <a:t>20</a:t>
            </a:r>
            <a:endParaRPr lang="en-US" dirty="0"/>
          </a:p>
        </p:txBody>
      </p:sp>
      <p:sp>
        <p:nvSpPr>
          <p:cNvPr id="15" name="TextBox 14"/>
          <p:cNvSpPr txBox="1"/>
          <p:nvPr/>
        </p:nvSpPr>
        <p:spPr>
          <a:xfrm>
            <a:off x="3500430" y="642918"/>
            <a:ext cx="418704" cy="369332"/>
          </a:xfrm>
          <a:prstGeom prst="rect">
            <a:avLst/>
          </a:prstGeom>
          <a:noFill/>
        </p:spPr>
        <p:txBody>
          <a:bodyPr wrap="none" rtlCol="0">
            <a:spAutoFit/>
          </a:bodyPr>
          <a:lstStyle/>
          <a:p>
            <a:r>
              <a:rPr lang="en-US" dirty="0" smtClean="0"/>
              <a:t>10</a:t>
            </a:r>
            <a:endParaRPr lang="en-US" dirty="0"/>
          </a:p>
        </p:txBody>
      </p:sp>
      <p:sp>
        <p:nvSpPr>
          <p:cNvPr id="16" name="TextBox 15"/>
          <p:cNvSpPr txBox="1"/>
          <p:nvPr/>
        </p:nvSpPr>
        <p:spPr>
          <a:xfrm>
            <a:off x="6357950" y="500042"/>
            <a:ext cx="418704" cy="369332"/>
          </a:xfrm>
          <a:prstGeom prst="rect">
            <a:avLst/>
          </a:prstGeom>
          <a:noFill/>
        </p:spPr>
        <p:txBody>
          <a:bodyPr wrap="none" rtlCol="0">
            <a:spAutoFit/>
          </a:bodyPr>
          <a:lstStyle/>
          <a:p>
            <a:r>
              <a:rPr lang="en-US" dirty="0" smtClean="0"/>
              <a:t>10</a:t>
            </a:r>
            <a:endParaRPr lang="en-US" dirty="0"/>
          </a:p>
        </p:txBody>
      </p:sp>
      <p:sp>
        <p:nvSpPr>
          <p:cNvPr id="17" name="TextBox 16"/>
          <p:cNvSpPr txBox="1"/>
          <p:nvPr/>
        </p:nvSpPr>
        <p:spPr>
          <a:xfrm>
            <a:off x="5153028" y="1724012"/>
            <a:ext cx="418704" cy="369332"/>
          </a:xfrm>
          <a:prstGeom prst="rect">
            <a:avLst/>
          </a:prstGeom>
          <a:noFill/>
        </p:spPr>
        <p:txBody>
          <a:bodyPr wrap="none" rtlCol="0">
            <a:spAutoFit/>
          </a:bodyPr>
          <a:lstStyle/>
          <a:p>
            <a:r>
              <a:rPr lang="en-US" dirty="0" smtClean="0"/>
              <a:t>15</a:t>
            </a:r>
            <a:endParaRPr lang="en-US" dirty="0"/>
          </a:p>
        </p:txBody>
      </p:sp>
      <p:sp>
        <p:nvSpPr>
          <p:cNvPr id="18" name="TextBox 17"/>
          <p:cNvSpPr txBox="1"/>
          <p:nvPr/>
        </p:nvSpPr>
        <p:spPr>
          <a:xfrm>
            <a:off x="2214546" y="3571876"/>
            <a:ext cx="418704" cy="369332"/>
          </a:xfrm>
          <a:prstGeom prst="rect">
            <a:avLst/>
          </a:prstGeom>
          <a:noFill/>
        </p:spPr>
        <p:txBody>
          <a:bodyPr wrap="none" rtlCol="0">
            <a:spAutoFit/>
          </a:bodyPr>
          <a:lstStyle/>
          <a:p>
            <a:r>
              <a:rPr lang="en-US" dirty="0" smtClean="0"/>
              <a:t>15</a:t>
            </a:r>
            <a:endParaRPr lang="en-US" dirty="0"/>
          </a:p>
        </p:txBody>
      </p:sp>
      <p:sp>
        <p:nvSpPr>
          <p:cNvPr id="19" name="TextBox 18"/>
          <p:cNvSpPr txBox="1"/>
          <p:nvPr/>
        </p:nvSpPr>
        <p:spPr>
          <a:xfrm>
            <a:off x="500034" y="3714752"/>
            <a:ext cx="418704" cy="369332"/>
          </a:xfrm>
          <a:prstGeom prst="rect">
            <a:avLst/>
          </a:prstGeom>
          <a:noFill/>
        </p:spPr>
        <p:txBody>
          <a:bodyPr wrap="none" rtlCol="0">
            <a:spAutoFit/>
          </a:bodyPr>
          <a:lstStyle/>
          <a:p>
            <a:r>
              <a:rPr lang="en-US" dirty="0" smtClean="0"/>
              <a:t>20</a:t>
            </a:r>
            <a:endParaRPr lang="en-US" dirty="0"/>
          </a:p>
        </p:txBody>
      </p:sp>
      <p:sp>
        <p:nvSpPr>
          <p:cNvPr id="20" name="TextBox 19"/>
          <p:cNvSpPr txBox="1"/>
          <p:nvPr/>
        </p:nvSpPr>
        <p:spPr>
          <a:xfrm>
            <a:off x="785786" y="2500306"/>
            <a:ext cx="418704" cy="369332"/>
          </a:xfrm>
          <a:prstGeom prst="rect">
            <a:avLst/>
          </a:prstGeom>
          <a:noFill/>
        </p:spPr>
        <p:txBody>
          <a:bodyPr wrap="none" rtlCol="0">
            <a:spAutoFit/>
          </a:bodyPr>
          <a:lstStyle/>
          <a:p>
            <a:r>
              <a:rPr lang="en-US" dirty="0" smtClean="0"/>
              <a:t>10</a:t>
            </a:r>
            <a:endParaRPr lang="en-US" dirty="0"/>
          </a:p>
        </p:txBody>
      </p:sp>
      <p:sp>
        <p:nvSpPr>
          <p:cNvPr id="21" name="TextBox 20"/>
          <p:cNvSpPr txBox="1"/>
          <p:nvPr/>
        </p:nvSpPr>
        <p:spPr>
          <a:xfrm>
            <a:off x="7786710" y="3571876"/>
            <a:ext cx="418704" cy="369332"/>
          </a:xfrm>
          <a:prstGeom prst="rect">
            <a:avLst/>
          </a:prstGeom>
          <a:noFill/>
        </p:spPr>
        <p:txBody>
          <a:bodyPr wrap="none" rtlCol="0">
            <a:spAutoFit/>
          </a:bodyPr>
          <a:lstStyle/>
          <a:p>
            <a:r>
              <a:rPr lang="en-US" dirty="0" smtClean="0"/>
              <a:t>15</a:t>
            </a:r>
            <a:endParaRPr lang="en-US" dirty="0"/>
          </a:p>
        </p:txBody>
      </p:sp>
      <p:sp>
        <p:nvSpPr>
          <p:cNvPr id="22" name="TextBox 21"/>
          <p:cNvSpPr txBox="1"/>
          <p:nvPr/>
        </p:nvSpPr>
        <p:spPr>
          <a:xfrm>
            <a:off x="6072198" y="3714752"/>
            <a:ext cx="418704" cy="369332"/>
          </a:xfrm>
          <a:prstGeom prst="rect">
            <a:avLst/>
          </a:prstGeom>
          <a:noFill/>
        </p:spPr>
        <p:txBody>
          <a:bodyPr wrap="none" rtlCol="0">
            <a:spAutoFit/>
          </a:bodyPr>
          <a:lstStyle/>
          <a:p>
            <a:r>
              <a:rPr lang="en-US" dirty="0" smtClean="0"/>
              <a:t>20</a:t>
            </a:r>
            <a:endParaRPr lang="en-US" dirty="0"/>
          </a:p>
        </p:txBody>
      </p:sp>
      <p:sp>
        <p:nvSpPr>
          <p:cNvPr id="23" name="TextBox 22"/>
          <p:cNvSpPr txBox="1"/>
          <p:nvPr/>
        </p:nvSpPr>
        <p:spPr>
          <a:xfrm>
            <a:off x="6357950" y="2500306"/>
            <a:ext cx="418704" cy="369332"/>
          </a:xfrm>
          <a:prstGeom prst="rect">
            <a:avLst/>
          </a:prstGeom>
          <a:noFill/>
        </p:spPr>
        <p:txBody>
          <a:bodyPr wrap="none" rtlCol="0">
            <a:spAutoFit/>
          </a:bodyPr>
          <a:lstStyle/>
          <a:p>
            <a:r>
              <a:rPr lang="en-US" dirty="0" smtClean="0"/>
              <a:t>10</a:t>
            </a:r>
            <a:endParaRPr lang="en-US" dirty="0"/>
          </a:p>
        </p:txBody>
      </p:sp>
      <p:sp>
        <p:nvSpPr>
          <p:cNvPr id="24" name="TextBox 23"/>
          <p:cNvSpPr txBox="1"/>
          <p:nvPr/>
        </p:nvSpPr>
        <p:spPr>
          <a:xfrm>
            <a:off x="1071538" y="3143248"/>
            <a:ext cx="418704" cy="369332"/>
          </a:xfrm>
          <a:prstGeom prst="rect">
            <a:avLst/>
          </a:prstGeom>
          <a:noFill/>
        </p:spPr>
        <p:txBody>
          <a:bodyPr wrap="none" rtlCol="0">
            <a:spAutoFit/>
          </a:bodyPr>
          <a:lstStyle/>
          <a:p>
            <a:r>
              <a:rPr lang="en-US" dirty="0" smtClean="0"/>
              <a:t>25</a:t>
            </a:r>
            <a:endParaRPr lang="en-US" dirty="0"/>
          </a:p>
        </p:txBody>
      </p:sp>
      <p:sp>
        <p:nvSpPr>
          <p:cNvPr id="25" name="TextBox 24"/>
          <p:cNvSpPr txBox="1"/>
          <p:nvPr/>
        </p:nvSpPr>
        <p:spPr>
          <a:xfrm>
            <a:off x="6643702" y="3143248"/>
            <a:ext cx="418704" cy="369332"/>
          </a:xfrm>
          <a:prstGeom prst="rect">
            <a:avLst/>
          </a:prstGeom>
          <a:noFill/>
        </p:spPr>
        <p:txBody>
          <a:bodyPr wrap="none" rtlCol="0">
            <a:spAutoFit/>
          </a:bodyPr>
          <a:lstStyle/>
          <a:p>
            <a:r>
              <a:rPr lang="en-US" dirty="0" smtClean="0"/>
              <a:t>25</a:t>
            </a:r>
            <a:endParaRPr lang="en-US" dirty="0"/>
          </a:p>
        </p:txBody>
      </p:sp>
      <p:sp>
        <p:nvSpPr>
          <p:cNvPr id="26" name="TextBox 25"/>
          <p:cNvSpPr txBox="1"/>
          <p:nvPr/>
        </p:nvSpPr>
        <p:spPr>
          <a:xfrm>
            <a:off x="7225130" y="2988230"/>
            <a:ext cx="418704" cy="369332"/>
          </a:xfrm>
          <a:prstGeom prst="rect">
            <a:avLst/>
          </a:prstGeom>
          <a:noFill/>
        </p:spPr>
        <p:txBody>
          <a:bodyPr wrap="none" rtlCol="0">
            <a:spAutoFit/>
          </a:bodyPr>
          <a:lstStyle/>
          <a:p>
            <a:r>
              <a:rPr lang="en-US" dirty="0" smtClean="0"/>
              <a:t>35</a:t>
            </a:r>
            <a:endParaRPr lang="en-US" dirty="0"/>
          </a:p>
        </p:txBody>
      </p:sp>
      <p:pic>
        <p:nvPicPr>
          <p:cNvPr id="27" name="Picture 26"/>
          <p:cNvPicPr>
            <a:picLocks noChangeAspect="1" noChangeArrowheads="1"/>
          </p:cNvPicPr>
          <p:nvPr/>
        </p:nvPicPr>
        <p:blipFill>
          <a:blip r:embed="rId8"/>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57158" y="285728"/>
            <a:ext cx="3786214" cy="2678768"/>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286512" y="1857364"/>
          <a:ext cx="2357454" cy="3708400"/>
        </p:xfrm>
        <a:graphic>
          <a:graphicData uri="http://schemas.openxmlformats.org/drawingml/2006/table">
            <a:tbl>
              <a:tblPr firstRow="1" bandRow="1">
                <a:tableStyleId>{5C22544A-7EE6-4342-B048-85BDC9FD1C3A}</a:tableStyleId>
              </a:tblPr>
              <a:tblGrid>
                <a:gridCol w="1178727"/>
                <a:gridCol w="1178727"/>
              </a:tblGrid>
              <a:tr h="370840">
                <a:tc>
                  <a:txBody>
                    <a:bodyPr/>
                    <a:lstStyle/>
                    <a:p>
                      <a:r>
                        <a:rPr lang="en-US" dirty="0" smtClean="0"/>
                        <a:t>Edge</a:t>
                      </a:r>
                      <a:endParaRPr lang="en-US" dirty="0"/>
                    </a:p>
                  </a:txBody>
                  <a:tcPr/>
                </a:tc>
                <a:tc>
                  <a:txBody>
                    <a:bodyPr/>
                    <a:lstStyle/>
                    <a:p>
                      <a:r>
                        <a:rPr lang="en-US" dirty="0" smtClean="0"/>
                        <a:t>Weight</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pic>
        <p:nvPicPr>
          <p:cNvPr id="26627" name="Picture 3"/>
          <p:cNvPicPr>
            <a:picLocks noChangeAspect="1" noChangeArrowheads="1"/>
          </p:cNvPicPr>
          <p:nvPr/>
        </p:nvPicPr>
        <p:blipFill>
          <a:blip r:embed="rId3"/>
          <a:srcRect/>
          <a:stretch>
            <a:fillRect/>
          </a:stretch>
        </p:blipFill>
        <p:spPr bwMode="auto">
          <a:xfrm>
            <a:off x="857224" y="3214686"/>
            <a:ext cx="3827203" cy="3071834"/>
          </a:xfrm>
          <a:prstGeom prst="rect">
            <a:avLst/>
          </a:prstGeom>
          <a:noFill/>
          <a:ln w="9525">
            <a:noFill/>
            <a:miter lim="800000"/>
            <a:headEnd/>
            <a:tailEnd/>
          </a:ln>
          <a:effectLst/>
        </p:spPr>
      </p:pic>
      <p:sp>
        <p:nvSpPr>
          <p:cNvPr id="7" name="Rectangle 6"/>
          <p:cNvSpPr/>
          <p:nvPr/>
        </p:nvSpPr>
        <p:spPr>
          <a:xfrm>
            <a:off x="1142976" y="3714752"/>
            <a:ext cx="500066" cy="5000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p:cNvPicPr>
            <a:picLocks noChangeAspect="1" noChangeArrowheads="1"/>
          </p:cNvPicPr>
          <p:nvPr/>
        </p:nvPicPr>
        <p:blipFill>
          <a:blip r:embed="rId4"/>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8787" y="857232"/>
            <a:ext cx="8825590" cy="5786478"/>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7429520" y="0"/>
            <a:ext cx="1714480" cy="785794"/>
          </a:xfrm>
          <a:prstGeom prst="rect">
            <a:avLst/>
          </a:prstGeom>
          <a:noFill/>
          <a:ln w="9525">
            <a:noFill/>
            <a:miter lim="800000"/>
            <a:headEnd/>
            <a:tailEnd/>
          </a:ln>
          <a:effectLst/>
        </p:spPr>
      </p:pic>
      <p:sp>
        <p:nvSpPr>
          <p:cNvPr id="4" name="Title 3"/>
          <p:cNvSpPr>
            <a:spLocks noGrp="1"/>
          </p:cNvSpPr>
          <p:nvPr>
            <p:ph type="title"/>
          </p:nvPr>
        </p:nvSpPr>
        <p:spPr>
          <a:xfrm>
            <a:off x="500034" y="0"/>
            <a:ext cx="8229600" cy="725470"/>
          </a:xfrm>
        </p:spPr>
        <p:txBody>
          <a:bodyPr>
            <a:normAutofit fontScale="90000"/>
          </a:bodyPr>
          <a:lstStyle/>
          <a:p>
            <a:r>
              <a:rPr lang="en-US" dirty="0" smtClean="0"/>
              <a:t>Introduction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58" y="214290"/>
            <a:ext cx="8429684" cy="1569660"/>
          </a:xfrm>
          <a:prstGeom prst="rect">
            <a:avLst/>
          </a:prstGeom>
        </p:spPr>
        <p:txBody>
          <a:bodyPr wrap="square">
            <a:spAutoFit/>
          </a:bodyPr>
          <a:lstStyle/>
          <a:p>
            <a:r>
              <a:rPr lang="en-US" sz="2400" dirty="0"/>
              <a:t>Minimum spanning tree, can be constructed using any </a:t>
            </a:r>
            <a:endParaRPr lang="en-US" sz="2400" dirty="0" smtClean="0"/>
          </a:p>
          <a:p>
            <a:r>
              <a:rPr lang="en-US" sz="2400" dirty="0" smtClean="0"/>
              <a:t>of </a:t>
            </a:r>
            <a:r>
              <a:rPr lang="en-US" sz="2400" dirty="0"/>
              <a:t>the following two algorithms:</a:t>
            </a:r>
          </a:p>
          <a:p>
            <a:r>
              <a:rPr lang="en-US" sz="2400" dirty="0"/>
              <a:t>1. </a:t>
            </a:r>
            <a:r>
              <a:rPr lang="en-US" sz="2400" dirty="0" err="1"/>
              <a:t>Kruskal’s</a:t>
            </a:r>
            <a:r>
              <a:rPr lang="en-US" sz="2400" dirty="0"/>
              <a:t> algorithm and</a:t>
            </a:r>
          </a:p>
          <a:p>
            <a:r>
              <a:rPr lang="en-US" sz="2400" dirty="0"/>
              <a:t>2. Prim’s algorithm.</a:t>
            </a:r>
          </a:p>
        </p:txBody>
      </p:sp>
      <p:sp>
        <p:nvSpPr>
          <p:cNvPr id="4" name="Rectangle 3"/>
          <p:cNvSpPr/>
          <p:nvPr/>
        </p:nvSpPr>
        <p:spPr>
          <a:xfrm>
            <a:off x="285720" y="1785926"/>
            <a:ext cx="8286808" cy="1938992"/>
          </a:xfrm>
          <a:prstGeom prst="rect">
            <a:avLst/>
          </a:prstGeom>
        </p:spPr>
        <p:txBody>
          <a:bodyPr wrap="square">
            <a:spAutoFit/>
          </a:bodyPr>
          <a:lstStyle/>
          <a:p>
            <a:pPr algn="just">
              <a:buFont typeface="Arial" pitchFamily="34" charset="0"/>
              <a:buChar char="•"/>
            </a:pPr>
            <a:r>
              <a:rPr lang="en-US" sz="2400" i="1" dirty="0" err="1"/>
              <a:t>Kruskal's</a:t>
            </a:r>
            <a:r>
              <a:rPr lang="en-US" sz="2400" i="1" dirty="0"/>
              <a:t> algorithm uses edges, and Prim’s algorithm uses vertex connections </a:t>
            </a:r>
            <a:r>
              <a:rPr lang="en-US" sz="2400" i="1" dirty="0" smtClean="0"/>
              <a:t>in </a:t>
            </a:r>
            <a:r>
              <a:rPr lang="en-US" sz="2400" dirty="0" smtClean="0"/>
              <a:t>determining </a:t>
            </a:r>
            <a:r>
              <a:rPr lang="en-US" sz="2400" dirty="0"/>
              <a:t>the MST. </a:t>
            </a:r>
            <a:endParaRPr lang="en-US" sz="2400" dirty="0" smtClean="0"/>
          </a:p>
          <a:p>
            <a:pPr algn="just">
              <a:buFont typeface="Arial" pitchFamily="34" charset="0"/>
              <a:buChar char="•"/>
            </a:pPr>
            <a:r>
              <a:rPr lang="en-US" sz="2400" dirty="0" smtClean="0"/>
              <a:t>In </a:t>
            </a:r>
            <a:r>
              <a:rPr lang="en-US" sz="2400" i="1" dirty="0"/>
              <a:t>Prim’s algorithm at any instance of output it represents </a:t>
            </a:r>
            <a:r>
              <a:rPr lang="en-US" sz="2400" i="1" dirty="0" smtClean="0"/>
              <a:t>tree </a:t>
            </a:r>
            <a:r>
              <a:rPr lang="en-US" sz="2400" dirty="0" smtClean="0"/>
              <a:t>whereas </a:t>
            </a:r>
            <a:r>
              <a:rPr lang="en-US" sz="2400" dirty="0"/>
              <a:t>in </a:t>
            </a:r>
            <a:r>
              <a:rPr lang="en-US" sz="2400" i="1" dirty="0" err="1"/>
              <a:t>Kruskal’s</a:t>
            </a:r>
            <a:r>
              <a:rPr lang="en-US" sz="2400" i="1" dirty="0"/>
              <a:t> algorithm at any instance of output it may represent tree or not</a:t>
            </a:r>
            <a:endParaRPr lang="en-US" sz="2400" dirty="0"/>
          </a:p>
        </p:txBody>
      </p:sp>
      <p:sp>
        <p:nvSpPr>
          <p:cNvPr id="5" name="Rectangle 4"/>
          <p:cNvSpPr/>
          <p:nvPr/>
        </p:nvSpPr>
        <p:spPr>
          <a:xfrm>
            <a:off x="357158" y="3571876"/>
            <a:ext cx="8429684" cy="3046988"/>
          </a:xfrm>
          <a:prstGeom prst="rect">
            <a:avLst/>
          </a:prstGeom>
        </p:spPr>
        <p:txBody>
          <a:bodyPr wrap="square">
            <a:spAutoFit/>
          </a:bodyPr>
          <a:lstStyle/>
          <a:p>
            <a:r>
              <a:rPr lang="en-IN" sz="2400" b="1" dirty="0" smtClean="0"/>
              <a:t>Applications:</a:t>
            </a:r>
            <a:endParaRPr lang="en-US" sz="2400" b="1" dirty="0" smtClean="0"/>
          </a:p>
          <a:p>
            <a:pPr marL="342900" indent="-342900">
              <a:buAutoNum type="arabicPeriod"/>
            </a:pPr>
            <a:r>
              <a:rPr lang="en-US" sz="2400" dirty="0" smtClean="0"/>
              <a:t>MST </a:t>
            </a:r>
            <a:r>
              <a:rPr lang="en-US" sz="2400" dirty="0"/>
              <a:t>would be </a:t>
            </a:r>
            <a:r>
              <a:rPr lang="en-US" sz="2400" dirty="0" smtClean="0"/>
              <a:t>used in finding </a:t>
            </a:r>
            <a:r>
              <a:rPr lang="en-US" sz="2400" dirty="0"/>
              <a:t>airline </a:t>
            </a:r>
            <a:r>
              <a:rPr lang="en-US" sz="2400" dirty="0" smtClean="0"/>
              <a:t>routes</a:t>
            </a:r>
          </a:p>
          <a:p>
            <a:pPr marL="342900" indent="-342900">
              <a:buAutoNum type="arabicPeriod"/>
            </a:pPr>
            <a:r>
              <a:rPr lang="en-IN" sz="2400" dirty="0" smtClean="0"/>
              <a:t>MST  would be used in finding distances on maps and to find best route between  two places.</a:t>
            </a:r>
          </a:p>
          <a:p>
            <a:pPr marL="342900" indent="-342900">
              <a:buAutoNum type="arabicPeriod"/>
            </a:pPr>
            <a:r>
              <a:rPr lang="en-IN" sz="2400" dirty="0" smtClean="0"/>
              <a:t>MST would be used in networking to find best path to transfer information.</a:t>
            </a:r>
          </a:p>
          <a:p>
            <a:pPr marL="342900" indent="-342900">
              <a:buAutoNum type="arabicPeriod"/>
            </a:pPr>
            <a:r>
              <a:rPr lang="en-IN" sz="2400" dirty="0" smtClean="0"/>
              <a:t>MST would be used in traffic recommendations , to suggest best route.</a:t>
            </a:r>
            <a:endParaRPr lang="en-US" sz="2400" dirty="0"/>
          </a:p>
        </p:txBody>
      </p:sp>
      <p:pic>
        <p:nvPicPr>
          <p:cNvPr id="7" name="Picture 6"/>
          <p:cNvPicPr>
            <a:picLocks noChangeAspect="1" noChangeArrowheads="1"/>
          </p:cNvPicPr>
          <p:nvPr/>
        </p:nvPicPr>
        <p:blipFill>
          <a:blip r:embed="rId2"/>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0" y="285728"/>
            <a:ext cx="2743443" cy="461665"/>
          </a:xfrm>
          <a:prstGeom prst="rect">
            <a:avLst/>
          </a:prstGeom>
        </p:spPr>
        <p:txBody>
          <a:bodyPr wrap="none">
            <a:spAutoFit/>
          </a:bodyPr>
          <a:lstStyle/>
          <a:p>
            <a:r>
              <a:rPr lang="en-US" sz="2400" b="1" dirty="0"/>
              <a:t>PRIM'S ALGORITHM</a:t>
            </a:r>
            <a:endParaRPr lang="en-US" sz="2400" dirty="0"/>
          </a:p>
        </p:txBody>
      </p:sp>
      <p:sp>
        <p:nvSpPr>
          <p:cNvPr id="3" name="Rectangle 2"/>
          <p:cNvSpPr/>
          <p:nvPr/>
        </p:nvSpPr>
        <p:spPr>
          <a:xfrm>
            <a:off x="214282" y="928670"/>
            <a:ext cx="8715436" cy="4154984"/>
          </a:xfrm>
          <a:prstGeom prst="rect">
            <a:avLst/>
          </a:prstGeom>
        </p:spPr>
        <p:txBody>
          <a:bodyPr wrap="square">
            <a:spAutoFit/>
          </a:bodyPr>
          <a:lstStyle/>
          <a:p>
            <a:pPr>
              <a:buFont typeface="Arial" pitchFamily="34" charset="0"/>
              <a:buChar char="•"/>
            </a:pPr>
            <a:r>
              <a:rPr lang="en-US" sz="2400" dirty="0" smtClean="0"/>
              <a:t> Minimal </a:t>
            </a:r>
            <a:r>
              <a:rPr lang="en-US" sz="2400" dirty="0"/>
              <a:t>cost spanning tree is a connected undirected graph G in which each edge </a:t>
            </a:r>
            <a:r>
              <a:rPr lang="en-US" sz="2400" dirty="0" smtClean="0"/>
              <a:t>is labeled </a:t>
            </a:r>
            <a:r>
              <a:rPr lang="en-US" sz="2400" dirty="0"/>
              <a:t>with a </a:t>
            </a:r>
            <a:r>
              <a:rPr lang="en-US" sz="2400" dirty="0" smtClean="0"/>
              <a:t>number.</a:t>
            </a:r>
            <a:endParaRPr lang="en-US" sz="2400" dirty="0"/>
          </a:p>
          <a:p>
            <a:pPr>
              <a:buFont typeface="Arial" pitchFamily="34" charset="0"/>
              <a:buChar char="•"/>
            </a:pPr>
            <a:r>
              <a:rPr lang="en-US" sz="2400" dirty="0" smtClean="0"/>
              <a:t> Minimal </a:t>
            </a:r>
            <a:r>
              <a:rPr lang="en-US" sz="2400" dirty="0"/>
              <a:t>cost spanning tree is a spanning tree for which the sum of the edge labels is </a:t>
            </a:r>
            <a:r>
              <a:rPr lang="en-US" sz="2400" dirty="0" smtClean="0"/>
              <a:t>as small </a:t>
            </a:r>
            <a:r>
              <a:rPr lang="en-US" sz="2400" dirty="0"/>
              <a:t>as possible</a:t>
            </a:r>
            <a:endParaRPr lang="en-US" sz="2400" dirty="0" smtClean="0"/>
          </a:p>
          <a:p>
            <a:pPr algn="just">
              <a:buFont typeface="Arial" pitchFamily="34" charset="0"/>
              <a:buChar char="•"/>
            </a:pPr>
            <a:r>
              <a:rPr lang="en-US" sz="2400" dirty="0" smtClean="0"/>
              <a:t> E </a:t>
            </a:r>
            <a:r>
              <a:rPr lang="en-US" sz="2400" dirty="0"/>
              <a:t>is the set of edges in G. cost [1:n, 1:n] is the cost adjacency matrix of an n </a:t>
            </a:r>
            <a:r>
              <a:rPr lang="en-US" sz="2400" dirty="0" smtClean="0"/>
              <a:t>vertex graph </a:t>
            </a:r>
            <a:r>
              <a:rPr lang="en-US" sz="2400" dirty="0"/>
              <a:t>such that cost [</a:t>
            </a:r>
            <a:r>
              <a:rPr lang="en-US" sz="2400" dirty="0" err="1"/>
              <a:t>i</a:t>
            </a:r>
            <a:r>
              <a:rPr lang="en-US" sz="2400" dirty="0"/>
              <a:t>, j] is either a positive real </a:t>
            </a:r>
            <a:r>
              <a:rPr lang="en-US" sz="2400" dirty="0" smtClean="0"/>
              <a:t> number </a:t>
            </a:r>
            <a:r>
              <a:rPr lang="en-US" sz="2400" dirty="0"/>
              <a:t>or ∝ if no edge (</a:t>
            </a:r>
            <a:r>
              <a:rPr lang="en-US" sz="2400" dirty="0" err="1"/>
              <a:t>i</a:t>
            </a:r>
            <a:r>
              <a:rPr lang="en-US" sz="2400" dirty="0"/>
              <a:t>, j) exists. </a:t>
            </a:r>
            <a:endParaRPr lang="en-US" sz="2400" dirty="0" smtClean="0"/>
          </a:p>
          <a:p>
            <a:pPr>
              <a:buFont typeface="Arial" pitchFamily="34" charset="0"/>
              <a:buChar char="•"/>
            </a:pPr>
            <a:r>
              <a:rPr lang="en-US" sz="2400" dirty="0" smtClean="0"/>
              <a:t> A minimum </a:t>
            </a:r>
            <a:r>
              <a:rPr lang="en-US" sz="2400" dirty="0"/>
              <a:t>spanning tree is computed and stored as a set of edges in the array t [</a:t>
            </a:r>
            <a:r>
              <a:rPr lang="en-US" sz="2400" dirty="0" smtClean="0"/>
              <a:t>1:n-1, 1:2].</a:t>
            </a:r>
          </a:p>
          <a:p>
            <a:pPr>
              <a:buFont typeface="Arial" pitchFamily="34" charset="0"/>
              <a:buChar char="•"/>
            </a:pPr>
            <a:r>
              <a:rPr lang="en-US" sz="2400" dirty="0" smtClean="0"/>
              <a:t>  (</a:t>
            </a:r>
            <a:r>
              <a:rPr lang="en-US" sz="2400" dirty="0"/>
              <a:t>t [</a:t>
            </a:r>
            <a:r>
              <a:rPr lang="en-US" sz="2400" dirty="0" err="1"/>
              <a:t>i</a:t>
            </a:r>
            <a:r>
              <a:rPr lang="en-US" sz="2400" dirty="0"/>
              <a:t>, 1], t [</a:t>
            </a:r>
            <a:r>
              <a:rPr lang="en-US" sz="2400" dirty="0" err="1"/>
              <a:t>i</a:t>
            </a:r>
            <a:r>
              <a:rPr lang="en-US" sz="2400" dirty="0"/>
              <a:t>, 2]) is an edge in the minimum-cost spanning tree. </a:t>
            </a:r>
            <a:endParaRPr lang="en-US" sz="2400" dirty="0" smtClean="0"/>
          </a:p>
          <a:p>
            <a:pPr>
              <a:buFont typeface="Arial" pitchFamily="34" charset="0"/>
              <a:buChar char="•"/>
            </a:pPr>
            <a:r>
              <a:rPr lang="en-US" sz="2400" dirty="0" smtClean="0"/>
              <a:t> The </a:t>
            </a:r>
            <a:r>
              <a:rPr lang="en-US" sz="2400" dirty="0"/>
              <a:t>final cost </a:t>
            </a:r>
            <a:r>
              <a:rPr lang="en-US" sz="2400" dirty="0" smtClean="0"/>
              <a:t>is returned.</a:t>
            </a:r>
            <a:endParaRPr lang="en-US" sz="2400" dirty="0"/>
          </a:p>
        </p:txBody>
      </p:sp>
      <p:pic>
        <p:nvPicPr>
          <p:cNvPr id="4" name="Picture 3"/>
          <p:cNvPicPr>
            <a:picLocks noChangeAspect="1" noChangeArrowheads="1"/>
          </p:cNvPicPr>
          <p:nvPr/>
        </p:nvPicPr>
        <p:blipFill>
          <a:blip r:embed="rId2"/>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8" name="Picture 26"/>
          <p:cNvPicPr>
            <a:picLocks noChangeAspect="1" noChangeArrowheads="1"/>
          </p:cNvPicPr>
          <p:nvPr/>
        </p:nvPicPr>
        <p:blipFill>
          <a:blip r:embed="rId2"/>
          <a:srcRect/>
          <a:stretch>
            <a:fillRect/>
          </a:stretch>
        </p:blipFill>
        <p:spPr bwMode="auto">
          <a:xfrm>
            <a:off x="428596" y="214290"/>
            <a:ext cx="8501122" cy="4071966"/>
          </a:xfrm>
          <a:prstGeom prst="rect">
            <a:avLst/>
          </a:prstGeom>
          <a:noFill/>
          <a:ln w="9525">
            <a:noFill/>
            <a:miter lim="800000"/>
            <a:headEnd/>
            <a:tailEnd/>
          </a:ln>
          <a:effectLst/>
        </p:spPr>
      </p:pic>
      <p:pic>
        <p:nvPicPr>
          <p:cNvPr id="3099" name="Picture 27"/>
          <p:cNvPicPr>
            <a:picLocks noChangeAspect="1" noChangeArrowheads="1"/>
          </p:cNvPicPr>
          <p:nvPr/>
        </p:nvPicPr>
        <p:blipFill>
          <a:blip r:embed="rId3"/>
          <a:srcRect/>
          <a:stretch>
            <a:fillRect/>
          </a:stretch>
        </p:blipFill>
        <p:spPr bwMode="auto">
          <a:xfrm>
            <a:off x="642910" y="4071942"/>
            <a:ext cx="7643866" cy="2571768"/>
          </a:xfrm>
          <a:prstGeom prst="rect">
            <a:avLst/>
          </a:prstGeom>
          <a:noFill/>
          <a:ln w="9525">
            <a:noFill/>
            <a:miter lim="800000"/>
            <a:headEnd/>
            <a:tailEnd/>
          </a:ln>
          <a:effectLst/>
        </p:spPr>
      </p:pic>
      <p:pic>
        <p:nvPicPr>
          <p:cNvPr id="4" name="Picture 3"/>
          <p:cNvPicPr>
            <a:picLocks noChangeAspect="1" noChangeArrowheads="1"/>
          </p:cNvPicPr>
          <p:nvPr/>
        </p:nvPicPr>
        <p:blipFill>
          <a:blip r:embed="rId4"/>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785794"/>
            <a:ext cx="8429684" cy="5777025"/>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357166"/>
            <a:ext cx="8929718" cy="6072229"/>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285728"/>
            <a:ext cx="8501122" cy="5929354"/>
          </a:xfrm>
          <a:prstGeom prst="rect">
            <a:avLst/>
          </a:prstGeom>
          <a:noFill/>
          <a:ln w="9525">
            <a:noFill/>
            <a:miter lim="800000"/>
            <a:headEnd/>
            <a:tailEnd/>
          </a:ln>
          <a:effectLst/>
        </p:spPr>
      </p:pic>
      <p:sp>
        <p:nvSpPr>
          <p:cNvPr id="3" name="Title 2"/>
          <p:cNvSpPr>
            <a:spLocks noGrp="1"/>
          </p:cNvSpPr>
          <p:nvPr>
            <p:ph type="title"/>
          </p:nvPr>
        </p:nvSpPr>
        <p:spPr>
          <a:xfrm>
            <a:off x="642910" y="6000768"/>
            <a:ext cx="8229600" cy="500066"/>
          </a:xfrm>
        </p:spPr>
        <p:txBody>
          <a:bodyPr>
            <a:normAutofit fontScale="90000"/>
          </a:bodyPr>
          <a:lstStyle/>
          <a:p>
            <a:r>
              <a:rPr lang="en-IN" dirty="0" smtClean="0"/>
              <a:t>o/p: A,B,C,D,E,G,F. Total Cost: 10</a:t>
            </a:r>
            <a:endParaRPr lang="en-US" dirty="0"/>
          </a:p>
        </p:txBody>
      </p:sp>
      <p:pic>
        <p:nvPicPr>
          <p:cNvPr id="4" name="Picture 3"/>
          <p:cNvPicPr>
            <a:picLocks noChangeAspect="1" noChangeArrowheads="1"/>
          </p:cNvPicPr>
          <p:nvPr/>
        </p:nvPicPr>
        <p:blipFill>
          <a:blip r:embed="rId3"/>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2" algn="ctr" rtl="0">
              <a:spcBef>
                <a:spcPct val="0"/>
              </a:spcBef>
            </a:pPr>
            <a:r>
              <a:rPr lang="en-US" sz="3200" b="1" dirty="0" err="1" smtClean="0"/>
              <a:t>Kruskal’s</a:t>
            </a:r>
            <a:r>
              <a:rPr lang="en-US" sz="3200" b="1" dirty="0" smtClean="0"/>
              <a:t> Algorithm</a:t>
            </a:r>
            <a:endParaRPr lang="en-US" sz="3200" dirty="0"/>
          </a:p>
        </p:txBody>
      </p:sp>
      <p:sp>
        <p:nvSpPr>
          <p:cNvPr id="6" name="Content Placeholder 5"/>
          <p:cNvSpPr>
            <a:spLocks noGrp="1"/>
          </p:cNvSpPr>
          <p:nvPr>
            <p:ph idx="1"/>
          </p:nvPr>
        </p:nvSpPr>
        <p:spPr/>
        <p:txBody>
          <a:bodyPr>
            <a:normAutofit fontScale="70000" lnSpcReduction="20000"/>
          </a:bodyPr>
          <a:lstStyle/>
          <a:p>
            <a:r>
              <a:rPr lang="en-US" dirty="0" smtClean="0"/>
              <a:t>This is a greedy algorithm. A greedy algorithm chooses some local optimum (i.e. picking an edge with the least weight in a MST).</a:t>
            </a:r>
          </a:p>
          <a:p>
            <a:pPr>
              <a:buNone/>
            </a:pPr>
            <a:r>
              <a:rPr lang="en-US" dirty="0" smtClean="0"/>
              <a:t> </a:t>
            </a:r>
          </a:p>
          <a:p>
            <a:r>
              <a:rPr lang="en-US" dirty="0" err="1" smtClean="0"/>
              <a:t>Kruskal's</a:t>
            </a:r>
            <a:r>
              <a:rPr lang="en-US" dirty="0" smtClean="0"/>
              <a:t> algorithm works as follows: Take a graph with 'n' vertices, keep on adding the shortest (least cost) edge, while avoiding the creation of cycles, until (n - 1) edges have been added. Sometimes two or more edges may have the same cost.</a:t>
            </a:r>
          </a:p>
          <a:p>
            <a:pPr>
              <a:buNone/>
            </a:pPr>
            <a:r>
              <a:rPr lang="en-US" dirty="0" smtClean="0"/>
              <a:t> </a:t>
            </a:r>
          </a:p>
          <a:p>
            <a:r>
              <a:rPr lang="en-US" dirty="0" smtClean="0"/>
              <a:t>The order in which the edges are chosen, in this case, does not matter. Different MST’s may result, but they will all have the same total cost, which will always be the minimum cost.</a:t>
            </a:r>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7429520" y="0"/>
            <a:ext cx="1714480" cy="785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568</Words>
  <Application>Microsoft Office PowerPoint</Application>
  <PresentationFormat>On-screen Show (4:3)</PresentationFormat>
  <Paragraphs>95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UNIT-5  Minimum Spanning Trees</vt:lpstr>
      <vt:lpstr>Introduction </vt:lpstr>
      <vt:lpstr>Slide 3</vt:lpstr>
      <vt:lpstr>Slide 4</vt:lpstr>
      <vt:lpstr>Slide 5</vt:lpstr>
      <vt:lpstr>Slide 6</vt:lpstr>
      <vt:lpstr>Slide 7</vt:lpstr>
      <vt:lpstr>o/p: A,B,C,D,E,G,F. Total Cost: 10</vt:lpstr>
      <vt:lpstr>Kruskal’s Algorithm</vt:lpstr>
      <vt:lpstr>Kruskal’s Algorithm for minimal spanning tree is as follows:</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Trees</dc:title>
  <dc:creator>Windows User</dc:creator>
  <cp:lastModifiedBy>Windows User</cp:lastModifiedBy>
  <cp:revision>7</cp:revision>
  <dcterms:created xsi:type="dcterms:W3CDTF">2020-05-07T11:58:31Z</dcterms:created>
  <dcterms:modified xsi:type="dcterms:W3CDTF">2020-06-30T08:18:37Z</dcterms:modified>
</cp:coreProperties>
</file>