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1" r:id="rId17"/>
    <p:sldId id="270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4" r:id="rId28"/>
    <p:sldId id="285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89F-FFA3-44B4-80E3-F17AA2936DB4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61BE-73BC-4E72-BB57-1CDE59CDA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89F-FFA3-44B4-80E3-F17AA2936DB4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61BE-73BC-4E72-BB57-1CDE59CDA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89F-FFA3-44B4-80E3-F17AA2936DB4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61BE-73BC-4E72-BB57-1CDE59CDA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89F-FFA3-44B4-80E3-F17AA2936DB4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61BE-73BC-4E72-BB57-1CDE59CDA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89F-FFA3-44B4-80E3-F17AA2936DB4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61BE-73BC-4E72-BB57-1CDE59CDA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89F-FFA3-44B4-80E3-F17AA2936DB4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61BE-73BC-4E72-BB57-1CDE59CDA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89F-FFA3-44B4-80E3-F17AA2936DB4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61BE-73BC-4E72-BB57-1CDE59CDA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89F-FFA3-44B4-80E3-F17AA2936DB4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61BE-73BC-4E72-BB57-1CDE59CDA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89F-FFA3-44B4-80E3-F17AA2936DB4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61BE-73BC-4E72-BB57-1CDE59CDA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89F-FFA3-44B4-80E3-F17AA2936DB4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61BE-73BC-4E72-BB57-1CDE59CDA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A89F-FFA3-44B4-80E3-F17AA2936DB4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61BE-73BC-4E72-BB57-1CDE59CDA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FA89F-FFA3-44B4-80E3-F17AA2936DB4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B61BE-73BC-4E72-BB57-1CDE59CDA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- 3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SINGLE LINKED LIST and OPERATIONS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96" y="214290"/>
            <a:ext cx="6429420" cy="918327"/>
          </a:xfrm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3385185" marR="5080" indent="-29635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Creating a </a:t>
            </a:r>
            <a:r>
              <a:rPr dirty="0"/>
              <a:t>single </a:t>
            </a:r>
            <a:r>
              <a:rPr/>
              <a:t>linked </a:t>
            </a:r>
            <a:r>
              <a:rPr smtClean="0"/>
              <a:t>list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030211" y="1900554"/>
            <a:ext cx="7169911" cy="2052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10</a:t>
            </a:fld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54" y="-36829"/>
            <a:ext cx="7959090" cy="61555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Create a new linked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20" y="685801"/>
            <a:ext cx="8338545" cy="595790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void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createlist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n) 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{ 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node * newnode,* tem p; </a:t>
            </a:r>
          </a:p>
          <a:p>
            <a:pPr>
              <a:buNone/>
            </a:pPr>
            <a:r>
              <a:rPr lang="nn-NO" sz="2400" dirty="0" smtClean="0">
                <a:latin typeface="Arial" pitchFamily="34" charset="0"/>
                <a:cs typeface="Arial" pitchFamily="34" charset="0"/>
              </a:rPr>
              <a:t>for( i = 0 ; i &lt; n ; i+ +) 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{ </a:t>
            </a:r>
          </a:p>
          <a:p>
            <a:pPr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newnode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= get no de();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if(start == NULL) 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{ </a:t>
            </a:r>
          </a:p>
          <a:p>
            <a:pPr>
              <a:buNone/>
            </a:pPr>
            <a:r>
              <a:rPr lang="it-IT" sz="2400" dirty="0" smtClean="0">
                <a:latin typeface="Arial" pitchFamily="34" charset="0"/>
                <a:cs typeface="Arial" pitchFamily="34" charset="0"/>
              </a:rPr>
              <a:t>start = newnode; 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} 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else 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{ 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temp = start; </a:t>
            </a:r>
          </a:p>
          <a:p>
            <a:pPr>
              <a:buNone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w hile(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temp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- &gt;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next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! = NULL) </a:t>
            </a:r>
          </a:p>
          <a:p>
            <a:pPr>
              <a:buNone/>
            </a:pP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temp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temp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- &gt;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next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buNone/>
            </a:pP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temp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- &gt;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next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newnode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} } 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}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5752" y="425272"/>
            <a:ext cx="39452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Inserting a</a:t>
            </a:r>
            <a:r>
              <a:rPr sz="4800" spc="-160" dirty="0"/>
              <a:t> </a:t>
            </a:r>
            <a:r>
              <a:rPr sz="4800" spc="-5" dirty="0"/>
              <a:t>node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35635" y="1606676"/>
            <a:ext cx="7931150" cy="3066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Inserting a node into a single linked list can</a:t>
            </a:r>
            <a:r>
              <a:rPr sz="3200" spc="-2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  done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1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Inserting into </a:t>
            </a:r>
            <a:r>
              <a:rPr sz="2800" spc="-15" dirty="0">
                <a:latin typeface="Times New Roman"/>
                <a:cs typeface="Times New Roman"/>
              </a:rPr>
              <a:t>an empty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list.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Insertion </a:t>
            </a:r>
            <a:r>
              <a:rPr sz="2800" spc="-15" dirty="0">
                <a:latin typeface="Times New Roman"/>
                <a:cs typeface="Times New Roman"/>
              </a:rPr>
              <a:t>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beginning of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list.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Insertion </a:t>
            </a:r>
            <a:r>
              <a:rPr sz="2800" spc="-15" dirty="0">
                <a:latin typeface="Times New Roman"/>
                <a:cs typeface="Times New Roman"/>
              </a:rPr>
              <a:t>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end of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list.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Insertion 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middle of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93" y="459739"/>
            <a:ext cx="6950503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Inserting a node at the</a:t>
            </a:r>
            <a:r>
              <a:rPr sz="4400" b="1" spc="-20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beginning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2205" y="2389377"/>
            <a:ext cx="7884795" cy="3162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13</a:t>
            </a:fld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1011" y="6418579"/>
            <a:ext cx="25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3691" y="363728"/>
            <a:ext cx="7176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Inserting a node at the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beginning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3400" y="1143000"/>
            <a:ext cx="6268085" cy="5614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800" dirty="0" smtClean="0"/>
              <a:t>void </a:t>
            </a:r>
            <a:r>
              <a:rPr lang="en-US" sz="2800" dirty="0" err="1" smtClean="0"/>
              <a:t>insert_at_beg</a:t>
            </a:r>
            <a:r>
              <a:rPr lang="en-US" sz="2800" dirty="0" smtClean="0"/>
              <a:t>() </a:t>
            </a:r>
          </a:p>
          <a:p>
            <a:r>
              <a:rPr lang="en-US" sz="2800" dirty="0" smtClean="0"/>
              <a:t>{ </a:t>
            </a:r>
          </a:p>
          <a:p>
            <a:r>
              <a:rPr lang="en-US" sz="2800" dirty="0" smtClean="0"/>
              <a:t>node *</a:t>
            </a:r>
            <a:r>
              <a:rPr lang="en-US" sz="2800" dirty="0" err="1" smtClean="0"/>
              <a:t>newnode</a:t>
            </a:r>
            <a:r>
              <a:rPr lang="en-US" sz="2800" dirty="0" smtClean="0"/>
              <a:t>; </a:t>
            </a:r>
            <a:r>
              <a:rPr lang="en-US" sz="2800" dirty="0" err="1" smtClean="0"/>
              <a:t>newnode</a:t>
            </a:r>
            <a:r>
              <a:rPr lang="en-US" sz="2800" dirty="0" smtClean="0"/>
              <a:t> = </a:t>
            </a:r>
            <a:r>
              <a:rPr lang="en-US" sz="2800" dirty="0" err="1" smtClean="0"/>
              <a:t>getnode</a:t>
            </a:r>
            <a:r>
              <a:rPr lang="en-US" sz="2800" dirty="0" smtClean="0"/>
              <a:t>(); if(start == NULL) </a:t>
            </a:r>
          </a:p>
          <a:p>
            <a:r>
              <a:rPr lang="en-US" sz="2800" dirty="0" smtClean="0"/>
              <a:t>{ </a:t>
            </a:r>
          </a:p>
          <a:p>
            <a:r>
              <a:rPr lang="en-US" sz="2800" dirty="0" smtClean="0"/>
              <a:t>first = </a:t>
            </a:r>
            <a:r>
              <a:rPr lang="en-US" sz="2800" dirty="0" err="1" smtClean="0"/>
              <a:t>newnode</a:t>
            </a:r>
            <a:r>
              <a:rPr lang="en-US" sz="2800" dirty="0" smtClean="0"/>
              <a:t>; </a:t>
            </a:r>
          </a:p>
          <a:p>
            <a:r>
              <a:rPr lang="en-US" sz="2800" dirty="0" smtClean="0"/>
              <a:t>} </a:t>
            </a:r>
          </a:p>
          <a:p>
            <a:r>
              <a:rPr lang="en-US" sz="2800" dirty="0" smtClean="0"/>
              <a:t>else </a:t>
            </a:r>
          </a:p>
          <a:p>
            <a:r>
              <a:rPr lang="en-US" sz="2800" dirty="0" smtClean="0"/>
              <a:t>{ </a:t>
            </a:r>
          </a:p>
          <a:p>
            <a:r>
              <a:rPr lang="en-US" sz="2800" dirty="0" err="1" smtClean="0"/>
              <a:t>newnode</a:t>
            </a:r>
            <a:r>
              <a:rPr lang="en-US" sz="2800" dirty="0" smtClean="0"/>
              <a:t> -&gt; next = start;</a:t>
            </a:r>
          </a:p>
          <a:p>
            <a:r>
              <a:rPr lang="en-US" sz="2800" dirty="0" smtClean="0"/>
              <a:t>start = </a:t>
            </a:r>
            <a:r>
              <a:rPr lang="en-US" sz="2800" dirty="0" err="1" smtClean="0"/>
              <a:t>newnode</a:t>
            </a:r>
            <a:r>
              <a:rPr lang="en-US" sz="2800" dirty="0" smtClean="0"/>
              <a:t>; </a:t>
            </a:r>
            <a:endParaRPr lang="en-US" sz="2800" dirty="0" smtClean="0">
              <a:latin typeface="Times New Roman"/>
              <a:cs typeface="Times New Roman"/>
            </a:endParaRPr>
          </a:p>
          <a:p>
            <a:r>
              <a:rPr lang="en-US" sz="2800" dirty="0" smtClean="0"/>
              <a:t>} </a:t>
            </a:r>
          </a:p>
          <a:p>
            <a:r>
              <a:rPr lang="en-US" sz="2800" dirty="0" smtClean="0"/>
              <a:t>}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414" y="642918"/>
            <a:ext cx="6393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Inserting a node at the</a:t>
            </a:r>
            <a:r>
              <a:rPr sz="4400" b="1" spc="-204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514296"/>
            <a:ext cx="7722234" cy="3177793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marR="5080" indent="-342900"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following steps </a:t>
            </a:r>
            <a:r>
              <a:rPr sz="3000" dirty="0">
                <a:latin typeface="Times New Roman"/>
                <a:cs typeface="Times New Roman"/>
              </a:rPr>
              <a:t>are </a:t>
            </a:r>
            <a:r>
              <a:rPr sz="3000" spc="-5" dirty="0">
                <a:latin typeface="Times New Roman"/>
                <a:cs typeface="Times New Roman"/>
              </a:rPr>
              <a:t>followed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spc="-5" dirty="0">
                <a:latin typeface="Times New Roman"/>
                <a:cs typeface="Times New Roman"/>
              </a:rPr>
              <a:t>insert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new  node at the end of </a:t>
            </a:r>
            <a:r>
              <a:rPr sz="3000">
                <a:latin typeface="Times New Roman"/>
                <a:cs typeface="Times New Roman"/>
              </a:rPr>
              <a:t>the</a:t>
            </a:r>
            <a:r>
              <a:rPr sz="3000" spc="60">
                <a:latin typeface="Times New Roman"/>
                <a:cs typeface="Times New Roman"/>
              </a:rPr>
              <a:t> </a:t>
            </a:r>
            <a:r>
              <a:rPr sz="3000" spc="-10" smtClean="0">
                <a:latin typeface="Times New Roman"/>
                <a:cs typeface="Times New Roman"/>
              </a:rPr>
              <a:t>list:</a:t>
            </a:r>
            <a:endParaRPr lang="en-US" sz="3000" spc="-10" dirty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mtClean="0">
                <a:latin typeface="Times New Roman"/>
                <a:cs typeface="Times New Roman"/>
              </a:rPr>
              <a:t>This </a:t>
            </a:r>
            <a:r>
              <a:rPr sz="3000" spc="-5" dirty="0">
                <a:latin typeface="Times New Roman"/>
                <a:cs typeface="Times New Roman"/>
              </a:rPr>
              <a:t>function is defined </a:t>
            </a:r>
            <a:r>
              <a:rPr sz="3000" dirty="0">
                <a:latin typeface="Times New Roman"/>
                <a:cs typeface="Times New Roman"/>
              </a:rPr>
              <a:t>in Linked </a:t>
            </a:r>
            <a:r>
              <a:rPr sz="3000" spc="-5" dirty="0">
                <a:latin typeface="Times New Roman"/>
                <a:cs typeface="Times New Roman"/>
              </a:rPr>
              <a:t>List </a:t>
            </a:r>
            <a:r>
              <a:rPr sz="3000" spc="-5">
                <a:latin typeface="Times New Roman"/>
                <a:cs typeface="Times New Roman"/>
              </a:rPr>
              <a:t>class  </a:t>
            </a:r>
            <a:endParaRPr lang="en-US" sz="3000" spc="-5" dirty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mtClean="0">
                <a:latin typeface="Times New Roman"/>
                <a:cs typeface="Times New Roman"/>
              </a:rPr>
              <a:t>Appends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new </a:t>
            </a:r>
            <a:r>
              <a:rPr sz="3000" dirty="0">
                <a:latin typeface="Times New Roman"/>
                <a:cs typeface="Times New Roman"/>
              </a:rPr>
              <a:t>node at</a:t>
            </a:r>
            <a:r>
              <a:rPr sz="3000" spc="-1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end.</a:t>
            </a:r>
            <a:r>
              <a:rPr sz="3000">
                <a:latin typeface="Times New Roman"/>
                <a:cs typeface="Times New Roman"/>
              </a:rPr>
              <a:t>	</a:t>
            </a:r>
            <a:endParaRPr lang="en-US" sz="3000" dirty="0" smtClean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mtClean="0">
                <a:latin typeface="Times New Roman"/>
                <a:cs typeface="Times New Roman"/>
              </a:rPr>
              <a:t>This</a:t>
            </a:r>
            <a:r>
              <a:rPr sz="3000" spc="-85" smtClean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method  </a:t>
            </a:r>
            <a:r>
              <a:rPr sz="3000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defined inside LinkedList class </a:t>
            </a:r>
            <a:r>
              <a:rPr sz="3000">
                <a:latin typeface="Times New Roman"/>
                <a:cs typeface="Times New Roman"/>
              </a:rPr>
              <a:t>shown </a:t>
            </a:r>
            <a:r>
              <a:rPr sz="3000" smtClean="0">
                <a:latin typeface="Times New Roman"/>
                <a:cs typeface="Times New Roman"/>
              </a:rPr>
              <a:t>above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459739"/>
            <a:ext cx="6393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Inserting a node at the</a:t>
            </a:r>
            <a:r>
              <a:rPr sz="4400" b="1" spc="-204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9119" y="2191473"/>
            <a:ext cx="7407402" cy="3724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16</a:t>
            </a:fld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143000"/>
            <a:ext cx="8139684" cy="62921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insert_at_end</a:t>
            </a:r>
            <a:r>
              <a:rPr lang="en-US" sz="2400" dirty="0" smtClean="0"/>
              <a:t>() </a:t>
            </a:r>
          </a:p>
          <a:p>
            <a:r>
              <a:rPr lang="en-US" sz="2400" dirty="0" smtClean="0"/>
              <a:t>{ </a:t>
            </a:r>
          </a:p>
          <a:p>
            <a:r>
              <a:rPr lang="en-US" sz="2400" dirty="0" smtClean="0"/>
              <a:t>node *</a:t>
            </a:r>
            <a:r>
              <a:rPr lang="en-US" sz="2400" dirty="0" err="1" smtClean="0"/>
              <a:t>newnode</a:t>
            </a:r>
            <a:r>
              <a:rPr lang="en-US" sz="2400" dirty="0" smtClean="0"/>
              <a:t>, *temp; </a:t>
            </a:r>
          </a:p>
          <a:p>
            <a:r>
              <a:rPr lang="en-US" sz="2400" dirty="0" err="1" smtClean="0"/>
              <a:t>newnode</a:t>
            </a:r>
            <a:r>
              <a:rPr lang="en-US" sz="2400" dirty="0" smtClean="0"/>
              <a:t> = </a:t>
            </a:r>
            <a:r>
              <a:rPr lang="en-US" sz="2400" dirty="0" err="1" smtClean="0"/>
              <a:t>getnode</a:t>
            </a:r>
            <a:r>
              <a:rPr lang="en-US" sz="2400" dirty="0" smtClean="0"/>
              <a:t>(); </a:t>
            </a:r>
          </a:p>
          <a:p>
            <a:r>
              <a:rPr lang="en-US" sz="2400" dirty="0" smtClean="0"/>
              <a:t>if(first == NULL) </a:t>
            </a:r>
          </a:p>
          <a:p>
            <a:r>
              <a:rPr lang="en-US" sz="2400" dirty="0" smtClean="0"/>
              <a:t>{ </a:t>
            </a:r>
          </a:p>
          <a:p>
            <a:r>
              <a:rPr lang="en-US" sz="2400" dirty="0" smtClean="0"/>
              <a:t>first = </a:t>
            </a:r>
            <a:r>
              <a:rPr lang="en-US" sz="2400" dirty="0" err="1" smtClean="0"/>
              <a:t>newnode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/>
              <a:t>else </a:t>
            </a:r>
          </a:p>
          <a:p>
            <a:r>
              <a:rPr lang="en-US" sz="2400" dirty="0" smtClean="0"/>
              <a:t>{ </a:t>
            </a:r>
          </a:p>
          <a:p>
            <a:r>
              <a:rPr lang="en-US" sz="2400" dirty="0" smtClean="0"/>
              <a:t>temp = start; </a:t>
            </a:r>
          </a:p>
          <a:p>
            <a:r>
              <a:rPr lang="en-US" sz="2400" dirty="0" smtClean="0"/>
              <a:t>while(temp -&gt; next != NULL) </a:t>
            </a:r>
          </a:p>
          <a:p>
            <a:r>
              <a:rPr lang="en-US" sz="2400" dirty="0" smtClean="0"/>
              <a:t>temp = temp -&gt; next; </a:t>
            </a:r>
          </a:p>
          <a:p>
            <a:r>
              <a:rPr lang="en-US" sz="2400" dirty="0" smtClean="0"/>
              <a:t>temp -&gt; next = </a:t>
            </a:r>
            <a:r>
              <a:rPr lang="en-US" sz="2400" dirty="0" err="1" smtClean="0"/>
              <a:t>newnode</a:t>
            </a:r>
            <a:r>
              <a:rPr lang="en-US" sz="2400" dirty="0" smtClean="0"/>
              <a:t>; </a:t>
            </a:r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/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4752" y="459993"/>
            <a:ext cx="494474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latin typeface="Times New Roman"/>
                <a:cs typeface="Times New Roman"/>
              </a:rPr>
              <a:t>Inserting a node at the</a:t>
            </a:r>
            <a:r>
              <a:rPr sz="3400" b="1" spc="-70" dirty="0">
                <a:latin typeface="Times New Roman"/>
                <a:cs typeface="Times New Roman"/>
              </a:rPr>
              <a:t> </a:t>
            </a:r>
            <a:r>
              <a:rPr sz="3400" b="1" spc="-5" dirty="0">
                <a:latin typeface="Times New Roman"/>
                <a:cs typeface="Times New Roman"/>
              </a:rPr>
              <a:t>end</a:t>
            </a:r>
            <a:endParaRPr sz="3400">
              <a:latin typeface="Times New Roman"/>
              <a:cs typeface="Times New Roma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900882" cy="1349214"/>
          </a:xfrm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3118485" marR="5080" indent="-2626360" algn="l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latin typeface="Times New Roman"/>
                <a:cs typeface="Times New Roman"/>
              </a:rPr>
              <a:t>Inserting a node at</a:t>
            </a:r>
            <a:r>
              <a:rPr sz="3600" b="1" spc="-6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intermediate  position</a:t>
            </a:r>
          </a:p>
        </p:txBody>
      </p:sp>
      <p:sp>
        <p:nvSpPr>
          <p:cNvPr id="3" name="object 3"/>
          <p:cNvSpPr/>
          <p:nvPr/>
        </p:nvSpPr>
        <p:spPr>
          <a:xfrm>
            <a:off x="743229" y="2088718"/>
            <a:ext cx="7795641" cy="3925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51011" y="6456679"/>
            <a:ext cx="2590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109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7959090" cy="1231106"/>
          </a:xfrm>
        </p:spPr>
        <p:txBody>
          <a:bodyPr>
            <a:normAutofit/>
          </a:bodyPr>
          <a:lstStyle/>
          <a:p>
            <a:r>
              <a:rPr lang="en-IN" dirty="0" smtClean="0"/>
              <a:t>Insert New Node at middle</a:t>
            </a:r>
            <a:endParaRPr lang="en-US" dirty="0"/>
          </a:p>
        </p:txBody>
      </p:sp>
      <p:sp>
        <p:nvSpPr>
          <p:cNvPr id="4" name="object 3"/>
          <p:cNvSpPr txBox="1">
            <a:spLocks noGrp="1"/>
          </p:cNvSpPr>
          <p:nvPr>
            <p:ph type="body" idx="1"/>
          </p:nvPr>
        </p:nvSpPr>
        <p:spPr>
          <a:xfrm>
            <a:off x="357158" y="714357"/>
            <a:ext cx="8267107" cy="6249531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>
              <a:buNone/>
            </a:pPr>
            <a:r>
              <a:rPr lang="en-US" sz="2600" dirty="0" smtClean="0"/>
              <a:t>void </a:t>
            </a:r>
            <a:r>
              <a:rPr lang="en-US" sz="2600" dirty="0" err="1" smtClean="0"/>
              <a:t>insert_at_mid</a:t>
            </a:r>
            <a:r>
              <a:rPr lang="en-US" sz="2600" dirty="0" smtClean="0"/>
              <a:t>() </a:t>
            </a:r>
          </a:p>
          <a:p>
            <a:pPr>
              <a:buNone/>
            </a:pPr>
            <a:r>
              <a:rPr lang="en-US" sz="2600" dirty="0" smtClean="0"/>
              <a:t>{ </a:t>
            </a:r>
          </a:p>
          <a:p>
            <a:pPr>
              <a:buNone/>
            </a:pPr>
            <a:r>
              <a:rPr lang="en-US" sz="2600" dirty="0" smtClean="0"/>
              <a:t>node *</a:t>
            </a:r>
            <a:r>
              <a:rPr lang="en-US" sz="2600" dirty="0" err="1" smtClean="0"/>
              <a:t>newnode</a:t>
            </a:r>
            <a:r>
              <a:rPr lang="en-US" sz="2600" dirty="0" smtClean="0"/>
              <a:t>, *temp; </a:t>
            </a:r>
          </a:p>
          <a:p>
            <a:pPr>
              <a:buNone/>
            </a:pPr>
            <a:r>
              <a:rPr lang="en-US" sz="2600" dirty="0" err="1" smtClean="0"/>
              <a:t>int</a:t>
            </a:r>
            <a:r>
              <a:rPr lang="en-US" sz="2600" dirty="0" smtClean="0"/>
              <a:t>  </a:t>
            </a:r>
            <a:r>
              <a:rPr lang="en-US" sz="2600" dirty="0" err="1" smtClean="0"/>
              <a:t>val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 err="1" smtClean="0"/>
              <a:t>newnode</a:t>
            </a:r>
            <a:r>
              <a:rPr lang="en-US" sz="2600" dirty="0" smtClean="0"/>
              <a:t> = </a:t>
            </a:r>
            <a:r>
              <a:rPr lang="en-US" sz="2600" dirty="0" err="1" smtClean="0"/>
              <a:t>getnode</a:t>
            </a:r>
            <a:r>
              <a:rPr lang="en-US" sz="2600" dirty="0" smtClean="0"/>
              <a:t>();</a:t>
            </a:r>
          </a:p>
          <a:p>
            <a:pPr>
              <a:buNone/>
            </a:pPr>
            <a:r>
              <a:rPr lang="en-US" sz="2600" dirty="0" err="1" smtClean="0"/>
              <a:t>printf</a:t>
            </a:r>
            <a:r>
              <a:rPr lang="en-US" sz="2600" dirty="0" smtClean="0"/>
              <a:t>("\n Enter the </a:t>
            </a:r>
            <a:r>
              <a:rPr lang="en-US" sz="2600" dirty="0" smtClean="0"/>
              <a:t>value</a:t>
            </a:r>
            <a:r>
              <a:rPr lang="en-US" sz="2600" dirty="0" smtClean="0"/>
              <a:t>: </a:t>
            </a:r>
            <a:r>
              <a:rPr lang="en-US" sz="2600" dirty="0" smtClean="0"/>
              <a:t>");</a:t>
            </a:r>
          </a:p>
          <a:p>
            <a:pPr>
              <a:buNone/>
            </a:pPr>
            <a:r>
              <a:rPr lang="en-US" sz="2600" dirty="0" err="1" smtClean="0"/>
              <a:t>scanf</a:t>
            </a:r>
            <a:r>
              <a:rPr lang="en-US" sz="2600" dirty="0" smtClean="0"/>
              <a:t>("%d", &amp;</a:t>
            </a:r>
            <a:r>
              <a:rPr lang="en-US" sz="2600" dirty="0" err="1" smtClean="0"/>
              <a:t>val</a:t>
            </a:r>
            <a:r>
              <a:rPr lang="en-US" sz="2600" dirty="0" smtClean="0"/>
              <a:t>); </a:t>
            </a:r>
          </a:p>
          <a:p>
            <a:pPr>
              <a:buNone/>
            </a:pPr>
            <a:r>
              <a:rPr lang="en-IN" sz="2600" dirty="0" smtClean="0"/>
              <a:t>temp=first;</a:t>
            </a:r>
          </a:p>
          <a:p>
            <a:pPr>
              <a:buNone/>
            </a:pPr>
            <a:r>
              <a:rPr lang="en-IN" sz="2600" dirty="0" smtClean="0"/>
              <a:t>while(temp-&gt;next-&gt;data!=</a:t>
            </a:r>
            <a:r>
              <a:rPr lang="en-IN" sz="2600" dirty="0" err="1" smtClean="0"/>
              <a:t>val</a:t>
            </a:r>
            <a:r>
              <a:rPr lang="en-IN" sz="2600" dirty="0" smtClean="0"/>
              <a:t>)</a:t>
            </a:r>
          </a:p>
          <a:p>
            <a:pPr>
              <a:buNone/>
            </a:pPr>
            <a:r>
              <a:rPr lang="en-IN" sz="2600" dirty="0" smtClean="0"/>
              <a:t>temp=temp-&gt;next</a:t>
            </a:r>
          </a:p>
          <a:p>
            <a:pPr>
              <a:buNone/>
            </a:pPr>
            <a:r>
              <a:rPr lang="en-IN" sz="2600" dirty="0" err="1" smtClean="0"/>
              <a:t>newnode</a:t>
            </a:r>
            <a:r>
              <a:rPr lang="en-IN" sz="2600" dirty="0" smtClean="0"/>
              <a:t> -&gt;next=temp-&gt;next-&gt;next;</a:t>
            </a:r>
          </a:p>
          <a:p>
            <a:pPr>
              <a:buNone/>
            </a:pPr>
            <a:r>
              <a:rPr lang="en-IN" sz="2600" dirty="0" smtClean="0"/>
              <a:t>temp-&gt;next=</a:t>
            </a:r>
            <a:r>
              <a:rPr lang="en-IN" sz="2600" dirty="0" err="1" smtClean="0"/>
              <a:t>newnode</a:t>
            </a:r>
            <a:r>
              <a:rPr lang="en-IN" sz="2600" dirty="0" smtClean="0"/>
              <a:t>;</a:t>
            </a:r>
          </a:p>
          <a:p>
            <a:pPr>
              <a:buNone/>
            </a:pPr>
            <a:r>
              <a:rPr lang="en-IN" sz="2600" dirty="0" smtClean="0"/>
              <a:t>}</a:t>
            </a:r>
            <a:endParaRPr lang="en-US" sz="26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Using this single linked lists topic student can able understand single linked list representation and operations of single linked list.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51011" y="6456679"/>
            <a:ext cx="2590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8047" y="459739"/>
            <a:ext cx="43141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Deletion of a</a:t>
            </a:r>
            <a:r>
              <a:rPr sz="4400" b="1" spc="-19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node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606676"/>
            <a:ext cx="8083550" cy="401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Another </a:t>
            </a:r>
            <a:r>
              <a:rPr sz="3200" spc="-10" dirty="0">
                <a:latin typeface="Times New Roman"/>
                <a:cs typeface="Times New Roman"/>
              </a:rPr>
              <a:t>primitive </a:t>
            </a:r>
            <a:r>
              <a:rPr sz="3200" dirty="0">
                <a:latin typeface="Times New Roman"/>
                <a:cs typeface="Times New Roman"/>
              </a:rPr>
              <a:t>operation </a:t>
            </a:r>
            <a:r>
              <a:rPr sz="3200" spc="-10" dirty="0">
                <a:latin typeface="Times New Roman"/>
                <a:cs typeface="Times New Roman"/>
              </a:rPr>
              <a:t>that </a:t>
            </a:r>
            <a:r>
              <a:rPr sz="3200" spc="-5" dirty="0">
                <a:latin typeface="Times New Roman"/>
                <a:cs typeface="Times New Roman"/>
              </a:rPr>
              <a:t>can be </a:t>
            </a:r>
            <a:r>
              <a:rPr sz="3200" spc="-10" dirty="0">
                <a:latin typeface="Times New Roman"/>
                <a:cs typeface="Times New Roman"/>
              </a:rPr>
              <a:t>done  in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10" dirty="0">
                <a:latin typeface="Times New Roman"/>
                <a:cs typeface="Times New Roman"/>
              </a:rPr>
              <a:t>singly linked </a:t>
            </a:r>
            <a:r>
              <a:rPr sz="3200" dirty="0">
                <a:latin typeface="Times New Roman"/>
                <a:cs typeface="Times New Roman"/>
              </a:rPr>
              <a:t>list </a:t>
            </a:r>
            <a:r>
              <a:rPr sz="3200" spc="-5" dirty="0">
                <a:latin typeface="Times New Roman"/>
                <a:cs typeface="Times New Roman"/>
              </a:rPr>
              <a:t>is the deletion </a:t>
            </a:r>
            <a:r>
              <a:rPr sz="3200" dirty="0">
                <a:latin typeface="Times New Roman"/>
                <a:cs typeface="Times New Roman"/>
              </a:rPr>
              <a:t>of a </a:t>
            </a:r>
            <a:r>
              <a:rPr sz="3200" spc="-10" dirty="0">
                <a:latin typeface="Times New Roman"/>
                <a:cs typeface="Times New Roman"/>
              </a:rPr>
              <a:t>node.  </a:t>
            </a:r>
            <a:r>
              <a:rPr sz="3200" dirty="0">
                <a:latin typeface="Times New Roman"/>
                <a:cs typeface="Times New Roman"/>
              </a:rPr>
              <a:t>Memory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be released </a:t>
            </a:r>
            <a:r>
              <a:rPr sz="3200" spc="-5" dirty="0">
                <a:latin typeface="Times New Roman"/>
                <a:cs typeface="Times New Roman"/>
              </a:rPr>
              <a:t>for the </a:t>
            </a:r>
            <a:r>
              <a:rPr sz="3200" dirty="0">
                <a:latin typeface="Times New Roman"/>
                <a:cs typeface="Times New Roman"/>
              </a:rPr>
              <a:t>node </a:t>
            </a:r>
            <a:r>
              <a:rPr sz="3200" spc="-10" dirty="0">
                <a:latin typeface="Times New Roman"/>
                <a:cs typeface="Times New Roman"/>
              </a:rPr>
              <a:t>to be  </a:t>
            </a:r>
            <a:r>
              <a:rPr sz="3200" dirty="0">
                <a:latin typeface="Times New Roman"/>
                <a:cs typeface="Times New Roman"/>
              </a:rPr>
              <a:t>deleted. A node </a:t>
            </a:r>
            <a:r>
              <a:rPr sz="3200" spc="5" dirty="0">
                <a:latin typeface="Times New Roman"/>
                <a:cs typeface="Times New Roman"/>
              </a:rPr>
              <a:t>can </a:t>
            </a:r>
            <a:r>
              <a:rPr sz="3200" spc="-5" dirty="0">
                <a:latin typeface="Times New Roman"/>
                <a:cs typeface="Times New Roman"/>
              </a:rPr>
              <a:t>be </a:t>
            </a:r>
            <a:r>
              <a:rPr sz="3200" dirty="0">
                <a:latin typeface="Times New Roman"/>
                <a:cs typeface="Times New Roman"/>
              </a:rPr>
              <a:t>deleted </a:t>
            </a:r>
            <a:r>
              <a:rPr sz="3200" spc="-5" dirty="0">
                <a:latin typeface="Times New Roman"/>
                <a:cs typeface="Times New Roman"/>
              </a:rPr>
              <a:t>from the list  </a:t>
            </a:r>
            <a:r>
              <a:rPr sz="3200" dirty="0">
                <a:latin typeface="Times New Roman"/>
                <a:cs typeface="Times New Roman"/>
              </a:rPr>
              <a:t>from three </a:t>
            </a:r>
            <a:r>
              <a:rPr sz="3200" spc="-10" dirty="0">
                <a:latin typeface="Times New Roman"/>
                <a:cs typeface="Times New Roman"/>
              </a:rPr>
              <a:t>different </a:t>
            </a:r>
            <a:r>
              <a:rPr sz="3200" dirty="0">
                <a:latin typeface="Times New Roman"/>
                <a:cs typeface="Times New Roman"/>
              </a:rPr>
              <a:t>places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namely.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1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Deleting a node </a:t>
            </a:r>
            <a:r>
              <a:rPr sz="2800" spc="-15" dirty="0">
                <a:latin typeface="Times New Roman"/>
                <a:cs typeface="Times New Roman"/>
              </a:rPr>
              <a:t>at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beginning.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Deleting a node </a:t>
            </a:r>
            <a:r>
              <a:rPr sz="2800" spc="-15" dirty="0">
                <a:latin typeface="Times New Roman"/>
                <a:cs typeface="Times New Roman"/>
              </a:rPr>
              <a:t>at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end.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Deleting a node </a:t>
            </a:r>
            <a:r>
              <a:rPr sz="2800" spc="-15" dirty="0">
                <a:latin typeface="Times New Roman"/>
                <a:cs typeface="Times New Roman"/>
              </a:rPr>
              <a:t>at </a:t>
            </a:r>
            <a:r>
              <a:rPr sz="2800" spc="-5" dirty="0">
                <a:latin typeface="Times New Roman"/>
                <a:cs typeface="Times New Roman"/>
              </a:rPr>
              <a:t>intermediate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position.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857" y="459739"/>
            <a:ext cx="6500349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Deleting a node at the</a:t>
            </a:r>
            <a:r>
              <a:rPr sz="4400" b="1" spc="-19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beginning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606676"/>
            <a:ext cx="8074025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153795" algn="l"/>
                <a:tab pos="2903855" algn="l"/>
                <a:tab pos="3883660" algn="l"/>
                <a:tab pos="4546600" algn="l"/>
                <a:tab pos="6259830" algn="l"/>
                <a:tab pos="6741795" algn="l"/>
                <a:tab pos="7880350" algn="l"/>
              </a:tabLst>
            </a:pPr>
            <a:r>
              <a:rPr sz="3200" dirty="0">
                <a:latin typeface="Times New Roman"/>
                <a:cs typeface="Times New Roman"/>
              </a:rPr>
              <a:t>The	fol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owi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g	s</a:t>
            </a:r>
            <a:r>
              <a:rPr sz="3200" spc="-30" dirty="0">
                <a:latin typeface="Times New Roman"/>
                <a:cs typeface="Times New Roman"/>
              </a:rPr>
              <a:t>t</a:t>
            </a:r>
            <a:r>
              <a:rPr sz="3200" spc="5" dirty="0">
                <a:latin typeface="Times New Roman"/>
                <a:cs typeface="Times New Roman"/>
              </a:rPr>
              <a:t>ep</a:t>
            </a:r>
            <a:r>
              <a:rPr sz="3200" dirty="0">
                <a:latin typeface="Times New Roman"/>
                <a:cs typeface="Times New Roman"/>
              </a:rPr>
              <a:t>s	are	</a:t>
            </a:r>
            <a:r>
              <a:rPr sz="3200" spc="-15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ollo</a:t>
            </a:r>
            <a:r>
              <a:rPr sz="3200" spc="10" dirty="0">
                <a:latin typeface="Times New Roman"/>
                <a:cs typeface="Times New Roman"/>
              </a:rPr>
              <a:t>w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,	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	</a:t>
            </a:r>
            <a:r>
              <a:rPr sz="3200" spc="5" dirty="0">
                <a:latin typeface="Times New Roman"/>
                <a:cs typeface="Times New Roman"/>
              </a:rPr>
              <a:t>de</a:t>
            </a: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spc="-3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e	a  node at the beginning of the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5">
                <a:latin typeface="Times New Roman"/>
                <a:cs typeface="Times New Roman"/>
              </a:rPr>
              <a:t>list</a:t>
            </a:r>
            <a:r>
              <a:rPr sz="3200" spc="-5" smtClean="0">
                <a:latin typeface="Times New Roman"/>
                <a:cs typeface="Times New Roman"/>
              </a:rPr>
              <a:t>:</a:t>
            </a:r>
            <a:endParaRPr lang="en-US" sz="3200" spc="-5" dirty="0" smtClean="0">
              <a:latin typeface="Times New Roman"/>
              <a:cs typeface="Times New Roman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If list is empty then display ‘Empty List’ message. </a:t>
            </a:r>
          </a:p>
          <a:p>
            <a:r>
              <a:rPr lang="en-US" sz="3200" dirty="0" smtClean="0"/>
              <a:t>• If the list is not empty, follow the steps given below: </a:t>
            </a:r>
          </a:p>
          <a:p>
            <a:pPr algn="ctr"/>
            <a:r>
              <a:rPr lang="en-US" sz="3200" dirty="0" smtClean="0"/>
              <a:t>temp = start; </a:t>
            </a:r>
          </a:p>
          <a:p>
            <a:pPr algn="ctr"/>
            <a:r>
              <a:rPr lang="en-US" sz="3200" dirty="0" smtClean="0"/>
              <a:t>start = start -&gt; next; </a:t>
            </a:r>
          </a:p>
          <a:p>
            <a:pPr algn="ctr"/>
            <a:r>
              <a:rPr lang="en-US" sz="3200" dirty="0" smtClean="0"/>
              <a:t>free(temp); 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857" y="459739"/>
            <a:ext cx="6786101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Deleting a node at the</a:t>
            </a:r>
            <a:r>
              <a:rPr sz="4400" b="1" spc="-19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beginning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2919" y="2582798"/>
            <a:ext cx="7670546" cy="2967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22</a:t>
            </a:fld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728" y="214290"/>
            <a:ext cx="553925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Deleting a node at the</a:t>
            </a:r>
            <a:r>
              <a:rPr sz="4400" b="1" spc="-21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283" y="1517396"/>
            <a:ext cx="8643998" cy="395941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3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mtClean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list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empty </a:t>
            </a:r>
            <a:r>
              <a:rPr sz="2800" dirty="0">
                <a:latin typeface="Times New Roman"/>
                <a:cs typeface="Times New Roman"/>
              </a:rPr>
              <a:t>then display </a:t>
            </a:r>
            <a:r>
              <a:rPr sz="2800" spc="-60" dirty="0">
                <a:latin typeface="Times New Roman"/>
                <a:cs typeface="Times New Roman"/>
              </a:rPr>
              <a:t>‗</a:t>
            </a:r>
            <a:r>
              <a:rPr sz="2800" spc="-60">
                <a:latin typeface="Times New Roman"/>
                <a:cs typeface="Times New Roman"/>
              </a:rPr>
              <a:t>Empty</a:t>
            </a:r>
            <a:r>
              <a:rPr sz="2800" spc="-195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List‘message.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400"/>
              </a:lnSpc>
              <a:spcBef>
                <a:spcPts val="3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mtClean="0">
                <a:latin typeface="Times New Roman"/>
                <a:cs typeface="Times New Roman"/>
              </a:rPr>
              <a:t>If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list </a:t>
            </a:r>
            <a:r>
              <a:rPr sz="2800" dirty="0">
                <a:latin typeface="Times New Roman"/>
                <a:cs typeface="Times New Roman"/>
              </a:rPr>
              <a:t>is not </a:t>
            </a:r>
            <a:r>
              <a:rPr sz="2800" spc="-60" dirty="0">
                <a:latin typeface="Times New Roman"/>
                <a:cs typeface="Times New Roman"/>
              </a:rPr>
              <a:t>empty, </a:t>
            </a:r>
            <a:r>
              <a:rPr sz="2800" dirty="0">
                <a:latin typeface="Times New Roman"/>
                <a:cs typeface="Times New Roman"/>
              </a:rPr>
              <a:t>follow the steps given</a:t>
            </a:r>
            <a:r>
              <a:rPr sz="2800" spc="-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below:</a:t>
            </a:r>
            <a:endParaRPr sz="2800">
              <a:latin typeface="Times New Roman"/>
              <a:cs typeface="Times New Roman"/>
            </a:endParaRPr>
          </a:p>
          <a:p>
            <a:pPr marL="927100" marR="3745229">
              <a:lnSpc>
                <a:spcPts val="2600"/>
              </a:lnSpc>
              <a:spcBef>
                <a:spcPts val="175"/>
              </a:spcBef>
            </a:pPr>
            <a:endParaRPr lang="en-US" sz="2800" spc="-20" dirty="0" smtClean="0">
              <a:latin typeface="Times New Roman"/>
              <a:cs typeface="Times New Roman"/>
            </a:endParaRPr>
          </a:p>
          <a:p>
            <a:pPr marL="927100" marR="3745229">
              <a:lnSpc>
                <a:spcPts val="2600"/>
              </a:lnSpc>
              <a:spcBef>
                <a:spcPts val="175"/>
              </a:spcBef>
            </a:pPr>
            <a:r>
              <a:rPr sz="2400" spc="-20" smtClean="0">
                <a:latin typeface="Times New Roman"/>
                <a:cs typeface="Times New Roman"/>
              </a:rPr>
              <a:t>temp </a:t>
            </a:r>
            <a:r>
              <a:rPr sz="2400" spc="-5" smtClean="0">
                <a:latin typeface="Times New Roman"/>
                <a:cs typeface="Times New Roman"/>
              </a:rPr>
              <a:t>= prev = start;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</a:p>
          <a:p>
            <a:pPr marR="3745229">
              <a:lnSpc>
                <a:spcPts val="2600"/>
              </a:lnSpc>
              <a:spcBef>
                <a:spcPts val="175"/>
              </a:spcBef>
            </a:pPr>
            <a:r>
              <a:rPr lang="en-US" sz="2400" spc="-5" dirty="0" smtClean="0">
                <a:latin typeface="Times New Roman"/>
                <a:cs typeface="Times New Roman"/>
              </a:rPr>
              <a:t>	</a:t>
            </a:r>
            <a:r>
              <a:rPr sz="2400" spc="-5" smtClean="0">
                <a:latin typeface="Times New Roman"/>
                <a:cs typeface="Times New Roman"/>
              </a:rPr>
              <a:t>while(temp -&gt; next !=</a:t>
            </a:r>
            <a:r>
              <a:rPr sz="2400" spc="-9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NULL)</a:t>
            </a:r>
            <a:endParaRPr sz="2400" smtClean="0">
              <a:latin typeface="Times New Roman"/>
              <a:cs typeface="Times New Roman"/>
            </a:endParaRPr>
          </a:p>
          <a:p>
            <a:pPr marL="927100">
              <a:lnSpc>
                <a:spcPts val="2515"/>
              </a:lnSpc>
            </a:pPr>
            <a:r>
              <a:rPr sz="2400" spc="-5" smtClean="0">
                <a:latin typeface="Times New Roman"/>
                <a:cs typeface="Times New Roman"/>
              </a:rPr>
              <a:t>{</a:t>
            </a:r>
            <a:endParaRPr sz="2400" smtClean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400" spc="-5" smtClean="0">
                <a:latin typeface="Times New Roman"/>
                <a:cs typeface="Times New Roman"/>
              </a:rPr>
              <a:t>prev =</a:t>
            </a:r>
            <a:r>
              <a:rPr sz="2400" spc="-35" smtClean="0">
                <a:latin typeface="Times New Roman"/>
                <a:cs typeface="Times New Roman"/>
              </a:rPr>
              <a:t> </a:t>
            </a:r>
            <a:r>
              <a:rPr sz="2400" spc="-15" smtClean="0">
                <a:latin typeface="Times New Roman"/>
                <a:cs typeface="Times New Roman"/>
              </a:rPr>
              <a:t>temp;</a:t>
            </a:r>
            <a:endParaRPr sz="2400" smtClean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400" spc="-20" smtClean="0">
                <a:latin typeface="Times New Roman"/>
                <a:cs typeface="Times New Roman"/>
              </a:rPr>
              <a:t>temp </a:t>
            </a:r>
            <a:r>
              <a:rPr sz="2400" spc="-5" smtClean="0">
                <a:latin typeface="Times New Roman"/>
                <a:cs typeface="Times New Roman"/>
              </a:rPr>
              <a:t>= </a:t>
            </a:r>
            <a:r>
              <a:rPr sz="2400" spc="-20" smtClean="0">
                <a:latin typeface="Times New Roman"/>
                <a:cs typeface="Times New Roman"/>
              </a:rPr>
              <a:t>temp </a:t>
            </a:r>
            <a:r>
              <a:rPr sz="2400" spc="-5" smtClean="0">
                <a:latin typeface="Times New Roman"/>
                <a:cs typeface="Times New Roman"/>
              </a:rPr>
              <a:t>-&gt;</a:t>
            </a:r>
            <a:r>
              <a:rPr sz="2400" spc="9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next;</a:t>
            </a:r>
            <a:endParaRPr sz="2400" smtClean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5" smtClean="0">
                <a:latin typeface="Times New Roman"/>
                <a:cs typeface="Times New Roman"/>
              </a:rPr>
              <a:t>}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5" smtClean="0">
                <a:latin typeface="Times New Roman"/>
                <a:cs typeface="Times New Roman"/>
              </a:rPr>
              <a:t>prev </a:t>
            </a:r>
            <a:r>
              <a:rPr sz="2400" spc="-5" dirty="0">
                <a:latin typeface="Times New Roman"/>
                <a:cs typeface="Times New Roman"/>
              </a:rPr>
              <a:t>-&gt; </a:t>
            </a:r>
            <a:r>
              <a:rPr sz="2400" spc="-5">
                <a:latin typeface="Times New Roman"/>
                <a:cs typeface="Times New Roman"/>
              </a:rPr>
              <a:t>next </a:t>
            </a:r>
            <a:r>
              <a:rPr sz="2400" spc="-5" smtClean="0">
                <a:latin typeface="Times New Roman"/>
                <a:cs typeface="Times New Roman"/>
              </a:rPr>
              <a:t>=</a:t>
            </a:r>
            <a:r>
              <a:rPr lang="en-US" sz="2400" spc="-120" dirty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NULL</a:t>
            </a:r>
            <a:r>
              <a:rPr sz="2400" spc="-5">
                <a:latin typeface="Times New Roman"/>
                <a:cs typeface="Times New Roman"/>
              </a:rPr>
              <a:t>; </a:t>
            </a:r>
            <a:endParaRPr lang="en-US" sz="2400" spc="-5" dirty="0" smtClean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5" smtClean="0">
                <a:latin typeface="Times New Roman"/>
                <a:cs typeface="Times New Roman"/>
              </a:rPr>
              <a:t>free(temp</a:t>
            </a:r>
            <a:r>
              <a:rPr sz="2400" spc="-5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642" y="459739"/>
            <a:ext cx="5753564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Deleting a node at the</a:t>
            </a:r>
            <a:r>
              <a:rPr sz="4400" b="1" spc="-21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1992" y="2059558"/>
            <a:ext cx="7673467" cy="3077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24</a:t>
            </a:fld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1" y="888238"/>
            <a:ext cx="4038599" cy="5553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3600" b="1" dirty="0" smtClean="0"/>
              <a:t>Delete Node in mid based on value</a:t>
            </a:r>
          </a:p>
          <a:p>
            <a:r>
              <a:rPr lang="en-US" sz="3200" dirty="0" smtClean="0"/>
              <a:t>void </a:t>
            </a:r>
            <a:r>
              <a:rPr lang="en-US" sz="3200" dirty="0" err="1" smtClean="0"/>
              <a:t>delete_at_mid</a:t>
            </a:r>
            <a:r>
              <a:rPr lang="en-US" sz="3200" dirty="0" smtClean="0"/>
              <a:t>() </a:t>
            </a:r>
          </a:p>
          <a:p>
            <a:r>
              <a:rPr lang="en-US" sz="3200" dirty="0" smtClean="0"/>
              <a:t>{ </a:t>
            </a:r>
          </a:p>
          <a:p>
            <a:r>
              <a:rPr lang="en-US" sz="3200" dirty="0" err="1" smtClean="0"/>
              <a:t>int</a:t>
            </a:r>
            <a:r>
              <a:rPr lang="en-US" sz="3200" dirty="0" smtClean="0"/>
              <a:t>  </a:t>
            </a:r>
            <a:r>
              <a:rPr lang="en-US" sz="3200" dirty="0" err="1" smtClean="0"/>
              <a:t>val</a:t>
            </a:r>
            <a:r>
              <a:rPr lang="en-US" sz="3200" dirty="0" smtClean="0"/>
              <a:t>; </a:t>
            </a:r>
          </a:p>
          <a:p>
            <a:r>
              <a:rPr lang="en-US" sz="3200" dirty="0" smtClean="0"/>
              <a:t>node *temp, *</a:t>
            </a:r>
            <a:r>
              <a:rPr lang="en-US" sz="3200" dirty="0" err="1" smtClean="0"/>
              <a:t>prev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printf</a:t>
            </a:r>
            <a:r>
              <a:rPr lang="en-US" sz="3200" dirty="0" smtClean="0"/>
              <a:t>("\n Enter value of node to delete: "); </a:t>
            </a:r>
            <a:r>
              <a:rPr lang="en-US" sz="3200" dirty="0" err="1" smtClean="0"/>
              <a:t>scanf</a:t>
            </a:r>
            <a:r>
              <a:rPr lang="en-US" sz="3200" dirty="0" smtClean="0"/>
              <a:t>("%d", &amp;</a:t>
            </a:r>
            <a:r>
              <a:rPr lang="en-US" sz="3200" dirty="0" err="1" smtClean="0"/>
              <a:t>val</a:t>
            </a:r>
            <a:r>
              <a:rPr lang="en-US" sz="3200" dirty="0" smtClean="0"/>
              <a:t>); </a:t>
            </a:r>
          </a:p>
          <a:p>
            <a:r>
              <a:rPr lang="en-US" sz="3200" dirty="0" smtClean="0"/>
              <a:t>temp = </a:t>
            </a:r>
            <a:r>
              <a:rPr lang="en-US" sz="3200" dirty="0" err="1" smtClean="0"/>
              <a:t>prev</a:t>
            </a:r>
            <a:r>
              <a:rPr lang="en-US" sz="3200" dirty="0" smtClean="0"/>
              <a:t> = start; </a:t>
            </a:r>
            <a:endParaRPr lang="en-US" sz="3200" dirty="0">
              <a:latin typeface="Times New Roman"/>
              <a:cs typeface="Times New Roman"/>
            </a:endParaRPr>
          </a:p>
          <a:p>
            <a:endParaRPr lang="en-US" sz="32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357686" y="2143116"/>
            <a:ext cx="457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hile(temp-&gt;next-&gt;data!=</a:t>
            </a:r>
            <a:r>
              <a:rPr lang="en-US" sz="2800" dirty="0" err="1" smtClean="0"/>
              <a:t>val</a:t>
            </a:r>
            <a:r>
              <a:rPr lang="en-US" sz="2800" dirty="0" smtClean="0"/>
              <a:t>) </a:t>
            </a:r>
          </a:p>
          <a:p>
            <a:r>
              <a:rPr lang="en-US" sz="2800" dirty="0" smtClean="0"/>
              <a:t>{ </a:t>
            </a:r>
          </a:p>
          <a:p>
            <a:r>
              <a:rPr lang="en-US" sz="2800" dirty="0" err="1" smtClean="0"/>
              <a:t>prev</a:t>
            </a:r>
            <a:r>
              <a:rPr lang="en-US" sz="2800" dirty="0" smtClean="0"/>
              <a:t> = temp; </a:t>
            </a:r>
          </a:p>
          <a:p>
            <a:r>
              <a:rPr lang="en-US" sz="2800" dirty="0" smtClean="0"/>
              <a:t>temp = temp -&gt; next; </a:t>
            </a:r>
          </a:p>
          <a:p>
            <a:r>
              <a:rPr lang="en-US" sz="2800" dirty="0" smtClean="0"/>
              <a:t>} </a:t>
            </a:r>
          </a:p>
          <a:p>
            <a:r>
              <a:rPr lang="en-US" sz="2800" dirty="0" err="1" smtClean="0"/>
              <a:t>prev</a:t>
            </a:r>
            <a:r>
              <a:rPr lang="en-US" sz="2800" dirty="0" smtClean="0"/>
              <a:t> -&gt; next = temp -&gt; next; </a:t>
            </a:r>
          </a:p>
          <a:p>
            <a:r>
              <a:rPr lang="en-US" sz="2800" dirty="0" smtClean="0"/>
              <a:t>free(temp); </a:t>
            </a:r>
          </a:p>
          <a:p>
            <a:r>
              <a:rPr lang="en-US" sz="2800" dirty="0" err="1" smtClean="0"/>
              <a:t>printf</a:t>
            </a:r>
            <a:r>
              <a:rPr lang="en-US" sz="2800" dirty="0" smtClean="0"/>
              <a:t>("\n Node deleted.."); </a:t>
            </a:r>
          </a:p>
          <a:p>
            <a:r>
              <a:rPr lang="en-US" sz="2800" dirty="0" smtClean="0"/>
              <a:t>}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158" y="642918"/>
            <a:ext cx="8459124" cy="918327"/>
          </a:xfrm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3118485" marR="5080" indent="-2569845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Deleting a node at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5">
                <a:latin typeface="Times New Roman"/>
                <a:cs typeface="Times New Roman"/>
              </a:rPr>
              <a:t>Intermediate  </a:t>
            </a:r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2962" y="2135377"/>
            <a:ext cx="7434326" cy="2907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37422" y="6453327"/>
            <a:ext cx="2717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110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7422" y="6453327"/>
            <a:ext cx="2717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221" y="321690"/>
            <a:ext cx="6326423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35" dirty="0">
                <a:latin typeface="Times New Roman"/>
                <a:cs typeface="Times New Roman"/>
              </a:rPr>
              <a:t>Traversal </a:t>
            </a:r>
            <a:r>
              <a:rPr sz="4400" b="1" dirty="0">
                <a:latin typeface="Times New Roman"/>
                <a:cs typeface="Times New Roman"/>
              </a:rPr>
              <a:t>and displaying a</a:t>
            </a:r>
            <a:r>
              <a:rPr sz="4400" b="1" spc="-16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list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302257"/>
            <a:ext cx="8084820" cy="4351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75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display the </a:t>
            </a:r>
            <a:r>
              <a:rPr sz="3200" dirty="0">
                <a:latin typeface="Times New Roman"/>
                <a:cs typeface="Times New Roman"/>
              </a:rPr>
              <a:t>information, you have </a:t>
            </a:r>
            <a:r>
              <a:rPr sz="3200" spc="-30" dirty="0">
                <a:latin typeface="Times New Roman"/>
                <a:cs typeface="Times New Roman"/>
              </a:rPr>
              <a:t>to  </a:t>
            </a:r>
            <a:r>
              <a:rPr sz="3200" dirty="0">
                <a:latin typeface="Times New Roman"/>
                <a:cs typeface="Times New Roman"/>
              </a:rPr>
              <a:t>traverse (move) a </a:t>
            </a:r>
            <a:r>
              <a:rPr sz="3200" spc="-5" dirty="0">
                <a:latin typeface="Times New Roman"/>
                <a:cs typeface="Times New Roman"/>
              </a:rPr>
              <a:t>linked </a:t>
            </a:r>
            <a:r>
              <a:rPr sz="3200" dirty="0">
                <a:latin typeface="Times New Roman"/>
                <a:cs typeface="Times New Roman"/>
              </a:rPr>
              <a:t>list, </a:t>
            </a:r>
            <a:r>
              <a:rPr sz="3200" spc="-10" dirty="0">
                <a:latin typeface="Times New Roman"/>
                <a:cs typeface="Times New Roman"/>
              </a:rPr>
              <a:t>node </a:t>
            </a:r>
            <a:r>
              <a:rPr sz="3200" spc="-5" dirty="0">
                <a:latin typeface="Times New Roman"/>
                <a:cs typeface="Times New Roman"/>
              </a:rPr>
              <a:t>by </a:t>
            </a:r>
            <a:r>
              <a:rPr sz="3200" spc="-10" dirty="0">
                <a:latin typeface="Times New Roman"/>
                <a:cs typeface="Times New Roman"/>
              </a:rPr>
              <a:t>node  </a:t>
            </a:r>
            <a:r>
              <a:rPr sz="3200" spc="-5" dirty="0">
                <a:latin typeface="Times New Roman"/>
                <a:cs typeface="Times New Roman"/>
              </a:rPr>
              <a:t>from </a:t>
            </a:r>
            <a:r>
              <a:rPr sz="3200" spc="-1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first node, </a:t>
            </a:r>
            <a:r>
              <a:rPr sz="3200" dirty="0">
                <a:latin typeface="Times New Roman"/>
                <a:cs typeface="Times New Roman"/>
              </a:rPr>
              <a:t>until </a:t>
            </a:r>
            <a:r>
              <a:rPr sz="3200" spc="-10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end </a:t>
            </a:r>
            <a:r>
              <a:rPr sz="3200" spc="-5" dirty="0">
                <a:latin typeface="Times New Roman"/>
                <a:cs typeface="Times New Roman"/>
              </a:rPr>
              <a:t>of the </a:t>
            </a:r>
            <a:r>
              <a:rPr sz="3200" dirty="0">
                <a:latin typeface="Times New Roman"/>
                <a:cs typeface="Times New Roman"/>
              </a:rPr>
              <a:t>list </a:t>
            </a:r>
            <a:r>
              <a:rPr sz="3200" spc="-5" dirty="0">
                <a:latin typeface="Times New Roman"/>
                <a:cs typeface="Times New Roman"/>
              </a:rPr>
              <a:t>is  </a:t>
            </a:r>
            <a:r>
              <a:rPr sz="3200" dirty="0">
                <a:latin typeface="Times New Roman"/>
                <a:cs typeface="Times New Roman"/>
              </a:rPr>
              <a:t>reached. </a:t>
            </a:r>
            <a:r>
              <a:rPr sz="3200" spc="-30" dirty="0">
                <a:latin typeface="Times New Roman"/>
                <a:cs typeface="Times New Roman"/>
              </a:rPr>
              <a:t>Traversing </a:t>
            </a:r>
            <a:r>
              <a:rPr sz="3200" dirty="0">
                <a:latin typeface="Times New Roman"/>
                <a:cs typeface="Times New Roman"/>
              </a:rPr>
              <a:t>a list </a:t>
            </a:r>
            <a:r>
              <a:rPr sz="3200" spc="-10" dirty="0">
                <a:latin typeface="Times New Roman"/>
                <a:cs typeface="Times New Roman"/>
              </a:rPr>
              <a:t>involves </a:t>
            </a:r>
            <a:r>
              <a:rPr sz="3200" spc="-5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following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steps:</a:t>
            </a:r>
            <a:endParaRPr sz="3200">
              <a:latin typeface="Times New Roman"/>
              <a:cs typeface="Times New Roman"/>
            </a:endParaRPr>
          </a:p>
          <a:p>
            <a:pPr marL="756285" marR="22860" lvl="1" indent="-287020" algn="just">
              <a:lnSpc>
                <a:spcPct val="100000"/>
              </a:lnSpc>
              <a:spcBef>
                <a:spcPts val="71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Assign the address of start pointer </a:t>
            </a:r>
            <a:r>
              <a:rPr sz="2800" spc="-1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15" dirty="0">
                <a:latin typeface="Times New Roman"/>
                <a:cs typeface="Times New Roman"/>
              </a:rPr>
              <a:t>temp   </a:t>
            </a:r>
            <a:r>
              <a:rPr sz="2800" spc="-45" dirty="0">
                <a:latin typeface="Times New Roman"/>
                <a:cs typeface="Times New Roman"/>
              </a:rPr>
              <a:t>pointer.</a:t>
            </a:r>
            <a:endParaRPr sz="2800">
              <a:latin typeface="Times New Roman"/>
              <a:cs typeface="Times New Roman"/>
            </a:endParaRPr>
          </a:p>
          <a:p>
            <a:pPr marL="756285" marR="114300" lvl="1" indent="-287020" algn="just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Display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information from the data field of</a:t>
            </a:r>
            <a:r>
              <a:rPr sz="2800" spc="-1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each  </a:t>
            </a:r>
            <a:r>
              <a:rPr sz="2800" spc="-5" dirty="0">
                <a:latin typeface="Times New Roman"/>
                <a:cs typeface="Times New Roman"/>
              </a:rPr>
              <a:t>node.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7959090" cy="6155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35" y="1075131"/>
            <a:ext cx="8088630" cy="517064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void traverse()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node *temp; </a:t>
            </a:r>
          </a:p>
          <a:p>
            <a:pPr>
              <a:buNone/>
            </a:pPr>
            <a:r>
              <a:rPr lang="en-US" dirty="0" smtClean="0"/>
              <a:t>temp = start;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("\n The contents of List (Left to Right): \n"); </a:t>
            </a:r>
          </a:p>
          <a:p>
            <a:pPr>
              <a:buNone/>
            </a:pPr>
            <a:r>
              <a:rPr lang="en-US" dirty="0" smtClean="0"/>
              <a:t>while (temp != NULL)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("%d -&gt;", temp -&gt; data); </a:t>
            </a:r>
          </a:p>
          <a:p>
            <a:pPr>
              <a:buNone/>
            </a:pPr>
            <a:r>
              <a:rPr lang="en-US" dirty="0" smtClean="0"/>
              <a:t>temp = temp -&gt; next;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("X"); 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515352" cy="571504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1400" dirty="0" smtClean="0"/>
              <a:t>1.What </a:t>
            </a:r>
            <a:r>
              <a:rPr lang="en-US" sz="1400" dirty="0"/>
              <a:t>kind of list is best to answer questions such as: "What is the item at position n?"</a:t>
            </a:r>
            <a:endParaRPr lang="en-US" sz="1800" dirty="0"/>
          </a:p>
          <a:p>
            <a:pPr marL="571500" indent="-514350">
              <a:buFont typeface="+mj-lt"/>
              <a:buAutoNum type="alphaUcPeriod"/>
            </a:pPr>
            <a:r>
              <a:rPr lang="en-US" sz="1400" dirty="0"/>
              <a:t>Lists implemented with an array.</a:t>
            </a:r>
            <a:endParaRPr lang="en-US" sz="1800" dirty="0"/>
          </a:p>
          <a:p>
            <a:pPr marL="571500" indent="-514350">
              <a:buFont typeface="+mj-lt"/>
              <a:buAutoNum type="alphaUcPeriod"/>
            </a:pPr>
            <a:r>
              <a:rPr lang="en-US" sz="1400" dirty="0"/>
              <a:t>Doubly-linked lists.</a:t>
            </a:r>
            <a:endParaRPr lang="en-US" sz="1800" dirty="0"/>
          </a:p>
          <a:p>
            <a:pPr marL="571500" indent="-514350">
              <a:buFont typeface="+mj-lt"/>
              <a:buAutoNum type="alphaUcPeriod"/>
            </a:pPr>
            <a:r>
              <a:rPr lang="en-US" sz="1400" dirty="0"/>
              <a:t>Singly-linked lists.</a:t>
            </a:r>
            <a:endParaRPr lang="en-US" sz="1800" dirty="0"/>
          </a:p>
          <a:p>
            <a:pPr marL="571500" indent="-514350">
              <a:buFont typeface="+mj-lt"/>
              <a:buAutoNum type="alphaUcPeriod"/>
            </a:pPr>
            <a:r>
              <a:rPr lang="en-US" sz="1400" dirty="0"/>
              <a:t>Doubly-linked or singly-linked lists are equally best</a:t>
            </a:r>
            <a:r>
              <a:rPr lang="en-US" sz="1400" dirty="0" smtClean="0"/>
              <a:t>.</a:t>
            </a:r>
          </a:p>
          <a:p>
            <a:pPr lvl="0">
              <a:buNone/>
            </a:pPr>
            <a:r>
              <a:rPr lang="en-US" sz="1400" dirty="0" smtClean="0"/>
              <a:t>2. In </a:t>
            </a:r>
            <a:r>
              <a:rPr lang="en-US" sz="1400" dirty="0"/>
              <a:t>a single linked list which operation depends on the length of the list.	</a:t>
            </a:r>
            <a:endParaRPr lang="en-US" sz="1800" dirty="0"/>
          </a:p>
          <a:p>
            <a:pPr marL="571500" indent="-514350">
              <a:buFont typeface="+mj-lt"/>
              <a:buAutoNum type="alphaUcPeriod"/>
            </a:pPr>
            <a:r>
              <a:rPr lang="en-US" sz="1400" dirty="0"/>
              <a:t>Delete the last element of the list</a:t>
            </a:r>
            <a:endParaRPr lang="en-US" sz="1800" dirty="0"/>
          </a:p>
          <a:p>
            <a:pPr marL="571500" indent="-514350">
              <a:buFont typeface="+mj-lt"/>
              <a:buAutoNum type="alphaUcPeriod"/>
            </a:pPr>
            <a:r>
              <a:rPr lang="en-US" sz="1400" dirty="0"/>
              <a:t>Add an element before the first element of the list</a:t>
            </a:r>
            <a:endParaRPr lang="en-US" sz="1800" dirty="0"/>
          </a:p>
          <a:p>
            <a:pPr marL="571500" indent="-514350">
              <a:buFont typeface="+mj-lt"/>
              <a:buAutoNum type="alphaUcPeriod"/>
            </a:pPr>
            <a:r>
              <a:rPr lang="en-US" sz="1400" dirty="0"/>
              <a:t>Delete the first element of the list</a:t>
            </a:r>
            <a:endParaRPr lang="en-US" sz="1800" dirty="0"/>
          </a:p>
          <a:p>
            <a:pPr marL="571500" indent="-514350">
              <a:buFont typeface="+mj-lt"/>
              <a:buAutoNum type="alphaUcPeriod"/>
            </a:pPr>
            <a:r>
              <a:rPr lang="en-US" sz="1400" dirty="0"/>
              <a:t>Interchange the first two elements of the </a:t>
            </a:r>
            <a:r>
              <a:rPr lang="en-US" sz="1400" dirty="0" smtClean="0"/>
              <a:t>list</a:t>
            </a:r>
          </a:p>
          <a:p>
            <a:pPr lvl="0">
              <a:buNone/>
            </a:pPr>
            <a:r>
              <a:rPr lang="en-US" sz="1400" dirty="0" smtClean="0"/>
              <a:t>3. if </a:t>
            </a:r>
            <a:r>
              <a:rPr lang="en-US" sz="1400" dirty="0"/>
              <a:t>it is assumed that X points to the first element of the list and </a:t>
            </a:r>
            <a:r>
              <a:rPr lang="en-US" sz="1400" b="1" i="1" dirty="0"/>
              <a:t>start </a:t>
            </a:r>
            <a:r>
              <a:rPr lang="en-US" sz="1400" dirty="0"/>
              <a:t>pointer points to beginning of the </a:t>
            </a:r>
            <a:r>
              <a:rPr lang="en-US" sz="1400" dirty="0" smtClean="0"/>
              <a:t>list. Code to delete X from linked list is______</a:t>
            </a:r>
            <a:endParaRPr lang="en-US" sz="1400" dirty="0"/>
          </a:p>
          <a:p>
            <a:pPr marL="571500" indent="-514350">
              <a:buFont typeface="+mj-lt"/>
              <a:buAutoNum type="alphaUcPeriod"/>
            </a:pPr>
            <a:r>
              <a:rPr lang="en-US" sz="1400" dirty="0"/>
              <a:t>X = start -&gt; next; free(X);</a:t>
            </a:r>
            <a:endParaRPr lang="en-US" sz="1800" dirty="0"/>
          </a:p>
          <a:p>
            <a:pPr marL="571500" indent="-514350">
              <a:buFont typeface="+mj-lt"/>
              <a:buAutoNum type="alphaUcPeriod"/>
            </a:pPr>
            <a:r>
              <a:rPr lang="en-US" sz="1400" dirty="0"/>
              <a:t>start = X -&gt; next; free(X);</a:t>
            </a:r>
            <a:endParaRPr lang="en-US" sz="1800" dirty="0"/>
          </a:p>
          <a:p>
            <a:pPr marL="571500" indent="-514350">
              <a:buFont typeface="+mj-lt"/>
              <a:buAutoNum type="alphaUcPeriod"/>
            </a:pPr>
            <a:r>
              <a:rPr lang="en-US" sz="1400" dirty="0"/>
              <a:t>start = start -&gt; next; free(start);</a:t>
            </a:r>
            <a:endParaRPr lang="en-US" sz="1800" dirty="0"/>
          </a:p>
          <a:p>
            <a:pPr marL="571500" indent="-514350">
              <a:buFont typeface="+mj-lt"/>
              <a:buAutoNum type="alphaUcPeriod"/>
            </a:pPr>
            <a:r>
              <a:rPr lang="en-US" sz="1400" dirty="0"/>
              <a:t>X = X -&gt; next; start = X; free(start</a:t>
            </a:r>
            <a:r>
              <a:rPr lang="en-US" sz="1400" dirty="0" smtClean="0"/>
              <a:t>);</a:t>
            </a:r>
          </a:p>
          <a:p>
            <a:pPr lvl="0">
              <a:buNone/>
            </a:pPr>
            <a:r>
              <a:rPr lang="en-US" sz="1400" dirty="0" smtClean="0"/>
              <a:t>4.  Code to  insert </a:t>
            </a:r>
            <a:r>
              <a:rPr lang="en-US" sz="1400" dirty="0"/>
              <a:t>a new node pointed by X to be inserted at the beginning of the single linked list. The </a:t>
            </a:r>
            <a:r>
              <a:rPr lang="en-US" sz="1400" b="1" i="1" dirty="0"/>
              <a:t>start </a:t>
            </a:r>
            <a:r>
              <a:rPr lang="en-US" sz="1400" dirty="0"/>
              <a:t>pointer points to beginning of the list</a:t>
            </a:r>
            <a:r>
              <a:rPr lang="en-US" sz="1400" dirty="0" smtClean="0"/>
              <a:t>?</a:t>
            </a:r>
            <a:endParaRPr lang="en-US" sz="1400" dirty="0"/>
          </a:p>
          <a:p>
            <a:pPr marL="571500" indent="-514350">
              <a:buFont typeface="+mj-lt"/>
              <a:buAutoNum type="alphaUcPeriod"/>
            </a:pPr>
            <a:r>
              <a:rPr lang="en-US" sz="1400" dirty="0"/>
              <a:t>start -&gt; next = X; X = start;</a:t>
            </a:r>
            <a:endParaRPr lang="en-US" sz="1800" dirty="0"/>
          </a:p>
          <a:p>
            <a:pPr marL="571500" indent="-514350">
              <a:buFont typeface="+mj-lt"/>
              <a:buAutoNum type="alphaUcPeriod"/>
            </a:pPr>
            <a:r>
              <a:rPr lang="en-US" sz="1400" dirty="0"/>
              <a:t>X -&gt; next = start; start = X</a:t>
            </a:r>
            <a:endParaRPr lang="en-US" sz="1800" dirty="0"/>
          </a:p>
          <a:p>
            <a:pPr marL="571500" indent="-514350">
              <a:buFont typeface="+mj-lt"/>
              <a:buAutoNum type="alphaUcPeriod"/>
            </a:pPr>
            <a:r>
              <a:rPr lang="en-US" sz="1400" dirty="0"/>
              <a:t>X -&gt; next = start -&gt; next; start = X</a:t>
            </a:r>
            <a:endParaRPr lang="en-US" sz="1800" dirty="0"/>
          </a:p>
          <a:p>
            <a:pPr marL="571500" indent="-514350">
              <a:buFont typeface="+mj-lt"/>
              <a:buAutoNum type="alphaUcPeriod"/>
            </a:pPr>
            <a:r>
              <a:rPr lang="en-US" sz="1400" dirty="0"/>
              <a:t>X -&gt; next = start; start = X -&gt; </a:t>
            </a:r>
            <a:r>
              <a:rPr lang="en-US" sz="1400" dirty="0" smtClean="0"/>
              <a:t>next</a:t>
            </a:r>
            <a:endParaRPr lang="en-US" sz="1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2054" y="462533"/>
            <a:ext cx="4649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Singly Linked</a:t>
            </a:r>
            <a:r>
              <a:rPr sz="4400" b="1" spc="-14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Lists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" y="1661287"/>
            <a:ext cx="3969385" cy="12109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2900" algn="just">
              <a:lnSpc>
                <a:spcPts val="2160"/>
              </a:lnSpc>
              <a:spcBef>
                <a:spcPts val="375"/>
              </a:spcBef>
              <a:buClr>
                <a:srgbClr val="800080"/>
              </a:buClr>
              <a:buSzPct val="9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singly </a:t>
            </a:r>
            <a:r>
              <a:rPr sz="2000" spc="-15" dirty="0">
                <a:latin typeface="Times New Roman"/>
                <a:cs typeface="Times New Roman"/>
              </a:rPr>
              <a:t>linked </a:t>
            </a:r>
            <a:r>
              <a:rPr sz="2000" spc="-10" dirty="0">
                <a:latin typeface="Times New Roman"/>
                <a:cs typeface="Times New Roman"/>
              </a:rPr>
              <a:t>list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concrete 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10" dirty="0">
                <a:latin typeface="Times New Roman"/>
                <a:cs typeface="Times New Roman"/>
              </a:rPr>
              <a:t>structure consisting </a:t>
            </a:r>
            <a:r>
              <a:rPr sz="2000" dirty="0">
                <a:latin typeface="Times New Roman"/>
                <a:cs typeface="Times New Roman"/>
              </a:rPr>
              <a:t>of a  sequence of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nodes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75"/>
              </a:spcBef>
              <a:buClr>
                <a:srgbClr val="800080"/>
              </a:buClr>
              <a:buSzPct val="9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Each node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7939" y="2856331"/>
            <a:ext cx="2387600" cy="6870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00"/>
              </a:spcBef>
              <a:buClr>
                <a:srgbClr val="4F81BB"/>
              </a:buClr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element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04"/>
              </a:spcBef>
              <a:buClr>
                <a:srgbClr val="4F81BB"/>
              </a:buClr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link </a:t>
            </a:r>
            <a:r>
              <a:rPr sz="2000" dirty="0">
                <a:latin typeface="Times New Roman"/>
                <a:cs typeface="Times New Roman"/>
              </a:rPr>
              <a:t>to the next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7161" y="21343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BD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7161" y="21343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956">
            <a:solidFill>
              <a:srgbClr val="404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5353" y="2012061"/>
            <a:ext cx="51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A"/>
                </a:solidFill>
                <a:latin typeface="Tahoma"/>
                <a:cs typeface="Tahoma"/>
              </a:rPr>
              <a:t>next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9640" y="3470909"/>
            <a:ext cx="5651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BC2C00"/>
                </a:solidFill>
                <a:latin typeface="Tahoma"/>
                <a:cs typeface="Tahoma"/>
              </a:rPr>
              <a:t>elem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8898" y="3384244"/>
            <a:ext cx="5803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A"/>
                </a:solidFill>
                <a:latin typeface="Tahoma"/>
                <a:cs typeface="Tahoma"/>
              </a:rPr>
              <a:t>no</a:t>
            </a:r>
            <a:r>
              <a:rPr sz="2000" spc="-10" dirty="0">
                <a:solidFill>
                  <a:srgbClr val="40458A"/>
                </a:solidFill>
                <a:latin typeface="Tahoma"/>
                <a:cs typeface="Tahoma"/>
              </a:rPr>
              <a:t>d</a:t>
            </a:r>
            <a:r>
              <a:rPr sz="2000" dirty="0">
                <a:solidFill>
                  <a:srgbClr val="40458A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81600" y="1828800"/>
            <a:ext cx="2590800" cy="2133600"/>
          </a:xfrm>
          <a:custGeom>
            <a:avLst/>
            <a:gdLst/>
            <a:ahLst/>
            <a:cxnLst/>
            <a:rect l="l" t="t" r="r" b="b"/>
            <a:pathLst>
              <a:path w="2590800" h="2133600">
                <a:moveTo>
                  <a:pt x="0" y="355600"/>
                </a:moveTo>
                <a:lnTo>
                  <a:pt x="3301" y="307339"/>
                </a:lnTo>
                <a:lnTo>
                  <a:pt x="12700" y="261112"/>
                </a:lnTo>
                <a:lnTo>
                  <a:pt x="27939" y="217170"/>
                </a:lnTo>
                <a:lnTo>
                  <a:pt x="48513" y="176149"/>
                </a:lnTo>
                <a:lnTo>
                  <a:pt x="74167" y="138302"/>
                </a:lnTo>
                <a:lnTo>
                  <a:pt x="104139" y="104139"/>
                </a:lnTo>
                <a:lnTo>
                  <a:pt x="138302" y="74167"/>
                </a:lnTo>
                <a:lnTo>
                  <a:pt x="176149" y="48513"/>
                </a:lnTo>
                <a:lnTo>
                  <a:pt x="217170" y="27939"/>
                </a:lnTo>
                <a:lnTo>
                  <a:pt x="261112" y="12700"/>
                </a:lnTo>
                <a:lnTo>
                  <a:pt x="307339" y="3301"/>
                </a:lnTo>
                <a:lnTo>
                  <a:pt x="355600" y="0"/>
                </a:lnTo>
                <a:lnTo>
                  <a:pt x="2235200" y="0"/>
                </a:lnTo>
                <a:lnTo>
                  <a:pt x="2283459" y="3301"/>
                </a:lnTo>
                <a:lnTo>
                  <a:pt x="2329688" y="12700"/>
                </a:lnTo>
                <a:lnTo>
                  <a:pt x="2373629" y="27939"/>
                </a:lnTo>
                <a:lnTo>
                  <a:pt x="2414651" y="48513"/>
                </a:lnTo>
                <a:lnTo>
                  <a:pt x="2452497" y="74167"/>
                </a:lnTo>
                <a:lnTo>
                  <a:pt x="2486659" y="104139"/>
                </a:lnTo>
                <a:lnTo>
                  <a:pt x="2516631" y="138302"/>
                </a:lnTo>
                <a:lnTo>
                  <a:pt x="2542285" y="176149"/>
                </a:lnTo>
                <a:lnTo>
                  <a:pt x="2562859" y="217170"/>
                </a:lnTo>
                <a:lnTo>
                  <a:pt x="2578100" y="261112"/>
                </a:lnTo>
                <a:lnTo>
                  <a:pt x="2587498" y="307339"/>
                </a:lnTo>
                <a:lnTo>
                  <a:pt x="2590800" y="355600"/>
                </a:lnTo>
                <a:lnTo>
                  <a:pt x="2590800" y="1778000"/>
                </a:lnTo>
                <a:lnTo>
                  <a:pt x="2587498" y="1826260"/>
                </a:lnTo>
                <a:lnTo>
                  <a:pt x="2578100" y="1872488"/>
                </a:lnTo>
                <a:lnTo>
                  <a:pt x="2562859" y="1916430"/>
                </a:lnTo>
                <a:lnTo>
                  <a:pt x="2542285" y="1957451"/>
                </a:lnTo>
                <a:lnTo>
                  <a:pt x="2516631" y="1995297"/>
                </a:lnTo>
                <a:lnTo>
                  <a:pt x="2486659" y="2029460"/>
                </a:lnTo>
                <a:lnTo>
                  <a:pt x="2452497" y="2059432"/>
                </a:lnTo>
                <a:lnTo>
                  <a:pt x="2414651" y="2085086"/>
                </a:lnTo>
                <a:lnTo>
                  <a:pt x="2373629" y="2105660"/>
                </a:lnTo>
                <a:lnTo>
                  <a:pt x="2329688" y="2120900"/>
                </a:lnTo>
                <a:lnTo>
                  <a:pt x="2283459" y="2130298"/>
                </a:lnTo>
                <a:lnTo>
                  <a:pt x="2235200" y="2133600"/>
                </a:lnTo>
                <a:lnTo>
                  <a:pt x="355600" y="2133600"/>
                </a:lnTo>
                <a:lnTo>
                  <a:pt x="307339" y="2130298"/>
                </a:lnTo>
                <a:lnTo>
                  <a:pt x="261112" y="2120900"/>
                </a:lnTo>
                <a:lnTo>
                  <a:pt x="217170" y="2105660"/>
                </a:lnTo>
                <a:lnTo>
                  <a:pt x="176149" y="2085086"/>
                </a:lnTo>
                <a:lnTo>
                  <a:pt x="138302" y="2059432"/>
                </a:lnTo>
                <a:lnTo>
                  <a:pt x="104139" y="2029460"/>
                </a:lnTo>
                <a:lnTo>
                  <a:pt x="74167" y="1995297"/>
                </a:lnTo>
                <a:lnTo>
                  <a:pt x="48513" y="1957451"/>
                </a:lnTo>
                <a:lnTo>
                  <a:pt x="27939" y="1916430"/>
                </a:lnTo>
                <a:lnTo>
                  <a:pt x="12700" y="1872488"/>
                </a:lnTo>
                <a:lnTo>
                  <a:pt x="3301" y="1826260"/>
                </a:lnTo>
                <a:lnTo>
                  <a:pt x="0" y="1778000"/>
                </a:lnTo>
                <a:lnTo>
                  <a:pt x="0" y="355600"/>
                </a:lnTo>
                <a:close/>
              </a:path>
            </a:pathLst>
          </a:custGeom>
          <a:ln w="9144">
            <a:solidFill>
              <a:srgbClr val="4045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761" y="21343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599" y="609600"/>
                </a:lnTo>
                <a:lnTo>
                  <a:pt x="609599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BD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761" y="21343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599" y="609600"/>
                </a:lnTo>
                <a:lnTo>
                  <a:pt x="609599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956">
            <a:solidFill>
              <a:srgbClr val="404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48528" y="3266694"/>
            <a:ext cx="80010" cy="86995"/>
          </a:xfrm>
          <a:custGeom>
            <a:avLst/>
            <a:gdLst/>
            <a:ahLst/>
            <a:cxnLst/>
            <a:rect l="l" t="t" r="r" b="b"/>
            <a:pathLst>
              <a:path w="80010" h="86995">
                <a:moveTo>
                  <a:pt x="28956" y="0"/>
                </a:moveTo>
                <a:lnTo>
                  <a:pt x="0" y="0"/>
                </a:lnTo>
                <a:lnTo>
                  <a:pt x="43434" y="86867"/>
                </a:lnTo>
                <a:lnTo>
                  <a:pt x="79629" y="14477"/>
                </a:lnTo>
                <a:lnTo>
                  <a:pt x="28956" y="14477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1961" y="2482850"/>
            <a:ext cx="0" cy="798830"/>
          </a:xfrm>
          <a:custGeom>
            <a:avLst/>
            <a:gdLst/>
            <a:ahLst/>
            <a:cxnLst/>
            <a:rect l="l" t="t" r="r" b="b"/>
            <a:pathLst>
              <a:path h="798829">
                <a:moveTo>
                  <a:pt x="0" y="0"/>
                </a:moveTo>
                <a:lnTo>
                  <a:pt x="0" y="798829"/>
                </a:lnTo>
              </a:path>
            </a:pathLst>
          </a:custGeom>
          <a:ln w="28955">
            <a:solidFill>
              <a:srgbClr val="BC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77484" y="2480310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0" y="2540"/>
                </a:moveTo>
                <a:lnTo>
                  <a:pt x="9442" y="2540"/>
                </a:lnTo>
                <a:lnTo>
                  <a:pt x="9442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6440" y="3266694"/>
            <a:ext cx="29209" cy="14604"/>
          </a:xfrm>
          <a:custGeom>
            <a:avLst/>
            <a:gdLst/>
            <a:ahLst/>
            <a:cxnLst/>
            <a:rect l="l" t="t" r="r" b="b"/>
            <a:pathLst>
              <a:path w="29210" h="14604">
                <a:moveTo>
                  <a:pt x="28956" y="0"/>
                </a:moveTo>
                <a:lnTo>
                  <a:pt x="0" y="0"/>
                </a:lnTo>
                <a:lnTo>
                  <a:pt x="0" y="14477"/>
                </a:lnTo>
                <a:lnTo>
                  <a:pt x="21717" y="14477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77484" y="2439161"/>
            <a:ext cx="29209" cy="43815"/>
          </a:xfrm>
          <a:custGeom>
            <a:avLst/>
            <a:gdLst/>
            <a:ahLst/>
            <a:cxnLst/>
            <a:rect l="l" t="t" r="r" b="b"/>
            <a:pathLst>
              <a:path w="29210" h="43814">
                <a:moveTo>
                  <a:pt x="28955" y="0"/>
                </a:moveTo>
                <a:lnTo>
                  <a:pt x="0" y="0"/>
                </a:lnTo>
                <a:lnTo>
                  <a:pt x="0" y="40512"/>
                </a:lnTo>
                <a:lnTo>
                  <a:pt x="14477" y="43434"/>
                </a:lnTo>
                <a:lnTo>
                  <a:pt x="28955" y="40512"/>
                </a:lnTo>
                <a:lnTo>
                  <a:pt x="28955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91961" y="2479675"/>
            <a:ext cx="14604" cy="3175"/>
          </a:xfrm>
          <a:custGeom>
            <a:avLst/>
            <a:gdLst/>
            <a:ahLst/>
            <a:cxnLst/>
            <a:rect l="l" t="t" r="r" b="b"/>
            <a:pathLst>
              <a:path w="14604" h="3175">
                <a:moveTo>
                  <a:pt x="14477" y="0"/>
                </a:moveTo>
                <a:lnTo>
                  <a:pt x="0" y="2921"/>
                </a:lnTo>
                <a:lnTo>
                  <a:pt x="14477" y="2921"/>
                </a:lnTo>
                <a:lnTo>
                  <a:pt x="14477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48528" y="2395727"/>
            <a:ext cx="86995" cy="84455"/>
          </a:xfrm>
          <a:custGeom>
            <a:avLst/>
            <a:gdLst/>
            <a:ahLst/>
            <a:cxnLst/>
            <a:rect l="l" t="t" r="r" b="b"/>
            <a:pathLst>
              <a:path w="86995" h="84455">
                <a:moveTo>
                  <a:pt x="43434" y="0"/>
                </a:moveTo>
                <a:lnTo>
                  <a:pt x="26543" y="3429"/>
                </a:lnTo>
                <a:lnTo>
                  <a:pt x="12700" y="12700"/>
                </a:lnTo>
                <a:lnTo>
                  <a:pt x="3429" y="26543"/>
                </a:lnTo>
                <a:lnTo>
                  <a:pt x="0" y="43434"/>
                </a:lnTo>
                <a:lnTo>
                  <a:pt x="3429" y="60325"/>
                </a:lnTo>
                <a:lnTo>
                  <a:pt x="12700" y="74168"/>
                </a:lnTo>
                <a:lnTo>
                  <a:pt x="26543" y="83438"/>
                </a:lnTo>
                <a:lnTo>
                  <a:pt x="28956" y="83947"/>
                </a:lnTo>
                <a:lnTo>
                  <a:pt x="28956" y="43434"/>
                </a:lnTo>
                <a:lnTo>
                  <a:pt x="86868" y="43434"/>
                </a:lnTo>
                <a:lnTo>
                  <a:pt x="83438" y="26543"/>
                </a:lnTo>
                <a:lnTo>
                  <a:pt x="74168" y="12700"/>
                </a:lnTo>
                <a:lnTo>
                  <a:pt x="60325" y="3429"/>
                </a:lnTo>
                <a:lnTo>
                  <a:pt x="43434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06440" y="2439161"/>
            <a:ext cx="29209" cy="40640"/>
          </a:xfrm>
          <a:custGeom>
            <a:avLst/>
            <a:gdLst/>
            <a:ahLst/>
            <a:cxnLst/>
            <a:rect l="l" t="t" r="r" b="b"/>
            <a:pathLst>
              <a:path w="29210" h="40639">
                <a:moveTo>
                  <a:pt x="28956" y="0"/>
                </a:moveTo>
                <a:lnTo>
                  <a:pt x="0" y="0"/>
                </a:lnTo>
                <a:lnTo>
                  <a:pt x="0" y="40512"/>
                </a:lnTo>
                <a:lnTo>
                  <a:pt x="2412" y="40004"/>
                </a:lnTo>
                <a:lnTo>
                  <a:pt x="16256" y="30734"/>
                </a:lnTo>
                <a:lnTo>
                  <a:pt x="25526" y="16890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58128" y="2395727"/>
            <a:ext cx="84455" cy="86995"/>
          </a:xfrm>
          <a:custGeom>
            <a:avLst/>
            <a:gdLst/>
            <a:ahLst/>
            <a:cxnLst/>
            <a:rect l="l" t="t" r="r" b="b"/>
            <a:pathLst>
              <a:path w="84454" h="86994">
                <a:moveTo>
                  <a:pt x="43434" y="0"/>
                </a:moveTo>
                <a:lnTo>
                  <a:pt x="26543" y="3429"/>
                </a:lnTo>
                <a:lnTo>
                  <a:pt x="12700" y="12700"/>
                </a:lnTo>
                <a:lnTo>
                  <a:pt x="3429" y="26543"/>
                </a:lnTo>
                <a:lnTo>
                  <a:pt x="0" y="43434"/>
                </a:lnTo>
                <a:lnTo>
                  <a:pt x="3429" y="60325"/>
                </a:lnTo>
                <a:lnTo>
                  <a:pt x="12700" y="74168"/>
                </a:lnTo>
                <a:lnTo>
                  <a:pt x="26543" y="83438"/>
                </a:lnTo>
                <a:lnTo>
                  <a:pt x="43434" y="86868"/>
                </a:lnTo>
                <a:lnTo>
                  <a:pt x="60325" y="83438"/>
                </a:lnTo>
                <a:lnTo>
                  <a:pt x="74168" y="74168"/>
                </a:lnTo>
                <a:lnTo>
                  <a:pt x="83438" y="60325"/>
                </a:lnTo>
                <a:lnTo>
                  <a:pt x="83947" y="57912"/>
                </a:lnTo>
                <a:lnTo>
                  <a:pt x="43434" y="57912"/>
                </a:lnTo>
                <a:lnTo>
                  <a:pt x="43434" y="28956"/>
                </a:lnTo>
                <a:lnTo>
                  <a:pt x="83947" y="28956"/>
                </a:lnTo>
                <a:lnTo>
                  <a:pt x="83438" y="26543"/>
                </a:lnTo>
                <a:lnTo>
                  <a:pt x="74168" y="12700"/>
                </a:lnTo>
                <a:lnTo>
                  <a:pt x="60325" y="3429"/>
                </a:lnTo>
                <a:lnTo>
                  <a:pt x="43434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29093" y="2395727"/>
            <a:ext cx="58419" cy="86995"/>
          </a:xfrm>
          <a:custGeom>
            <a:avLst/>
            <a:gdLst/>
            <a:ahLst/>
            <a:cxnLst/>
            <a:rect l="l" t="t" r="r" b="b"/>
            <a:pathLst>
              <a:path w="58420" h="86994">
                <a:moveTo>
                  <a:pt x="0" y="0"/>
                </a:moveTo>
                <a:lnTo>
                  <a:pt x="0" y="86868"/>
                </a:lnTo>
                <a:lnTo>
                  <a:pt x="57911" y="57912"/>
                </a:lnTo>
                <a:lnTo>
                  <a:pt x="14477" y="57912"/>
                </a:lnTo>
                <a:lnTo>
                  <a:pt x="14477" y="28956"/>
                </a:lnTo>
                <a:lnTo>
                  <a:pt x="57911" y="28956"/>
                </a:lnTo>
                <a:lnTo>
                  <a:pt x="0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01561" y="2424683"/>
            <a:ext cx="43815" cy="29209"/>
          </a:xfrm>
          <a:custGeom>
            <a:avLst/>
            <a:gdLst/>
            <a:ahLst/>
            <a:cxnLst/>
            <a:rect l="l" t="t" r="r" b="b"/>
            <a:pathLst>
              <a:path w="43814" h="29210">
                <a:moveTo>
                  <a:pt x="40512" y="0"/>
                </a:moveTo>
                <a:lnTo>
                  <a:pt x="0" y="0"/>
                </a:lnTo>
                <a:lnTo>
                  <a:pt x="0" y="28955"/>
                </a:lnTo>
                <a:lnTo>
                  <a:pt x="40512" y="28955"/>
                </a:lnTo>
                <a:lnTo>
                  <a:pt x="43434" y="14477"/>
                </a:lnTo>
                <a:lnTo>
                  <a:pt x="40512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43484" y="2439670"/>
            <a:ext cx="786130" cy="13970"/>
          </a:xfrm>
          <a:custGeom>
            <a:avLst/>
            <a:gdLst/>
            <a:ahLst/>
            <a:cxnLst/>
            <a:rect l="l" t="t" r="r" b="b"/>
            <a:pathLst>
              <a:path w="786129" h="13969">
                <a:moveTo>
                  <a:pt x="0" y="13970"/>
                </a:moveTo>
                <a:lnTo>
                  <a:pt x="785609" y="13970"/>
                </a:lnTo>
                <a:lnTo>
                  <a:pt x="78560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43560" y="2424429"/>
            <a:ext cx="786130" cy="15240"/>
          </a:xfrm>
          <a:custGeom>
            <a:avLst/>
            <a:gdLst/>
            <a:ahLst/>
            <a:cxnLst/>
            <a:rect l="l" t="t" r="r" b="b"/>
            <a:pathLst>
              <a:path w="786129" h="15239">
                <a:moveTo>
                  <a:pt x="0" y="15240"/>
                </a:moveTo>
                <a:lnTo>
                  <a:pt x="785532" y="15240"/>
                </a:lnTo>
                <a:lnTo>
                  <a:pt x="7855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43571" y="2424683"/>
            <a:ext cx="72390" cy="29209"/>
          </a:xfrm>
          <a:custGeom>
            <a:avLst/>
            <a:gdLst/>
            <a:ahLst/>
            <a:cxnLst/>
            <a:rect l="l" t="t" r="r" b="b"/>
            <a:pathLst>
              <a:path w="72390" h="29210">
                <a:moveTo>
                  <a:pt x="43433" y="0"/>
                </a:moveTo>
                <a:lnTo>
                  <a:pt x="0" y="0"/>
                </a:lnTo>
                <a:lnTo>
                  <a:pt x="0" y="28955"/>
                </a:lnTo>
                <a:lnTo>
                  <a:pt x="43433" y="28955"/>
                </a:lnTo>
                <a:lnTo>
                  <a:pt x="72389" y="14477"/>
                </a:lnTo>
                <a:lnTo>
                  <a:pt x="43433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51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BD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51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956">
            <a:solidFill>
              <a:srgbClr val="404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38224" y="5814161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C2C00"/>
                </a:solidFill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247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BD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247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956">
            <a:solidFill>
              <a:srgbClr val="404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76527" y="5705094"/>
            <a:ext cx="80010" cy="86995"/>
          </a:xfrm>
          <a:custGeom>
            <a:avLst/>
            <a:gdLst/>
            <a:ahLst/>
            <a:cxnLst/>
            <a:rect l="l" t="t" r="r" b="b"/>
            <a:pathLst>
              <a:path w="80009" h="86995">
                <a:moveTo>
                  <a:pt x="28956" y="0"/>
                </a:moveTo>
                <a:lnTo>
                  <a:pt x="0" y="0"/>
                </a:lnTo>
                <a:lnTo>
                  <a:pt x="43434" y="86867"/>
                </a:lnTo>
                <a:lnTo>
                  <a:pt x="79628" y="14477"/>
                </a:lnTo>
                <a:lnTo>
                  <a:pt x="28956" y="14477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19961" y="4921250"/>
            <a:ext cx="0" cy="798830"/>
          </a:xfrm>
          <a:custGeom>
            <a:avLst/>
            <a:gdLst/>
            <a:ahLst/>
            <a:cxnLst/>
            <a:rect l="l" t="t" r="r" b="b"/>
            <a:pathLst>
              <a:path h="798829">
                <a:moveTo>
                  <a:pt x="0" y="0"/>
                </a:moveTo>
                <a:lnTo>
                  <a:pt x="0" y="798829"/>
                </a:lnTo>
              </a:path>
            </a:pathLst>
          </a:custGeom>
          <a:ln w="28956">
            <a:solidFill>
              <a:srgbClr val="BC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05483" y="4918709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0" y="2540"/>
                </a:moveTo>
                <a:lnTo>
                  <a:pt x="9442" y="2540"/>
                </a:lnTo>
                <a:lnTo>
                  <a:pt x="9442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34439" y="5705094"/>
            <a:ext cx="29209" cy="14604"/>
          </a:xfrm>
          <a:custGeom>
            <a:avLst/>
            <a:gdLst/>
            <a:ahLst/>
            <a:cxnLst/>
            <a:rect l="l" t="t" r="r" b="b"/>
            <a:pathLst>
              <a:path w="29209" h="14604">
                <a:moveTo>
                  <a:pt x="28956" y="0"/>
                </a:moveTo>
                <a:lnTo>
                  <a:pt x="0" y="0"/>
                </a:lnTo>
                <a:lnTo>
                  <a:pt x="0" y="14477"/>
                </a:lnTo>
                <a:lnTo>
                  <a:pt x="21716" y="14477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5483" y="4877561"/>
            <a:ext cx="29209" cy="43815"/>
          </a:xfrm>
          <a:custGeom>
            <a:avLst/>
            <a:gdLst/>
            <a:ahLst/>
            <a:cxnLst/>
            <a:rect l="l" t="t" r="r" b="b"/>
            <a:pathLst>
              <a:path w="29209" h="43814">
                <a:moveTo>
                  <a:pt x="28956" y="0"/>
                </a:moveTo>
                <a:lnTo>
                  <a:pt x="0" y="0"/>
                </a:lnTo>
                <a:lnTo>
                  <a:pt x="0" y="40512"/>
                </a:lnTo>
                <a:lnTo>
                  <a:pt x="14478" y="43433"/>
                </a:lnTo>
                <a:lnTo>
                  <a:pt x="28956" y="40512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19961" y="4918075"/>
            <a:ext cx="14604" cy="3175"/>
          </a:xfrm>
          <a:custGeom>
            <a:avLst/>
            <a:gdLst/>
            <a:ahLst/>
            <a:cxnLst/>
            <a:rect l="l" t="t" r="r" b="b"/>
            <a:pathLst>
              <a:path w="14605" h="3175">
                <a:moveTo>
                  <a:pt x="14478" y="0"/>
                </a:moveTo>
                <a:lnTo>
                  <a:pt x="0" y="2920"/>
                </a:lnTo>
                <a:lnTo>
                  <a:pt x="14478" y="2920"/>
                </a:lnTo>
                <a:lnTo>
                  <a:pt x="14478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76527" y="4834128"/>
            <a:ext cx="86995" cy="84455"/>
          </a:xfrm>
          <a:custGeom>
            <a:avLst/>
            <a:gdLst/>
            <a:ahLst/>
            <a:cxnLst/>
            <a:rect l="l" t="t" r="r" b="b"/>
            <a:pathLst>
              <a:path w="86994" h="84454">
                <a:moveTo>
                  <a:pt x="43434" y="0"/>
                </a:moveTo>
                <a:lnTo>
                  <a:pt x="26530" y="3429"/>
                </a:lnTo>
                <a:lnTo>
                  <a:pt x="12712" y="12700"/>
                </a:lnTo>
                <a:lnTo>
                  <a:pt x="3416" y="26543"/>
                </a:lnTo>
                <a:lnTo>
                  <a:pt x="0" y="43434"/>
                </a:lnTo>
                <a:lnTo>
                  <a:pt x="3416" y="60325"/>
                </a:lnTo>
                <a:lnTo>
                  <a:pt x="12712" y="74168"/>
                </a:lnTo>
                <a:lnTo>
                  <a:pt x="26530" y="83439"/>
                </a:lnTo>
                <a:lnTo>
                  <a:pt x="28956" y="83947"/>
                </a:lnTo>
                <a:lnTo>
                  <a:pt x="28956" y="43434"/>
                </a:lnTo>
                <a:lnTo>
                  <a:pt x="86868" y="43434"/>
                </a:lnTo>
                <a:lnTo>
                  <a:pt x="83451" y="26543"/>
                </a:lnTo>
                <a:lnTo>
                  <a:pt x="74142" y="12700"/>
                </a:lnTo>
                <a:lnTo>
                  <a:pt x="60337" y="3429"/>
                </a:lnTo>
                <a:lnTo>
                  <a:pt x="43434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34439" y="4877561"/>
            <a:ext cx="29209" cy="40640"/>
          </a:xfrm>
          <a:custGeom>
            <a:avLst/>
            <a:gdLst/>
            <a:ahLst/>
            <a:cxnLst/>
            <a:rect l="l" t="t" r="r" b="b"/>
            <a:pathLst>
              <a:path w="29209" h="40639">
                <a:moveTo>
                  <a:pt x="28956" y="0"/>
                </a:moveTo>
                <a:lnTo>
                  <a:pt x="0" y="0"/>
                </a:lnTo>
                <a:lnTo>
                  <a:pt x="0" y="40512"/>
                </a:lnTo>
                <a:lnTo>
                  <a:pt x="2425" y="40005"/>
                </a:lnTo>
                <a:lnTo>
                  <a:pt x="16230" y="30733"/>
                </a:lnTo>
                <a:lnTo>
                  <a:pt x="25539" y="16890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86127" y="4834128"/>
            <a:ext cx="84455" cy="86995"/>
          </a:xfrm>
          <a:custGeom>
            <a:avLst/>
            <a:gdLst/>
            <a:ahLst/>
            <a:cxnLst/>
            <a:rect l="l" t="t" r="r" b="b"/>
            <a:pathLst>
              <a:path w="84455" h="86995">
                <a:moveTo>
                  <a:pt x="43434" y="0"/>
                </a:moveTo>
                <a:lnTo>
                  <a:pt x="26543" y="3429"/>
                </a:lnTo>
                <a:lnTo>
                  <a:pt x="12700" y="12700"/>
                </a:lnTo>
                <a:lnTo>
                  <a:pt x="3429" y="26543"/>
                </a:lnTo>
                <a:lnTo>
                  <a:pt x="0" y="43434"/>
                </a:lnTo>
                <a:lnTo>
                  <a:pt x="3429" y="60325"/>
                </a:lnTo>
                <a:lnTo>
                  <a:pt x="12700" y="74168"/>
                </a:lnTo>
                <a:lnTo>
                  <a:pt x="26543" y="83439"/>
                </a:lnTo>
                <a:lnTo>
                  <a:pt x="43434" y="86868"/>
                </a:lnTo>
                <a:lnTo>
                  <a:pt x="60325" y="83439"/>
                </a:lnTo>
                <a:lnTo>
                  <a:pt x="74168" y="74168"/>
                </a:lnTo>
                <a:lnTo>
                  <a:pt x="83439" y="60325"/>
                </a:lnTo>
                <a:lnTo>
                  <a:pt x="83947" y="57912"/>
                </a:lnTo>
                <a:lnTo>
                  <a:pt x="43434" y="57912"/>
                </a:lnTo>
                <a:lnTo>
                  <a:pt x="43434" y="28956"/>
                </a:lnTo>
                <a:lnTo>
                  <a:pt x="83947" y="28956"/>
                </a:lnTo>
                <a:lnTo>
                  <a:pt x="83439" y="26543"/>
                </a:lnTo>
                <a:lnTo>
                  <a:pt x="74168" y="12700"/>
                </a:lnTo>
                <a:lnTo>
                  <a:pt x="60325" y="3429"/>
                </a:lnTo>
                <a:lnTo>
                  <a:pt x="43434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57094" y="4834128"/>
            <a:ext cx="58419" cy="86995"/>
          </a:xfrm>
          <a:custGeom>
            <a:avLst/>
            <a:gdLst/>
            <a:ahLst/>
            <a:cxnLst/>
            <a:rect l="l" t="t" r="r" b="b"/>
            <a:pathLst>
              <a:path w="58419" h="86995">
                <a:moveTo>
                  <a:pt x="0" y="0"/>
                </a:moveTo>
                <a:lnTo>
                  <a:pt x="0" y="86868"/>
                </a:lnTo>
                <a:lnTo>
                  <a:pt x="57912" y="57912"/>
                </a:lnTo>
                <a:lnTo>
                  <a:pt x="14478" y="57912"/>
                </a:lnTo>
                <a:lnTo>
                  <a:pt x="14478" y="28956"/>
                </a:lnTo>
                <a:lnTo>
                  <a:pt x="57912" y="28956"/>
                </a:lnTo>
                <a:lnTo>
                  <a:pt x="0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29561" y="4863084"/>
            <a:ext cx="43815" cy="29209"/>
          </a:xfrm>
          <a:custGeom>
            <a:avLst/>
            <a:gdLst/>
            <a:ahLst/>
            <a:cxnLst/>
            <a:rect l="l" t="t" r="r" b="b"/>
            <a:pathLst>
              <a:path w="43814" h="29210">
                <a:moveTo>
                  <a:pt x="40512" y="0"/>
                </a:moveTo>
                <a:lnTo>
                  <a:pt x="0" y="0"/>
                </a:lnTo>
                <a:lnTo>
                  <a:pt x="0" y="28956"/>
                </a:lnTo>
                <a:lnTo>
                  <a:pt x="40512" y="28956"/>
                </a:lnTo>
                <a:lnTo>
                  <a:pt x="43433" y="14478"/>
                </a:lnTo>
                <a:lnTo>
                  <a:pt x="40512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71484" y="4878070"/>
            <a:ext cx="786130" cy="13970"/>
          </a:xfrm>
          <a:custGeom>
            <a:avLst/>
            <a:gdLst/>
            <a:ahLst/>
            <a:cxnLst/>
            <a:rect l="l" t="t" r="r" b="b"/>
            <a:pathLst>
              <a:path w="786130" h="13970">
                <a:moveTo>
                  <a:pt x="0" y="13970"/>
                </a:moveTo>
                <a:lnTo>
                  <a:pt x="785609" y="13970"/>
                </a:lnTo>
                <a:lnTo>
                  <a:pt x="78560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71561" y="4862829"/>
            <a:ext cx="786130" cy="15240"/>
          </a:xfrm>
          <a:custGeom>
            <a:avLst/>
            <a:gdLst/>
            <a:ahLst/>
            <a:cxnLst/>
            <a:rect l="l" t="t" r="r" b="b"/>
            <a:pathLst>
              <a:path w="786130" h="15239">
                <a:moveTo>
                  <a:pt x="0" y="15240"/>
                </a:moveTo>
                <a:lnTo>
                  <a:pt x="785532" y="15240"/>
                </a:lnTo>
                <a:lnTo>
                  <a:pt x="7855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71572" y="4863084"/>
            <a:ext cx="72390" cy="29209"/>
          </a:xfrm>
          <a:custGeom>
            <a:avLst/>
            <a:gdLst/>
            <a:ahLst/>
            <a:cxnLst/>
            <a:rect l="l" t="t" r="r" b="b"/>
            <a:pathLst>
              <a:path w="72389" h="29210">
                <a:moveTo>
                  <a:pt x="43433" y="0"/>
                </a:moveTo>
                <a:lnTo>
                  <a:pt x="0" y="0"/>
                </a:lnTo>
                <a:lnTo>
                  <a:pt x="0" y="28956"/>
                </a:lnTo>
                <a:lnTo>
                  <a:pt x="43433" y="28956"/>
                </a:lnTo>
                <a:lnTo>
                  <a:pt x="72389" y="14478"/>
                </a:lnTo>
                <a:lnTo>
                  <a:pt x="43433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439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BD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439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956">
            <a:solidFill>
              <a:srgbClr val="404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535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BD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535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956">
            <a:solidFill>
              <a:srgbClr val="404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14928" y="4834128"/>
            <a:ext cx="84455" cy="86995"/>
          </a:xfrm>
          <a:custGeom>
            <a:avLst/>
            <a:gdLst/>
            <a:ahLst/>
            <a:cxnLst/>
            <a:rect l="l" t="t" r="r" b="b"/>
            <a:pathLst>
              <a:path w="84454" h="86995">
                <a:moveTo>
                  <a:pt x="43434" y="0"/>
                </a:moveTo>
                <a:lnTo>
                  <a:pt x="26543" y="3429"/>
                </a:lnTo>
                <a:lnTo>
                  <a:pt x="12700" y="12700"/>
                </a:lnTo>
                <a:lnTo>
                  <a:pt x="3429" y="26543"/>
                </a:lnTo>
                <a:lnTo>
                  <a:pt x="0" y="43434"/>
                </a:lnTo>
                <a:lnTo>
                  <a:pt x="3429" y="60325"/>
                </a:lnTo>
                <a:lnTo>
                  <a:pt x="12700" y="74168"/>
                </a:lnTo>
                <a:lnTo>
                  <a:pt x="26543" y="83439"/>
                </a:lnTo>
                <a:lnTo>
                  <a:pt x="43434" y="86868"/>
                </a:lnTo>
                <a:lnTo>
                  <a:pt x="60325" y="83439"/>
                </a:lnTo>
                <a:lnTo>
                  <a:pt x="74168" y="74168"/>
                </a:lnTo>
                <a:lnTo>
                  <a:pt x="83438" y="60325"/>
                </a:lnTo>
                <a:lnTo>
                  <a:pt x="83947" y="57912"/>
                </a:lnTo>
                <a:lnTo>
                  <a:pt x="43434" y="57912"/>
                </a:lnTo>
                <a:lnTo>
                  <a:pt x="43434" y="28956"/>
                </a:lnTo>
                <a:lnTo>
                  <a:pt x="83947" y="28956"/>
                </a:lnTo>
                <a:lnTo>
                  <a:pt x="83438" y="26543"/>
                </a:lnTo>
                <a:lnTo>
                  <a:pt x="74168" y="12700"/>
                </a:lnTo>
                <a:lnTo>
                  <a:pt x="60325" y="3429"/>
                </a:lnTo>
                <a:lnTo>
                  <a:pt x="43434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85894" y="4834128"/>
            <a:ext cx="58419" cy="86995"/>
          </a:xfrm>
          <a:custGeom>
            <a:avLst/>
            <a:gdLst/>
            <a:ahLst/>
            <a:cxnLst/>
            <a:rect l="l" t="t" r="r" b="b"/>
            <a:pathLst>
              <a:path w="58420" h="86995">
                <a:moveTo>
                  <a:pt x="0" y="0"/>
                </a:moveTo>
                <a:lnTo>
                  <a:pt x="0" y="86868"/>
                </a:lnTo>
                <a:lnTo>
                  <a:pt x="57911" y="57912"/>
                </a:lnTo>
                <a:lnTo>
                  <a:pt x="14477" y="57912"/>
                </a:lnTo>
                <a:lnTo>
                  <a:pt x="14477" y="28956"/>
                </a:lnTo>
                <a:lnTo>
                  <a:pt x="57911" y="28956"/>
                </a:lnTo>
                <a:lnTo>
                  <a:pt x="0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58361" y="4863084"/>
            <a:ext cx="43815" cy="29209"/>
          </a:xfrm>
          <a:custGeom>
            <a:avLst/>
            <a:gdLst/>
            <a:ahLst/>
            <a:cxnLst/>
            <a:rect l="l" t="t" r="r" b="b"/>
            <a:pathLst>
              <a:path w="43814" h="29210">
                <a:moveTo>
                  <a:pt x="40512" y="0"/>
                </a:moveTo>
                <a:lnTo>
                  <a:pt x="0" y="0"/>
                </a:lnTo>
                <a:lnTo>
                  <a:pt x="0" y="28956"/>
                </a:lnTo>
                <a:lnTo>
                  <a:pt x="40512" y="28956"/>
                </a:lnTo>
                <a:lnTo>
                  <a:pt x="43434" y="14478"/>
                </a:lnTo>
                <a:lnTo>
                  <a:pt x="40512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00284" y="4878070"/>
            <a:ext cx="786130" cy="13970"/>
          </a:xfrm>
          <a:custGeom>
            <a:avLst/>
            <a:gdLst/>
            <a:ahLst/>
            <a:cxnLst/>
            <a:rect l="l" t="t" r="r" b="b"/>
            <a:pathLst>
              <a:path w="786129" h="13970">
                <a:moveTo>
                  <a:pt x="0" y="13970"/>
                </a:moveTo>
                <a:lnTo>
                  <a:pt x="785609" y="13970"/>
                </a:lnTo>
                <a:lnTo>
                  <a:pt x="78560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00360" y="4862829"/>
            <a:ext cx="786130" cy="15240"/>
          </a:xfrm>
          <a:custGeom>
            <a:avLst/>
            <a:gdLst/>
            <a:ahLst/>
            <a:cxnLst/>
            <a:rect l="l" t="t" r="r" b="b"/>
            <a:pathLst>
              <a:path w="786129" h="15239">
                <a:moveTo>
                  <a:pt x="0" y="15240"/>
                </a:moveTo>
                <a:lnTo>
                  <a:pt x="785532" y="15240"/>
                </a:lnTo>
                <a:lnTo>
                  <a:pt x="7855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00371" y="4863084"/>
            <a:ext cx="72390" cy="29209"/>
          </a:xfrm>
          <a:custGeom>
            <a:avLst/>
            <a:gdLst/>
            <a:ahLst/>
            <a:cxnLst/>
            <a:rect l="l" t="t" r="r" b="b"/>
            <a:pathLst>
              <a:path w="72389" h="29210">
                <a:moveTo>
                  <a:pt x="43433" y="0"/>
                </a:moveTo>
                <a:lnTo>
                  <a:pt x="0" y="0"/>
                </a:lnTo>
                <a:lnTo>
                  <a:pt x="0" y="28956"/>
                </a:lnTo>
                <a:lnTo>
                  <a:pt x="43433" y="28956"/>
                </a:lnTo>
                <a:lnTo>
                  <a:pt x="72389" y="14478"/>
                </a:lnTo>
                <a:lnTo>
                  <a:pt x="43433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727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BD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727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956">
            <a:solidFill>
              <a:srgbClr val="404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823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BD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823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956">
            <a:solidFill>
              <a:srgbClr val="404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43728" y="4834128"/>
            <a:ext cx="84455" cy="86995"/>
          </a:xfrm>
          <a:custGeom>
            <a:avLst/>
            <a:gdLst/>
            <a:ahLst/>
            <a:cxnLst/>
            <a:rect l="l" t="t" r="r" b="b"/>
            <a:pathLst>
              <a:path w="84454" h="86995">
                <a:moveTo>
                  <a:pt x="43434" y="0"/>
                </a:moveTo>
                <a:lnTo>
                  <a:pt x="26543" y="3429"/>
                </a:lnTo>
                <a:lnTo>
                  <a:pt x="12700" y="12700"/>
                </a:lnTo>
                <a:lnTo>
                  <a:pt x="3429" y="26543"/>
                </a:lnTo>
                <a:lnTo>
                  <a:pt x="0" y="43434"/>
                </a:lnTo>
                <a:lnTo>
                  <a:pt x="3429" y="60325"/>
                </a:lnTo>
                <a:lnTo>
                  <a:pt x="12700" y="74168"/>
                </a:lnTo>
                <a:lnTo>
                  <a:pt x="26543" y="83439"/>
                </a:lnTo>
                <a:lnTo>
                  <a:pt x="43434" y="86868"/>
                </a:lnTo>
                <a:lnTo>
                  <a:pt x="60325" y="83439"/>
                </a:lnTo>
                <a:lnTo>
                  <a:pt x="74168" y="74168"/>
                </a:lnTo>
                <a:lnTo>
                  <a:pt x="83438" y="60325"/>
                </a:lnTo>
                <a:lnTo>
                  <a:pt x="83947" y="57912"/>
                </a:lnTo>
                <a:lnTo>
                  <a:pt x="43434" y="57912"/>
                </a:lnTo>
                <a:lnTo>
                  <a:pt x="43434" y="28956"/>
                </a:lnTo>
                <a:lnTo>
                  <a:pt x="83947" y="28956"/>
                </a:lnTo>
                <a:lnTo>
                  <a:pt x="83438" y="26543"/>
                </a:lnTo>
                <a:lnTo>
                  <a:pt x="74168" y="12700"/>
                </a:lnTo>
                <a:lnTo>
                  <a:pt x="60325" y="3429"/>
                </a:lnTo>
                <a:lnTo>
                  <a:pt x="43434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14694" y="4834128"/>
            <a:ext cx="58419" cy="86995"/>
          </a:xfrm>
          <a:custGeom>
            <a:avLst/>
            <a:gdLst/>
            <a:ahLst/>
            <a:cxnLst/>
            <a:rect l="l" t="t" r="r" b="b"/>
            <a:pathLst>
              <a:path w="58420" h="86995">
                <a:moveTo>
                  <a:pt x="0" y="0"/>
                </a:moveTo>
                <a:lnTo>
                  <a:pt x="0" y="86868"/>
                </a:lnTo>
                <a:lnTo>
                  <a:pt x="57911" y="57912"/>
                </a:lnTo>
                <a:lnTo>
                  <a:pt x="14477" y="57912"/>
                </a:lnTo>
                <a:lnTo>
                  <a:pt x="14477" y="28956"/>
                </a:lnTo>
                <a:lnTo>
                  <a:pt x="57911" y="28956"/>
                </a:lnTo>
                <a:lnTo>
                  <a:pt x="0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87161" y="4863084"/>
            <a:ext cx="43815" cy="29209"/>
          </a:xfrm>
          <a:custGeom>
            <a:avLst/>
            <a:gdLst/>
            <a:ahLst/>
            <a:cxnLst/>
            <a:rect l="l" t="t" r="r" b="b"/>
            <a:pathLst>
              <a:path w="43814" h="29210">
                <a:moveTo>
                  <a:pt x="40512" y="0"/>
                </a:moveTo>
                <a:lnTo>
                  <a:pt x="0" y="0"/>
                </a:lnTo>
                <a:lnTo>
                  <a:pt x="0" y="28956"/>
                </a:lnTo>
                <a:lnTo>
                  <a:pt x="40512" y="28956"/>
                </a:lnTo>
                <a:lnTo>
                  <a:pt x="43434" y="14478"/>
                </a:lnTo>
                <a:lnTo>
                  <a:pt x="40512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29084" y="4878070"/>
            <a:ext cx="786130" cy="13970"/>
          </a:xfrm>
          <a:custGeom>
            <a:avLst/>
            <a:gdLst/>
            <a:ahLst/>
            <a:cxnLst/>
            <a:rect l="l" t="t" r="r" b="b"/>
            <a:pathLst>
              <a:path w="786129" h="13970">
                <a:moveTo>
                  <a:pt x="0" y="13970"/>
                </a:moveTo>
                <a:lnTo>
                  <a:pt x="785609" y="13970"/>
                </a:lnTo>
                <a:lnTo>
                  <a:pt x="78560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29160" y="4862829"/>
            <a:ext cx="786130" cy="15240"/>
          </a:xfrm>
          <a:custGeom>
            <a:avLst/>
            <a:gdLst/>
            <a:ahLst/>
            <a:cxnLst/>
            <a:rect l="l" t="t" r="r" b="b"/>
            <a:pathLst>
              <a:path w="786129" h="15239">
                <a:moveTo>
                  <a:pt x="0" y="15240"/>
                </a:moveTo>
                <a:lnTo>
                  <a:pt x="785532" y="15240"/>
                </a:lnTo>
                <a:lnTo>
                  <a:pt x="7855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329171" y="4863084"/>
            <a:ext cx="72390" cy="29209"/>
          </a:xfrm>
          <a:custGeom>
            <a:avLst/>
            <a:gdLst/>
            <a:ahLst/>
            <a:cxnLst/>
            <a:rect l="l" t="t" r="r" b="b"/>
            <a:pathLst>
              <a:path w="72389" h="29210">
                <a:moveTo>
                  <a:pt x="43433" y="0"/>
                </a:moveTo>
                <a:lnTo>
                  <a:pt x="0" y="0"/>
                </a:lnTo>
                <a:lnTo>
                  <a:pt x="0" y="28956"/>
                </a:lnTo>
                <a:lnTo>
                  <a:pt x="43433" y="28956"/>
                </a:lnTo>
                <a:lnTo>
                  <a:pt x="72389" y="14478"/>
                </a:lnTo>
                <a:lnTo>
                  <a:pt x="43433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015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599" y="609600"/>
                </a:lnTo>
                <a:lnTo>
                  <a:pt x="609599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BD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015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599" y="609600"/>
                </a:lnTo>
                <a:lnTo>
                  <a:pt x="609599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956">
            <a:solidFill>
              <a:srgbClr val="404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111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BD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111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956">
            <a:solidFill>
              <a:srgbClr val="404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72528" y="4834128"/>
            <a:ext cx="84455" cy="86995"/>
          </a:xfrm>
          <a:custGeom>
            <a:avLst/>
            <a:gdLst/>
            <a:ahLst/>
            <a:cxnLst/>
            <a:rect l="l" t="t" r="r" b="b"/>
            <a:pathLst>
              <a:path w="84454" h="86995">
                <a:moveTo>
                  <a:pt x="43433" y="0"/>
                </a:moveTo>
                <a:lnTo>
                  <a:pt x="26543" y="3429"/>
                </a:lnTo>
                <a:lnTo>
                  <a:pt x="12700" y="12700"/>
                </a:lnTo>
                <a:lnTo>
                  <a:pt x="3428" y="26543"/>
                </a:lnTo>
                <a:lnTo>
                  <a:pt x="0" y="43434"/>
                </a:lnTo>
                <a:lnTo>
                  <a:pt x="3428" y="60325"/>
                </a:lnTo>
                <a:lnTo>
                  <a:pt x="12700" y="74168"/>
                </a:lnTo>
                <a:lnTo>
                  <a:pt x="26543" y="83439"/>
                </a:lnTo>
                <a:lnTo>
                  <a:pt x="43433" y="86868"/>
                </a:lnTo>
                <a:lnTo>
                  <a:pt x="60325" y="83439"/>
                </a:lnTo>
                <a:lnTo>
                  <a:pt x="74168" y="74168"/>
                </a:lnTo>
                <a:lnTo>
                  <a:pt x="83439" y="60325"/>
                </a:lnTo>
                <a:lnTo>
                  <a:pt x="83947" y="57912"/>
                </a:lnTo>
                <a:lnTo>
                  <a:pt x="43433" y="57912"/>
                </a:lnTo>
                <a:lnTo>
                  <a:pt x="43433" y="28956"/>
                </a:lnTo>
                <a:lnTo>
                  <a:pt x="83947" y="28956"/>
                </a:lnTo>
                <a:lnTo>
                  <a:pt x="83439" y="26543"/>
                </a:lnTo>
                <a:lnTo>
                  <a:pt x="74168" y="12700"/>
                </a:lnTo>
                <a:lnTo>
                  <a:pt x="60325" y="3429"/>
                </a:lnTo>
                <a:lnTo>
                  <a:pt x="43433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143493" y="4834128"/>
            <a:ext cx="58419" cy="86995"/>
          </a:xfrm>
          <a:custGeom>
            <a:avLst/>
            <a:gdLst/>
            <a:ahLst/>
            <a:cxnLst/>
            <a:rect l="l" t="t" r="r" b="b"/>
            <a:pathLst>
              <a:path w="58420" h="86995">
                <a:moveTo>
                  <a:pt x="0" y="0"/>
                </a:moveTo>
                <a:lnTo>
                  <a:pt x="0" y="86868"/>
                </a:lnTo>
                <a:lnTo>
                  <a:pt x="57911" y="57912"/>
                </a:lnTo>
                <a:lnTo>
                  <a:pt x="14477" y="57912"/>
                </a:lnTo>
                <a:lnTo>
                  <a:pt x="14477" y="28956"/>
                </a:lnTo>
                <a:lnTo>
                  <a:pt x="57911" y="28956"/>
                </a:lnTo>
                <a:lnTo>
                  <a:pt x="0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315961" y="4863084"/>
            <a:ext cx="43815" cy="29209"/>
          </a:xfrm>
          <a:custGeom>
            <a:avLst/>
            <a:gdLst/>
            <a:ahLst/>
            <a:cxnLst/>
            <a:rect l="l" t="t" r="r" b="b"/>
            <a:pathLst>
              <a:path w="43815" h="29210">
                <a:moveTo>
                  <a:pt x="40513" y="0"/>
                </a:moveTo>
                <a:lnTo>
                  <a:pt x="0" y="0"/>
                </a:lnTo>
                <a:lnTo>
                  <a:pt x="0" y="28956"/>
                </a:lnTo>
                <a:lnTo>
                  <a:pt x="40513" y="28956"/>
                </a:lnTo>
                <a:lnTo>
                  <a:pt x="43434" y="14478"/>
                </a:lnTo>
                <a:lnTo>
                  <a:pt x="40513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357884" y="4878070"/>
            <a:ext cx="786130" cy="13970"/>
          </a:xfrm>
          <a:custGeom>
            <a:avLst/>
            <a:gdLst/>
            <a:ahLst/>
            <a:cxnLst/>
            <a:rect l="l" t="t" r="r" b="b"/>
            <a:pathLst>
              <a:path w="786129" h="13970">
                <a:moveTo>
                  <a:pt x="0" y="13970"/>
                </a:moveTo>
                <a:lnTo>
                  <a:pt x="785609" y="13970"/>
                </a:lnTo>
                <a:lnTo>
                  <a:pt x="78560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57960" y="4862829"/>
            <a:ext cx="786130" cy="15240"/>
          </a:xfrm>
          <a:custGeom>
            <a:avLst/>
            <a:gdLst/>
            <a:ahLst/>
            <a:cxnLst/>
            <a:rect l="l" t="t" r="r" b="b"/>
            <a:pathLst>
              <a:path w="786129" h="15239">
                <a:moveTo>
                  <a:pt x="0" y="15240"/>
                </a:moveTo>
                <a:lnTo>
                  <a:pt x="785532" y="15240"/>
                </a:lnTo>
                <a:lnTo>
                  <a:pt x="7855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57971" y="4863084"/>
            <a:ext cx="72390" cy="29209"/>
          </a:xfrm>
          <a:custGeom>
            <a:avLst/>
            <a:gdLst/>
            <a:ahLst/>
            <a:cxnLst/>
            <a:rect l="l" t="t" r="r" b="b"/>
            <a:pathLst>
              <a:path w="72390" h="29210">
                <a:moveTo>
                  <a:pt x="43433" y="0"/>
                </a:moveTo>
                <a:lnTo>
                  <a:pt x="0" y="0"/>
                </a:lnTo>
                <a:lnTo>
                  <a:pt x="0" y="28956"/>
                </a:lnTo>
                <a:lnTo>
                  <a:pt x="43433" y="28956"/>
                </a:lnTo>
                <a:lnTo>
                  <a:pt x="72389" y="14478"/>
                </a:lnTo>
                <a:lnTo>
                  <a:pt x="43433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969132" y="5814161"/>
            <a:ext cx="1758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C2C00"/>
                </a:solidFill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005327" y="5705094"/>
            <a:ext cx="80010" cy="86995"/>
          </a:xfrm>
          <a:custGeom>
            <a:avLst/>
            <a:gdLst/>
            <a:ahLst/>
            <a:cxnLst/>
            <a:rect l="l" t="t" r="r" b="b"/>
            <a:pathLst>
              <a:path w="80010" h="86995">
                <a:moveTo>
                  <a:pt x="28956" y="0"/>
                </a:moveTo>
                <a:lnTo>
                  <a:pt x="0" y="0"/>
                </a:lnTo>
                <a:lnTo>
                  <a:pt x="43434" y="86867"/>
                </a:lnTo>
                <a:lnTo>
                  <a:pt x="79629" y="14477"/>
                </a:lnTo>
                <a:lnTo>
                  <a:pt x="28956" y="14477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48761" y="4921250"/>
            <a:ext cx="0" cy="798830"/>
          </a:xfrm>
          <a:custGeom>
            <a:avLst/>
            <a:gdLst/>
            <a:ahLst/>
            <a:cxnLst/>
            <a:rect l="l" t="t" r="r" b="b"/>
            <a:pathLst>
              <a:path h="798829">
                <a:moveTo>
                  <a:pt x="0" y="0"/>
                </a:moveTo>
                <a:lnTo>
                  <a:pt x="0" y="798829"/>
                </a:lnTo>
              </a:path>
            </a:pathLst>
          </a:custGeom>
          <a:ln w="28956">
            <a:solidFill>
              <a:srgbClr val="BC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34283" y="4918709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0" y="2540"/>
                </a:moveTo>
                <a:lnTo>
                  <a:pt x="9442" y="2540"/>
                </a:lnTo>
                <a:lnTo>
                  <a:pt x="9442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63239" y="5705094"/>
            <a:ext cx="29209" cy="14604"/>
          </a:xfrm>
          <a:custGeom>
            <a:avLst/>
            <a:gdLst/>
            <a:ahLst/>
            <a:cxnLst/>
            <a:rect l="l" t="t" r="r" b="b"/>
            <a:pathLst>
              <a:path w="29210" h="14604">
                <a:moveTo>
                  <a:pt x="28956" y="0"/>
                </a:moveTo>
                <a:lnTo>
                  <a:pt x="0" y="0"/>
                </a:lnTo>
                <a:lnTo>
                  <a:pt x="0" y="14477"/>
                </a:lnTo>
                <a:lnTo>
                  <a:pt x="21717" y="14477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34283" y="4877561"/>
            <a:ext cx="29209" cy="43815"/>
          </a:xfrm>
          <a:custGeom>
            <a:avLst/>
            <a:gdLst/>
            <a:ahLst/>
            <a:cxnLst/>
            <a:rect l="l" t="t" r="r" b="b"/>
            <a:pathLst>
              <a:path w="29210" h="43814">
                <a:moveTo>
                  <a:pt x="28956" y="0"/>
                </a:moveTo>
                <a:lnTo>
                  <a:pt x="0" y="0"/>
                </a:lnTo>
                <a:lnTo>
                  <a:pt x="0" y="40512"/>
                </a:lnTo>
                <a:lnTo>
                  <a:pt x="14478" y="43433"/>
                </a:lnTo>
                <a:lnTo>
                  <a:pt x="28956" y="40512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48761" y="4918075"/>
            <a:ext cx="14604" cy="3175"/>
          </a:xfrm>
          <a:custGeom>
            <a:avLst/>
            <a:gdLst/>
            <a:ahLst/>
            <a:cxnLst/>
            <a:rect l="l" t="t" r="r" b="b"/>
            <a:pathLst>
              <a:path w="14605" h="3175">
                <a:moveTo>
                  <a:pt x="14477" y="0"/>
                </a:moveTo>
                <a:lnTo>
                  <a:pt x="0" y="2920"/>
                </a:lnTo>
                <a:lnTo>
                  <a:pt x="14477" y="2920"/>
                </a:lnTo>
                <a:lnTo>
                  <a:pt x="14477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05327" y="4834128"/>
            <a:ext cx="86995" cy="84455"/>
          </a:xfrm>
          <a:custGeom>
            <a:avLst/>
            <a:gdLst/>
            <a:ahLst/>
            <a:cxnLst/>
            <a:rect l="l" t="t" r="r" b="b"/>
            <a:pathLst>
              <a:path w="86994" h="84454">
                <a:moveTo>
                  <a:pt x="43434" y="0"/>
                </a:moveTo>
                <a:lnTo>
                  <a:pt x="26543" y="3429"/>
                </a:lnTo>
                <a:lnTo>
                  <a:pt x="12700" y="12700"/>
                </a:lnTo>
                <a:lnTo>
                  <a:pt x="3429" y="26543"/>
                </a:lnTo>
                <a:lnTo>
                  <a:pt x="0" y="43434"/>
                </a:lnTo>
                <a:lnTo>
                  <a:pt x="3429" y="60325"/>
                </a:lnTo>
                <a:lnTo>
                  <a:pt x="12700" y="74168"/>
                </a:lnTo>
                <a:lnTo>
                  <a:pt x="26543" y="83439"/>
                </a:lnTo>
                <a:lnTo>
                  <a:pt x="28956" y="83947"/>
                </a:lnTo>
                <a:lnTo>
                  <a:pt x="28956" y="43434"/>
                </a:lnTo>
                <a:lnTo>
                  <a:pt x="86868" y="43434"/>
                </a:lnTo>
                <a:lnTo>
                  <a:pt x="83439" y="26543"/>
                </a:lnTo>
                <a:lnTo>
                  <a:pt x="74168" y="12700"/>
                </a:lnTo>
                <a:lnTo>
                  <a:pt x="60325" y="3429"/>
                </a:lnTo>
                <a:lnTo>
                  <a:pt x="43434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63239" y="4877561"/>
            <a:ext cx="29209" cy="40640"/>
          </a:xfrm>
          <a:custGeom>
            <a:avLst/>
            <a:gdLst/>
            <a:ahLst/>
            <a:cxnLst/>
            <a:rect l="l" t="t" r="r" b="b"/>
            <a:pathLst>
              <a:path w="29210" h="40639">
                <a:moveTo>
                  <a:pt x="28956" y="0"/>
                </a:moveTo>
                <a:lnTo>
                  <a:pt x="0" y="0"/>
                </a:lnTo>
                <a:lnTo>
                  <a:pt x="0" y="40512"/>
                </a:lnTo>
                <a:lnTo>
                  <a:pt x="2412" y="40005"/>
                </a:lnTo>
                <a:lnTo>
                  <a:pt x="16256" y="30733"/>
                </a:lnTo>
                <a:lnTo>
                  <a:pt x="25527" y="16890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796790" y="5814161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C2C00"/>
                </a:solidFill>
                <a:latin typeface="Tahoma"/>
                <a:cs typeface="Tahoma"/>
              </a:rPr>
              <a:t>C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834128" y="5705094"/>
            <a:ext cx="80010" cy="86995"/>
          </a:xfrm>
          <a:custGeom>
            <a:avLst/>
            <a:gdLst/>
            <a:ahLst/>
            <a:cxnLst/>
            <a:rect l="l" t="t" r="r" b="b"/>
            <a:pathLst>
              <a:path w="80010" h="86995">
                <a:moveTo>
                  <a:pt x="28956" y="0"/>
                </a:moveTo>
                <a:lnTo>
                  <a:pt x="0" y="0"/>
                </a:lnTo>
                <a:lnTo>
                  <a:pt x="43434" y="86867"/>
                </a:lnTo>
                <a:lnTo>
                  <a:pt x="79629" y="14477"/>
                </a:lnTo>
                <a:lnTo>
                  <a:pt x="28956" y="14477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77561" y="4921250"/>
            <a:ext cx="0" cy="798830"/>
          </a:xfrm>
          <a:custGeom>
            <a:avLst/>
            <a:gdLst/>
            <a:ahLst/>
            <a:cxnLst/>
            <a:rect l="l" t="t" r="r" b="b"/>
            <a:pathLst>
              <a:path h="798829">
                <a:moveTo>
                  <a:pt x="0" y="0"/>
                </a:moveTo>
                <a:lnTo>
                  <a:pt x="0" y="798829"/>
                </a:lnTo>
              </a:path>
            </a:pathLst>
          </a:custGeom>
          <a:ln w="28955">
            <a:solidFill>
              <a:srgbClr val="BC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863084" y="4918709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0" y="2540"/>
                </a:moveTo>
                <a:lnTo>
                  <a:pt x="9442" y="2540"/>
                </a:lnTo>
                <a:lnTo>
                  <a:pt x="9442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892040" y="5705094"/>
            <a:ext cx="29209" cy="14604"/>
          </a:xfrm>
          <a:custGeom>
            <a:avLst/>
            <a:gdLst/>
            <a:ahLst/>
            <a:cxnLst/>
            <a:rect l="l" t="t" r="r" b="b"/>
            <a:pathLst>
              <a:path w="29210" h="14604">
                <a:moveTo>
                  <a:pt x="28956" y="0"/>
                </a:moveTo>
                <a:lnTo>
                  <a:pt x="0" y="0"/>
                </a:lnTo>
                <a:lnTo>
                  <a:pt x="0" y="14477"/>
                </a:lnTo>
                <a:lnTo>
                  <a:pt x="21717" y="14477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63084" y="4877561"/>
            <a:ext cx="29209" cy="43815"/>
          </a:xfrm>
          <a:custGeom>
            <a:avLst/>
            <a:gdLst/>
            <a:ahLst/>
            <a:cxnLst/>
            <a:rect l="l" t="t" r="r" b="b"/>
            <a:pathLst>
              <a:path w="29210" h="43814">
                <a:moveTo>
                  <a:pt x="28955" y="0"/>
                </a:moveTo>
                <a:lnTo>
                  <a:pt x="0" y="0"/>
                </a:lnTo>
                <a:lnTo>
                  <a:pt x="0" y="40512"/>
                </a:lnTo>
                <a:lnTo>
                  <a:pt x="14477" y="43433"/>
                </a:lnTo>
                <a:lnTo>
                  <a:pt x="28955" y="40512"/>
                </a:lnTo>
                <a:lnTo>
                  <a:pt x="28955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77561" y="4918075"/>
            <a:ext cx="14604" cy="3175"/>
          </a:xfrm>
          <a:custGeom>
            <a:avLst/>
            <a:gdLst/>
            <a:ahLst/>
            <a:cxnLst/>
            <a:rect l="l" t="t" r="r" b="b"/>
            <a:pathLst>
              <a:path w="14604" h="3175">
                <a:moveTo>
                  <a:pt x="14477" y="0"/>
                </a:moveTo>
                <a:lnTo>
                  <a:pt x="0" y="2920"/>
                </a:lnTo>
                <a:lnTo>
                  <a:pt x="14477" y="2920"/>
                </a:lnTo>
                <a:lnTo>
                  <a:pt x="14477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34128" y="4834128"/>
            <a:ext cx="86995" cy="84455"/>
          </a:xfrm>
          <a:custGeom>
            <a:avLst/>
            <a:gdLst/>
            <a:ahLst/>
            <a:cxnLst/>
            <a:rect l="l" t="t" r="r" b="b"/>
            <a:pathLst>
              <a:path w="86995" h="84454">
                <a:moveTo>
                  <a:pt x="43434" y="0"/>
                </a:moveTo>
                <a:lnTo>
                  <a:pt x="26543" y="3429"/>
                </a:lnTo>
                <a:lnTo>
                  <a:pt x="12700" y="12700"/>
                </a:lnTo>
                <a:lnTo>
                  <a:pt x="3429" y="26543"/>
                </a:lnTo>
                <a:lnTo>
                  <a:pt x="0" y="43434"/>
                </a:lnTo>
                <a:lnTo>
                  <a:pt x="3429" y="60325"/>
                </a:lnTo>
                <a:lnTo>
                  <a:pt x="12700" y="74168"/>
                </a:lnTo>
                <a:lnTo>
                  <a:pt x="26543" y="83439"/>
                </a:lnTo>
                <a:lnTo>
                  <a:pt x="28956" y="83947"/>
                </a:lnTo>
                <a:lnTo>
                  <a:pt x="28956" y="43434"/>
                </a:lnTo>
                <a:lnTo>
                  <a:pt x="86868" y="43434"/>
                </a:lnTo>
                <a:lnTo>
                  <a:pt x="83438" y="26543"/>
                </a:lnTo>
                <a:lnTo>
                  <a:pt x="74168" y="12700"/>
                </a:lnTo>
                <a:lnTo>
                  <a:pt x="60325" y="3429"/>
                </a:lnTo>
                <a:lnTo>
                  <a:pt x="43434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92040" y="4877561"/>
            <a:ext cx="29209" cy="40640"/>
          </a:xfrm>
          <a:custGeom>
            <a:avLst/>
            <a:gdLst/>
            <a:ahLst/>
            <a:cxnLst/>
            <a:rect l="l" t="t" r="r" b="b"/>
            <a:pathLst>
              <a:path w="29210" h="40639">
                <a:moveTo>
                  <a:pt x="28956" y="0"/>
                </a:moveTo>
                <a:lnTo>
                  <a:pt x="0" y="0"/>
                </a:lnTo>
                <a:lnTo>
                  <a:pt x="0" y="40512"/>
                </a:lnTo>
                <a:lnTo>
                  <a:pt x="2412" y="40005"/>
                </a:lnTo>
                <a:lnTo>
                  <a:pt x="16256" y="30733"/>
                </a:lnTo>
                <a:lnTo>
                  <a:pt x="25526" y="16890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6616445" y="5814161"/>
            <a:ext cx="198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C2C00"/>
                </a:solidFill>
                <a:latin typeface="Tahoma"/>
                <a:cs typeface="Tahoma"/>
              </a:rPr>
              <a:t>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662928" y="5705094"/>
            <a:ext cx="80010" cy="86995"/>
          </a:xfrm>
          <a:custGeom>
            <a:avLst/>
            <a:gdLst/>
            <a:ahLst/>
            <a:cxnLst/>
            <a:rect l="l" t="t" r="r" b="b"/>
            <a:pathLst>
              <a:path w="80009" h="86995">
                <a:moveTo>
                  <a:pt x="28955" y="0"/>
                </a:moveTo>
                <a:lnTo>
                  <a:pt x="0" y="0"/>
                </a:lnTo>
                <a:lnTo>
                  <a:pt x="43433" y="86867"/>
                </a:lnTo>
                <a:lnTo>
                  <a:pt x="79628" y="14477"/>
                </a:lnTo>
                <a:lnTo>
                  <a:pt x="28955" y="14477"/>
                </a:lnTo>
                <a:lnTo>
                  <a:pt x="28955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706361" y="4921250"/>
            <a:ext cx="0" cy="798830"/>
          </a:xfrm>
          <a:custGeom>
            <a:avLst/>
            <a:gdLst/>
            <a:ahLst/>
            <a:cxnLst/>
            <a:rect l="l" t="t" r="r" b="b"/>
            <a:pathLst>
              <a:path h="798829">
                <a:moveTo>
                  <a:pt x="0" y="0"/>
                </a:moveTo>
                <a:lnTo>
                  <a:pt x="0" y="798829"/>
                </a:lnTo>
              </a:path>
            </a:pathLst>
          </a:custGeom>
          <a:ln w="28956">
            <a:solidFill>
              <a:srgbClr val="BC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691883" y="4918709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0" y="2540"/>
                </a:moveTo>
                <a:lnTo>
                  <a:pt x="9442" y="2540"/>
                </a:lnTo>
                <a:lnTo>
                  <a:pt x="9442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720840" y="5705094"/>
            <a:ext cx="29209" cy="14604"/>
          </a:xfrm>
          <a:custGeom>
            <a:avLst/>
            <a:gdLst/>
            <a:ahLst/>
            <a:cxnLst/>
            <a:rect l="l" t="t" r="r" b="b"/>
            <a:pathLst>
              <a:path w="29209" h="14604">
                <a:moveTo>
                  <a:pt x="28955" y="0"/>
                </a:moveTo>
                <a:lnTo>
                  <a:pt x="0" y="0"/>
                </a:lnTo>
                <a:lnTo>
                  <a:pt x="0" y="14477"/>
                </a:lnTo>
                <a:lnTo>
                  <a:pt x="21716" y="14477"/>
                </a:lnTo>
                <a:lnTo>
                  <a:pt x="28955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91883" y="4877561"/>
            <a:ext cx="29209" cy="43815"/>
          </a:xfrm>
          <a:custGeom>
            <a:avLst/>
            <a:gdLst/>
            <a:ahLst/>
            <a:cxnLst/>
            <a:rect l="l" t="t" r="r" b="b"/>
            <a:pathLst>
              <a:path w="29209" h="43814">
                <a:moveTo>
                  <a:pt x="28956" y="0"/>
                </a:moveTo>
                <a:lnTo>
                  <a:pt x="0" y="0"/>
                </a:lnTo>
                <a:lnTo>
                  <a:pt x="0" y="40512"/>
                </a:lnTo>
                <a:lnTo>
                  <a:pt x="14477" y="43433"/>
                </a:lnTo>
                <a:lnTo>
                  <a:pt x="28956" y="40512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706361" y="4918075"/>
            <a:ext cx="14604" cy="3175"/>
          </a:xfrm>
          <a:custGeom>
            <a:avLst/>
            <a:gdLst/>
            <a:ahLst/>
            <a:cxnLst/>
            <a:rect l="l" t="t" r="r" b="b"/>
            <a:pathLst>
              <a:path w="14604" h="3175">
                <a:moveTo>
                  <a:pt x="14478" y="0"/>
                </a:moveTo>
                <a:lnTo>
                  <a:pt x="0" y="2920"/>
                </a:lnTo>
                <a:lnTo>
                  <a:pt x="14478" y="2920"/>
                </a:lnTo>
                <a:lnTo>
                  <a:pt x="14478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62928" y="4834128"/>
            <a:ext cx="86995" cy="84455"/>
          </a:xfrm>
          <a:custGeom>
            <a:avLst/>
            <a:gdLst/>
            <a:ahLst/>
            <a:cxnLst/>
            <a:rect l="l" t="t" r="r" b="b"/>
            <a:pathLst>
              <a:path w="86995" h="84454">
                <a:moveTo>
                  <a:pt x="43433" y="0"/>
                </a:moveTo>
                <a:lnTo>
                  <a:pt x="26543" y="3429"/>
                </a:lnTo>
                <a:lnTo>
                  <a:pt x="12700" y="12700"/>
                </a:lnTo>
                <a:lnTo>
                  <a:pt x="3428" y="26543"/>
                </a:lnTo>
                <a:lnTo>
                  <a:pt x="0" y="43434"/>
                </a:lnTo>
                <a:lnTo>
                  <a:pt x="3428" y="60325"/>
                </a:lnTo>
                <a:lnTo>
                  <a:pt x="12700" y="74168"/>
                </a:lnTo>
                <a:lnTo>
                  <a:pt x="26543" y="83439"/>
                </a:lnTo>
                <a:lnTo>
                  <a:pt x="28955" y="83947"/>
                </a:lnTo>
                <a:lnTo>
                  <a:pt x="28955" y="43434"/>
                </a:lnTo>
                <a:lnTo>
                  <a:pt x="86868" y="43434"/>
                </a:lnTo>
                <a:lnTo>
                  <a:pt x="83439" y="26543"/>
                </a:lnTo>
                <a:lnTo>
                  <a:pt x="74168" y="12700"/>
                </a:lnTo>
                <a:lnTo>
                  <a:pt x="60325" y="3429"/>
                </a:lnTo>
                <a:lnTo>
                  <a:pt x="43433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720840" y="4877561"/>
            <a:ext cx="29209" cy="40640"/>
          </a:xfrm>
          <a:custGeom>
            <a:avLst/>
            <a:gdLst/>
            <a:ahLst/>
            <a:cxnLst/>
            <a:rect l="l" t="t" r="r" b="b"/>
            <a:pathLst>
              <a:path w="29209" h="40639">
                <a:moveTo>
                  <a:pt x="28955" y="0"/>
                </a:moveTo>
                <a:lnTo>
                  <a:pt x="0" y="0"/>
                </a:lnTo>
                <a:lnTo>
                  <a:pt x="0" y="40512"/>
                </a:lnTo>
                <a:lnTo>
                  <a:pt x="2412" y="40005"/>
                </a:lnTo>
                <a:lnTo>
                  <a:pt x="16255" y="30733"/>
                </a:lnTo>
                <a:lnTo>
                  <a:pt x="25526" y="16890"/>
                </a:lnTo>
                <a:lnTo>
                  <a:pt x="28955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8283956" y="4704079"/>
            <a:ext cx="234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40458A"/>
                </a:solidFill>
                <a:latin typeface="Symbol"/>
                <a:cs typeface="Symbol"/>
              </a:rPr>
              <a:t>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338311" y="645667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3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Write an algorithm to insert new node at the beginning, at middle position and </a:t>
            </a:r>
            <a:r>
              <a:rPr lang="en-US" dirty="0" smtClean="0"/>
              <a:t>at the </a:t>
            </a:r>
            <a:r>
              <a:rPr lang="en-US" dirty="0"/>
              <a:t>end of a Singly Linked List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List various operations of linked list and explain how to insert a node anywhere </a:t>
            </a:r>
            <a:r>
              <a:rPr lang="en-US" dirty="0" smtClean="0"/>
              <a:t>in  the </a:t>
            </a:r>
            <a:r>
              <a:rPr lang="en-US" dirty="0"/>
              <a:t>list.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Show </a:t>
            </a:r>
            <a:r>
              <a:rPr lang="en-US" dirty="0"/>
              <a:t>how to reverse a single linked list.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8311" y="645667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3454" y="397840"/>
            <a:ext cx="4648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Singly Linked</a:t>
            </a:r>
            <a:r>
              <a:rPr sz="4400" b="1" spc="-14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Lists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304036"/>
            <a:ext cx="8084820" cy="455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 linked </a:t>
            </a:r>
            <a:r>
              <a:rPr sz="2800" spc="-10" dirty="0">
                <a:latin typeface="Times New Roman"/>
                <a:cs typeface="Times New Roman"/>
              </a:rPr>
              <a:t>list allocates </a:t>
            </a:r>
            <a:r>
              <a:rPr sz="2800" spc="-15" dirty="0">
                <a:latin typeface="Times New Roman"/>
                <a:cs typeface="Times New Roman"/>
              </a:rPr>
              <a:t>space 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15" dirty="0">
                <a:latin typeface="Times New Roman"/>
                <a:cs typeface="Times New Roman"/>
              </a:rPr>
              <a:t>element  </a:t>
            </a:r>
            <a:r>
              <a:rPr sz="2800" spc="-10" dirty="0">
                <a:latin typeface="Times New Roman"/>
                <a:cs typeface="Times New Roman"/>
              </a:rPr>
              <a:t>separately in its own </a:t>
            </a:r>
            <a:r>
              <a:rPr sz="2800" spc="-5" dirty="0">
                <a:latin typeface="Times New Roman"/>
                <a:cs typeface="Times New Roman"/>
              </a:rPr>
              <a:t>block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memory called </a:t>
            </a:r>
            <a:r>
              <a:rPr sz="2800" spc="-5" dirty="0">
                <a:latin typeface="Times New Roman"/>
                <a:cs typeface="Times New Roman"/>
              </a:rPr>
              <a:t>a  "node".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node </a:t>
            </a:r>
            <a:r>
              <a:rPr sz="2800" spc="-10" dirty="0">
                <a:latin typeface="Times New Roman"/>
                <a:cs typeface="Times New Roman"/>
              </a:rPr>
              <a:t>contains </a:t>
            </a:r>
            <a:r>
              <a:rPr sz="2800" spc="-20" dirty="0">
                <a:latin typeface="Times New Roman"/>
                <a:cs typeface="Times New Roman"/>
              </a:rPr>
              <a:t>two </a:t>
            </a:r>
            <a:r>
              <a:rPr sz="2800" spc="-5" dirty="0">
                <a:latin typeface="Times New Roman"/>
                <a:cs typeface="Times New Roman"/>
              </a:rPr>
              <a:t>fields; a </a:t>
            </a:r>
            <a:r>
              <a:rPr sz="2800" spc="-10" dirty="0">
                <a:latin typeface="Times New Roman"/>
                <a:cs typeface="Times New Roman"/>
              </a:rPr>
              <a:t>"</a:t>
            </a:r>
            <a:r>
              <a:rPr sz="2800" b="1" spc="-10" dirty="0">
                <a:latin typeface="Times New Roman"/>
                <a:cs typeface="Times New Roman"/>
              </a:rPr>
              <a:t>data</a:t>
            </a:r>
            <a:r>
              <a:rPr sz="2800" spc="-10" dirty="0">
                <a:latin typeface="Times New Roman"/>
                <a:cs typeface="Times New Roman"/>
              </a:rPr>
              <a:t>" field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store  whatever </a:t>
            </a:r>
            <a:r>
              <a:rPr sz="2800" spc="-15" dirty="0">
                <a:latin typeface="Times New Roman"/>
                <a:cs typeface="Times New Roman"/>
              </a:rPr>
              <a:t>element,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"</a:t>
            </a:r>
            <a:r>
              <a:rPr sz="2800" b="1" spc="-10" dirty="0">
                <a:latin typeface="Times New Roman"/>
                <a:cs typeface="Times New Roman"/>
              </a:rPr>
              <a:t>next</a:t>
            </a:r>
            <a:r>
              <a:rPr sz="2800" spc="-10" dirty="0">
                <a:latin typeface="Times New Roman"/>
                <a:cs typeface="Times New Roman"/>
              </a:rPr>
              <a:t>" field which </a:t>
            </a:r>
            <a:r>
              <a:rPr sz="2800" spc="-5" dirty="0">
                <a:latin typeface="Times New Roman"/>
                <a:cs typeface="Times New Roman"/>
              </a:rPr>
              <a:t>is a  pointer used to link 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next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node.</a:t>
            </a:r>
            <a:endParaRPr sz="28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node </a:t>
            </a:r>
            <a:r>
              <a:rPr sz="2800" spc="-10" dirty="0">
                <a:latin typeface="Times New Roman"/>
                <a:cs typeface="Times New Roman"/>
              </a:rPr>
              <a:t>is allocated in the heap using malloc(), </a:t>
            </a:r>
            <a:r>
              <a:rPr sz="2800" spc="-5" dirty="0">
                <a:latin typeface="Times New Roman"/>
                <a:cs typeface="Times New Roman"/>
              </a:rPr>
              <a:t>so 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node </a:t>
            </a:r>
            <a:r>
              <a:rPr sz="2800" spc="-15" dirty="0">
                <a:latin typeface="Times New Roman"/>
                <a:cs typeface="Times New Roman"/>
              </a:rPr>
              <a:t>memory  </a:t>
            </a:r>
            <a:r>
              <a:rPr sz="2800" spc="-10" dirty="0">
                <a:latin typeface="Times New Roman"/>
                <a:cs typeface="Times New Roman"/>
              </a:rPr>
              <a:t>continues to exist until it </a:t>
            </a:r>
            <a:r>
              <a:rPr sz="2800" spc="-5" dirty="0">
                <a:latin typeface="Times New Roman"/>
                <a:cs typeface="Times New Roman"/>
              </a:rPr>
              <a:t>is  explicitly </a:t>
            </a:r>
            <a:r>
              <a:rPr sz="2800" spc="-10" dirty="0">
                <a:latin typeface="Times New Roman"/>
                <a:cs typeface="Times New Roman"/>
              </a:rPr>
              <a:t>de-allocated </a:t>
            </a: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5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free().</a:t>
            </a:r>
            <a:endParaRPr sz="28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front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list </a:t>
            </a:r>
            <a:r>
              <a:rPr sz="2800" spc="-5" dirty="0">
                <a:latin typeface="Times New Roman"/>
                <a:cs typeface="Times New Roman"/>
              </a:rPr>
              <a:t>is a pointer 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60" dirty="0">
                <a:latin typeface="Times New Roman"/>
                <a:cs typeface="Times New Roman"/>
              </a:rPr>
              <a:t>―start‖</a:t>
            </a:r>
            <a:r>
              <a:rPr sz="2800" spc="-2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node.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8151" y="459739"/>
            <a:ext cx="4174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Single Linked</a:t>
            </a:r>
            <a:r>
              <a:rPr sz="4400" spc="-200" dirty="0"/>
              <a:t> </a:t>
            </a:r>
            <a:r>
              <a:rPr sz="4400" dirty="0"/>
              <a:t>List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34784" y="1537461"/>
            <a:ext cx="8275828" cy="228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8900" y="4267187"/>
            <a:ext cx="2793492" cy="1921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1600" y="3810000"/>
            <a:ext cx="32766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0759" y="5529948"/>
            <a:ext cx="2327529" cy="592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38311" y="645667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5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8311" y="645667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24" y="285728"/>
            <a:ext cx="6669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Operations on Linked</a:t>
            </a:r>
            <a:r>
              <a:rPr sz="4800" spc="-65" dirty="0"/>
              <a:t> </a:t>
            </a:r>
            <a:r>
              <a:rPr sz="4800" spc="-5" dirty="0"/>
              <a:t>Lists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35635" y="1121338"/>
            <a:ext cx="7841615" cy="268224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basic operations of a single linked list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1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Creation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Insertion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Deletion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Times New Roman"/>
                <a:cs typeface="Times New Roman"/>
              </a:rPr>
              <a:t>Traversing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4638"/>
            <a:ext cx="8858280" cy="918327"/>
          </a:xfrm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3472179" marR="5080" indent="-3175635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Times New Roman"/>
                <a:cs typeface="Times New Roman"/>
              </a:rPr>
              <a:t>Creating </a:t>
            </a:r>
            <a:r>
              <a:rPr b="1" spc="-5">
                <a:latin typeface="Times New Roman"/>
                <a:cs typeface="Times New Roman"/>
              </a:rPr>
              <a:t>a </a:t>
            </a:r>
            <a:r>
              <a:rPr b="1" spc="-5" smtClean="0">
                <a:latin typeface="Times New Roman"/>
                <a:cs typeface="Times New Roman"/>
              </a:rPr>
              <a:t>node</a:t>
            </a:r>
            <a:endParaRPr b="1" spc="-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7234" y="4495800"/>
            <a:ext cx="2514600" cy="1658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596" y="1857364"/>
            <a:ext cx="8011159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imes New Roman"/>
                <a:cs typeface="Times New Roman"/>
              </a:rPr>
              <a:t>Sufficient memory </a:t>
            </a:r>
            <a:r>
              <a:rPr sz="2400" spc="-5" dirty="0">
                <a:latin typeface="Times New Roman"/>
                <a:cs typeface="Times New Roman"/>
              </a:rPr>
              <a:t>has to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10" dirty="0">
                <a:latin typeface="Times New Roman"/>
                <a:cs typeface="Times New Roman"/>
              </a:rPr>
              <a:t>allocated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creating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node.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10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is stored </a:t>
            </a:r>
            <a:r>
              <a:rPr sz="2400" spc="-5" dirty="0">
                <a:latin typeface="Times New Roman"/>
                <a:cs typeface="Times New Roman"/>
              </a:rPr>
              <a:t>in the </a:t>
            </a:r>
            <a:r>
              <a:rPr sz="2400" spc="-55" dirty="0">
                <a:latin typeface="Times New Roman"/>
                <a:cs typeface="Times New Roman"/>
              </a:rPr>
              <a:t>memory, </a:t>
            </a:r>
            <a:r>
              <a:rPr sz="2400" spc="-10" dirty="0">
                <a:latin typeface="Times New Roman"/>
                <a:cs typeface="Times New Roman"/>
              </a:rPr>
              <a:t>allocated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using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10" dirty="0">
                <a:latin typeface="Times New Roman"/>
                <a:cs typeface="Times New Roman"/>
              </a:rPr>
              <a:t>malloc() function.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function getnode(), is used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0" dirty="0">
                <a:latin typeface="Times New Roman"/>
                <a:cs typeface="Times New Roman"/>
              </a:rPr>
              <a:t>creating </a:t>
            </a:r>
            <a:r>
              <a:rPr sz="2400" dirty="0">
                <a:latin typeface="Times New Roman"/>
                <a:cs typeface="Times New Roman"/>
              </a:rPr>
              <a:t>a  node, after </a:t>
            </a:r>
            <a:r>
              <a:rPr sz="2400" spc="-10" dirty="0">
                <a:latin typeface="Times New Roman"/>
                <a:cs typeface="Times New Roman"/>
              </a:rPr>
              <a:t>allocating </a:t>
            </a:r>
            <a:r>
              <a:rPr sz="2400" spc="-15" dirty="0"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structure of </a:t>
            </a:r>
            <a:r>
              <a:rPr sz="2400" dirty="0">
                <a:latin typeface="Times New Roman"/>
                <a:cs typeface="Times New Roman"/>
              </a:rPr>
              <a:t>type node, </a:t>
            </a:r>
            <a:r>
              <a:rPr sz="2400" spc="-10" dirty="0">
                <a:latin typeface="Times New Roman"/>
                <a:cs typeface="Times New Roman"/>
              </a:rPr>
              <a:t>the  information </a:t>
            </a:r>
            <a:r>
              <a:rPr sz="2400" dirty="0">
                <a:latin typeface="Times New Roman"/>
                <a:cs typeface="Times New Roman"/>
              </a:rPr>
              <a:t>for the </a:t>
            </a:r>
            <a:r>
              <a:rPr sz="2400" spc="-5" dirty="0">
                <a:latin typeface="Times New Roman"/>
                <a:cs typeface="Times New Roman"/>
              </a:rPr>
              <a:t>item (i.e., </a:t>
            </a:r>
            <a:r>
              <a:rPr sz="2400" spc="-10" dirty="0">
                <a:latin typeface="Times New Roman"/>
                <a:cs typeface="Times New Roman"/>
              </a:rPr>
              <a:t>data) has </a:t>
            </a:r>
            <a:r>
              <a:rPr sz="2400" dirty="0">
                <a:latin typeface="Times New Roman"/>
                <a:cs typeface="Times New Roman"/>
              </a:rPr>
              <a:t>to be </a:t>
            </a:r>
            <a:r>
              <a:rPr sz="2400" spc="-10" dirty="0">
                <a:latin typeface="Times New Roman"/>
                <a:cs typeface="Times New Roman"/>
              </a:rPr>
              <a:t>read </a:t>
            </a:r>
            <a:r>
              <a:rPr sz="2400" dirty="0">
                <a:latin typeface="Times New Roman"/>
                <a:cs typeface="Times New Roman"/>
              </a:rPr>
              <a:t>from the </a:t>
            </a:r>
            <a:r>
              <a:rPr sz="2400" spc="-45" dirty="0">
                <a:latin typeface="Times New Roman"/>
                <a:cs typeface="Times New Roman"/>
              </a:rPr>
              <a:t>user, 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spc="-10" dirty="0">
                <a:latin typeface="Times New Roman"/>
                <a:cs typeface="Times New Roman"/>
              </a:rPr>
              <a:t>next </a:t>
            </a:r>
            <a:r>
              <a:rPr sz="2400" spc="-15" dirty="0">
                <a:latin typeface="Times New Roman"/>
                <a:cs typeface="Times New Roman"/>
              </a:rPr>
              <a:t>field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NULL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finally </a:t>
            </a:r>
            <a:r>
              <a:rPr sz="2400" spc="-5" dirty="0">
                <a:latin typeface="Times New Roman"/>
                <a:cs typeface="Times New Roman"/>
              </a:rPr>
              <a:t>returns the address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node.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8311" y="645667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7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7959090" cy="6155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35" y="1075130"/>
            <a:ext cx="8088630" cy="492563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dirty="0" err="1"/>
              <a:t>s</a:t>
            </a:r>
            <a:r>
              <a:rPr lang="en-US" sz="3600" dirty="0" err="1" smtClean="0"/>
              <a:t>truct</a:t>
            </a:r>
            <a:r>
              <a:rPr lang="en-US" sz="3600" dirty="0" smtClean="0"/>
              <a:t> </a:t>
            </a:r>
            <a:r>
              <a:rPr lang="en-US" sz="3600" dirty="0" err="1" smtClean="0"/>
              <a:t>singlelinkedlist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{ </a:t>
            </a:r>
          </a:p>
          <a:p>
            <a:pPr>
              <a:buNone/>
            </a:pPr>
            <a:r>
              <a:rPr lang="en-US" sz="3600" dirty="0" err="1" smtClean="0"/>
              <a:t>int</a:t>
            </a:r>
            <a:r>
              <a:rPr lang="en-US" sz="3600" dirty="0" smtClean="0"/>
              <a:t> data; </a:t>
            </a:r>
          </a:p>
          <a:p>
            <a:pPr>
              <a:buNone/>
            </a:pPr>
            <a:r>
              <a:rPr lang="en-US" sz="3600" dirty="0" err="1" smtClean="0"/>
              <a:t>struct</a:t>
            </a:r>
            <a:r>
              <a:rPr lang="en-US" sz="3600" dirty="0" smtClean="0"/>
              <a:t> </a:t>
            </a:r>
            <a:r>
              <a:rPr lang="en-US" sz="4000" dirty="0" err="1" smtClean="0"/>
              <a:t>slinklist</a:t>
            </a:r>
            <a:r>
              <a:rPr lang="en-US" sz="3600" dirty="0" smtClean="0"/>
              <a:t>* next; </a:t>
            </a:r>
          </a:p>
          <a:p>
            <a:pPr>
              <a:buNone/>
            </a:pPr>
            <a:r>
              <a:rPr lang="en-US" sz="3600" dirty="0" smtClean="0"/>
              <a:t>}; 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err="1" smtClean="0"/>
              <a:t>typedef</a:t>
            </a:r>
            <a:r>
              <a:rPr lang="en-US" sz="3600" dirty="0" smtClean="0"/>
              <a:t>  </a:t>
            </a:r>
            <a:r>
              <a:rPr lang="en-US" sz="3600" dirty="0" err="1" smtClean="0"/>
              <a:t>struct</a:t>
            </a:r>
            <a:r>
              <a:rPr lang="en-US" sz="3600" dirty="0" smtClean="0"/>
              <a:t>  </a:t>
            </a:r>
            <a:r>
              <a:rPr lang="en-US" sz="3600" dirty="0" err="1" smtClean="0"/>
              <a:t>singlelinkedlist</a:t>
            </a:r>
            <a:r>
              <a:rPr lang="en-US" sz="3600" dirty="0" smtClean="0"/>
              <a:t>   node; </a:t>
            </a:r>
          </a:p>
          <a:p>
            <a:pPr>
              <a:buNone/>
            </a:pPr>
            <a:r>
              <a:rPr lang="en-US" sz="3600" dirty="0" smtClean="0"/>
              <a:t>node *start = NULL; 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472" y="1643050"/>
            <a:ext cx="7868920" cy="3952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dirty="0"/>
              <a:t>node* </a:t>
            </a:r>
            <a:r>
              <a:rPr lang="en-US" sz="3200" dirty="0" err="1"/>
              <a:t>getnode</a:t>
            </a:r>
            <a:r>
              <a:rPr lang="en-US" sz="3200" dirty="0"/>
              <a:t>() </a:t>
            </a:r>
          </a:p>
          <a:p>
            <a:r>
              <a:rPr lang="en-US" sz="3200" dirty="0"/>
              <a:t>{ </a:t>
            </a:r>
          </a:p>
          <a:p>
            <a:r>
              <a:rPr lang="en-US" sz="3200" dirty="0"/>
              <a:t>node* </a:t>
            </a:r>
            <a:r>
              <a:rPr lang="en-US" sz="3200" dirty="0" err="1"/>
              <a:t>newnode</a:t>
            </a:r>
            <a:r>
              <a:rPr lang="en-US" sz="3200" dirty="0"/>
              <a:t>; </a:t>
            </a:r>
          </a:p>
          <a:p>
            <a:r>
              <a:rPr lang="en-US" sz="3200" dirty="0" err="1"/>
              <a:t>newnode</a:t>
            </a:r>
            <a:r>
              <a:rPr lang="en-US" sz="3200" dirty="0"/>
              <a:t> = (node *) </a:t>
            </a:r>
            <a:r>
              <a:rPr lang="en-US" sz="3200" dirty="0" err="1"/>
              <a:t>malloc</a:t>
            </a:r>
            <a:r>
              <a:rPr lang="en-US" sz="3200" dirty="0"/>
              <a:t>(</a:t>
            </a:r>
            <a:r>
              <a:rPr lang="en-US" sz="3200" dirty="0" err="1"/>
              <a:t>sizeof</a:t>
            </a:r>
            <a:r>
              <a:rPr lang="en-US" sz="3200" dirty="0"/>
              <a:t>(node)); </a:t>
            </a:r>
            <a:r>
              <a:rPr lang="en-US" sz="3200" dirty="0" err="1"/>
              <a:t>printf</a:t>
            </a:r>
            <a:r>
              <a:rPr lang="en-US" sz="3200" dirty="0"/>
              <a:t>("\n Enter data: "); </a:t>
            </a:r>
          </a:p>
          <a:p>
            <a:r>
              <a:rPr lang="en-US" sz="3200" dirty="0" err="1"/>
              <a:t>scanf</a:t>
            </a:r>
            <a:r>
              <a:rPr lang="en-US" sz="3200" dirty="0"/>
              <a:t>("%d", &amp;</a:t>
            </a:r>
            <a:r>
              <a:rPr lang="en-US" sz="3200" dirty="0" err="1"/>
              <a:t>newnode</a:t>
            </a:r>
            <a:r>
              <a:rPr lang="en-US" sz="3200" dirty="0"/>
              <a:t> -&gt; data); </a:t>
            </a:r>
            <a:r>
              <a:rPr lang="en-US" sz="3200" dirty="0" err="1"/>
              <a:t>newnode</a:t>
            </a:r>
            <a:r>
              <a:rPr lang="en-US" sz="3200" dirty="0"/>
              <a:t> -&gt; next = NULL; return </a:t>
            </a:r>
            <a:r>
              <a:rPr lang="en-US" sz="3200" dirty="0" err="1"/>
              <a:t>newnode</a:t>
            </a:r>
            <a:r>
              <a:rPr lang="en-US" sz="3200" dirty="0"/>
              <a:t>; </a:t>
            </a:r>
          </a:p>
          <a:p>
            <a:r>
              <a:rPr lang="en-US" sz="3200" dirty="0"/>
              <a:t>} 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28596" y="571480"/>
            <a:ext cx="7959090" cy="615553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Creating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 new node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0"/>
            <a:ext cx="1714480" cy="11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1157</Words>
  <Application>Microsoft Office PowerPoint</Application>
  <PresentationFormat>On-screen Show (4:3)</PresentationFormat>
  <Paragraphs>231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UNIT - 3</vt:lpstr>
      <vt:lpstr>OUTCOME</vt:lpstr>
      <vt:lpstr>Singly Linked Lists</vt:lpstr>
      <vt:lpstr>Singly Linked Lists</vt:lpstr>
      <vt:lpstr>Single Linked List</vt:lpstr>
      <vt:lpstr>Operations on Linked Lists</vt:lpstr>
      <vt:lpstr>Creating a node</vt:lpstr>
      <vt:lpstr>Example</vt:lpstr>
      <vt:lpstr>Slide 9</vt:lpstr>
      <vt:lpstr>Creating a single linked list</vt:lpstr>
      <vt:lpstr>Create a new linked list</vt:lpstr>
      <vt:lpstr>Inserting a node</vt:lpstr>
      <vt:lpstr>Inserting a node at the beginning</vt:lpstr>
      <vt:lpstr>Inserting a node at the beginning</vt:lpstr>
      <vt:lpstr>Inserting a node at the end</vt:lpstr>
      <vt:lpstr>Inserting a node at the end</vt:lpstr>
      <vt:lpstr>Inserting a node at the end</vt:lpstr>
      <vt:lpstr>Inserting a node at intermediate  position</vt:lpstr>
      <vt:lpstr>Insert New Node at middle</vt:lpstr>
      <vt:lpstr>Deletion of a node</vt:lpstr>
      <vt:lpstr>Deleting a node at the beginning</vt:lpstr>
      <vt:lpstr>Deleting a node at the beginning</vt:lpstr>
      <vt:lpstr>Deleting a node at the end</vt:lpstr>
      <vt:lpstr>Deleting a node at the end</vt:lpstr>
      <vt:lpstr>Slide 25</vt:lpstr>
      <vt:lpstr>Deleting a node at Intermediate  </vt:lpstr>
      <vt:lpstr>Traversal and displaying a list</vt:lpstr>
      <vt:lpstr>Traversing</vt:lpstr>
      <vt:lpstr>Quiz</vt:lpstr>
      <vt:lpstr>Tutorial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- 3</dc:title>
  <dc:creator>Windows User</dc:creator>
  <cp:lastModifiedBy>Windows User</cp:lastModifiedBy>
  <cp:revision>3</cp:revision>
  <dcterms:created xsi:type="dcterms:W3CDTF">2020-06-10T13:25:21Z</dcterms:created>
  <dcterms:modified xsi:type="dcterms:W3CDTF">2020-06-12T14:05:42Z</dcterms:modified>
</cp:coreProperties>
</file>